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9" r:id="rId7"/>
    <p:sldId id="260" r:id="rId8"/>
    <p:sldId id="261" r:id="rId9"/>
    <p:sldId id="262" r:id="rId10"/>
    <p:sldId id="274" r:id="rId11"/>
    <p:sldId id="275" r:id="rId12"/>
    <p:sldId id="276" r:id="rId13"/>
    <p:sldId id="277" r:id="rId14"/>
    <p:sldId id="268" r:id="rId15"/>
    <p:sldId id="263" r:id="rId16"/>
    <p:sldId id="264" r:id="rId17"/>
    <p:sldId id="265" r:id="rId18"/>
    <p:sldId id="266" r:id="rId19"/>
    <p:sldId id="267" r:id="rId20"/>
    <p:sldId id="271" r:id="rId21"/>
    <p:sldId id="272" r:id="rId22"/>
    <p:sldId id="270" r:id="rId23"/>
    <p:sldId id="26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66CE7-A6F6-418B-B367-112B56A44459}" v="1" dt="2024-01-10T05:58:0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196" autoAdjust="0"/>
  </p:normalViewPr>
  <p:slideViewPr>
    <p:cSldViewPr snapToGrid="0">
      <p:cViewPr varScale="1">
        <p:scale>
          <a:sx n="62" d="100"/>
          <a:sy n="62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570C-61BF-497C-BE8E-9F46F4AD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5E0C5-B795-425B-8AFF-4990C850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9575-71FA-4332-963E-3ECC020C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70F7-552E-4C5D-88A8-06751C2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52C6-C333-4B7D-866D-1F59DE00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16B6-CA2C-42BF-9FE7-A1F11AB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E296C-07D9-4310-BA85-A8040D5A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234A-C7F0-4446-B0EE-0E04F75F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3361-C6F7-42AC-AC99-E853A57C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BFD6-064E-4BDD-BBB0-99BDF6B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D3EC9-6573-4326-B52E-9A629C50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049A8-EAA7-49DF-AF9B-9B8759F0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1D43-9620-4B8E-9FA1-50C98FE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16D1-B3E9-4270-83EE-9A20CDB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FEB4-4224-4CEB-B314-3935D7B7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4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68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77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61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DB7F-CD0B-417C-93EF-FE08778B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C222-4BEE-4438-89FF-B5DE571E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D233-FEA0-4BE8-9565-7EF04F97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FF9E-14E4-401C-BEDF-F571397D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A8E7-8EFB-4694-9795-93CB64D2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3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49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1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3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A877-B49F-4DA5-B18C-2B1840BB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DE82-ECB0-4CF0-98D3-6EE3E963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347-CB07-439F-88FA-63AEF441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1033-0FE7-4760-B575-A523367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8A4A-8DD6-4A9E-ADA7-E2CB7553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1A3-AFA2-43CB-A920-46F7F1C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FC30-F1B8-4514-A718-A48ADC9E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EBFA3-B865-4733-ACA4-42A4D99A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BCC5-B64E-4DE1-88E5-BD162F45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7E9A-B52E-4A62-8018-5BB59CAD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58D4-2975-4E17-9B1C-97367D0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FCC7-62B9-4609-BA79-66991605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FAC8-9A6E-47E2-9E55-63264859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732B1-5682-49AC-9975-133081D6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F565A-7788-4DC3-8AC0-9C318FF7D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65DA-012E-4433-9544-E4B38AE05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508DE-5EBC-4F08-BD94-44F23202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BA733-AF98-4838-8CD1-E5701435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AA39E-67AA-4D7F-B8C0-F6CC95D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2D82-BF74-4777-9E22-EA5CBD91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615F-9EC2-46F0-B715-18A8FD2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32CAB-4C0B-44E2-ADB6-E38AD3E2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52507-6A5E-4C3D-BA2F-C738758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DFC5E-C70F-4CB8-91D8-5C76321E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8EF36-133A-4A64-9018-81D8994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86538-E53B-418C-8459-C1D703A4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ECB8-E9F0-4BD2-8461-F7186346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7A5B-F7A0-4E5F-9B52-F8421DB3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671E-9F3B-4832-ABDC-B77E8C5B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3E592-5772-4AFE-812B-4F64D90E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CC22-7DB9-4C68-B6C3-AC721D3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286B-6B7F-49E4-8D41-0621D34D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21D-F3B8-4217-A1B4-9374175C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475A0-5FCE-4FE8-9887-5EE6DB488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902D9-5E8D-4C81-A250-01CD7684D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AADF-19AB-4F63-BC44-7B39CAF2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2DFE-0FEC-4C62-8274-CDCA8D5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5353-3820-4A5D-8452-1256982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8D94-4853-4729-9585-2459E8F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73A6-54CA-4D26-A34C-7135158F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C9BB-7340-4127-A419-8483F93BE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5E2-B2F7-4107-9DCB-D6ACEEEB6B5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5A28-1597-4BFB-BE01-C29FF68F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68DE-EBC8-4887-8435-B67ECA6C7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3695-78F7-413D-803C-228679668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F11B60-01AB-4537-834F-D1915588A714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74E0A46-05A4-469A-B396-32DD01DE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8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032BD-96B9-45CB-B2BC-E0E3148B8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8963" y="4353280"/>
            <a:ext cx="4090202" cy="1883427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1400" dirty="0">
                <a:solidFill>
                  <a:srgbClr val="080808"/>
                </a:solidFill>
              </a:rPr>
              <a:t>1. T. Monish Madhav (21071A66J6) </a:t>
            </a:r>
          </a:p>
          <a:p>
            <a:pPr algn="just"/>
            <a:r>
              <a:rPr lang="en-US" sz="1400" dirty="0">
                <a:solidFill>
                  <a:srgbClr val="080808"/>
                </a:solidFill>
              </a:rPr>
              <a:t>2. T. Shesvika (21071A66J7)</a:t>
            </a:r>
          </a:p>
          <a:p>
            <a:pPr algn="just"/>
            <a:r>
              <a:rPr lang="en-US" sz="1400" dirty="0">
                <a:solidFill>
                  <a:srgbClr val="080808"/>
                </a:solidFill>
              </a:rPr>
              <a:t>3. T. Santhosh (21071A66J8)</a:t>
            </a:r>
          </a:p>
          <a:p>
            <a:pPr algn="just"/>
            <a:r>
              <a:rPr lang="en-US" sz="1400" dirty="0">
                <a:solidFill>
                  <a:srgbClr val="080808"/>
                </a:solidFill>
              </a:rPr>
              <a:t>4. S. S. R. S. Pranav (21071A6957)</a:t>
            </a:r>
          </a:p>
          <a:p>
            <a:pPr algn="just"/>
            <a:r>
              <a:rPr lang="en-US" sz="1400" dirty="0">
                <a:solidFill>
                  <a:srgbClr val="080808"/>
                </a:solidFill>
              </a:rPr>
              <a:t>5. T. Purna Teja (21071A6958)</a:t>
            </a:r>
          </a:p>
          <a:p>
            <a:pPr algn="just"/>
            <a:r>
              <a:rPr lang="en-US" sz="1400" dirty="0">
                <a:solidFill>
                  <a:srgbClr val="080808"/>
                </a:solidFill>
              </a:rPr>
              <a:t>6. T. Yogesh (21071A6959)</a:t>
            </a:r>
          </a:p>
          <a:p>
            <a:endParaRPr lang="en-US" sz="1400" dirty="0">
              <a:solidFill>
                <a:srgbClr val="080808"/>
              </a:solidFill>
            </a:endParaRPr>
          </a:p>
          <a:p>
            <a:endParaRPr lang="en-US" sz="1400" dirty="0">
              <a:solidFill>
                <a:srgbClr val="080808"/>
              </a:solidFill>
            </a:endParaRPr>
          </a:p>
          <a:p>
            <a:r>
              <a:rPr lang="en-US" sz="1400" dirty="0">
                <a:solidFill>
                  <a:srgbClr val="080808"/>
                </a:solidFill>
              </a:rPr>
              <a:t>Mentor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221D5-B607-4E91-B2C6-BED7AA40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Automatic Pressure Cooker Whistle Counter and </a:t>
            </a:r>
            <a:r>
              <a:rPr lang="en-US" sz="3600" dirty="0" err="1">
                <a:solidFill>
                  <a:srgbClr val="080808"/>
                </a:solidFill>
              </a:rPr>
              <a:t>Alerter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32DF-C2CE-43A8-97B2-D55E64D5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" y="225299"/>
            <a:ext cx="1025782" cy="1157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022F6-48E0-4F51-8BAD-53EB21388F24}"/>
              </a:ext>
            </a:extLst>
          </p:cNvPr>
          <p:cNvSpPr txBox="1"/>
          <p:nvPr/>
        </p:nvSpPr>
        <p:spPr>
          <a:xfrm>
            <a:off x="185516" y="5572999"/>
            <a:ext cx="40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Centre for Presencing &amp; Design Thinking</a:t>
            </a:r>
          </a:p>
          <a:p>
            <a:r>
              <a:rPr lang="en-US" b="1" dirty="0"/>
              <a:t>VNRVJIET </a:t>
            </a:r>
          </a:p>
        </p:txBody>
      </p:sp>
    </p:spTree>
    <p:extLst>
      <p:ext uri="{BB962C8B-B14F-4D97-AF65-F5344CB8AC3E}">
        <p14:creationId xmlns:p14="http://schemas.microsoft.com/office/powerpoint/2010/main" val="120396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 at benefit?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Mainstream users: Elderly people, Students who live in PGs</a:t>
            </a:r>
          </a:p>
          <a:p>
            <a:r>
              <a:rPr lang="en-US" dirty="0"/>
              <a:t>Extreme users: Scientists in labs</a:t>
            </a:r>
          </a:p>
          <a:p>
            <a:r>
              <a:rPr lang="en-US" dirty="0"/>
              <a:t>Lead users: Home cooks, Restaurant cooks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9ED-0535-4A91-9FE4-E29C50DC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Empathy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1B4-9D0E-4022-8B5C-CC8097A6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cooks, especially mothers feel a lot of agony when they are unable to keep count of the whistles.</a:t>
            </a:r>
          </a:p>
          <a:p>
            <a:r>
              <a:rPr lang="en-US" dirty="0"/>
              <a:t>They feel it would be better if the whistle-counting happens automatically.</a:t>
            </a:r>
          </a:p>
          <a:p>
            <a:r>
              <a:rPr lang="en-US" dirty="0"/>
              <a:t>Our product would reduce their stress and improve their food and well-being!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21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Needs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counter which counts the number of whistles accurately.</a:t>
            </a:r>
          </a:p>
          <a:p>
            <a:r>
              <a:rPr lang="en-US" dirty="0"/>
              <a:t>Compact, easy to setup and easy to use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7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Needs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when the number of whistles reach a certain number.</a:t>
            </a:r>
          </a:p>
          <a:p>
            <a:r>
              <a:rPr lang="en-US" dirty="0"/>
              <a:t>Sending a message to cook’s phone when the above condition occurs.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3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Needs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cooker switches off automatically when the number of whistles reaches a threshold.</a:t>
            </a:r>
          </a:p>
          <a:p>
            <a:r>
              <a:rPr lang="en-US" dirty="0"/>
              <a:t>Setting the whistle threshold automatically based on the type of food.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93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Point of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a very relevant problem in Indian households where people who cook are engaged in other cooking related activities and often forget the count of whistles.</a:t>
            </a:r>
          </a:p>
          <a:p>
            <a:r>
              <a:rPr lang="en-US" sz="2400" dirty="0"/>
              <a:t>Cooks generally give the job of counting the whistles to children around the house (and usually they don’t do it correctly!)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67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Method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Brainstorming: </a:t>
            </a:r>
            <a:r>
              <a:rPr lang="en-US" dirty="0"/>
              <a:t>We sat together and brainstormed few ideas to get to the solution. Some of those ideas are,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Enhanced Buzzer</a:t>
            </a:r>
            <a:r>
              <a:rPr lang="en-US" dirty="0"/>
              <a:t>: Idea wad to amplify the existing pressure cooker buzzer and pair it with a distinct sound for each additional whistle.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Whistle Countdown Display</a:t>
            </a:r>
            <a:r>
              <a:rPr lang="en-US" dirty="0"/>
              <a:t>: Install a simple LED display on the pressure cooker lid that counts down from your desired number of whistles.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Sticky Note Reminder</a:t>
            </a:r>
            <a:r>
              <a:rPr lang="en-US" dirty="0"/>
              <a:t>: Design a set of adhesive whistle count stickers. Users simply stick the corresponding sticker on the cooker before cooking.</a:t>
            </a:r>
          </a:p>
        </p:txBody>
      </p:sp>
    </p:spTree>
    <p:extLst>
      <p:ext uri="{BB962C8B-B14F-4D97-AF65-F5344CB8AC3E}">
        <p14:creationId xmlns:p14="http://schemas.microsoft.com/office/powerpoint/2010/main" val="19378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Method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/>
              <a:t>Pressure sensor</a:t>
            </a:r>
            <a:r>
              <a:rPr lang="en-US" dirty="0"/>
              <a:t>: Put a sensor that checks the pressure in the cooker. The sensor then sends the data to user’s phone and then the user can check the pressure and take action accordingly.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/>
              <a:t>Buzzer and notification: </a:t>
            </a:r>
            <a:r>
              <a:rPr lang="en-US" dirty="0"/>
              <a:t>Setup a microphone sensor near the cooker and once the threshold is reached, alert the user using a loud buzzer and an email/Bluetooth notification.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17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Solution Prototype</a:t>
            </a:r>
          </a:p>
        </p:txBody>
      </p:sp>
      <p:pic>
        <p:nvPicPr>
          <p:cNvPr id="5" name="Content Placeholder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FB5301B1-0EF8-45D3-A0E9-E565CE18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825" y="484632"/>
            <a:ext cx="756756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Desirability</a:t>
            </a:r>
            <a:r>
              <a:rPr lang="en-US" dirty="0"/>
              <a:t>: According to the surveys we did, we got to know that people desperately want a solution like our product. They said they will use a product like this.</a:t>
            </a:r>
          </a:p>
          <a:p>
            <a:endParaRPr lang="en-US" dirty="0"/>
          </a:p>
          <a:p>
            <a:r>
              <a:rPr lang="en-US" b="1" dirty="0"/>
              <a:t>Feasibility: </a:t>
            </a:r>
            <a:r>
              <a:rPr lang="en-US" dirty="0"/>
              <a:t> The components are cheap (cost around ₹50) except for the Arduino board. We must find a workaround for the Arduino like using a smaller and simpler 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Viability: </a:t>
            </a:r>
            <a:r>
              <a:rPr lang="en-US" dirty="0"/>
              <a:t>User struggle with pressure cooker whistles is real, our solution addresses it, further testing can confirm market fit and refine our product's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F71D-81D3-47DB-A9E4-A0992F97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433F-A409-45F8-A266-A1D1E628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Cooks generally find it difficult to focus their attention on counting the number of whistles while cooking.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Switching off the cooker at wrong number of whistles leads to under-cooked food or over-cooked. This leads to food wastage and poor taste of food.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20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FA-180C-4B7A-9133-1B56EF2D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F11-9B03-4D2D-84B7-8453D27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Monish : “It was great team coordinated project where I learnt many new things about IOT sensors”</a:t>
            </a:r>
          </a:p>
          <a:p>
            <a:r>
              <a:rPr lang="en-US" dirty="0"/>
              <a:t>Shesvika: “Collaboration </a:t>
            </a:r>
            <a:r>
              <a:rPr lang="en-US"/>
              <a:t>was nice”</a:t>
            </a:r>
            <a:endParaRPr lang="en-US" dirty="0"/>
          </a:p>
          <a:p>
            <a:r>
              <a:rPr lang="en-US" dirty="0"/>
              <a:t>Santosh: “Felt nice working with people from other branch”</a:t>
            </a:r>
          </a:p>
          <a:p>
            <a:r>
              <a:rPr lang="en-US" dirty="0"/>
              <a:t>Pranav: “Great idea for a project, thoroughly enjoyed the prototyping process!”</a:t>
            </a:r>
          </a:p>
          <a:p>
            <a:r>
              <a:rPr lang="en-US" dirty="0"/>
              <a:t>Purna Teja: “Nice experience!”</a:t>
            </a:r>
          </a:p>
          <a:p>
            <a:r>
              <a:rPr lang="en-US" dirty="0"/>
              <a:t>Yogesh: “Cool👍”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9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1191-3DFF-4B4B-AFE1-5FB7B55B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D6AF-1546-4A5A-9C4D-6FDEBA7E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project will help cooks manage their cooking in a better way.</a:t>
            </a:r>
          </a:p>
          <a:p>
            <a:endParaRPr lang="en-US" sz="2400" dirty="0"/>
          </a:p>
          <a:p>
            <a:r>
              <a:rPr lang="en-US" sz="2400" dirty="0"/>
              <a:t>Less food wastage</a:t>
            </a:r>
          </a:p>
          <a:p>
            <a:endParaRPr lang="en-US" sz="2400" dirty="0"/>
          </a:p>
          <a:p>
            <a:r>
              <a:rPr lang="en-US" sz="2400" dirty="0"/>
              <a:t>Better taste of food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53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D94F-0D8F-473F-9C4E-03F44842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Empathy 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7AA2-6DFE-4BB2-82F7-E151E74E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One to One Interviews</a:t>
            </a:r>
            <a:endParaRPr lang="en-US" sz="2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A blue circle with two people in it&#10;&#10;Description automatically generated">
            <a:extLst>
              <a:ext uri="{FF2B5EF4-FFF2-40B4-BE49-F238E27FC236}">
                <a16:creationId xmlns:a16="http://schemas.microsoft.com/office/drawing/2014/main" id="{82CA9268-38DC-473D-A7D0-90C4158A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894157"/>
            <a:ext cx="3458249" cy="24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view - Free people icons">
            <a:extLst>
              <a:ext uri="{FF2B5EF4-FFF2-40B4-BE49-F238E27FC236}">
                <a16:creationId xmlns:a16="http://schemas.microsoft.com/office/drawing/2014/main" id="{04302CA5-EF35-4F4F-BBD3-5811FFAF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5108" y="3506724"/>
            <a:ext cx="2583181" cy="25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0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we asked:</a:t>
            </a:r>
          </a:p>
          <a:p>
            <a:pPr marL="457200" indent="-457200">
              <a:buAutoNum type="arabicParenR"/>
            </a:pPr>
            <a:r>
              <a:rPr lang="en-US" dirty="0"/>
              <a:t>What are the problems you face generally while cooking?</a:t>
            </a:r>
          </a:p>
          <a:p>
            <a:pPr marL="457200" indent="-457200">
              <a:buAutoNum type="arabicParenR"/>
            </a:pPr>
            <a:r>
              <a:rPr lang="en-US" dirty="0"/>
              <a:t>How do you feel when that problem occurs?</a:t>
            </a:r>
          </a:p>
          <a:p>
            <a:pPr marL="457200" indent="-457200">
              <a:buAutoNum type="arabicParenR"/>
            </a:pPr>
            <a:r>
              <a:rPr lang="en-US" dirty="0"/>
              <a:t>What would you do to solve the problem if you could?</a:t>
            </a:r>
          </a:p>
          <a:p>
            <a:pPr marL="457200" indent="-457200">
              <a:buAutoNum type="arabicParenR"/>
            </a:pPr>
            <a:r>
              <a:rPr lang="en-US" dirty="0"/>
              <a:t>How would a product like this affect your cooking environment?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5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457200" indent="-457200">
              <a:buAutoNum type="arabicParenR"/>
            </a:pPr>
            <a:r>
              <a:rPr lang="en-US" dirty="0"/>
              <a:t>What are the problems you face generally while cooking?</a:t>
            </a:r>
          </a:p>
          <a:p>
            <a:pPr marL="0" indent="0">
              <a:buNone/>
            </a:pPr>
            <a:r>
              <a:rPr lang="en-US" u="sng" dirty="0"/>
              <a:t>Responses: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Housewife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"One of the challenges I face is keeping track of multiple things on the stove while managing household tasks. It's easy to lose count of whistles, especially when I'm busy with other chores."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Chef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"Timing is crucial in the kitchen, and sometimes, with a bustling restaurant environment, it's challenging to focus on the precise number of whistles. It can lead to slight variations in the doneness of dishes."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Student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"I'm always multitasking, studying while cooking. Sometimes, I forget about the food on the stove, and it results in either undercooked or burnt meals. It's a real struggle."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Elder People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"As an older person, I find it difficult to stand in the kitchen for long periods. Remembering the number of whistles is a task, and I often worry about leaving something unattended on the stove."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Bachelor Living Alone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"Cooking for myself, I often get distracted with work or entertainment. Forgetting about the cooker can ruin a meal. It's a hassle to keep track of everything, and it happens more often than I'd like."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43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arenR" startAt="2"/>
            </a:pPr>
            <a:r>
              <a:rPr lang="en-US" dirty="0"/>
              <a:t>How do you feel when that problem occurs?</a:t>
            </a:r>
          </a:p>
          <a:p>
            <a:pPr marL="0" indent="0">
              <a:buNone/>
            </a:pPr>
            <a:r>
              <a:rPr lang="en-US" u="sng" dirty="0"/>
              <a:t>Responses: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Housewife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"It's frustrating and stressful. I put effort into making a good meal, and realizing I've lost track of whistles makes me worry about the taste and quality of the food."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Chef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"In a professional kitchen, precision is key. When I miss the exact whistle count, it can affect the consistency of the dishes. It's a bit disheartening."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Studen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t: "It's irritating because I have limited time, and having to deal with overcooked or undercooked food is an unnecessary hassle. It affects my schedule."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Elder People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“It makes me anxious. I want to cook a nice meal for myself, but the fear of forgetting something on the stove and ruining it is always there."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Bachelor Living Alone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"It's annoying. I'm trying to simplify my life, and messing up a simple cooking task feels like a setback. Plus, it's a waste of time and ingredients."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97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arenR" startAt="3"/>
            </a:pPr>
            <a:r>
              <a:rPr lang="en-US" dirty="0"/>
              <a:t>What would you do to solve the problem if you could?</a:t>
            </a:r>
          </a:p>
          <a:p>
            <a:pPr marL="0" indent="0">
              <a:buNone/>
            </a:pPr>
            <a:r>
              <a:rPr lang="en-US" u="sng" dirty="0"/>
              <a:t>Responses: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Housewife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"If I could, I'd love a system that automatically keeps track of the whistles. It would make my cooking experience much smoother, allowing me to focus on other tasks."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Chef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"Having a reliable timer or alert system specifically designed for chefs in a professional kitchen would be a game-changer. It would help maintain consistency in the dishes."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Student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 need something that integrates with my study routine. Maybe an app that syncs with my cooker, providing alerts and adjusting to my multitasking lifestyle."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Elder People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"A simple and user-friendly device that takes care of the counting automatically would be great. It should be easy to use and not add more complexity to cooking."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Bachelor Living Alone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 want a straightforward solution. Maybe an automated whistle counter that's not too techy but helps me avoid burnt dinners when I'm engrossed in something else."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08-01AC-4726-9BAD-4DAD7AF6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F170-735D-4E4A-B86E-8B414DE0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arenR" startAt="4"/>
            </a:pPr>
            <a:r>
              <a:rPr lang="en-US" dirty="0"/>
              <a:t>How would a product like this affect your cooking environment?</a:t>
            </a:r>
          </a:p>
          <a:p>
            <a:pPr marL="0" indent="0">
              <a:buNone/>
            </a:pPr>
            <a:r>
              <a:rPr lang="en-US" u="sng" dirty="0"/>
              <a:t>Responses: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Housewife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"It would make cooking more enjoyable. Less stress and worry about timings mean I can focus on creating delicious meals for my family."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Chef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“In a professional setting, it would streamline the cooking process. With precise timing, I could ensure every dish leaving the kitchen meets the high standards of the restaurant."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Student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"It would save me from cooking disasters and give me more time for my studies. A product like this would fit seamlessly into my busy lifestyle."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Elder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People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"It would bring peace of mind. I could cook without constant fear of forgetting something. It would make the kitchen a safer and more enjoyable place."</a:t>
            </a:r>
          </a:p>
          <a:p>
            <a:pPr marL="380365" indent="-90170"/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Bachelor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Living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Alone</a:t>
            </a:r>
            <a:r>
              <a:rPr lang="en-I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It would simplify my cooking routine. I wouldn't have to stress about timers and could confidently focus on my work without the fear of burning my dinner."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77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FBC0F0C47DA4BBD4282F13D206586" ma:contentTypeVersion="4" ma:contentTypeDescription="Create a new document." ma:contentTypeScope="" ma:versionID="e9e56a26e528be5e5c08c46742e0cb16">
  <xsd:schema xmlns:xsd="http://www.w3.org/2001/XMLSchema" xmlns:xs="http://www.w3.org/2001/XMLSchema" xmlns:p="http://schemas.microsoft.com/office/2006/metadata/properties" xmlns:ns3="7c0dbed4-4e3c-4e77-8431-af1979e41580" targetNamespace="http://schemas.microsoft.com/office/2006/metadata/properties" ma:root="true" ma:fieldsID="653d15e6da49532a02e644394c1a4dad" ns3:_="">
    <xsd:import namespace="7c0dbed4-4e3c-4e77-8431-af1979e415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dbed4-4e3c-4e77-8431-af1979e41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0dbed4-4e3c-4e77-8431-af1979e41580" xsi:nil="true"/>
  </documentManagement>
</p:properties>
</file>

<file path=customXml/itemProps1.xml><?xml version="1.0" encoding="utf-8"?>
<ds:datastoreItem xmlns:ds="http://schemas.openxmlformats.org/officeDocument/2006/customXml" ds:itemID="{87C28495-D0E1-4F4E-8AF1-7D9687898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0dbed4-4e3c-4e77-8431-af1979e41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82A72-E655-4AA9-AD3E-C07AB3FB21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CC56B-B371-4782-B6B4-04D9805BD9D8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c0dbed4-4e3c-4e77-8431-af1979e41580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1507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Times New Roman</vt:lpstr>
      <vt:lpstr>Wingdings 2</vt:lpstr>
      <vt:lpstr>Office Theme</vt:lpstr>
      <vt:lpstr>Frame</vt:lpstr>
      <vt:lpstr>Automatic Pressure Cooker Whistle Counter and Alerter</vt:lpstr>
      <vt:lpstr>Problem Statement</vt:lpstr>
      <vt:lpstr>Value Proposition</vt:lpstr>
      <vt:lpstr>Empathy tool used</vt:lpstr>
      <vt:lpstr>Empathy Data</vt:lpstr>
      <vt:lpstr>Empathy Data</vt:lpstr>
      <vt:lpstr>Empathy Data</vt:lpstr>
      <vt:lpstr>Empathy Data</vt:lpstr>
      <vt:lpstr>Empathy Data</vt:lpstr>
      <vt:lpstr>Who will be at benefit?</vt:lpstr>
      <vt:lpstr>Insights from Empathy Stage</vt:lpstr>
      <vt:lpstr>Primary Needs</vt:lpstr>
      <vt:lpstr>Secondary Needs</vt:lpstr>
      <vt:lpstr>Latent Needs</vt:lpstr>
      <vt:lpstr>Our Point of View</vt:lpstr>
      <vt:lpstr>Ideation Method used</vt:lpstr>
      <vt:lpstr>Ideation Method used</vt:lpstr>
      <vt:lpstr>Solution Prototype</vt:lpstr>
      <vt:lpstr>Innovation Metrics</vt:lpstr>
      <vt:lpstr>Team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– Design Thinking</dc:title>
  <dc:creator>Pranav Susarla</dc:creator>
  <cp:lastModifiedBy>21071A6957 SUSARLA SRI RAMA SATYA PRANAV</cp:lastModifiedBy>
  <cp:revision>10</cp:revision>
  <dcterms:created xsi:type="dcterms:W3CDTF">2021-01-28T07:09:08Z</dcterms:created>
  <dcterms:modified xsi:type="dcterms:W3CDTF">2024-01-26T10:01:36Z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0x0101009C8FBC0F0C47DA4BBD4282F13D206586</vt:lpwstr>
  </property>
</Properties>
</file>