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5033" autoAdjust="0"/>
  </p:normalViewPr>
  <p:slideViewPr>
    <p:cSldViewPr snapToGrid="0" snapToObjects="1">
      <p:cViewPr varScale="1">
        <p:scale>
          <a:sx n="65" d="100"/>
          <a:sy n="65" d="100"/>
        </p:scale>
        <p:origin x="74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7/14/2023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7/14/2023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polytechnic.com/contact-us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9714" y="4215492"/>
            <a:ext cx="9824811" cy="2421464"/>
          </a:xfrm>
        </p:spPr>
        <p:txBody>
          <a:bodyPr>
            <a:normAutofit/>
          </a:bodyPr>
          <a:lstStyle/>
          <a:p>
            <a:r>
              <a:rPr lang="en-IN" b="1" dirty="0"/>
              <a:t>Steganography</a:t>
            </a:r>
            <a:endParaRPr lang="en-US" b="1" dirty="0"/>
          </a:p>
        </p:txBody>
      </p:sp>
      <p:pic>
        <p:nvPicPr>
          <p:cNvPr id="2052" name="Picture 4" descr="C:\Users\Pavan\Desktop\VIGYANTRAM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14" y="1393695"/>
            <a:ext cx="9660080" cy="203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-269777"/>
            <a:ext cx="7412184" cy="7397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981" y="166255"/>
            <a:ext cx="11582400" cy="841248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Steganography V/s Cryptography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524000" y="1809750"/>
            <a:ext cx="10363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000"/>
          </a:p>
        </p:txBody>
      </p:sp>
      <p:sp>
        <p:nvSpPr>
          <p:cNvPr id="19460" name="Rectangle 1"/>
          <p:cNvSpPr>
            <a:spLocks noChangeArrowheads="1"/>
          </p:cNvSpPr>
          <p:nvPr/>
        </p:nvSpPr>
        <p:spPr bwMode="auto">
          <a:xfrm>
            <a:off x="0" y="1201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45533" y="1268413"/>
          <a:ext cx="11176000" cy="51292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496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9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5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 pitchFamily="18" charset="0"/>
                          <a:cs typeface="Times New Roman" pitchFamily="18" charset="0"/>
                        </a:rPr>
                        <a:t>Steganography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9948" marR="799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 pitchFamily="18" charset="0"/>
                          <a:cs typeface="Times New Roman" pitchFamily="18" charset="0"/>
                        </a:rPr>
                        <a:t>Cryptography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9948" marR="7994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 pitchFamily="18" charset="0"/>
                          <a:cs typeface="Times New Roman" pitchFamily="18" charset="0"/>
                        </a:rPr>
                        <a:t>Unknown message passing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9948" marR="799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Known message passing</a:t>
                      </a:r>
                      <a:endParaRPr lang="en-US" sz="2000" b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9948" marR="7994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15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 pitchFamily="18" charset="0"/>
                          <a:cs typeface="Times New Roman" pitchFamily="18" charset="0"/>
                        </a:rPr>
                        <a:t>Steganography prevents discovery of the very existence of communication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9948" marR="799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Encryption prevents an unauthorized party from discovering the contents of a communication</a:t>
                      </a:r>
                      <a:endParaRPr lang="en-US" sz="2000" b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9948" marR="7994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2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 pitchFamily="18" charset="0"/>
                          <a:cs typeface="Times New Roman" pitchFamily="18" charset="0"/>
                        </a:rPr>
                        <a:t>Little known technology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9948" marR="799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 pitchFamily="18" charset="0"/>
                          <a:cs typeface="Times New Roman" pitchFamily="18" charset="0"/>
                        </a:rPr>
                        <a:t>Common technology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9948" marR="7994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 pitchFamily="18" charset="0"/>
                          <a:cs typeface="Times New Roman" pitchFamily="18" charset="0"/>
                        </a:rPr>
                        <a:t>Technology still being develop for certain formats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9948" marR="799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 pitchFamily="18" charset="0"/>
                          <a:cs typeface="Times New Roman" pitchFamily="18" charset="0"/>
                        </a:rPr>
                        <a:t>Most of algorithm known by all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9948" marR="7994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15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 pitchFamily="18" charset="0"/>
                          <a:cs typeface="Times New Roman" pitchFamily="18" charset="0"/>
                        </a:rPr>
                        <a:t>Once detected message is known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9948" marR="799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 pitchFamily="18" charset="0"/>
                          <a:cs typeface="Times New Roman" pitchFamily="18" charset="0"/>
                        </a:rPr>
                        <a:t>Strong current algorithm are resistant to attacks ,larger expensive computing power is required for cracking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9948" marR="7994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27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 pitchFamily="18" charset="0"/>
                          <a:cs typeface="Times New Roman" pitchFamily="18" charset="0"/>
                        </a:rPr>
                        <a:t>Steganography does not alter the structure of the secret message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9948" marR="799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 pitchFamily="18" charset="0"/>
                          <a:cs typeface="Times New Roman" pitchFamily="18" charset="0"/>
                        </a:rPr>
                        <a:t>Cryptography alter the structure of the secret message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9948" marR="7994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853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9951" y="817409"/>
            <a:ext cx="10274300" cy="4968875"/>
          </a:xfrm>
          <a:noFill/>
        </p:spPr>
      </p:pic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6000751" y="6286500"/>
            <a:ext cx="5143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hlinkClick r:id="rId3"/>
              </a:rPr>
              <a:t>For more detail contact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36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N" b="1" dirty="0"/>
              <a:t>Where Steganography is used?</a:t>
            </a:r>
            <a:endParaRPr lang="en-IN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226932" y="1011357"/>
            <a:ext cx="10131425" cy="3649133"/>
          </a:xfrm>
        </p:spPr>
        <p:txBody>
          <a:bodyPr/>
          <a:lstStyle/>
          <a:p>
            <a:pPr eaLnBrk="1" hangingPunct="1"/>
            <a:r>
              <a:rPr lang="en-IN" sz="2800" dirty="0"/>
              <a:t>First time used in IB</a:t>
            </a:r>
          </a:p>
          <a:p>
            <a:r>
              <a:rPr lang="en-IN" sz="2800" dirty="0"/>
              <a:t>Social Media Post, etc.</a:t>
            </a:r>
          </a:p>
          <a:p>
            <a:pPr eaLnBrk="1" hangingPunct="1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107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88640"/>
            <a:ext cx="11582400" cy="110676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Steganography: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Steganography is the art and science of writing hidden message in such a way that no one, apart from the sender and intended recipient, suspects the existence of the message. 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Steganography works by replacing bits of useless or unused data in regular computer files (such as graphics, sound, text, html or even floppy disks) with bits of different, invisible information.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29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This hidden information can be plain text, cipher text or even images.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 modern steganography, data is first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encrypted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by the usual means and then inserted, using a special algorithm, into redundant data that is part of a particular file format such as a JPEG image, Bitmap image.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36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12875"/>
            <a:ext cx="11582400" cy="466725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Steganography process :</a:t>
            </a:r>
          </a:p>
          <a:p>
            <a:pPr marL="45720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Cover-media + Hidden data + Stego-key = Stego-medium 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Cover media:</a:t>
            </a:r>
          </a:p>
          <a:p>
            <a:pPr lvl="1" eaLnBrk="1" fontAlgn="auto" hangingPunct="1">
              <a:spcAft>
                <a:spcPts val="0"/>
              </a:spcAft>
              <a:buFont typeface="Wingdings 2"/>
              <a:buChar char=""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It is the file in which we will hide the hidden data</a:t>
            </a:r>
          </a:p>
          <a:p>
            <a:pPr lvl="1" eaLnBrk="1" fontAlgn="auto" hangingPunct="1">
              <a:spcAft>
                <a:spcPts val="0"/>
              </a:spcAft>
              <a:buFont typeface="Wingdings 2"/>
              <a:buChar char=""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Cover-media can be image or audio file.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stego-key:</a:t>
            </a:r>
          </a:p>
          <a:p>
            <a:pPr lvl="1" eaLnBrk="1" fontAlgn="auto" hangingPunct="1">
              <a:spcAft>
                <a:spcPts val="0"/>
              </a:spcAft>
              <a:buFont typeface="Wingdings 2"/>
              <a:buChar char=""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Cover-media can be encrypted using stego-key: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stego-medium.</a:t>
            </a:r>
          </a:p>
          <a:p>
            <a:pPr lvl="1" eaLnBrk="1" fontAlgn="auto" hangingPunct="1">
              <a:spcAft>
                <a:spcPts val="0"/>
              </a:spcAft>
              <a:buFont typeface="Wingdings 2"/>
              <a:buChar char=""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The resultant file is of above process called stego medium.</a:t>
            </a: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11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Types Of Steganography</a:t>
            </a:r>
            <a:br>
              <a:rPr lang="en-US" dirty="0"/>
            </a:br>
            <a:endParaRPr lang="en-IN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 eaLnBrk="1" hangingPunct="1">
              <a:buFont typeface="Franklin Gothic Medium" pitchFamily="34" charset="0"/>
              <a:buAutoNum type="arabicPeriod"/>
            </a:pPr>
            <a:r>
              <a:rPr lang="en-US" sz="3400"/>
              <a:t>Text Steganography</a:t>
            </a:r>
          </a:p>
          <a:p>
            <a:pPr marL="971550" lvl="1" indent="-514350" eaLnBrk="1" hangingPunct="1">
              <a:buFont typeface="Franklin Gothic Medium" pitchFamily="34" charset="0"/>
              <a:buAutoNum type="arabicPeriod"/>
            </a:pPr>
            <a:r>
              <a:rPr lang="en-US" sz="3400"/>
              <a:t>Image Steganography</a:t>
            </a:r>
          </a:p>
          <a:p>
            <a:pPr marL="971550" lvl="1" indent="-514350" eaLnBrk="1" hangingPunct="1">
              <a:buFont typeface="Franklin Gothic Medium" pitchFamily="34" charset="0"/>
              <a:buAutoNum type="arabicPeriod"/>
            </a:pPr>
            <a:r>
              <a:rPr lang="en-US" sz="3400"/>
              <a:t>Audio Steganography</a:t>
            </a:r>
          </a:p>
          <a:p>
            <a:pPr eaLnBrk="1" hangingPunct="1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28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Examples of Text Steganography</a:t>
            </a:r>
            <a:endParaRPr lang="en-IN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r>
              <a:rPr lang="en-US" sz="2400" b="1" i="1"/>
              <a:t>Since everyone can read, encoding text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400" b="1" i="1"/>
              <a:t>in neutral sentences is doubtfully effective</a:t>
            </a:r>
          </a:p>
          <a:p>
            <a:pPr eaLnBrk="1" hangingPunct="1">
              <a:buFont typeface="Wingdings 2" pitchFamily="18" charset="2"/>
              <a:buNone/>
            </a:pPr>
            <a:endParaRPr lang="en-US" sz="2400" b="1" i="1"/>
          </a:p>
          <a:p>
            <a:pPr algn="ctr" eaLnBrk="1" hangingPunct="1">
              <a:buFont typeface="Wingdings 2" pitchFamily="18" charset="2"/>
              <a:buNone/>
            </a:pPr>
            <a:r>
              <a:rPr lang="en-US" sz="2400" b="1" i="1">
                <a:solidFill>
                  <a:srgbClr val="C00000"/>
                </a:solidFill>
              </a:rPr>
              <a:t>S</a:t>
            </a:r>
            <a:r>
              <a:rPr lang="en-US" sz="2400" i="1"/>
              <a:t>ince </a:t>
            </a:r>
            <a:r>
              <a:rPr lang="en-US" sz="2400" b="1" i="1">
                <a:solidFill>
                  <a:srgbClr val="C00000"/>
                </a:solidFill>
              </a:rPr>
              <a:t>E</a:t>
            </a:r>
            <a:r>
              <a:rPr lang="en-US" sz="2400" i="1"/>
              <a:t>veryone </a:t>
            </a:r>
            <a:r>
              <a:rPr lang="en-US" sz="2400" b="1" i="1">
                <a:solidFill>
                  <a:srgbClr val="C00000"/>
                </a:solidFill>
              </a:rPr>
              <a:t>C</a:t>
            </a:r>
            <a:r>
              <a:rPr lang="en-US" sz="2400" i="1"/>
              <a:t>an </a:t>
            </a:r>
            <a:r>
              <a:rPr lang="en-US" sz="2400" b="1" i="1">
                <a:solidFill>
                  <a:srgbClr val="C00000"/>
                </a:solidFill>
              </a:rPr>
              <a:t>R</a:t>
            </a:r>
            <a:r>
              <a:rPr lang="en-US" sz="2400" i="1"/>
              <a:t>ead, </a:t>
            </a:r>
            <a:r>
              <a:rPr lang="en-US" sz="2400" b="1" i="1">
                <a:solidFill>
                  <a:srgbClr val="C00000"/>
                </a:solidFill>
              </a:rPr>
              <a:t>E</a:t>
            </a:r>
            <a:r>
              <a:rPr lang="en-US" sz="2400" i="1"/>
              <a:t>ncoding </a:t>
            </a:r>
            <a:r>
              <a:rPr lang="en-US" sz="2400" b="1" i="1">
                <a:solidFill>
                  <a:srgbClr val="C00000"/>
                </a:solidFill>
              </a:rPr>
              <a:t>T</a:t>
            </a:r>
            <a:r>
              <a:rPr lang="en-US" sz="2400" i="1"/>
              <a:t>ext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400" b="1" i="1">
                <a:solidFill>
                  <a:srgbClr val="C00000"/>
                </a:solidFill>
              </a:rPr>
              <a:t>I</a:t>
            </a:r>
            <a:r>
              <a:rPr lang="en-US" sz="2400" i="1"/>
              <a:t>n </a:t>
            </a:r>
            <a:r>
              <a:rPr lang="en-US" sz="2400" b="1" i="1">
                <a:solidFill>
                  <a:srgbClr val="C00000"/>
                </a:solidFill>
              </a:rPr>
              <a:t>N</a:t>
            </a:r>
            <a:r>
              <a:rPr lang="en-US" sz="2400" i="1"/>
              <a:t>eutral </a:t>
            </a:r>
            <a:r>
              <a:rPr lang="en-US" sz="2400" b="1" i="1">
                <a:solidFill>
                  <a:srgbClr val="C00000"/>
                </a:solidFill>
              </a:rPr>
              <a:t>S</a:t>
            </a:r>
            <a:r>
              <a:rPr lang="en-US" sz="2400" i="1"/>
              <a:t>entences </a:t>
            </a:r>
            <a:r>
              <a:rPr lang="en-US" sz="2400" b="1" i="1">
                <a:solidFill>
                  <a:srgbClr val="C00000"/>
                </a:solidFill>
              </a:rPr>
              <a:t>I</a:t>
            </a:r>
            <a:r>
              <a:rPr lang="en-US" sz="2400" i="1"/>
              <a:t>s </a:t>
            </a:r>
            <a:r>
              <a:rPr lang="en-US" sz="2400" b="1" i="1">
                <a:solidFill>
                  <a:srgbClr val="C00000"/>
                </a:solidFill>
              </a:rPr>
              <a:t>D</a:t>
            </a:r>
            <a:r>
              <a:rPr lang="en-US" sz="2400" i="1"/>
              <a:t>oubtfully </a:t>
            </a:r>
            <a:r>
              <a:rPr lang="en-US" sz="2400" b="1" i="1">
                <a:solidFill>
                  <a:srgbClr val="C00000"/>
                </a:solidFill>
              </a:rPr>
              <a:t>E</a:t>
            </a:r>
            <a:r>
              <a:rPr lang="en-US" sz="2400" i="1"/>
              <a:t>ffective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/>
              <a:t>			 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400">
                <a:solidFill>
                  <a:srgbClr val="FF0000"/>
                </a:solidFill>
              </a:rPr>
              <a:t>           		  </a:t>
            </a:r>
            <a:r>
              <a:rPr lang="en-US" sz="2400" b="1">
                <a:solidFill>
                  <a:srgbClr val="FF0000"/>
                </a:solidFill>
              </a:rPr>
              <a:t>‘</a:t>
            </a:r>
            <a:r>
              <a:rPr lang="en-US" sz="2400" b="1" i="1">
                <a:solidFill>
                  <a:srgbClr val="FF0000"/>
                </a:solidFill>
              </a:rPr>
              <a:t>Secret inside’</a:t>
            </a:r>
            <a:endParaRPr lang="en-US" sz="2400" b="1">
              <a:solidFill>
                <a:srgbClr val="FF0000"/>
              </a:solidFill>
            </a:endParaRPr>
          </a:p>
          <a:p>
            <a:pPr eaLnBrk="1" hangingPunct="1"/>
            <a:endParaRPr lang="en-IN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847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eaLnBrk="1" hangingPunct="1">
              <a:defRPr/>
            </a:pPr>
            <a:r>
              <a:rPr lang="en-US" sz="3400" dirty="0"/>
              <a:t>Image Steganography</a:t>
            </a:r>
            <a:br>
              <a:rPr lang="en-US" sz="3400" dirty="0"/>
            </a:br>
            <a:endParaRPr lang="en-IN" dirty="0"/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68501" y="2133600"/>
            <a:ext cx="6720417" cy="3024188"/>
          </a:xfrm>
          <a:noFill/>
        </p:spPr>
      </p:pic>
    </p:spTree>
    <p:extLst>
      <p:ext uri="{BB962C8B-B14F-4D97-AF65-F5344CB8AC3E}">
        <p14:creationId xmlns:p14="http://schemas.microsoft.com/office/powerpoint/2010/main" val="200745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N" b="1" dirty="0"/>
              <a:t>Audio Steganography</a:t>
            </a:r>
            <a:endParaRPr lang="en-IN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sz="2800"/>
              <a:t>It is a technique used to transmit hidden information by modifying an </a:t>
            </a:r>
            <a:r>
              <a:rPr lang="en-IN" sz="2800" b="1"/>
              <a:t>audio</a:t>
            </a:r>
            <a:r>
              <a:rPr lang="en-IN" sz="2800"/>
              <a:t> signal in an imperceptible manner. It is the science of hiding some secret text or </a:t>
            </a:r>
            <a:r>
              <a:rPr lang="en-IN" sz="2800" b="1"/>
              <a:t>audio</a:t>
            </a:r>
            <a:r>
              <a:rPr lang="en-IN" sz="2800"/>
              <a:t> information in a host message. The host message before </a:t>
            </a:r>
            <a:r>
              <a:rPr lang="en-IN" sz="2800" b="1"/>
              <a:t>steganography</a:t>
            </a:r>
            <a:r>
              <a:rPr lang="en-IN" sz="2800"/>
              <a:t> and stego message after </a:t>
            </a:r>
            <a:r>
              <a:rPr lang="en-IN" sz="2800" b="1"/>
              <a:t>steganography</a:t>
            </a:r>
            <a:r>
              <a:rPr lang="en-IN" sz="2800"/>
              <a:t> have the same characteristics.</a:t>
            </a:r>
          </a:p>
        </p:txBody>
      </p:sp>
    </p:spTree>
    <p:extLst>
      <p:ext uri="{BB962C8B-B14F-4D97-AF65-F5344CB8AC3E}">
        <p14:creationId xmlns:p14="http://schemas.microsoft.com/office/powerpoint/2010/main" val="1031536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 lvl="1" eaLnBrk="1" fontAlgn="auto" hangingPunct="1">
              <a:spcAft>
                <a:spcPts val="0"/>
              </a:spcAft>
              <a:buFont typeface="Wingdings 2"/>
              <a:buChar char=""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No one suspects existence of message</a:t>
            </a:r>
          </a:p>
          <a:p>
            <a:pPr lvl="1" eaLnBrk="1" fontAlgn="auto" hangingPunct="1">
              <a:spcAft>
                <a:spcPts val="0"/>
              </a:spcAft>
              <a:buFont typeface="Wingdings 2"/>
              <a:buChar char=""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Highly secure</a:t>
            </a:r>
          </a:p>
          <a:p>
            <a:pPr marL="45720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2"/>
              <a:buChar char=""/>
              <a:defRPr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Disadvantages:</a:t>
            </a:r>
          </a:p>
          <a:p>
            <a:pPr lvl="1" eaLnBrk="1" fontAlgn="auto" hangingPunct="1">
              <a:spcAft>
                <a:spcPts val="0"/>
              </a:spcAft>
              <a:buFont typeface="Wingdings 2"/>
              <a:buChar char=""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It requires a lot of overhead to hide a relatively few bits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1423486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22566005_win32 (1)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16c05727-aa75-4e4a-9b5f-8a80a1165891"/>
    <ds:schemaRef ds:uri="71af3243-3dd4-4a8d-8c0d-dd76da1f02a5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tf22566005_win32 (1)</Template>
  <TotalTime>0</TotalTime>
  <Words>434</Words>
  <Application>Microsoft Office PowerPoint</Application>
  <PresentationFormat>Widescreen</PresentationFormat>
  <Paragraphs>61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Medium</vt:lpstr>
      <vt:lpstr>Times New Roman</vt:lpstr>
      <vt:lpstr>Wingdings 2</vt:lpstr>
      <vt:lpstr>tf22566005_win32 (1)</vt:lpstr>
      <vt:lpstr>Steganography</vt:lpstr>
      <vt:lpstr>Steganography: </vt:lpstr>
      <vt:lpstr>PowerPoint Presentation</vt:lpstr>
      <vt:lpstr>PowerPoint Presentation</vt:lpstr>
      <vt:lpstr>Types Of Steganography </vt:lpstr>
      <vt:lpstr>Examples of Text Steganography</vt:lpstr>
      <vt:lpstr>Image Steganography </vt:lpstr>
      <vt:lpstr>Audio Steganography</vt:lpstr>
      <vt:lpstr>PowerPoint Presentation</vt:lpstr>
      <vt:lpstr>Steganography V/s Cryptography</vt:lpstr>
      <vt:lpstr>PowerPoint Presentation</vt:lpstr>
      <vt:lpstr>Where Steganography is used?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2021-06-03T08:22:56Z</dcterms:created>
  <dcterms:modified xsi:type="dcterms:W3CDTF">2023-07-14T14:48:09Z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