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871BCF2-B8E5-4441-91B5-FBA3E7FF6430}">
          <p14:sldIdLst>
            <p14:sldId id="256"/>
            <p14:sldId id="257"/>
            <p14:sldId id="258"/>
            <p14:sldId id="26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ABB312-2210-456F-A36D-82C341F564E4}"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E661F-B75D-4DBD-94E2-9F5DECD3ADC5}" type="slidenum">
              <a:rPr lang="en-US" smtClean="0"/>
              <a:t>‹#›</a:t>
            </a:fld>
            <a:endParaRPr lang="en-US"/>
          </a:p>
        </p:txBody>
      </p:sp>
    </p:spTree>
    <p:extLst>
      <p:ext uri="{BB962C8B-B14F-4D97-AF65-F5344CB8AC3E}">
        <p14:creationId xmlns:p14="http://schemas.microsoft.com/office/powerpoint/2010/main" val="3854356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ABB312-2210-456F-A36D-82C341F564E4}"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E661F-B75D-4DBD-94E2-9F5DECD3ADC5}" type="slidenum">
              <a:rPr lang="en-US" smtClean="0"/>
              <a:t>‹#›</a:t>
            </a:fld>
            <a:endParaRPr lang="en-US"/>
          </a:p>
        </p:txBody>
      </p:sp>
    </p:spTree>
    <p:extLst>
      <p:ext uri="{BB962C8B-B14F-4D97-AF65-F5344CB8AC3E}">
        <p14:creationId xmlns:p14="http://schemas.microsoft.com/office/powerpoint/2010/main" val="322509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ABB312-2210-456F-A36D-82C341F564E4}"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E661F-B75D-4DBD-94E2-9F5DECD3ADC5}" type="slidenum">
              <a:rPr lang="en-US" smtClean="0"/>
              <a:t>‹#›</a:t>
            </a:fld>
            <a:endParaRPr lang="en-US"/>
          </a:p>
        </p:txBody>
      </p:sp>
    </p:spTree>
    <p:extLst>
      <p:ext uri="{BB962C8B-B14F-4D97-AF65-F5344CB8AC3E}">
        <p14:creationId xmlns:p14="http://schemas.microsoft.com/office/powerpoint/2010/main" val="1274222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ABB312-2210-456F-A36D-82C341F564E4}"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E661F-B75D-4DBD-94E2-9F5DECD3ADC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66398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ABB312-2210-456F-A36D-82C341F564E4}"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E661F-B75D-4DBD-94E2-9F5DECD3ADC5}" type="slidenum">
              <a:rPr lang="en-US" smtClean="0"/>
              <a:t>‹#›</a:t>
            </a:fld>
            <a:endParaRPr lang="en-US"/>
          </a:p>
        </p:txBody>
      </p:sp>
    </p:spTree>
    <p:extLst>
      <p:ext uri="{BB962C8B-B14F-4D97-AF65-F5344CB8AC3E}">
        <p14:creationId xmlns:p14="http://schemas.microsoft.com/office/powerpoint/2010/main" val="2363925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ABB312-2210-456F-A36D-82C341F564E4}" type="datetimeFigureOut">
              <a:rPr lang="en-US" smtClean="0"/>
              <a:t>12/8/2022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E661F-B75D-4DBD-94E2-9F5DECD3ADC5}" type="slidenum">
              <a:rPr lang="en-US" smtClean="0"/>
              <a:t>‹#›</a:t>
            </a:fld>
            <a:endParaRPr lang="en-US"/>
          </a:p>
        </p:txBody>
      </p:sp>
    </p:spTree>
    <p:extLst>
      <p:ext uri="{BB962C8B-B14F-4D97-AF65-F5344CB8AC3E}">
        <p14:creationId xmlns:p14="http://schemas.microsoft.com/office/powerpoint/2010/main" val="4059769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ABB312-2210-456F-A36D-82C341F564E4}" type="datetimeFigureOut">
              <a:rPr lang="en-US" smtClean="0"/>
              <a:t>12/8/2022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E661F-B75D-4DBD-94E2-9F5DECD3ADC5}" type="slidenum">
              <a:rPr lang="en-US" smtClean="0"/>
              <a:t>‹#›</a:t>
            </a:fld>
            <a:endParaRPr lang="en-US"/>
          </a:p>
        </p:txBody>
      </p:sp>
    </p:spTree>
    <p:extLst>
      <p:ext uri="{BB962C8B-B14F-4D97-AF65-F5344CB8AC3E}">
        <p14:creationId xmlns:p14="http://schemas.microsoft.com/office/powerpoint/2010/main" val="3033054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ABB312-2210-456F-A36D-82C341F564E4}"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E661F-B75D-4DBD-94E2-9F5DECD3ADC5}" type="slidenum">
              <a:rPr lang="en-US" smtClean="0"/>
              <a:t>‹#›</a:t>
            </a:fld>
            <a:endParaRPr lang="en-US"/>
          </a:p>
        </p:txBody>
      </p:sp>
    </p:spTree>
    <p:extLst>
      <p:ext uri="{BB962C8B-B14F-4D97-AF65-F5344CB8AC3E}">
        <p14:creationId xmlns:p14="http://schemas.microsoft.com/office/powerpoint/2010/main" val="31701240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ABB312-2210-456F-A36D-82C341F564E4}"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E661F-B75D-4DBD-94E2-9F5DECD3ADC5}" type="slidenum">
              <a:rPr lang="en-US" smtClean="0"/>
              <a:t>‹#›</a:t>
            </a:fld>
            <a:endParaRPr lang="en-US"/>
          </a:p>
        </p:txBody>
      </p:sp>
    </p:spTree>
    <p:extLst>
      <p:ext uri="{BB962C8B-B14F-4D97-AF65-F5344CB8AC3E}">
        <p14:creationId xmlns:p14="http://schemas.microsoft.com/office/powerpoint/2010/main" val="2156711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8ABB312-2210-456F-A36D-82C341F564E4}"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E661F-B75D-4DBD-94E2-9F5DECD3ADC5}" type="slidenum">
              <a:rPr lang="en-US" smtClean="0"/>
              <a:t>‹#›</a:t>
            </a:fld>
            <a:endParaRPr lang="en-US"/>
          </a:p>
        </p:txBody>
      </p:sp>
    </p:spTree>
    <p:extLst>
      <p:ext uri="{BB962C8B-B14F-4D97-AF65-F5344CB8AC3E}">
        <p14:creationId xmlns:p14="http://schemas.microsoft.com/office/powerpoint/2010/main" val="3348081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ABB312-2210-456F-A36D-82C341F564E4}"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E661F-B75D-4DBD-94E2-9F5DECD3ADC5}" type="slidenum">
              <a:rPr lang="en-US" smtClean="0"/>
              <a:t>‹#›</a:t>
            </a:fld>
            <a:endParaRPr lang="en-US"/>
          </a:p>
        </p:txBody>
      </p:sp>
    </p:spTree>
    <p:extLst>
      <p:ext uri="{BB962C8B-B14F-4D97-AF65-F5344CB8AC3E}">
        <p14:creationId xmlns:p14="http://schemas.microsoft.com/office/powerpoint/2010/main" val="3344564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ABB312-2210-456F-A36D-82C341F564E4}"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E661F-B75D-4DBD-94E2-9F5DECD3ADC5}" type="slidenum">
              <a:rPr lang="en-US" smtClean="0"/>
              <a:t>‹#›</a:t>
            </a:fld>
            <a:endParaRPr lang="en-US"/>
          </a:p>
        </p:txBody>
      </p:sp>
    </p:spTree>
    <p:extLst>
      <p:ext uri="{BB962C8B-B14F-4D97-AF65-F5344CB8AC3E}">
        <p14:creationId xmlns:p14="http://schemas.microsoft.com/office/powerpoint/2010/main" val="287255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ABB312-2210-456F-A36D-82C341F564E4}" type="datetimeFigureOut">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DE661F-B75D-4DBD-94E2-9F5DECD3ADC5}" type="slidenum">
              <a:rPr lang="en-US" smtClean="0"/>
              <a:t>‹#›</a:t>
            </a:fld>
            <a:endParaRPr lang="en-US"/>
          </a:p>
        </p:txBody>
      </p:sp>
    </p:spTree>
    <p:extLst>
      <p:ext uri="{BB962C8B-B14F-4D97-AF65-F5344CB8AC3E}">
        <p14:creationId xmlns:p14="http://schemas.microsoft.com/office/powerpoint/2010/main" val="3306159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8ABB312-2210-456F-A36D-82C341F564E4}" type="datetimeFigureOut">
              <a:rPr lang="en-US" smtClean="0"/>
              <a:t>12/8/2022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BDE661F-B75D-4DBD-94E2-9F5DECD3ADC5}" type="slidenum">
              <a:rPr lang="en-US" smtClean="0"/>
              <a:t>‹#›</a:t>
            </a:fld>
            <a:endParaRPr lang="en-US"/>
          </a:p>
        </p:txBody>
      </p:sp>
    </p:spTree>
    <p:extLst>
      <p:ext uri="{BB962C8B-B14F-4D97-AF65-F5344CB8AC3E}">
        <p14:creationId xmlns:p14="http://schemas.microsoft.com/office/powerpoint/2010/main" val="3873874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8ABB312-2210-456F-A36D-82C341F564E4}" type="datetimeFigureOut">
              <a:rPr lang="en-US" smtClean="0"/>
              <a:t>12/8/2022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BDE661F-B75D-4DBD-94E2-9F5DECD3ADC5}" type="slidenum">
              <a:rPr lang="en-US" smtClean="0"/>
              <a:t>‹#›</a:t>
            </a:fld>
            <a:endParaRPr lang="en-US"/>
          </a:p>
        </p:txBody>
      </p:sp>
    </p:spTree>
    <p:extLst>
      <p:ext uri="{BB962C8B-B14F-4D97-AF65-F5344CB8AC3E}">
        <p14:creationId xmlns:p14="http://schemas.microsoft.com/office/powerpoint/2010/main" val="4050771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8ABB312-2210-456F-A36D-82C341F564E4}" type="datetimeFigureOut">
              <a:rPr lang="en-US" smtClean="0"/>
              <a:t>12/8/2022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BDE661F-B75D-4DBD-94E2-9F5DECD3ADC5}" type="slidenum">
              <a:rPr lang="en-US" smtClean="0"/>
              <a:t>‹#›</a:t>
            </a:fld>
            <a:endParaRPr lang="en-US"/>
          </a:p>
        </p:txBody>
      </p:sp>
    </p:spTree>
    <p:extLst>
      <p:ext uri="{BB962C8B-B14F-4D97-AF65-F5344CB8AC3E}">
        <p14:creationId xmlns:p14="http://schemas.microsoft.com/office/powerpoint/2010/main" val="992940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ABB312-2210-456F-A36D-82C341F564E4}"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E661F-B75D-4DBD-94E2-9F5DECD3ADC5}" type="slidenum">
              <a:rPr lang="en-US" smtClean="0"/>
              <a:t>‹#›</a:t>
            </a:fld>
            <a:endParaRPr lang="en-US"/>
          </a:p>
        </p:txBody>
      </p:sp>
    </p:spTree>
    <p:extLst>
      <p:ext uri="{BB962C8B-B14F-4D97-AF65-F5344CB8AC3E}">
        <p14:creationId xmlns:p14="http://schemas.microsoft.com/office/powerpoint/2010/main" val="1161190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8ABB312-2210-456F-A36D-82C341F564E4}" type="datetimeFigureOut">
              <a:rPr lang="en-US" smtClean="0"/>
              <a:t>12/8/2022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BDE661F-B75D-4DBD-94E2-9F5DECD3ADC5}" type="slidenum">
              <a:rPr lang="en-US" smtClean="0"/>
              <a:t>‹#›</a:t>
            </a:fld>
            <a:endParaRPr lang="en-US"/>
          </a:p>
        </p:txBody>
      </p:sp>
    </p:spTree>
    <p:extLst>
      <p:ext uri="{BB962C8B-B14F-4D97-AF65-F5344CB8AC3E}">
        <p14:creationId xmlns:p14="http://schemas.microsoft.com/office/powerpoint/2010/main" val="7220931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AB2FD-7A03-4346-BFB2-375F563D00CB}"/>
              </a:ext>
            </a:extLst>
          </p:cNvPr>
          <p:cNvSpPr>
            <a:spLocks noGrp="1"/>
          </p:cNvSpPr>
          <p:nvPr>
            <p:ph type="title"/>
          </p:nvPr>
        </p:nvSpPr>
        <p:spPr>
          <a:xfrm>
            <a:off x="1098259" y="1195635"/>
            <a:ext cx="10515600" cy="2847858"/>
          </a:xfrm>
        </p:spPr>
        <p:txBody>
          <a:bodyPr>
            <a:normAutofit/>
          </a:bodyPr>
          <a:lstStyle/>
          <a:p>
            <a:pPr algn="ctr"/>
            <a:r>
              <a:rPr lang="en-US" b="1" i="0" dirty="0">
                <a:effectLst/>
                <a:latin typeface="-apple-system"/>
              </a:rPr>
              <a:t>Generating Insights to solve Supply Chain Issues</a:t>
            </a:r>
            <a:endParaRPr lang="en-US" dirty="0"/>
          </a:p>
        </p:txBody>
      </p:sp>
    </p:spTree>
    <p:extLst>
      <p:ext uri="{BB962C8B-B14F-4D97-AF65-F5344CB8AC3E}">
        <p14:creationId xmlns:p14="http://schemas.microsoft.com/office/powerpoint/2010/main" val="56302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EDD072-E7A6-44F7-9822-8B21F5206F1C}"/>
              </a:ext>
            </a:extLst>
          </p:cNvPr>
          <p:cNvSpPr txBox="1"/>
          <p:nvPr/>
        </p:nvSpPr>
        <p:spPr>
          <a:xfrm>
            <a:off x="315985" y="511728"/>
            <a:ext cx="11560029" cy="1477328"/>
          </a:xfrm>
          <a:prstGeom prst="rect">
            <a:avLst/>
          </a:prstGeom>
          <a:noFill/>
        </p:spPr>
        <p:txBody>
          <a:bodyPr wrap="square">
            <a:spAutoFit/>
          </a:bodyPr>
          <a:lstStyle/>
          <a:p>
            <a:pPr marL="0" indent="0">
              <a:buNone/>
            </a:pPr>
            <a:r>
              <a:rPr lang="en-US" b="1" dirty="0">
                <a:solidFill>
                  <a:srgbClr val="1A1A1A"/>
                </a:solidFill>
                <a:latin typeface="Arial" panose="020B0604020202020204" pitchFamily="34" charset="0"/>
                <a:cs typeface="Arial" panose="020B0604020202020204" pitchFamily="34" charset="0"/>
              </a:rPr>
              <a:t>AIM</a:t>
            </a:r>
          </a:p>
          <a:p>
            <a:pPr lvl="1"/>
            <a:r>
              <a:rPr lang="en-US" dirty="0"/>
              <a:t>The Aim of the challenge is to give data analysts/enthusiasts an opportunity to test themselves on real-world business cases and to be able to work right from extracting data, cleaning the messy data, and loading it into a tool where further calculations and visualizations are carried on.</a:t>
            </a:r>
          </a:p>
          <a:p>
            <a:pPr marL="0" indent="0">
              <a:buNone/>
            </a:pPr>
            <a:endParaRPr lang="en-US" dirty="0"/>
          </a:p>
        </p:txBody>
      </p:sp>
      <p:sp>
        <p:nvSpPr>
          <p:cNvPr id="8" name="TextBox 7">
            <a:extLst>
              <a:ext uri="{FF2B5EF4-FFF2-40B4-BE49-F238E27FC236}">
                <a16:creationId xmlns:a16="http://schemas.microsoft.com/office/drawing/2014/main" id="{6E16D19E-7923-4407-A22A-6900BAF5A681}"/>
              </a:ext>
            </a:extLst>
          </p:cNvPr>
          <p:cNvSpPr txBox="1"/>
          <p:nvPr/>
        </p:nvSpPr>
        <p:spPr>
          <a:xfrm>
            <a:off x="408262" y="2047832"/>
            <a:ext cx="11560028" cy="369332"/>
          </a:xfrm>
          <a:prstGeom prst="rect">
            <a:avLst/>
          </a:prstGeom>
          <a:noFill/>
        </p:spPr>
        <p:txBody>
          <a:bodyPr wrap="square">
            <a:spAutoFit/>
          </a:bodyPr>
          <a:lstStyle/>
          <a:p>
            <a:pPr algn="l"/>
            <a:r>
              <a:rPr lang="en-US" b="1" dirty="0">
                <a:solidFill>
                  <a:srgbClr val="1A1A1A"/>
                </a:solidFill>
                <a:latin typeface="Arial" panose="020B0604020202020204" pitchFamily="34" charset="0"/>
                <a:cs typeface="Arial" panose="020B0604020202020204" pitchFamily="34" charset="0"/>
              </a:rPr>
              <a:t>Problem Statement</a:t>
            </a:r>
          </a:p>
        </p:txBody>
      </p:sp>
      <p:sp>
        <p:nvSpPr>
          <p:cNvPr id="10" name="TextBox 9">
            <a:extLst>
              <a:ext uri="{FF2B5EF4-FFF2-40B4-BE49-F238E27FC236}">
                <a16:creationId xmlns:a16="http://schemas.microsoft.com/office/drawing/2014/main" id="{05B9F72F-E438-4656-B660-52748C3817DC}"/>
              </a:ext>
            </a:extLst>
          </p:cNvPr>
          <p:cNvSpPr txBox="1"/>
          <p:nvPr/>
        </p:nvSpPr>
        <p:spPr>
          <a:xfrm>
            <a:off x="315984" y="2509497"/>
            <a:ext cx="11560029" cy="3416320"/>
          </a:xfrm>
          <a:prstGeom prst="rect">
            <a:avLst/>
          </a:prstGeom>
          <a:noFill/>
        </p:spPr>
        <p:txBody>
          <a:bodyPr wrap="square">
            <a:spAutoFit/>
          </a:bodyPr>
          <a:lstStyle/>
          <a:p>
            <a:pPr lvl="1"/>
            <a:r>
              <a:rPr lang="en-US" dirty="0" err="1"/>
              <a:t>Vnc</a:t>
            </a:r>
            <a:r>
              <a:rPr lang="en-US" dirty="0"/>
              <a:t> Mart is a growing FMCG manufacturer headquartered in Gujarat, India. It is currently operational in three cities Surat, Ahmedabad, and </a:t>
            </a:r>
            <a:r>
              <a:rPr lang="en-US" dirty="0" err="1"/>
              <a:t>Vadodra</a:t>
            </a:r>
            <a:r>
              <a:rPr lang="en-US" dirty="0"/>
              <a:t>. They want to expand to another metro/tier 1 cities in the next 2 years.</a:t>
            </a:r>
          </a:p>
          <a:p>
            <a:pPr algn="l"/>
            <a:endParaRPr lang="en-US" dirty="0"/>
          </a:p>
          <a:p>
            <a:pPr lvl="1"/>
            <a:r>
              <a:rPr lang="en-US" dirty="0" err="1"/>
              <a:t>Vnc</a:t>
            </a:r>
            <a:r>
              <a:rPr lang="en-US" dirty="0"/>
              <a:t> Mart is currently facing a problem where a few key customers did not extend the annual contract due to service issues. It is speculated that some of the essential products were either not delivered on time or not delivered in full over a continued period, which could have resulted in bad customer service. Management wants to fix this issue before expanding to other cities and requested their supply chain analytics team to track the ’On time’ and ‘In Full’ delivery service level for all the customers on a daily basis so that they can respond swiftly to these issues.</a:t>
            </a:r>
          </a:p>
          <a:p>
            <a:pPr lvl="1"/>
            <a:endParaRPr lang="en-US" dirty="0"/>
          </a:p>
          <a:p>
            <a:pPr lvl="1"/>
            <a:r>
              <a:rPr lang="en-US" dirty="0"/>
              <a:t>The Supply Chain team decided to use a standard approach to measure the service level in which they will measure ‘on-time delivery (OT) %’, ‘In-full delivery (IF) %’, and </a:t>
            </a:r>
            <a:r>
              <a:rPr lang="en-US" dirty="0" err="1"/>
              <a:t>OnTime</a:t>
            </a:r>
            <a:r>
              <a:rPr lang="en-US" dirty="0"/>
              <a:t> in full (OTIF) % of the customer orders on a daily basis against the target service level set for each customer.</a:t>
            </a:r>
          </a:p>
        </p:txBody>
      </p:sp>
    </p:spTree>
    <p:extLst>
      <p:ext uri="{BB962C8B-B14F-4D97-AF65-F5344CB8AC3E}">
        <p14:creationId xmlns:p14="http://schemas.microsoft.com/office/powerpoint/2010/main" val="83135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CCB508-3D43-4206-A3C6-7C1ED4975479}"/>
              </a:ext>
            </a:extLst>
          </p:cNvPr>
          <p:cNvSpPr txBox="1"/>
          <p:nvPr/>
        </p:nvSpPr>
        <p:spPr>
          <a:xfrm>
            <a:off x="377505" y="654503"/>
            <a:ext cx="11652308" cy="2308324"/>
          </a:xfrm>
          <a:prstGeom prst="rect">
            <a:avLst/>
          </a:prstGeom>
          <a:noFill/>
        </p:spPr>
        <p:txBody>
          <a:bodyPr wrap="square">
            <a:spAutoFit/>
          </a:bodyPr>
          <a:lstStyle/>
          <a:p>
            <a:pPr algn="l"/>
            <a:r>
              <a:rPr lang="en-US" b="1" dirty="0">
                <a:solidFill>
                  <a:srgbClr val="1A1A1A"/>
                </a:solidFill>
                <a:latin typeface="Arial" panose="020B0604020202020204" pitchFamily="34" charset="0"/>
                <a:cs typeface="Arial" panose="020B0604020202020204" pitchFamily="34" charset="0"/>
              </a:rPr>
              <a:t>Task</a:t>
            </a:r>
          </a:p>
          <a:p>
            <a:pPr lvl="1"/>
            <a:r>
              <a:rPr lang="en-US" dirty="0"/>
              <a:t>Assuming, I am the data analyst in the supply chain team who joined </a:t>
            </a:r>
            <a:r>
              <a:rPr lang="en-US" dirty="0" err="1"/>
              <a:t>Vnc</a:t>
            </a:r>
            <a:r>
              <a:rPr lang="en-US" dirty="0"/>
              <a:t> Mart recently. I have been briefed about the task in the stakeholder business review meeting. Now I am excited to take on this challenge and build this dashboard and perform the following task</a:t>
            </a:r>
          </a:p>
          <a:p>
            <a:pPr lvl="1"/>
            <a:endParaRPr lang="en-US" dirty="0"/>
          </a:p>
          <a:p>
            <a:pPr lvl="1"/>
            <a:r>
              <a:rPr lang="en-US" dirty="0"/>
              <a:t>Create the metrics according to the metrics list. Create a dashboard according to the requirements provided by stakeholders in the business review meeting. I have been provided with the transcript of this business review meeting in the form of a comic. Create relevant insights that are not provided in the metric list/stakeholder meeting.</a:t>
            </a:r>
          </a:p>
        </p:txBody>
      </p:sp>
      <p:sp>
        <p:nvSpPr>
          <p:cNvPr id="5" name="TextBox 4">
            <a:extLst>
              <a:ext uri="{FF2B5EF4-FFF2-40B4-BE49-F238E27FC236}">
                <a16:creationId xmlns:a16="http://schemas.microsoft.com/office/drawing/2014/main" id="{ACF2368D-AC4F-4D7F-9593-D78FAC09A042}"/>
              </a:ext>
            </a:extLst>
          </p:cNvPr>
          <p:cNvSpPr txBox="1"/>
          <p:nvPr/>
        </p:nvSpPr>
        <p:spPr>
          <a:xfrm>
            <a:off x="269846" y="3429000"/>
            <a:ext cx="11652308" cy="2031325"/>
          </a:xfrm>
          <a:prstGeom prst="rect">
            <a:avLst/>
          </a:prstGeom>
          <a:noFill/>
        </p:spPr>
        <p:txBody>
          <a:bodyPr wrap="square">
            <a:spAutoFit/>
          </a:bodyPr>
          <a:lstStyle/>
          <a:p>
            <a:r>
              <a:rPr lang="en-US" b="1" dirty="0">
                <a:solidFill>
                  <a:srgbClr val="1A1A1A"/>
                </a:solidFill>
                <a:latin typeface="Arial" panose="020B0604020202020204" pitchFamily="34" charset="0"/>
                <a:cs typeface="Arial" panose="020B0604020202020204" pitchFamily="34" charset="0"/>
              </a:rPr>
              <a:t>KPI</a:t>
            </a:r>
          </a:p>
          <a:p>
            <a:pPr lvl="1"/>
            <a:r>
              <a:rPr lang="en-US" dirty="0"/>
              <a:t>OT % - On-Time Delivery Percentage</a:t>
            </a:r>
          </a:p>
          <a:p>
            <a:pPr lvl="1"/>
            <a:r>
              <a:rPr lang="en-US" dirty="0"/>
              <a:t>IF % - In Full Delivery Percentage</a:t>
            </a:r>
          </a:p>
          <a:p>
            <a:pPr lvl="1"/>
            <a:r>
              <a:rPr lang="en-US" dirty="0"/>
              <a:t>OTIF % - On Time &amp; In Full Delivery Percentage</a:t>
            </a:r>
          </a:p>
          <a:p>
            <a:pPr lvl="1"/>
            <a:r>
              <a:rPr lang="en-US" dirty="0"/>
              <a:t>LIFR – Line Fill Rate</a:t>
            </a:r>
          </a:p>
          <a:p>
            <a:pPr lvl="1"/>
            <a:r>
              <a:rPr lang="en-US" dirty="0"/>
              <a:t>VOFR – Volume Fill Rate (Quantity)</a:t>
            </a:r>
          </a:p>
          <a:p>
            <a:pPr lvl="1"/>
            <a:r>
              <a:rPr lang="en-US" dirty="0"/>
              <a:t>COCT – Customer Order Cycle Time</a:t>
            </a:r>
          </a:p>
        </p:txBody>
      </p:sp>
    </p:spTree>
    <p:extLst>
      <p:ext uri="{BB962C8B-B14F-4D97-AF65-F5344CB8AC3E}">
        <p14:creationId xmlns:p14="http://schemas.microsoft.com/office/powerpoint/2010/main" val="229060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9976C-7580-4AEC-973F-0492D3B2F95A}"/>
              </a:ext>
            </a:extLst>
          </p:cNvPr>
          <p:cNvSpPr>
            <a:spLocks noGrp="1"/>
          </p:cNvSpPr>
          <p:nvPr>
            <p:ph type="title"/>
          </p:nvPr>
        </p:nvSpPr>
        <p:spPr>
          <a:xfrm>
            <a:off x="839788" y="457200"/>
            <a:ext cx="5904961" cy="530225"/>
          </a:xfrm>
        </p:spPr>
        <p:txBody>
          <a:bodyPr>
            <a:normAutofit/>
          </a:bodyPr>
          <a:lstStyle/>
          <a:p>
            <a:r>
              <a:rPr lang="en-US" sz="1800" b="1" dirty="0">
                <a:solidFill>
                  <a:srgbClr val="1A1A1A"/>
                </a:solidFill>
                <a:latin typeface="Arial" panose="020B0604020202020204" pitchFamily="34" charset="0"/>
                <a:ea typeface="+mn-ea"/>
                <a:cs typeface="Arial" panose="020B0604020202020204" pitchFamily="34" charset="0"/>
              </a:rPr>
              <a:t>Key Findings</a:t>
            </a:r>
          </a:p>
        </p:txBody>
      </p:sp>
      <p:pic>
        <p:nvPicPr>
          <p:cNvPr id="14" name="Content Placeholder 13">
            <a:extLst>
              <a:ext uri="{FF2B5EF4-FFF2-40B4-BE49-F238E27FC236}">
                <a16:creationId xmlns:a16="http://schemas.microsoft.com/office/drawing/2014/main" id="{A286E3FF-E29E-4BCA-8CD1-A4F5D05082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88087" y="722312"/>
            <a:ext cx="1821338" cy="4458086"/>
          </a:xfrm>
        </p:spPr>
      </p:pic>
      <p:sp>
        <p:nvSpPr>
          <p:cNvPr id="4" name="Text Placeholder 3">
            <a:extLst>
              <a:ext uri="{FF2B5EF4-FFF2-40B4-BE49-F238E27FC236}">
                <a16:creationId xmlns:a16="http://schemas.microsoft.com/office/drawing/2014/main" id="{2A85F307-1727-4BE2-AA91-7E0226222166}"/>
              </a:ext>
            </a:extLst>
          </p:cNvPr>
          <p:cNvSpPr>
            <a:spLocks noGrp="1"/>
          </p:cNvSpPr>
          <p:nvPr>
            <p:ph type="body" sz="half" idx="2"/>
          </p:nvPr>
        </p:nvSpPr>
        <p:spPr>
          <a:xfrm>
            <a:off x="839788" y="1073792"/>
            <a:ext cx="7809262" cy="3942826"/>
          </a:xfrm>
        </p:spPr>
        <p:txBody>
          <a:bodyPr>
            <a:normAutofit fontScale="92500" lnSpcReduction="20000"/>
          </a:bodyPr>
          <a:lstStyle/>
          <a:p>
            <a:pPr lvl="1"/>
            <a:r>
              <a:rPr lang="en-US" sz="1800" dirty="0"/>
              <a:t>The On-Time Delivery % &amp; In-Full Delivery % are about 30% behind the target % and the trend in all the months is approximately the same and the On Time &amp; In Full Delivery percentage is about 35% less than the target.</a:t>
            </a:r>
          </a:p>
          <a:p>
            <a:pPr lvl="1"/>
            <a:endParaRPr lang="en-US" sz="1800" dirty="0"/>
          </a:p>
          <a:p>
            <a:pPr lvl="1"/>
            <a:r>
              <a:rPr lang="en-US" sz="1800" dirty="0"/>
              <a:t>Lotus Mart has placed the highest number of orders while OTIF % is only 16.34% and Ontime delivery % is 28,11% which needs to be looked upon, and the orders sent to them are 53.35% Full. The average order cycle time for Lotus Mart is 1.28 days which is the most compared to the other customers. We have a chance of losing this customer, Hence we need to work with a strategy to retain this customer.</a:t>
            </a:r>
          </a:p>
          <a:p>
            <a:pPr lvl="1"/>
            <a:endParaRPr lang="en-US" sz="1800" dirty="0"/>
          </a:p>
          <a:p>
            <a:pPr lvl="1"/>
            <a:r>
              <a:rPr lang="en-US" sz="1800" dirty="0"/>
              <a:t>Propel Mart has the least Order Cycle Time which is 0.15 days, </a:t>
            </a:r>
            <a:r>
              <a:rPr lang="en-US" sz="1800" dirty="0" err="1"/>
              <a:t>i.e</a:t>
            </a:r>
            <a:r>
              <a:rPr lang="en-US" sz="1800" dirty="0"/>
              <a:t>, it’s almost delivered the same day. This results in happy customer service.</a:t>
            </a:r>
          </a:p>
          <a:p>
            <a:endParaRPr lang="en-US" dirty="0"/>
          </a:p>
        </p:txBody>
      </p:sp>
    </p:spTree>
    <p:extLst>
      <p:ext uri="{BB962C8B-B14F-4D97-AF65-F5344CB8AC3E}">
        <p14:creationId xmlns:p14="http://schemas.microsoft.com/office/powerpoint/2010/main" val="4026633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6FFF12C-370A-4273-B4DF-98C3D5BF25C4}"/>
              </a:ext>
            </a:extLst>
          </p:cNvPr>
          <p:cNvSpPr>
            <a:spLocks noGrp="1"/>
          </p:cNvSpPr>
          <p:nvPr>
            <p:ph type="title"/>
          </p:nvPr>
        </p:nvSpPr>
        <p:spPr>
          <a:xfrm>
            <a:off x="636864" y="2766218"/>
            <a:ext cx="10515600" cy="1325563"/>
          </a:xfrm>
        </p:spPr>
        <p:txBody>
          <a:bodyPr/>
          <a:lstStyle/>
          <a:p>
            <a:r>
              <a:rPr lang="en-US" dirty="0"/>
              <a:t>Thank You</a:t>
            </a:r>
          </a:p>
        </p:txBody>
      </p:sp>
    </p:spTree>
    <p:extLst>
      <p:ext uri="{BB962C8B-B14F-4D97-AF65-F5344CB8AC3E}">
        <p14:creationId xmlns:p14="http://schemas.microsoft.com/office/powerpoint/2010/main" val="41167522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98</TotalTime>
  <Words>590</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-apple-system</vt:lpstr>
      <vt:lpstr>Arial</vt:lpstr>
      <vt:lpstr>Century Gothic</vt:lpstr>
      <vt:lpstr>Wingdings 3</vt:lpstr>
      <vt:lpstr>Ion</vt:lpstr>
      <vt:lpstr>Generating Insights to solve Supply Chain Issues</vt:lpstr>
      <vt:lpstr>PowerPoint Presentation</vt:lpstr>
      <vt:lpstr>PowerPoint Presentation</vt:lpstr>
      <vt:lpstr>Key Findings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Insights to solve Supply Chain Issues</dc:title>
  <dc:creator>Yogesh waran</dc:creator>
  <cp:lastModifiedBy>Yogesh waran</cp:lastModifiedBy>
  <cp:revision>3</cp:revision>
  <dcterms:created xsi:type="dcterms:W3CDTF">2022-12-08T03:27:24Z</dcterms:created>
  <dcterms:modified xsi:type="dcterms:W3CDTF">2022-12-08T05:08:55Z</dcterms:modified>
</cp:coreProperties>
</file>