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9713-1493-4439-524D-5E4A4E3B8C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8AFF1C-E57A-271E-6781-15672C3248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AB25D0-4D79-5D18-E69E-DC487BBCC51B}"/>
              </a:ext>
            </a:extLst>
          </p:cNvPr>
          <p:cNvSpPr>
            <a:spLocks noGrp="1"/>
          </p:cNvSpPr>
          <p:nvPr>
            <p:ph type="dt" sz="half" idx="10"/>
          </p:nvPr>
        </p:nvSpPr>
        <p:spPr/>
        <p:txBody>
          <a:bodyPr/>
          <a:lstStyle/>
          <a:p>
            <a:fld id="{08897444-DC1D-4591-B34D-28E318D34C13}" type="datetimeFigureOut">
              <a:rPr lang="en-IN" smtClean="0"/>
              <a:t>29-05-2023</a:t>
            </a:fld>
            <a:endParaRPr lang="en-IN"/>
          </a:p>
        </p:txBody>
      </p:sp>
      <p:sp>
        <p:nvSpPr>
          <p:cNvPr id="5" name="Footer Placeholder 4">
            <a:extLst>
              <a:ext uri="{FF2B5EF4-FFF2-40B4-BE49-F238E27FC236}">
                <a16:creationId xmlns:a16="http://schemas.microsoft.com/office/drawing/2014/main" id="{99496404-2B74-AE72-E3D2-00BF443B02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C03F81-AFDE-BA51-6F40-96B6ACE248EB}"/>
              </a:ext>
            </a:extLst>
          </p:cNvPr>
          <p:cNvSpPr>
            <a:spLocks noGrp="1"/>
          </p:cNvSpPr>
          <p:nvPr>
            <p:ph type="sldNum" sz="quarter" idx="12"/>
          </p:nvPr>
        </p:nvSpPr>
        <p:spPr/>
        <p:txBody>
          <a:bodyPr/>
          <a:lstStyle/>
          <a:p>
            <a:fld id="{7954AE8C-4E01-401A-984E-4A9D55CF019C}" type="slidenum">
              <a:rPr lang="en-IN" smtClean="0"/>
              <a:t>‹#›</a:t>
            </a:fld>
            <a:endParaRPr lang="en-IN"/>
          </a:p>
        </p:txBody>
      </p:sp>
    </p:spTree>
    <p:extLst>
      <p:ext uri="{BB962C8B-B14F-4D97-AF65-F5344CB8AC3E}">
        <p14:creationId xmlns:p14="http://schemas.microsoft.com/office/powerpoint/2010/main" val="208457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2AB3-C8F0-91CA-F744-D15DFEC983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68989C-B894-00BE-0A6D-E7CE657684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FBDF66-7631-74AC-6544-0B4654F81723}"/>
              </a:ext>
            </a:extLst>
          </p:cNvPr>
          <p:cNvSpPr>
            <a:spLocks noGrp="1"/>
          </p:cNvSpPr>
          <p:nvPr>
            <p:ph type="dt" sz="half" idx="10"/>
          </p:nvPr>
        </p:nvSpPr>
        <p:spPr/>
        <p:txBody>
          <a:bodyPr/>
          <a:lstStyle/>
          <a:p>
            <a:fld id="{08897444-DC1D-4591-B34D-28E318D34C13}" type="datetimeFigureOut">
              <a:rPr lang="en-IN" smtClean="0"/>
              <a:t>29-05-2023</a:t>
            </a:fld>
            <a:endParaRPr lang="en-IN"/>
          </a:p>
        </p:txBody>
      </p:sp>
      <p:sp>
        <p:nvSpPr>
          <p:cNvPr id="5" name="Footer Placeholder 4">
            <a:extLst>
              <a:ext uri="{FF2B5EF4-FFF2-40B4-BE49-F238E27FC236}">
                <a16:creationId xmlns:a16="http://schemas.microsoft.com/office/drawing/2014/main" id="{185931F5-BEC5-1C9B-05BC-48AC507009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BB10B-6462-EA46-302C-62A12CDE6565}"/>
              </a:ext>
            </a:extLst>
          </p:cNvPr>
          <p:cNvSpPr>
            <a:spLocks noGrp="1"/>
          </p:cNvSpPr>
          <p:nvPr>
            <p:ph type="sldNum" sz="quarter" idx="12"/>
          </p:nvPr>
        </p:nvSpPr>
        <p:spPr/>
        <p:txBody>
          <a:bodyPr/>
          <a:lstStyle/>
          <a:p>
            <a:fld id="{7954AE8C-4E01-401A-984E-4A9D55CF019C}" type="slidenum">
              <a:rPr lang="en-IN" smtClean="0"/>
              <a:t>‹#›</a:t>
            </a:fld>
            <a:endParaRPr lang="en-IN"/>
          </a:p>
        </p:txBody>
      </p:sp>
    </p:spTree>
    <p:extLst>
      <p:ext uri="{BB962C8B-B14F-4D97-AF65-F5344CB8AC3E}">
        <p14:creationId xmlns:p14="http://schemas.microsoft.com/office/powerpoint/2010/main" val="148249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E879FC-C5A8-5E7C-71A3-B04B63F56A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53093E-8E75-8FDB-9950-E3B82C6A09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C85FE-6E6F-4193-3F50-B0CFC5F1FAB7}"/>
              </a:ext>
            </a:extLst>
          </p:cNvPr>
          <p:cNvSpPr>
            <a:spLocks noGrp="1"/>
          </p:cNvSpPr>
          <p:nvPr>
            <p:ph type="dt" sz="half" idx="10"/>
          </p:nvPr>
        </p:nvSpPr>
        <p:spPr/>
        <p:txBody>
          <a:bodyPr/>
          <a:lstStyle/>
          <a:p>
            <a:fld id="{08897444-DC1D-4591-B34D-28E318D34C13}" type="datetimeFigureOut">
              <a:rPr lang="en-IN" smtClean="0"/>
              <a:t>29-05-2023</a:t>
            </a:fld>
            <a:endParaRPr lang="en-IN"/>
          </a:p>
        </p:txBody>
      </p:sp>
      <p:sp>
        <p:nvSpPr>
          <p:cNvPr id="5" name="Footer Placeholder 4">
            <a:extLst>
              <a:ext uri="{FF2B5EF4-FFF2-40B4-BE49-F238E27FC236}">
                <a16:creationId xmlns:a16="http://schemas.microsoft.com/office/drawing/2014/main" id="{FE787CCB-E1E6-A897-019B-3B476B12D6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2E988-2942-B00A-BD10-BC7D60041FFF}"/>
              </a:ext>
            </a:extLst>
          </p:cNvPr>
          <p:cNvSpPr>
            <a:spLocks noGrp="1"/>
          </p:cNvSpPr>
          <p:nvPr>
            <p:ph type="sldNum" sz="quarter" idx="12"/>
          </p:nvPr>
        </p:nvSpPr>
        <p:spPr/>
        <p:txBody>
          <a:bodyPr/>
          <a:lstStyle/>
          <a:p>
            <a:fld id="{7954AE8C-4E01-401A-984E-4A9D55CF019C}" type="slidenum">
              <a:rPr lang="en-IN" smtClean="0"/>
              <a:t>‹#›</a:t>
            </a:fld>
            <a:endParaRPr lang="en-IN"/>
          </a:p>
        </p:txBody>
      </p:sp>
    </p:spTree>
    <p:extLst>
      <p:ext uri="{BB962C8B-B14F-4D97-AF65-F5344CB8AC3E}">
        <p14:creationId xmlns:p14="http://schemas.microsoft.com/office/powerpoint/2010/main" val="77394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AA1C-39A8-9CC9-A8C8-BD20154164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B49388-1275-9AFF-16D1-875CB5A5D3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56A35-AFC8-ABA7-8410-330759814C6C}"/>
              </a:ext>
            </a:extLst>
          </p:cNvPr>
          <p:cNvSpPr>
            <a:spLocks noGrp="1"/>
          </p:cNvSpPr>
          <p:nvPr>
            <p:ph type="dt" sz="half" idx="10"/>
          </p:nvPr>
        </p:nvSpPr>
        <p:spPr/>
        <p:txBody>
          <a:bodyPr/>
          <a:lstStyle/>
          <a:p>
            <a:fld id="{08897444-DC1D-4591-B34D-28E318D34C13}" type="datetimeFigureOut">
              <a:rPr lang="en-IN" smtClean="0"/>
              <a:t>29-05-2023</a:t>
            </a:fld>
            <a:endParaRPr lang="en-IN"/>
          </a:p>
        </p:txBody>
      </p:sp>
      <p:sp>
        <p:nvSpPr>
          <p:cNvPr id="5" name="Footer Placeholder 4">
            <a:extLst>
              <a:ext uri="{FF2B5EF4-FFF2-40B4-BE49-F238E27FC236}">
                <a16:creationId xmlns:a16="http://schemas.microsoft.com/office/drawing/2014/main" id="{87BDB04D-65FA-B585-1144-61FD55DFD3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A893E5-41F4-4243-4BEC-6676B336031B}"/>
              </a:ext>
            </a:extLst>
          </p:cNvPr>
          <p:cNvSpPr>
            <a:spLocks noGrp="1"/>
          </p:cNvSpPr>
          <p:nvPr>
            <p:ph type="sldNum" sz="quarter" idx="12"/>
          </p:nvPr>
        </p:nvSpPr>
        <p:spPr/>
        <p:txBody>
          <a:bodyPr/>
          <a:lstStyle/>
          <a:p>
            <a:fld id="{7954AE8C-4E01-401A-984E-4A9D55CF019C}" type="slidenum">
              <a:rPr lang="en-IN" smtClean="0"/>
              <a:t>‹#›</a:t>
            </a:fld>
            <a:endParaRPr lang="en-IN"/>
          </a:p>
        </p:txBody>
      </p:sp>
      <p:cxnSp>
        <p:nvCxnSpPr>
          <p:cNvPr id="8" name="Straight Connector 7">
            <a:extLst>
              <a:ext uri="{FF2B5EF4-FFF2-40B4-BE49-F238E27FC236}">
                <a16:creationId xmlns:a16="http://schemas.microsoft.com/office/drawing/2014/main" id="{C3B36DEB-3FAA-0E76-AD19-F5CD04D23663}"/>
              </a:ext>
            </a:extLst>
          </p:cNvPr>
          <p:cNvCxnSpPr/>
          <p:nvPr userDrawn="1"/>
        </p:nvCxnSpPr>
        <p:spPr>
          <a:xfrm>
            <a:off x="838200" y="1690688"/>
            <a:ext cx="105156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03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8894-37A4-DA55-3347-70D812D0A2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AB621-4B0C-A988-7F8E-2DEF8F23D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ABE697-D120-5AE8-8D06-5D7C4F405386}"/>
              </a:ext>
            </a:extLst>
          </p:cNvPr>
          <p:cNvSpPr>
            <a:spLocks noGrp="1"/>
          </p:cNvSpPr>
          <p:nvPr>
            <p:ph type="dt" sz="half" idx="10"/>
          </p:nvPr>
        </p:nvSpPr>
        <p:spPr/>
        <p:txBody>
          <a:bodyPr/>
          <a:lstStyle/>
          <a:p>
            <a:fld id="{08897444-DC1D-4591-B34D-28E318D34C13}" type="datetimeFigureOut">
              <a:rPr lang="en-IN" smtClean="0"/>
              <a:t>29-05-2023</a:t>
            </a:fld>
            <a:endParaRPr lang="en-IN"/>
          </a:p>
        </p:txBody>
      </p:sp>
      <p:sp>
        <p:nvSpPr>
          <p:cNvPr id="5" name="Footer Placeholder 4">
            <a:extLst>
              <a:ext uri="{FF2B5EF4-FFF2-40B4-BE49-F238E27FC236}">
                <a16:creationId xmlns:a16="http://schemas.microsoft.com/office/drawing/2014/main" id="{67103327-25F5-AC20-A6B9-DA6FC8FFB7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1FF2C3-CE04-8A47-8BE1-FB8C0D258615}"/>
              </a:ext>
            </a:extLst>
          </p:cNvPr>
          <p:cNvSpPr>
            <a:spLocks noGrp="1"/>
          </p:cNvSpPr>
          <p:nvPr>
            <p:ph type="sldNum" sz="quarter" idx="12"/>
          </p:nvPr>
        </p:nvSpPr>
        <p:spPr/>
        <p:txBody>
          <a:bodyPr/>
          <a:lstStyle/>
          <a:p>
            <a:fld id="{7954AE8C-4E01-401A-984E-4A9D55CF019C}" type="slidenum">
              <a:rPr lang="en-IN" smtClean="0"/>
              <a:t>‹#›</a:t>
            </a:fld>
            <a:endParaRPr lang="en-IN"/>
          </a:p>
        </p:txBody>
      </p:sp>
    </p:spTree>
    <p:extLst>
      <p:ext uri="{BB962C8B-B14F-4D97-AF65-F5344CB8AC3E}">
        <p14:creationId xmlns:p14="http://schemas.microsoft.com/office/powerpoint/2010/main" val="111044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7BC7-51B1-6370-10C2-5C8347985D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2756E7-B06C-D382-C6DD-7A45519967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25F011-56C4-D137-0C4D-56C7B1CEA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D69347-0884-9710-7E14-047C29B71DF6}"/>
              </a:ext>
            </a:extLst>
          </p:cNvPr>
          <p:cNvSpPr>
            <a:spLocks noGrp="1"/>
          </p:cNvSpPr>
          <p:nvPr>
            <p:ph type="dt" sz="half" idx="10"/>
          </p:nvPr>
        </p:nvSpPr>
        <p:spPr/>
        <p:txBody>
          <a:bodyPr/>
          <a:lstStyle/>
          <a:p>
            <a:fld id="{08897444-DC1D-4591-B34D-28E318D34C13}" type="datetimeFigureOut">
              <a:rPr lang="en-IN" smtClean="0"/>
              <a:t>29-05-2023</a:t>
            </a:fld>
            <a:endParaRPr lang="en-IN"/>
          </a:p>
        </p:txBody>
      </p:sp>
      <p:sp>
        <p:nvSpPr>
          <p:cNvPr id="6" name="Footer Placeholder 5">
            <a:extLst>
              <a:ext uri="{FF2B5EF4-FFF2-40B4-BE49-F238E27FC236}">
                <a16:creationId xmlns:a16="http://schemas.microsoft.com/office/drawing/2014/main" id="{5AD33D7B-D152-9042-B445-E8D156CD44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4EFB87-782E-C6CA-8CA0-65949BD2D493}"/>
              </a:ext>
            </a:extLst>
          </p:cNvPr>
          <p:cNvSpPr>
            <a:spLocks noGrp="1"/>
          </p:cNvSpPr>
          <p:nvPr>
            <p:ph type="sldNum" sz="quarter" idx="12"/>
          </p:nvPr>
        </p:nvSpPr>
        <p:spPr/>
        <p:txBody>
          <a:bodyPr/>
          <a:lstStyle/>
          <a:p>
            <a:fld id="{7954AE8C-4E01-401A-984E-4A9D55CF019C}" type="slidenum">
              <a:rPr lang="en-IN" smtClean="0"/>
              <a:t>‹#›</a:t>
            </a:fld>
            <a:endParaRPr lang="en-IN"/>
          </a:p>
        </p:txBody>
      </p:sp>
    </p:spTree>
    <p:extLst>
      <p:ext uri="{BB962C8B-B14F-4D97-AF65-F5344CB8AC3E}">
        <p14:creationId xmlns:p14="http://schemas.microsoft.com/office/powerpoint/2010/main" val="249438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B40D-1167-C701-A7F7-40B1F99E8A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6175C2-CD85-F6A0-1D39-A52B40E06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364AB-2B7D-EF9F-A140-A9C227955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14C4D2-7795-56EF-F60C-A32FC25F2B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1ADB84-605D-C042-81C0-7A7A9F6959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0F524C-B402-0BDF-90FE-759ED7719CE7}"/>
              </a:ext>
            </a:extLst>
          </p:cNvPr>
          <p:cNvSpPr>
            <a:spLocks noGrp="1"/>
          </p:cNvSpPr>
          <p:nvPr>
            <p:ph type="dt" sz="half" idx="10"/>
          </p:nvPr>
        </p:nvSpPr>
        <p:spPr/>
        <p:txBody>
          <a:bodyPr/>
          <a:lstStyle/>
          <a:p>
            <a:fld id="{08897444-DC1D-4591-B34D-28E318D34C13}" type="datetimeFigureOut">
              <a:rPr lang="en-IN" smtClean="0"/>
              <a:t>29-05-2023</a:t>
            </a:fld>
            <a:endParaRPr lang="en-IN"/>
          </a:p>
        </p:txBody>
      </p:sp>
      <p:sp>
        <p:nvSpPr>
          <p:cNvPr id="8" name="Footer Placeholder 7">
            <a:extLst>
              <a:ext uri="{FF2B5EF4-FFF2-40B4-BE49-F238E27FC236}">
                <a16:creationId xmlns:a16="http://schemas.microsoft.com/office/drawing/2014/main" id="{B7BDBF6C-54B4-ADAB-A799-2150B9D202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CE3A20-0CEF-ADF9-35FC-A1243C3CFF01}"/>
              </a:ext>
            </a:extLst>
          </p:cNvPr>
          <p:cNvSpPr>
            <a:spLocks noGrp="1"/>
          </p:cNvSpPr>
          <p:nvPr>
            <p:ph type="sldNum" sz="quarter" idx="12"/>
          </p:nvPr>
        </p:nvSpPr>
        <p:spPr/>
        <p:txBody>
          <a:bodyPr/>
          <a:lstStyle/>
          <a:p>
            <a:fld id="{7954AE8C-4E01-401A-984E-4A9D55CF019C}" type="slidenum">
              <a:rPr lang="en-IN" smtClean="0"/>
              <a:t>‹#›</a:t>
            </a:fld>
            <a:endParaRPr lang="en-IN"/>
          </a:p>
        </p:txBody>
      </p:sp>
    </p:spTree>
    <p:extLst>
      <p:ext uri="{BB962C8B-B14F-4D97-AF65-F5344CB8AC3E}">
        <p14:creationId xmlns:p14="http://schemas.microsoft.com/office/powerpoint/2010/main" val="240430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6166-0966-7133-33C1-649C08A389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3F0CF7-0050-DF6C-ABA4-EFDBADA5892F}"/>
              </a:ext>
            </a:extLst>
          </p:cNvPr>
          <p:cNvSpPr>
            <a:spLocks noGrp="1"/>
          </p:cNvSpPr>
          <p:nvPr>
            <p:ph type="dt" sz="half" idx="10"/>
          </p:nvPr>
        </p:nvSpPr>
        <p:spPr/>
        <p:txBody>
          <a:bodyPr/>
          <a:lstStyle/>
          <a:p>
            <a:fld id="{08897444-DC1D-4591-B34D-28E318D34C13}" type="datetimeFigureOut">
              <a:rPr lang="en-IN" smtClean="0"/>
              <a:t>29-05-2023</a:t>
            </a:fld>
            <a:endParaRPr lang="en-IN"/>
          </a:p>
        </p:txBody>
      </p:sp>
      <p:sp>
        <p:nvSpPr>
          <p:cNvPr id="4" name="Footer Placeholder 3">
            <a:extLst>
              <a:ext uri="{FF2B5EF4-FFF2-40B4-BE49-F238E27FC236}">
                <a16:creationId xmlns:a16="http://schemas.microsoft.com/office/drawing/2014/main" id="{33408266-9F8C-B25E-F95B-EDAA330A1C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BB9D10-5984-F9C0-8F03-A8692CEC48D3}"/>
              </a:ext>
            </a:extLst>
          </p:cNvPr>
          <p:cNvSpPr>
            <a:spLocks noGrp="1"/>
          </p:cNvSpPr>
          <p:nvPr>
            <p:ph type="sldNum" sz="quarter" idx="12"/>
          </p:nvPr>
        </p:nvSpPr>
        <p:spPr/>
        <p:txBody>
          <a:bodyPr/>
          <a:lstStyle/>
          <a:p>
            <a:fld id="{7954AE8C-4E01-401A-984E-4A9D55CF019C}" type="slidenum">
              <a:rPr lang="en-IN" smtClean="0"/>
              <a:t>‹#›</a:t>
            </a:fld>
            <a:endParaRPr lang="en-IN"/>
          </a:p>
        </p:txBody>
      </p:sp>
    </p:spTree>
    <p:extLst>
      <p:ext uri="{BB962C8B-B14F-4D97-AF65-F5344CB8AC3E}">
        <p14:creationId xmlns:p14="http://schemas.microsoft.com/office/powerpoint/2010/main" val="397406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CAD810-9F83-F47D-6F6A-BE2CCF215542}"/>
              </a:ext>
            </a:extLst>
          </p:cNvPr>
          <p:cNvSpPr>
            <a:spLocks noGrp="1"/>
          </p:cNvSpPr>
          <p:nvPr>
            <p:ph type="dt" sz="half" idx="10"/>
          </p:nvPr>
        </p:nvSpPr>
        <p:spPr/>
        <p:txBody>
          <a:bodyPr/>
          <a:lstStyle/>
          <a:p>
            <a:fld id="{08897444-DC1D-4591-B34D-28E318D34C13}" type="datetimeFigureOut">
              <a:rPr lang="en-IN" smtClean="0"/>
              <a:t>29-05-2023</a:t>
            </a:fld>
            <a:endParaRPr lang="en-IN"/>
          </a:p>
        </p:txBody>
      </p:sp>
      <p:sp>
        <p:nvSpPr>
          <p:cNvPr id="3" name="Footer Placeholder 2">
            <a:extLst>
              <a:ext uri="{FF2B5EF4-FFF2-40B4-BE49-F238E27FC236}">
                <a16:creationId xmlns:a16="http://schemas.microsoft.com/office/drawing/2014/main" id="{FB1D5CAD-0F8E-3C9B-0269-5275F48018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CFA77B-91A2-A6C7-DCB8-253981316FF7}"/>
              </a:ext>
            </a:extLst>
          </p:cNvPr>
          <p:cNvSpPr>
            <a:spLocks noGrp="1"/>
          </p:cNvSpPr>
          <p:nvPr>
            <p:ph type="sldNum" sz="quarter" idx="12"/>
          </p:nvPr>
        </p:nvSpPr>
        <p:spPr/>
        <p:txBody>
          <a:bodyPr/>
          <a:lstStyle/>
          <a:p>
            <a:fld id="{7954AE8C-4E01-401A-984E-4A9D55CF019C}" type="slidenum">
              <a:rPr lang="en-IN" smtClean="0"/>
              <a:t>‹#›</a:t>
            </a:fld>
            <a:endParaRPr lang="en-IN"/>
          </a:p>
        </p:txBody>
      </p:sp>
    </p:spTree>
    <p:extLst>
      <p:ext uri="{BB962C8B-B14F-4D97-AF65-F5344CB8AC3E}">
        <p14:creationId xmlns:p14="http://schemas.microsoft.com/office/powerpoint/2010/main" val="4021853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D51E-4EEE-2C94-F54B-ED22A6234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90F650-E9D2-9CCB-3072-3C4709107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EFED11-0A11-8FB4-05D4-7D79BDDF4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922EF8-EA08-7452-73F9-47682A82DCBC}"/>
              </a:ext>
            </a:extLst>
          </p:cNvPr>
          <p:cNvSpPr>
            <a:spLocks noGrp="1"/>
          </p:cNvSpPr>
          <p:nvPr>
            <p:ph type="dt" sz="half" idx="10"/>
          </p:nvPr>
        </p:nvSpPr>
        <p:spPr/>
        <p:txBody>
          <a:bodyPr/>
          <a:lstStyle/>
          <a:p>
            <a:fld id="{08897444-DC1D-4591-B34D-28E318D34C13}" type="datetimeFigureOut">
              <a:rPr lang="en-IN" smtClean="0"/>
              <a:t>29-05-2023</a:t>
            </a:fld>
            <a:endParaRPr lang="en-IN"/>
          </a:p>
        </p:txBody>
      </p:sp>
      <p:sp>
        <p:nvSpPr>
          <p:cNvPr id="6" name="Footer Placeholder 5">
            <a:extLst>
              <a:ext uri="{FF2B5EF4-FFF2-40B4-BE49-F238E27FC236}">
                <a16:creationId xmlns:a16="http://schemas.microsoft.com/office/drawing/2014/main" id="{D731727D-52E2-CF51-136D-CBB74A7BF3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24EA53-295D-EAC8-DF85-22760620AA76}"/>
              </a:ext>
            </a:extLst>
          </p:cNvPr>
          <p:cNvSpPr>
            <a:spLocks noGrp="1"/>
          </p:cNvSpPr>
          <p:nvPr>
            <p:ph type="sldNum" sz="quarter" idx="12"/>
          </p:nvPr>
        </p:nvSpPr>
        <p:spPr/>
        <p:txBody>
          <a:bodyPr/>
          <a:lstStyle/>
          <a:p>
            <a:fld id="{7954AE8C-4E01-401A-984E-4A9D55CF019C}" type="slidenum">
              <a:rPr lang="en-IN" smtClean="0"/>
              <a:t>‹#›</a:t>
            </a:fld>
            <a:endParaRPr lang="en-IN"/>
          </a:p>
        </p:txBody>
      </p:sp>
    </p:spTree>
    <p:extLst>
      <p:ext uri="{BB962C8B-B14F-4D97-AF65-F5344CB8AC3E}">
        <p14:creationId xmlns:p14="http://schemas.microsoft.com/office/powerpoint/2010/main" val="153818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504B-F525-383B-31A1-57C4338DC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7BF5F8-9DED-43DF-A601-B8524FDB9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AEC158-8F62-B600-9DDE-6C871DBF1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039F3-7DF3-57D2-46EF-7BDF1045214E}"/>
              </a:ext>
            </a:extLst>
          </p:cNvPr>
          <p:cNvSpPr>
            <a:spLocks noGrp="1"/>
          </p:cNvSpPr>
          <p:nvPr>
            <p:ph type="dt" sz="half" idx="10"/>
          </p:nvPr>
        </p:nvSpPr>
        <p:spPr/>
        <p:txBody>
          <a:bodyPr/>
          <a:lstStyle/>
          <a:p>
            <a:fld id="{08897444-DC1D-4591-B34D-28E318D34C13}" type="datetimeFigureOut">
              <a:rPr lang="en-IN" smtClean="0"/>
              <a:t>29-05-2023</a:t>
            </a:fld>
            <a:endParaRPr lang="en-IN"/>
          </a:p>
        </p:txBody>
      </p:sp>
      <p:sp>
        <p:nvSpPr>
          <p:cNvPr id="6" name="Footer Placeholder 5">
            <a:extLst>
              <a:ext uri="{FF2B5EF4-FFF2-40B4-BE49-F238E27FC236}">
                <a16:creationId xmlns:a16="http://schemas.microsoft.com/office/drawing/2014/main" id="{4DE62C28-4E24-D124-A133-141754DC8F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959BA7-7A98-3C2F-C390-8C6C5AE9F6F1}"/>
              </a:ext>
            </a:extLst>
          </p:cNvPr>
          <p:cNvSpPr>
            <a:spLocks noGrp="1"/>
          </p:cNvSpPr>
          <p:nvPr>
            <p:ph type="sldNum" sz="quarter" idx="12"/>
          </p:nvPr>
        </p:nvSpPr>
        <p:spPr/>
        <p:txBody>
          <a:bodyPr/>
          <a:lstStyle/>
          <a:p>
            <a:fld id="{7954AE8C-4E01-401A-984E-4A9D55CF019C}" type="slidenum">
              <a:rPr lang="en-IN" smtClean="0"/>
              <a:t>‹#›</a:t>
            </a:fld>
            <a:endParaRPr lang="en-IN"/>
          </a:p>
        </p:txBody>
      </p:sp>
    </p:spTree>
    <p:extLst>
      <p:ext uri="{BB962C8B-B14F-4D97-AF65-F5344CB8AC3E}">
        <p14:creationId xmlns:p14="http://schemas.microsoft.com/office/powerpoint/2010/main" val="87377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8E830E-151E-8C05-B51F-E61D16E6C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26AC8B-EAEB-E1F6-3854-74002D4449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249204-FBD9-15AD-ECDC-F4482729C8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97444-DC1D-4591-B34D-28E318D34C13}" type="datetimeFigureOut">
              <a:rPr lang="en-IN" smtClean="0"/>
              <a:t>29-05-2023</a:t>
            </a:fld>
            <a:endParaRPr lang="en-IN"/>
          </a:p>
        </p:txBody>
      </p:sp>
      <p:sp>
        <p:nvSpPr>
          <p:cNvPr id="5" name="Footer Placeholder 4">
            <a:extLst>
              <a:ext uri="{FF2B5EF4-FFF2-40B4-BE49-F238E27FC236}">
                <a16:creationId xmlns:a16="http://schemas.microsoft.com/office/drawing/2014/main" id="{7FEFFF4B-726C-85D1-6CA9-BDC0F1CD7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A550C1-7F61-3C08-C228-6367B56280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4AE8C-4E01-401A-984E-4A9D55CF019C}" type="slidenum">
              <a:rPr lang="en-IN" smtClean="0"/>
              <a:t>‹#›</a:t>
            </a:fld>
            <a:endParaRPr lang="en-IN"/>
          </a:p>
        </p:txBody>
      </p:sp>
    </p:spTree>
    <p:extLst>
      <p:ext uri="{BB962C8B-B14F-4D97-AF65-F5344CB8AC3E}">
        <p14:creationId xmlns:p14="http://schemas.microsoft.com/office/powerpoint/2010/main" val="4046831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0E35-38D9-AD34-2F68-849C98B42831}"/>
              </a:ext>
            </a:extLst>
          </p:cNvPr>
          <p:cNvSpPr>
            <a:spLocks noGrp="1"/>
          </p:cNvSpPr>
          <p:nvPr>
            <p:ph type="title"/>
          </p:nvPr>
        </p:nvSpPr>
        <p:spPr/>
        <p:txBody>
          <a:bodyPr>
            <a:normAutofit/>
          </a:bodyPr>
          <a:lstStyle/>
          <a:p>
            <a:r>
              <a:rPr lang="en-US" sz="3600" b="0" i="0" dirty="0">
                <a:solidFill>
                  <a:srgbClr val="FF0000"/>
                </a:solidFill>
                <a:effectLst/>
                <a:latin typeface="Söhne"/>
              </a:rPr>
              <a:t>Weather Forecasting Tool</a:t>
            </a:r>
            <a:r>
              <a:rPr lang="en-US" sz="3600" b="0" i="0" dirty="0">
                <a:solidFill>
                  <a:srgbClr val="374151"/>
                </a:solidFill>
                <a:effectLst/>
                <a:latin typeface="Söhne"/>
              </a:rPr>
              <a:t> using OpenWeatherMap API</a:t>
            </a:r>
            <a:endParaRPr lang="en-IN" sz="3600" dirty="0"/>
          </a:p>
        </p:txBody>
      </p:sp>
      <p:sp>
        <p:nvSpPr>
          <p:cNvPr id="3" name="Content Placeholder 2">
            <a:extLst>
              <a:ext uri="{FF2B5EF4-FFF2-40B4-BE49-F238E27FC236}">
                <a16:creationId xmlns:a16="http://schemas.microsoft.com/office/drawing/2014/main" id="{A6F02F7D-4FC6-B70D-E48C-EECC38DA271B}"/>
              </a:ext>
            </a:extLst>
          </p:cNvPr>
          <p:cNvSpPr>
            <a:spLocks noGrp="1"/>
          </p:cNvSpPr>
          <p:nvPr>
            <p:ph idx="1"/>
          </p:nvPr>
        </p:nvSpPr>
        <p:spPr/>
        <p:txBody>
          <a:bodyPr>
            <a:normAutofit/>
          </a:bodyPr>
          <a:lstStyle/>
          <a:p>
            <a:endParaRPr lang="en-IN" sz="1800" b="1" dirty="0">
              <a:solidFill>
                <a:schemeClr val="accent5">
                  <a:lumMod val="75000"/>
                </a:schemeClr>
              </a:solidFill>
            </a:endParaRPr>
          </a:p>
          <a:p>
            <a:r>
              <a:rPr lang="en-IN" sz="1800" b="1" dirty="0">
                <a:solidFill>
                  <a:schemeClr val="accent5">
                    <a:lumMod val="75000"/>
                  </a:schemeClr>
                </a:solidFill>
              </a:rPr>
              <a:t>Problem Statement</a:t>
            </a:r>
            <a:r>
              <a:rPr lang="en-IN" sz="1800" dirty="0"/>
              <a:t>: </a:t>
            </a:r>
          </a:p>
          <a:p>
            <a:pPr marL="457200" lvl="1" indent="0">
              <a:buNone/>
            </a:pPr>
            <a:r>
              <a:rPr lang="en-US" sz="1400" dirty="0"/>
              <a:t>Create a command-line tool that accepts a city's name and returns the current weather forecast. Leverage OpenWeatherMap API to fetch weather data and parse it using Python. Your solution should demonstrate how GitHub Copilot can help you with API usage, data parsing, and error handling.</a:t>
            </a:r>
          </a:p>
          <a:p>
            <a:pPr marL="457200" lvl="1" indent="0">
              <a:buNone/>
            </a:pPr>
            <a:endParaRPr lang="en-US" sz="1400" dirty="0"/>
          </a:p>
          <a:p>
            <a:pPr marL="457200" lvl="1" indent="0">
              <a:buNone/>
            </a:pPr>
            <a:endParaRPr lang="en-US" sz="1400" dirty="0"/>
          </a:p>
          <a:p>
            <a:r>
              <a:rPr lang="en-US" sz="1800" b="1" dirty="0">
                <a:solidFill>
                  <a:schemeClr val="accent5">
                    <a:lumMod val="75000"/>
                  </a:schemeClr>
                </a:solidFill>
              </a:rPr>
              <a:t>Solution</a:t>
            </a:r>
            <a:r>
              <a:rPr lang="en-US" sz="1800" dirty="0"/>
              <a:t>:</a:t>
            </a:r>
          </a:p>
          <a:p>
            <a:pPr marL="457200" lvl="1" indent="0">
              <a:buNone/>
            </a:pPr>
            <a:r>
              <a:rPr lang="en-US" sz="1400" dirty="0"/>
              <a:t>Command-line tool that fetches weather data from OpenWeatherMap API</a:t>
            </a:r>
            <a:r>
              <a:rPr lang="en-IN" sz="1400" dirty="0"/>
              <a:t>. </a:t>
            </a:r>
            <a:r>
              <a:rPr lang="en-US" sz="1400" dirty="0"/>
              <a:t>Command-line tool offers quick and easy access to weather forecasts.</a:t>
            </a:r>
            <a:r>
              <a:rPr lang="en-IN" sz="1400" dirty="0"/>
              <a:t>Python makes it easy to request data from external portal using the </a:t>
            </a:r>
            <a:r>
              <a:rPr lang="en-IN" sz="1400" dirty="0">
                <a:solidFill>
                  <a:schemeClr val="accent2">
                    <a:lumMod val="75000"/>
                  </a:schemeClr>
                </a:solidFill>
              </a:rPr>
              <a:t>request</a:t>
            </a:r>
            <a:r>
              <a:rPr lang="en-IN" sz="1400" dirty="0"/>
              <a:t> library.</a:t>
            </a:r>
          </a:p>
          <a:p>
            <a:pPr marL="457200" lvl="1" indent="0">
              <a:buNone/>
            </a:pPr>
            <a:endParaRPr lang="en-IN" sz="1400" dirty="0"/>
          </a:p>
          <a:p>
            <a:pPr marL="457200" lvl="1" indent="0">
              <a:buNone/>
            </a:pPr>
            <a:r>
              <a:rPr lang="en-US" sz="1400" b="1" dirty="0">
                <a:solidFill>
                  <a:schemeClr val="accent2">
                    <a:lumMod val="75000"/>
                  </a:schemeClr>
                </a:solidFill>
              </a:rPr>
              <a:t>OpenWeatherMap</a:t>
            </a:r>
            <a:r>
              <a:rPr lang="en-US" sz="1400" dirty="0"/>
              <a:t>: OpenWeatherMap API provides accurate and up-to-date weather data. Exposes its weather data via an easy to use API. </a:t>
            </a:r>
          </a:p>
          <a:p>
            <a:pPr marL="457200" lvl="1" indent="0">
              <a:buNone/>
            </a:pPr>
            <a:endParaRPr lang="en-US" sz="1400" dirty="0"/>
          </a:p>
          <a:p>
            <a:pPr marL="457200" lvl="1" indent="0">
              <a:buNone/>
            </a:pPr>
            <a:endParaRPr lang="en-US" sz="1400" dirty="0"/>
          </a:p>
        </p:txBody>
      </p:sp>
    </p:spTree>
    <p:extLst>
      <p:ext uri="{BB962C8B-B14F-4D97-AF65-F5344CB8AC3E}">
        <p14:creationId xmlns:p14="http://schemas.microsoft.com/office/powerpoint/2010/main" val="213124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0E35-38D9-AD34-2F68-849C98B42831}"/>
              </a:ext>
            </a:extLst>
          </p:cNvPr>
          <p:cNvSpPr>
            <a:spLocks noGrp="1"/>
          </p:cNvSpPr>
          <p:nvPr>
            <p:ph type="title"/>
          </p:nvPr>
        </p:nvSpPr>
        <p:spPr/>
        <p:txBody>
          <a:bodyPr>
            <a:normAutofit/>
          </a:bodyPr>
          <a:lstStyle/>
          <a:p>
            <a:r>
              <a:rPr lang="en-US" sz="3600" b="0" i="0" dirty="0">
                <a:solidFill>
                  <a:srgbClr val="FF0000"/>
                </a:solidFill>
                <a:effectLst/>
                <a:latin typeface="Söhne"/>
              </a:rPr>
              <a:t>OpenWeatherMap</a:t>
            </a:r>
            <a:r>
              <a:rPr lang="en-US" sz="3600" b="0" i="0" dirty="0">
                <a:solidFill>
                  <a:srgbClr val="374151"/>
                </a:solidFill>
                <a:effectLst/>
                <a:latin typeface="Söhne"/>
              </a:rPr>
              <a:t> API</a:t>
            </a:r>
            <a:endParaRPr lang="en-IN" sz="3600" dirty="0"/>
          </a:p>
        </p:txBody>
      </p:sp>
      <p:sp>
        <p:nvSpPr>
          <p:cNvPr id="3" name="Content Placeholder 2">
            <a:extLst>
              <a:ext uri="{FF2B5EF4-FFF2-40B4-BE49-F238E27FC236}">
                <a16:creationId xmlns:a16="http://schemas.microsoft.com/office/drawing/2014/main" id="{A6F02F7D-4FC6-B70D-E48C-EECC38DA271B}"/>
              </a:ext>
            </a:extLst>
          </p:cNvPr>
          <p:cNvSpPr>
            <a:spLocks noGrp="1"/>
          </p:cNvSpPr>
          <p:nvPr>
            <p:ph idx="1"/>
          </p:nvPr>
        </p:nvSpPr>
        <p:spPr/>
        <p:txBody>
          <a:bodyPr>
            <a:normAutofit/>
          </a:bodyPr>
          <a:lstStyle/>
          <a:p>
            <a:pPr algn="l">
              <a:buFont typeface="Arial" panose="020B0604020202020204" pitchFamily="34" charset="0"/>
              <a:buChar char="•"/>
            </a:pPr>
            <a:endParaRPr lang="en-US" sz="1400" b="1" i="0" dirty="0">
              <a:solidFill>
                <a:srgbClr val="374151"/>
              </a:solidFill>
              <a:effectLst/>
            </a:endParaRPr>
          </a:p>
          <a:p>
            <a:pPr algn="l">
              <a:buFont typeface="Arial" panose="020B0604020202020204" pitchFamily="34" charset="0"/>
              <a:buChar char="•"/>
            </a:pPr>
            <a:r>
              <a:rPr lang="en-US" sz="1800" b="1" i="0" dirty="0">
                <a:solidFill>
                  <a:srgbClr val="0070C0"/>
                </a:solidFill>
                <a:effectLst/>
              </a:rPr>
              <a:t>Overview</a:t>
            </a:r>
            <a:r>
              <a:rPr lang="en-US" sz="1800" b="1" i="0" dirty="0">
                <a:solidFill>
                  <a:srgbClr val="374151"/>
                </a:solidFill>
                <a:effectLst/>
              </a:rPr>
              <a:t> of OpenWeatherMap API</a:t>
            </a:r>
          </a:p>
          <a:p>
            <a:pPr marL="742950" lvl="1" indent="-285750" algn="l">
              <a:buFont typeface="Arial" panose="020B0604020202020204" pitchFamily="34" charset="0"/>
              <a:buChar char="•"/>
            </a:pPr>
            <a:r>
              <a:rPr lang="en-US" sz="1400" b="0" i="0" dirty="0">
                <a:solidFill>
                  <a:srgbClr val="374151"/>
                </a:solidFill>
                <a:effectLst/>
              </a:rPr>
              <a:t>OpenWeatherMap is a popular weather data provider</a:t>
            </a:r>
          </a:p>
          <a:p>
            <a:pPr marL="742950" lvl="1" indent="-285750" algn="l">
              <a:buFont typeface="Arial" panose="020B0604020202020204" pitchFamily="34" charset="0"/>
              <a:buChar char="•"/>
            </a:pPr>
            <a:r>
              <a:rPr lang="en-US" sz="1400" b="0" i="0" dirty="0">
                <a:solidFill>
                  <a:srgbClr val="374151"/>
                </a:solidFill>
                <a:effectLst/>
              </a:rPr>
              <a:t>Provides a wide range of weather information and forecast data</a:t>
            </a:r>
          </a:p>
          <a:p>
            <a:pPr algn="l">
              <a:buFont typeface="Arial" panose="020B0604020202020204" pitchFamily="34" charset="0"/>
              <a:buChar char="•"/>
            </a:pPr>
            <a:r>
              <a:rPr lang="en-US" sz="1800" b="1" i="0" dirty="0">
                <a:solidFill>
                  <a:srgbClr val="0070C0"/>
                </a:solidFill>
                <a:effectLst/>
              </a:rPr>
              <a:t>Importance</a:t>
            </a:r>
            <a:r>
              <a:rPr lang="en-US" sz="1800" b="1" i="0" dirty="0">
                <a:solidFill>
                  <a:srgbClr val="374151"/>
                </a:solidFill>
                <a:effectLst/>
              </a:rPr>
              <a:t> of weather data for various applications</a:t>
            </a:r>
          </a:p>
          <a:p>
            <a:pPr marL="742950" lvl="1" indent="-285750" algn="l">
              <a:buFont typeface="Arial" panose="020B0604020202020204" pitchFamily="34" charset="0"/>
              <a:buChar char="•"/>
            </a:pPr>
            <a:r>
              <a:rPr lang="en-US" sz="1400" b="0" i="0" dirty="0">
                <a:solidFill>
                  <a:srgbClr val="374151"/>
                </a:solidFill>
                <a:effectLst/>
              </a:rPr>
              <a:t>Prior Weather information plays very important role in industries like transportation, agriculture, tourism, etc.</a:t>
            </a:r>
          </a:p>
          <a:p>
            <a:pPr marL="742950" lvl="1" indent="-285750" algn="l">
              <a:buFont typeface="Arial" panose="020B0604020202020204" pitchFamily="34" charset="0"/>
              <a:buChar char="•"/>
            </a:pPr>
            <a:r>
              <a:rPr lang="en-US" sz="1400" dirty="0">
                <a:solidFill>
                  <a:srgbClr val="374151"/>
                </a:solidFill>
              </a:rPr>
              <a:t>Most importantly also helps to plan personal trips </a:t>
            </a:r>
            <a:r>
              <a:rPr lang="en-US" sz="1400" dirty="0">
                <a:solidFill>
                  <a:srgbClr val="374151"/>
                </a:solidFill>
                <a:sym typeface="Wingdings" panose="05000000000000000000" pitchFamily="2" charset="2"/>
              </a:rPr>
              <a:t>  </a:t>
            </a:r>
            <a:endParaRPr lang="en-US" sz="1400" b="0" i="0" dirty="0">
              <a:solidFill>
                <a:srgbClr val="374151"/>
              </a:solidFill>
              <a:effectLst/>
            </a:endParaRPr>
          </a:p>
          <a:p>
            <a:pPr algn="l">
              <a:buFont typeface="Arial" panose="020B0604020202020204" pitchFamily="34" charset="0"/>
              <a:buChar char="•"/>
            </a:pPr>
            <a:r>
              <a:rPr lang="en-US" sz="1800" b="1" i="0" dirty="0">
                <a:solidFill>
                  <a:srgbClr val="0070C0"/>
                </a:solidFill>
                <a:effectLst/>
              </a:rPr>
              <a:t>API key </a:t>
            </a:r>
            <a:r>
              <a:rPr lang="en-US" sz="1800" b="1" i="0" dirty="0">
                <a:solidFill>
                  <a:srgbClr val="374151"/>
                </a:solidFill>
                <a:effectLst/>
              </a:rPr>
              <a:t>requirement</a:t>
            </a:r>
          </a:p>
          <a:p>
            <a:pPr marL="742950" lvl="1" indent="-285750" algn="l">
              <a:buFont typeface="Arial" panose="020B0604020202020204" pitchFamily="34" charset="0"/>
              <a:buChar char="•"/>
            </a:pPr>
            <a:r>
              <a:rPr lang="en-US" sz="1400" b="0" i="0" dirty="0">
                <a:solidFill>
                  <a:srgbClr val="374151"/>
                </a:solidFill>
                <a:effectLst/>
              </a:rPr>
              <a:t>API key is required to authenticate and access OpenWeatherMap API</a:t>
            </a:r>
          </a:p>
          <a:p>
            <a:pPr marL="742950" lvl="1" indent="-285750" algn="l">
              <a:buFont typeface="Arial" panose="020B0604020202020204" pitchFamily="34" charset="0"/>
              <a:buChar char="•"/>
            </a:pPr>
            <a:r>
              <a:rPr lang="en-US" sz="1400" dirty="0">
                <a:solidFill>
                  <a:srgbClr val="374151"/>
                </a:solidFill>
              </a:rPr>
              <a:t>Just register on the portal and an API key will be auto generated for you</a:t>
            </a:r>
            <a:endParaRPr lang="en-US" sz="1400" b="0" i="0" dirty="0">
              <a:solidFill>
                <a:srgbClr val="374151"/>
              </a:solidFill>
              <a:effectLst/>
            </a:endParaRPr>
          </a:p>
          <a:p>
            <a:pPr algn="l">
              <a:buFont typeface="Arial" panose="020B0604020202020204" pitchFamily="34" charset="0"/>
              <a:buChar char="•"/>
            </a:pPr>
            <a:r>
              <a:rPr lang="en-US" sz="1800" b="1" i="0" dirty="0">
                <a:solidFill>
                  <a:srgbClr val="0070C0"/>
                </a:solidFill>
                <a:effectLst/>
              </a:rPr>
              <a:t>Benefits</a:t>
            </a:r>
            <a:r>
              <a:rPr lang="en-US" sz="1800" b="1" i="0" dirty="0">
                <a:solidFill>
                  <a:srgbClr val="374151"/>
                </a:solidFill>
                <a:effectLst/>
              </a:rPr>
              <a:t> of using OpenWeatherMap for weather data</a:t>
            </a:r>
          </a:p>
          <a:p>
            <a:pPr marL="742950" lvl="1" indent="-285750" algn="l">
              <a:buFont typeface="Arial" panose="020B0604020202020204" pitchFamily="34" charset="0"/>
              <a:buChar char="•"/>
            </a:pPr>
            <a:r>
              <a:rPr lang="en-US" sz="1400" b="0" i="0" dirty="0">
                <a:solidFill>
                  <a:srgbClr val="374151"/>
                </a:solidFill>
                <a:effectLst/>
              </a:rPr>
              <a:t>Extensive coverage</a:t>
            </a:r>
          </a:p>
          <a:p>
            <a:pPr marL="742950" lvl="1" indent="-285750" algn="l">
              <a:buFont typeface="Arial" panose="020B0604020202020204" pitchFamily="34" charset="0"/>
              <a:buChar char="•"/>
            </a:pPr>
            <a:r>
              <a:rPr lang="en-US" sz="1400" b="0" i="0" dirty="0">
                <a:solidFill>
                  <a:srgbClr val="374151"/>
                </a:solidFill>
                <a:effectLst/>
              </a:rPr>
              <a:t>Availability of various weather parameters and forecast types</a:t>
            </a:r>
          </a:p>
          <a:p>
            <a:pPr marL="457200" lvl="1" indent="0">
              <a:buNone/>
            </a:pPr>
            <a:endParaRPr lang="en-US" sz="1400" dirty="0"/>
          </a:p>
        </p:txBody>
      </p:sp>
    </p:spTree>
    <p:extLst>
      <p:ext uri="{BB962C8B-B14F-4D97-AF65-F5344CB8AC3E}">
        <p14:creationId xmlns:p14="http://schemas.microsoft.com/office/powerpoint/2010/main" val="35010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0E35-38D9-AD34-2F68-849C98B42831}"/>
              </a:ext>
            </a:extLst>
          </p:cNvPr>
          <p:cNvSpPr>
            <a:spLocks noGrp="1"/>
          </p:cNvSpPr>
          <p:nvPr>
            <p:ph type="title"/>
          </p:nvPr>
        </p:nvSpPr>
        <p:spPr/>
        <p:txBody>
          <a:bodyPr>
            <a:normAutofit/>
          </a:bodyPr>
          <a:lstStyle/>
          <a:p>
            <a:r>
              <a:rPr lang="en-US" sz="3600" b="0" i="0" dirty="0">
                <a:solidFill>
                  <a:srgbClr val="FF0000"/>
                </a:solidFill>
                <a:effectLst/>
                <a:latin typeface="Söhne"/>
              </a:rPr>
              <a:t>Solution</a:t>
            </a:r>
            <a:r>
              <a:rPr lang="en-US" sz="3600" b="0" i="0" dirty="0">
                <a:solidFill>
                  <a:srgbClr val="374151"/>
                </a:solidFill>
                <a:effectLst/>
                <a:latin typeface="Söhne"/>
              </a:rPr>
              <a:t> Overview</a:t>
            </a:r>
            <a:endParaRPr lang="en-IN" sz="3600" dirty="0"/>
          </a:p>
        </p:txBody>
      </p:sp>
      <p:sp>
        <p:nvSpPr>
          <p:cNvPr id="3" name="Content Placeholder 2">
            <a:extLst>
              <a:ext uri="{FF2B5EF4-FFF2-40B4-BE49-F238E27FC236}">
                <a16:creationId xmlns:a16="http://schemas.microsoft.com/office/drawing/2014/main" id="{A6F02F7D-4FC6-B70D-E48C-EECC38DA271B}"/>
              </a:ext>
            </a:extLst>
          </p:cNvPr>
          <p:cNvSpPr>
            <a:spLocks noGrp="1"/>
          </p:cNvSpPr>
          <p:nvPr>
            <p:ph idx="1"/>
          </p:nvPr>
        </p:nvSpPr>
        <p:spPr/>
        <p:txBody>
          <a:bodyPr>
            <a:normAutofit/>
          </a:bodyPr>
          <a:lstStyle/>
          <a:p>
            <a:pPr algn="l">
              <a:buFont typeface="Arial" panose="020B0604020202020204" pitchFamily="34" charset="0"/>
              <a:buChar char="•"/>
            </a:pPr>
            <a:endParaRPr lang="en-US" sz="1400" b="1" i="0" dirty="0">
              <a:solidFill>
                <a:srgbClr val="374151"/>
              </a:solidFill>
              <a:effectLst/>
            </a:endParaRPr>
          </a:p>
          <a:p>
            <a:pPr algn="l">
              <a:buFont typeface="Arial" panose="020B0604020202020204" pitchFamily="34" charset="0"/>
              <a:buChar char="•"/>
            </a:pPr>
            <a:r>
              <a:rPr lang="en-US" sz="1800" b="1" i="0" dirty="0">
                <a:solidFill>
                  <a:srgbClr val="0070C0"/>
                </a:solidFill>
                <a:effectLst/>
              </a:rPr>
              <a:t>High-level </a:t>
            </a:r>
            <a:r>
              <a:rPr lang="en-US" sz="1800" b="1" i="0" dirty="0">
                <a:effectLst/>
              </a:rPr>
              <a:t>overview of the solution</a:t>
            </a:r>
          </a:p>
          <a:p>
            <a:pPr marL="742950" lvl="1" indent="-285750" algn="l">
              <a:buFont typeface="Arial" panose="020B0604020202020204" pitchFamily="34" charset="0"/>
              <a:buChar char="•"/>
            </a:pPr>
            <a:r>
              <a:rPr lang="en-US" sz="1400" b="0" i="0" dirty="0">
                <a:solidFill>
                  <a:srgbClr val="374151"/>
                </a:solidFill>
                <a:effectLst/>
              </a:rPr>
              <a:t>Weather forecasting tool that fetches weather data using OpenWeatherMap API</a:t>
            </a:r>
          </a:p>
          <a:p>
            <a:pPr marL="457200" lvl="1" indent="0" algn="l">
              <a:buNone/>
            </a:pPr>
            <a:endParaRPr lang="en-US" sz="1400" b="0" i="0" dirty="0">
              <a:solidFill>
                <a:srgbClr val="374151"/>
              </a:solidFill>
              <a:effectLst/>
            </a:endParaRPr>
          </a:p>
          <a:p>
            <a:pPr marL="285750" indent="-285750"/>
            <a:r>
              <a:rPr lang="en-US" sz="1800" b="1" dirty="0">
                <a:solidFill>
                  <a:srgbClr val="0070C0"/>
                </a:solidFill>
              </a:rPr>
              <a:t>Input</a:t>
            </a:r>
            <a:r>
              <a:rPr lang="en-US" sz="1800" b="0" i="0" dirty="0">
                <a:solidFill>
                  <a:srgbClr val="374151"/>
                </a:solidFill>
                <a:effectLst/>
              </a:rPr>
              <a:t>: City name</a:t>
            </a:r>
          </a:p>
          <a:p>
            <a:pPr marL="742950" lvl="1" indent="-285750" algn="l">
              <a:buFont typeface="Arial" panose="020B0604020202020204" pitchFamily="34" charset="0"/>
              <a:buChar char="•"/>
            </a:pPr>
            <a:r>
              <a:rPr lang="en-US" sz="1400" b="0" i="0" dirty="0">
                <a:solidFill>
                  <a:srgbClr val="374151"/>
                </a:solidFill>
                <a:effectLst/>
              </a:rPr>
              <a:t>User inputs the name of the city they want to obtain the weather forecast for</a:t>
            </a:r>
          </a:p>
          <a:p>
            <a:pPr marL="457200" lvl="1" indent="0" algn="l">
              <a:buNone/>
            </a:pPr>
            <a:endParaRPr lang="en-US" sz="1400" b="0" i="0" dirty="0">
              <a:solidFill>
                <a:srgbClr val="374151"/>
              </a:solidFill>
              <a:effectLst/>
            </a:endParaRPr>
          </a:p>
          <a:p>
            <a:pPr marL="285750" indent="-285750"/>
            <a:r>
              <a:rPr lang="en-US" sz="1800" b="1" dirty="0">
                <a:solidFill>
                  <a:srgbClr val="0070C0"/>
                </a:solidFill>
              </a:rPr>
              <a:t>Output</a:t>
            </a:r>
            <a:r>
              <a:rPr lang="en-US" sz="1800" b="0" i="0" dirty="0">
                <a:solidFill>
                  <a:srgbClr val="374151"/>
                </a:solidFill>
                <a:effectLst/>
              </a:rPr>
              <a:t>: Current weather forecast (weather, temperature, humidity)</a:t>
            </a:r>
          </a:p>
          <a:p>
            <a:pPr marL="742950" lvl="1" indent="-285750" algn="l">
              <a:buFont typeface="Arial" panose="020B0604020202020204" pitchFamily="34" charset="0"/>
              <a:buChar char="•"/>
            </a:pPr>
            <a:r>
              <a:rPr lang="en-US" sz="1400" b="0" i="0" dirty="0">
                <a:solidFill>
                  <a:srgbClr val="374151"/>
                </a:solidFill>
                <a:effectLst/>
              </a:rPr>
              <a:t>Tool provides information on current weather condition, temperature, and humidity</a:t>
            </a:r>
          </a:p>
          <a:p>
            <a:pPr marL="457200" lvl="1" indent="0" algn="l">
              <a:buNone/>
            </a:pPr>
            <a:endParaRPr lang="en-US" sz="1400" b="0" i="0" dirty="0">
              <a:solidFill>
                <a:srgbClr val="374151"/>
              </a:solidFill>
              <a:effectLst/>
            </a:endParaRPr>
          </a:p>
        </p:txBody>
      </p:sp>
    </p:spTree>
    <p:extLst>
      <p:ext uri="{BB962C8B-B14F-4D97-AF65-F5344CB8AC3E}">
        <p14:creationId xmlns:p14="http://schemas.microsoft.com/office/powerpoint/2010/main" val="334786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0E35-38D9-AD34-2F68-849C98B42831}"/>
              </a:ext>
            </a:extLst>
          </p:cNvPr>
          <p:cNvSpPr>
            <a:spLocks noGrp="1"/>
          </p:cNvSpPr>
          <p:nvPr>
            <p:ph type="title"/>
          </p:nvPr>
        </p:nvSpPr>
        <p:spPr/>
        <p:txBody>
          <a:bodyPr>
            <a:normAutofit/>
          </a:bodyPr>
          <a:lstStyle/>
          <a:p>
            <a:r>
              <a:rPr lang="en-US" sz="3600" b="0" i="0" dirty="0">
                <a:solidFill>
                  <a:srgbClr val="FF0000"/>
                </a:solidFill>
                <a:effectLst/>
                <a:latin typeface="Söhne"/>
              </a:rPr>
              <a:t>Code Walkthrough</a:t>
            </a:r>
            <a:endParaRPr lang="en-IN" sz="3600" dirty="0"/>
          </a:p>
        </p:txBody>
      </p:sp>
      <p:sp>
        <p:nvSpPr>
          <p:cNvPr id="3" name="Content Placeholder 2">
            <a:extLst>
              <a:ext uri="{FF2B5EF4-FFF2-40B4-BE49-F238E27FC236}">
                <a16:creationId xmlns:a16="http://schemas.microsoft.com/office/drawing/2014/main" id="{A6F02F7D-4FC6-B70D-E48C-EECC38DA271B}"/>
              </a:ext>
            </a:extLst>
          </p:cNvPr>
          <p:cNvSpPr>
            <a:spLocks noGrp="1"/>
          </p:cNvSpPr>
          <p:nvPr>
            <p:ph idx="1"/>
          </p:nvPr>
        </p:nvSpPr>
        <p:spPr/>
        <p:txBody>
          <a:bodyPr>
            <a:normAutofit/>
          </a:bodyPr>
          <a:lstStyle/>
          <a:p>
            <a:pPr marL="0" indent="0" algn="l">
              <a:buNone/>
            </a:pPr>
            <a:r>
              <a:rPr lang="en-US" sz="1400" b="1" dirty="0"/>
              <a:t>Current Code</a:t>
            </a:r>
            <a:r>
              <a:rPr lang="en-US" sz="1400" dirty="0"/>
              <a:t>:</a:t>
            </a:r>
          </a:p>
          <a:p>
            <a:pPr algn="l">
              <a:buFont typeface="Arial" panose="020B0604020202020204" pitchFamily="34" charset="0"/>
              <a:buChar char="•"/>
            </a:pPr>
            <a:r>
              <a:rPr lang="en-US" sz="1400" dirty="0"/>
              <a:t>Connect to the OpenWeatherMap API using the below link:</a:t>
            </a:r>
          </a:p>
          <a:p>
            <a:pPr lvl="1"/>
            <a:r>
              <a:rPr lang="en-IN" sz="800" b="0" dirty="0">
                <a:solidFill>
                  <a:srgbClr val="CE9178"/>
                </a:solidFill>
                <a:effectLst/>
                <a:latin typeface="Consolas" panose="020B0609020204030204" pitchFamily="49" charset="0"/>
              </a:rPr>
              <a:t>'http://api.openweathermap.org/data/2.5/</a:t>
            </a:r>
            <a:r>
              <a:rPr lang="en-IN" sz="800" b="0" dirty="0" err="1">
                <a:solidFill>
                  <a:srgbClr val="CE9178"/>
                </a:solidFill>
                <a:effectLst/>
                <a:latin typeface="Consolas" panose="020B0609020204030204" pitchFamily="49" charset="0"/>
              </a:rPr>
              <a:t>weather?q</a:t>
            </a:r>
            <a:r>
              <a:rPr lang="en-IN" sz="800" b="0" dirty="0">
                <a:solidFill>
                  <a:srgbClr val="CE9178"/>
                </a:solidFill>
                <a:effectLst/>
                <a:latin typeface="Consolas" panose="020B0609020204030204" pitchFamily="49" charset="0"/>
              </a:rPr>
              <a:t>=</a:t>
            </a:r>
            <a:r>
              <a:rPr lang="en-IN" sz="800" b="0" dirty="0">
                <a:solidFill>
                  <a:srgbClr val="569CD6"/>
                </a:solidFill>
                <a:effectLst/>
                <a:latin typeface="Consolas" panose="020B0609020204030204" pitchFamily="49" charset="0"/>
              </a:rPr>
              <a:t>{</a:t>
            </a:r>
            <a:r>
              <a:rPr lang="en-IN" sz="800" b="0" dirty="0">
                <a:solidFill>
                  <a:srgbClr val="CCCCCC"/>
                </a:solidFill>
                <a:effectLst/>
                <a:latin typeface="Consolas" panose="020B0609020204030204" pitchFamily="49" charset="0"/>
              </a:rPr>
              <a:t>city</a:t>
            </a:r>
            <a:r>
              <a:rPr lang="en-IN" sz="800" b="0" dirty="0">
                <a:solidFill>
                  <a:srgbClr val="569CD6"/>
                </a:solidFill>
                <a:effectLst/>
                <a:latin typeface="Consolas" panose="020B0609020204030204" pitchFamily="49" charset="0"/>
              </a:rPr>
              <a:t>}</a:t>
            </a:r>
            <a:r>
              <a:rPr lang="en-IN" sz="800" b="0" dirty="0">
                <a:solidFill>
                  <a:srgbClr val="CE9178"/>
                </a:solidFill>
                <a:effectLst/>
                <a:latin typeface="Consolas" panose="020B0609020204030204" pitchFamily="49" charset="0"/>
              </a:rPr>
              <a:t>&amp;</a:t>
            </a:r>
            <a:r>
              <a:rPr lang="en-IN" sz="800" b="0" dirty="0" err="1">
                <a:solidFill>
                  <a:srgbClr val="CE9178"/>
                </a:solidFill>
                <a:effectLst/>
                <a:latin typeface="Consolas" panose="020B0609020204030204" pitchFamily="49" charset="0"/>
              </a:rPr>
              <a:t>appid</a:t>
            </a:r>
            <a:r>
              <a:rPr lang="en-IN" sz="800" b="0" dirty="0">
                <a:solidFill>
                  <a:srgbClr val="CE9178"/>
                </a:solidFill>
                <a:effectLst/>
                <a:latin typeface="Consolas" panose="020B0609020204030204" pitchFamily="49" charset="0"/>
              </a:rPr>
              <a:t>=</a:t>
            </a:r>
            <a:r>
              <a:rPr lang="en-IN" sz="800" b="0" dirty="0">
                <a:solidFill>
                  <a:srgbClr val="569CD6"/>
                </a:solidFill>
                <a:effectLst/>
                <a:latin typeface="Consolas" panose="020B0609020204030204" pitchFamily="49" charset="0"/>
              </a:rPr>
              <a:t>{</a:t>
            </a:r>
            <a:r>
              <a:rPr lang="en-IN" sz="800" b="0" dirty="0">
                <a:solidFill>
                  <a:srgbClr val="CCCCCC"/>
                </a:solidFill>
                <a:effectLst/>
                <a:latin typeface="Consolas" panose="020B0609020204030204" pitchFamily="49" charset="0"/>
              </a:rPr>
              <a:t>API_KEY</a:t>
            </a:r>
            <a:r>
              <a:rPr lang="en-IN" sz="800" b="0" dirty="0">
                <a:solidFill>
                  <a:srgbClr val="569CD6"/>
                </a:solidFill>
                <a:effectLst/>
                <a:latin typeface="Consolas" panose="020B0609020204030204" pitchFamily="49" charset="0"/>
              </a:rPr>
              <a:t>}</a:t>
            </a:r>
            <a:r>
              <a:rPr lang="en-IN" sz="800" b="0" dirty="0">
                <a:solidFill>
                  <a:srgbClr val="CE9178"/>
                </a:solidFill>
                <a:effectLst/>
                <a:latin typeface="Consolas" panose="020B0609020204030204" pitchFamily="49" charset="0"/>
              </a:rPr>
              <a:t>&amp;units=metric’</a:t>
            </a:r>
            <a:endParaRPr lang="en-IN" sz="800" b="0" dirty="0">
              <a:solidFill>
                <a:srgbClr val="CCCCCC"/>
              </a:solidFill>
              <a:effectLst/>
              <a:latin typeface="Consolas" panose="020B0609020204030204" pitchFamily="49" charset="0"/>
            </a:endParaRPr>
          </a:p>
          <a:p>
            <a:pPr algn="l">
              <a:buFont typeface="Arial" panose="020B0604020202020204" pitchFamily="34" charset="0"/>
              <a:buChar char="•"/>
            </a:pPr>
            <a:r>
              <a:rPr lang="en-US" sz="1400" dirty="0"/>
              <a:t>City – Is the user </a:t>
            </a:r>
            <a:r>
              <a:rPr lang="en-US" sz="1400" dirty="0" err="1"/>
              <a:t>inut</a:t>
            </a:r>
            <a:endParaRPr lang="en-US" sz="1400" dirty="0"/>
          </a:p>
          <a:p>
            <a:pPr algn="l">
              <a:buFont typeface="Arial" panose="020B0604020202020204" pitchFamily="34" charset="0"/>
              <a:buChar char="•"/>
            </a:pPr>
            <a:r>
              <a:rPr lang="en-US" sz="1400" dirty="0"/>
              <a:t>API_KEY – This is the API key generated by OpenWeatherMap portal once you register on the portal</a:t>
            </a:r>
          </a:p>
          <a:p>
            <a:pPr algn="l">
              <a:buFont typeface="Arial" panose="020B0604020202020204" pitchFamily="34" charset="0"/>
              <a:buChar char="•"/>
            </a:pPr>
            <a:r>
              <a:rPr lang="en-US" sz="1400" dirty="0"/>
              <a:t>Once the input is received, place a get request </a:t>
            </a:r>
            <a:r>
              <a:rPr lang="en-US" sz="1400" dirty="0" err="1"/>
              <a:t>request</a:t>
            </a:r>
            <a:r>
              <a:rPr lang="en-US" sz="1400" dirty="0"/>
              <a:t> passing the inputs as shown above</a:t>
            </a:r>
          </a:p>
          <a:p>
            <a:pPr algn="l">
              <a:buFont typeface="Arial" panose="020B0604020202020204" pitchFamily="34" charset="0"/>
              <a:buChar char="•"/>
            </a:pPr>
            <a:r>
              <a:rPr lang="en-US" sz="1400" dirty="0"/>
              <a:t>Process the response and handle basic errors</a:t>
            </a:r>
          </a:p>
          <a:p>
            <a:pPr algn="l">
              <a:buFont typeface="Arial" panose="020B0604020202020204" pitchFamily="34" charset="0"/>
              <a:buChar char="•"/>
            </a:pPr>
            <a:r>
              <a:rPr lang="en-US" sz="1400" dirty="0"/>
              <a:t>Display the response</a:t>
            </a:r>
          </a:p>
          <a:p>
            <a:pPr marL="0" indent="0" algn="l">
              <a:buNone/>
            </a:pPr>
            <a:r>
              <a:rPr lang="en-US" sz="1400" b="1" dirty="0"/>
              <a:t>Enhancements</a:t>
            </a:r>
            <a:r>
              <a:rPr lang="en-US" sz="1400" dirty="0"/>
              <a:t>:</a:t>
            </a:r>
          </a:p>
          <a:p>
            <a:r>
              <a:rPr lang="en-US" sz="1400" dirty="0"/>
              <a:t>Create a GUI to take user input. Maybe display world map and show weather information for major cities by default</a:t>
            </a:r>
          </a:p>
          <a:p>
            <a:r>
              <a:rPr lang="en-US" sz="1400" dirty="0"/>
              <a:t>Create the app as a service that can be easily called / integrated within other applications</a:t>
            </a:r>
          </a:p>
          <a:p>
            <a:r>
              <a:rPr lang="en-US" sz="1400" dirty="0"/>
              <a:t>Display the output in a more graphical and intuitive manner</a:t>
            </a:r>
          </a:p>
          <a:p>
            <a:endParaRPr lang="en-US" sz="1400" dirty="0"/>
          </a:p>
          <a:p>
            <a:endParaRPr lang="en-US" sz="1400" dirty="0"/>
          </a:p>
        </p:txBody>
      </p:sp>
      <p:graphicFrame>
        <p:nvGraphicFramePr>
          <p:cNvPr id="7" name="Object 6">
            <a:extLst>
              <a:ext uri="{FF2B5EF4-FFF2-40B4-BE49-F238E27FC236}">
                <a16:creationId xmlns:a16="http://schemas.microsoft.com/office/drawing/2014/main" id="{5EEB71C2-E725-FAB1-7C2D-3276CAE0CF7B}"/>
              </a:ext>
            </a:extLst>
          </p:cNvPr>
          <p:cNvGraphicFramePr>
            <a:graphicFrameLocks noChangeAspect="1"/>
          </p:cNvGraphicFramePr>
          <p:nvPr>
            <p:extLst>
              <p:ext uri="{D42A27DB-BD31-4B8C-83A1-F6EECF244321}">
                <p14:modId xmlns:p14="http://schemas.microsoft.com/office/powerpoint/2010/main" val="4223380557"/>
              </p:ext>
            </p:extLst>
          </p:nvPr>
        </p:nvGraphicFramePr>
        <p:xfrm>
          <a:off x="9704798" y="1825625"/>
          <a:ext cx="1649002" cy="1428563"/>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92685" progId="Package">
                  <p:embed/>
                </p:oleObj>
              </mc:Choice>
              <mc:Fallback>
                <p:oleObj name="Packager Shell Object" showAsIcon="1" r:id="rId2" imgW="914400" imgH="792685" progId="Package">
                  <p:embed/>
                  <p:pic>
                    <p:nvPicPr>
                      <p:cNvPr id="0" name=""/>
                      <p:cNvPicPr/>
                      <p:nvPr/>
                    </p:nvPicPr>
                    <p:blipFill>
                      <a:blip r:embed="rId3"/>
                      <a:stretch>
                        <a:fillRect/>
                      </a:stretch>
                    </p:blipFill>
                    <p:spPr>
                      <a:xfrm>
                        <a:off x="9704798" y="1825625"/>
                        <a:ext cx="1649002" cy="1428563"/>
                      </a:xfrm>
                      <a:prstGeom prst="rect">
                        <a:avLst/>
                      </a:prstGeom>
                    </p:spPr>
                  </p:pic>
                </p:oleObj>
              </mc:Fallback>
            </mc:AlternateContent>
          </a:graphicData>
        </a:graphic>
      </p:graphicFrame>
    </p:spTree>
    <p:extLst>
      <p:ext uri="{BB962C8B-B14F-4D97-AF65-F5344CB8AC3E}">
        <p14:creationId xmlns:p14="http://schemas.microsoft.com/office/powerpoint/2010/main" val="238054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0E35-38D9-AD34-2F68-849C98B42831}"/>
              </a:ext>
            </a:extLst>
          </p:cNvPr>
          <p:cNvSpPr>
            <a:spLocks noGrp="1"/>
          </p:cNvSpPr>
          <p:nvPr>
            <p:ph type="title"/>
          </p:nvPr>
        </p:nvSpPr>
        <p:spPr/>
        <p:txBody>
          <a:bodyPr>
            <a:normAutofit/>
          </a:bodyPr>
          <a:lstStyle/>
          <a:p>
            <a:r>
              <a:rPr lang="en-US" sz="3600" b="0" i="0" dirty="0">
                <a:solidFill>
                  <a:srgbClr val="FF0000"/>
                </a:solidFill>
                <a:effectLst/>
                <a:latin typeface="Söhne"/>
              </a:rPr>
              <a:t>GitHub </a:t>
            </a:r>
            <a:r>
              <a:rPr lang="en-US" sz="3600" b="0" i="0" dirty="0" err="1">
                <a:solidFill>
                  <a:srgbClr val="FF0000"/>
                </a:solidFill>
                <a:effectLst/>
                <a:latin typeface="Söhne"/>
              </a:rPr>
              <a:t>CoPilot</a:t>
            </a:r>
            <a:endParaRPr lang="en-IN" sz="3600" dirty="0"/>
          </a:p>
        </p:txBody>
      </p:sp>
      <p:sp>
        <p:nvSpPr>
          <p:cNvPr id="3" name="Content Placeholder 2">
            <a:extLst>
              <a:ext uri="{FF2B5EF4-FFF2-40B4-BE49-F238E27FC236}">
                <a16:creationId xmlns:a16="http://schemas.microsoft.com/office/drawing/2014/main" id="{A6F02F7D-4FC6-B70D-E48C-EECC38DA271B}"/>
              </a:ext>
            </a:extLst>
          </p:cNvPr>
          <p:cNvSpPr>
            <a:spLocks noGrp="1"/>
          </p:cNvSpPr>
          <p:nvPr>
            <p:ph idx="1"/>
          </p:nvPr>
        </p:nvSpPr>
        <p:spPr/>
        <p:txBody>
          <a:bodyPr>
            <a:normAutofit/>
          </a:bodyPr>
          <a:lstStyle/>
          <a:p>
            <a:pPr algn="l">
              <a:buFont typeface="Arial" panose="020B0604020202020204" pitchFamily="34" charset="0"/>
              <a:buChar char="•"/>
            </a:pPr>
            <a:r>
              <a:rPr lang="en-US" sz="1400" dirty="0"/>
              <a:t>GitHub Copilot has been instrumental in assisting me throughout the development process. It generated useful code snippets, suggested best practices, and helped streamline the implementation of API usage, data parsing, and error handling.</a:t>
            </a:r>
          </a:p>
          <a:p>
            <a:pPr marL="0" indent="0" algn="l">
              <a:buNone/>
            </a:pPr>
            <a:endParaRPr lang="en-US" sz="1400" dirty="0"/>
          </a:p>
          <a:p>
            <a:pPr algn="l">
              <a:buFont typeface="Arial" panose="020B0604020202020204" pitchFamily="34" charset="0"/>
              <a:buChar char="•"/>
            </a:pPr>
            <a:r>
              <a:rPr lang="en-US" sz="1400" dirty="0"/>
              <a:t>Streamlining API usage: GitHub Copilot can assist in streamlining the process of using the OpenWeatherMap API. It can generate code snippets that demonstrate how to make API requests using libraries like requests, including the necessary headers, query parameters, and authentication mechanisms.</a:t>
            </a:r>
          </a:p>
          <a:p>
            <a:pPr marL="0" indent="0" algn="l">
              <a:buNone/>
            </a:pPr>
            <a:endParaRPr lang="en-US" sz="1400" dirty="0"/>
          </a:p>
          <a:p>
            <a:pPr algn="l">
              <a:buFont typeface="Arial" panose="020B0604020202020204" pitchFamily="34" charset="0"/>
              <a:buChar char="•"/>
            </a:pPr>
            <a:r>
              <a:rPr lang="en-US" sz="1400" dirty="0"/>
              <a:t>Enhancing data parsing: When it comes to parsing the API response and extracting the relevant weather data, GitHub Copilot can generate code snippets that illustrate the best practices. It can suggest efficient ways to parse JSON data, access specific fields, and handle different data structures.</a:t>
            </a:r>
          </a:p>
          <a:p>
            <a:pPr marL="0" indent="0">
              <a:buNone/>
            </a:pPr>
            <a:endParaRPr lang="en-US" sz="1400" dirty="0"/>
          </a:p>
          <a:p>
            <a:r>
              <a:rPr lang="en-US" sz="1400" dirty="0"/>
              <a:t>Assisting with error handling: Error handling is a crucial aspect of any software application. GitHub Copilot can provide suggestions for implementing robust error handling mechanisms. It can generate try-except blocks that catch and handle potential exceptions, such as network errors or malformed API responses.</a:t>
            </a:r>
          </a:p>
          <a:p>
            <a:pPr algn="l">
              <a:buFont typeface="Arial" panose="020B0604020202020204" pitchFamily="34" charset="0"/>
              <a:buChar char="•"/>
            </a:pPr>
            <a:endParaRPr lang="en-US" sz="1400" dirty="0"/>
          </a:p>
          <a:p>
            <a:pPr algn="l">
              <a:buFont typeface="Arial" panose="020B0604020202020204" pitchFamily="34" charset="0"/>
              <a:buChar char="•"/>
            </a:pPr>
            <a:endParaRPr lang="en-US" sz="1400" dirty="0"/>
          </a:p>
        </p:txBody>
      </p:sp>
    </p:spTree>
    <p:extLst>
      <p:ext uri="{BB962C8B-B14F-4D97-AF65-F5344CB8AC3E}">
        <p14:creationId xmlns:p14="http://schemas.microsoft.com/office/powerpoint/2010/main" val="217894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0E35-38D9-AD34-2F68-849C98B42831}"/>
              </a:ext>
            </a:extLst>
          </p:cNvPr>
          <p:cNvSpPr>
            <a:spLocks noGrp="1"/>
          </p:cNvSpPr>
          <p:nvPr>
            <p:ph type="title"/>
          </p:nvPr>
        </p:nvSpPr>
        <p:spPr/>
        <p:txBody>
          <a:bodyPr>
            <a:normAutofit/>
          </a:bodyPr>
          <a:lstStyle/>
          <a:p>
            <a:r>
              <a:rPr lang="en-US" sz="3600" b="0" i="0" dirty="0">
                <a:solidFill>
                  <a:srgbClr val="FF0000"/>
                </a:solidFill>
                <a:effectLst/>
                <a:latin typeface="Söhne"/>
              </a:rPr>
              <a:t>GitHub </a:t>
            </a:r>
            <a:r>
              <a:rPr lang="en-US" sz="3600" b="0" i="0" dirty="0" err="1">
                <a:solidFill>
                  <a:srgbClr val="FF0000"/>
                </a:solidFill>
                <a:effectLst/>
                <a:latin typeface="Söhne"/>
              </a:rPr>
              <a:t>CoPilot</a:t>
            </a:r>
            <a:r>
              <a:rPr lang="en-US" sz="3600" b="0" i="0" dirty="0">
                <a:solidFill>
                  <a:srgbClr val="FF0000"/>
                </a:solidFill>
                <a:effectLst/>
                <a:latin typeface="Söhne"/>
              </a:rPr>
              <a:t> </a:t>
            </a:r>
            <a:r>
              <a:rPr lang="en-US" sz="3600" b="0" i="0" dirty="0">
                <a:effectLst/>
                <a:latin typeface="Söhne"/>
              </a:rPr>
              <a:t>– </a:t>
            </a:r>
            <a:r>
              <a:rPr lang="en-US" sz="3600" b="0" i="0" dirty="0" err="1">
                <a:effectLst/>
                <a:latin typeface="Söhne"/>
              </a:rPr>
              <a:t>Cntd</a:t>
            </a:r>
            <a:r>
              <a:rPr lang="en-US" sz="3600" b="0" i="0" dirty="0">
                <a:effectLst/>
                <a:latin typeface="Söhne"/>
              </a:rPr>
              <a:t>.</a:t>
            </a:r>
            <a:endParaRPr lang="en-IN" sz="3600" dirty="0"/>
          </a:p>
        </p:txBody>
      </p:sp>
      <p:sp>
        <p:nvSpPr>
          <p:cNvPr id="3" name="Content Placeholder 2">
            <a:extLst>
              <a:ext uri="{FF2B5EF4-FFF2-40B4-BE49-F238E27FC236}">
                <a16:creationId xmlns:a16="http://schemas.microsoft.com/office/drawing/2014/main" id="{A6F02F7D-4FC6-B70D-E48C-EECC38DA271B}"/>
              </a:ext>
            </a:extLst>
          </p:cNvPr>
          <p:cNvSpPr>
            <a:spLocks noGrp="1"/>
          </p:cNvSpPr>
          <p:nvPr>
            <p:ph idx="1"/>
          </p:nvPr>
        </p:nvSpPr>
        <p:spPr/>
        <p:txBody>
          <a:bodyPr>
            <a:normAutofit/>
          </a:bodyPr>
          <a:lstStyle/>
          <a:p>
            <a:pPr algn="l">
              <a:buFont typeface="Arial" panose="020B0604020202020204" pitchFamily="34" charset="0"/>
              <a:buChar char="•"/>
            </a:pPr>
            <a:r>
              <a:rPr lang="en-US" sz="1400" dirty="0"/>
              <a:t>Generating best practices: GitHub Copilot is trained on a wide range of code patterns and practices. It can suggest best practices for API usage, data parsing, and error handling based on industry standards and community guidelines. This can help ensure that the code follows established conventions and is maintainable.</a:t>
            </a:r>
          </a:p>
          <a:p>
            <a:pPr algn="l">
              <a:buFont typeface="Arial" panose="020B0604020202020204" pitchFamily="34" charset="0"/>
              <a:buChar char="•"/>
            </a:pPr>
            <a:endParaRPr lang="en-US" sz="1400" dirty="0"/>
          </a:p>
          <a:p>
            <a:pPr algn="l">
              <a:buFont typeface="Arial" panose="020B0604020202020204" pitchFamily="34" charset="0"/>
              <a:buChar char="•"/>
            </a:pPr>
            <a:r>
              <a:rPr lang="en-US" sz="1400" dirty="0"/>
              <a:t>Speeding up development: GitHub Copilot significantly speeds up the development process by providing code suggestions and completions in real-time. It saves developers valuable time by automating the generation of boilerplate code and routine tasks, allowing them to focus on higher-level logic and customization.</a:t>
            </a:r>
          </a:p>
          <a:p>
            <a:pPr algn="l">
              <a:buFont typeface="Arial" panose="020B0604020202020204" pitchFamily="34" charset="0"/>
              <a:buChar char="•"/>
            </a:pPr>
            <a:endParaRPr lang="en-US" sz="1400" dirty="0"/>
          </a:p>
          <a:p>
            <a:pPr algn="l">
              <a:buFont typeface="Arial" panose="020B0604020202020204" pitchFamily="34" charset="0"/>
              <a:buChar char="•"/>
            </a:pPr>
            <a:r>
              <a:rPr lang="en-US" sz="1400" dirty="0"/>
              <a:t>Learning from user interactions: GitHub Copilot continuously learns from user interactions and feedback. As developers use and refine the code suggestions, the model learns from these patterns and becomes more accurate and context-aware over time.</a:t>
            </a:r>
          </a:p>
          <a:p>
            <a:pPr algn="l">
              <a:buFont typeface="Arial" panose="020B0604020202020204" pitchFamily="34" charset="0"/>
              <a:buChar char="•"/>
            </a:pPr>
            <a:endParaRPr lang="en-US" sz="1400" dirty="0"/>
          </a:p>
          <a:p>
            <a:pPr algn="l">
              <a:buFont typeface="Arial" panose="020B0604020202020204" pitchFamily="34" charset="0"/>
              <a:buChar char="•"/>
            </a:pPr>
            <a:r>
              <a:rPr lang="en-US" sz="1400" dirty="0"/>
              <a:t>Empowering developers: GitHub Copilot empowers developers by providing them with a powerful AI assistant that can assist in various aspects of code development. It can be particularly helpful for developers who are new to working with APIs, data parsing, or error handling, as it offers guidance and accelerates their learning process.</a:t>
            </a:r>
          </a:p>
        </p:txBody>
      </p:sp>
    </p:spTree>
    <p:extLst>
      <p:ext uri="{BB962C8B-B14F-4D97-AF65-F5344CB8AC3E}">
        <p14:creationId xmlns:p14="http://schemas.microsoft.com/office/powerpoint/2010/main" val="3399914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818</Words>
  <Application>Microsoft Office PowerPoint</Application>
  <PresentationFormat>Widescreen</PresentationFormat>
  <Paragraphs>63</Paragraphs>
  <Slides>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Calibri Light</vt:lpstr>
      <vt:lpstr>Consolas</vt:lpstr>
      <vt:lpstr>Söhne</vt:lpstr>
      <vt:lpstr>Office Theme</vt:lpstr>
      <vt:lpstr>Package</vt:lpstr>
      <vt:lpstr>Weather Forecasting Tool using OpenWeatherMap API</vt:lpstr>
      <vt:lpstr>OpenWeatherMap API</vt:lpstr>
      <vt:lpstr>Solution Overview</vt:lpstr>
      <vt:lpstr>Code Walkthrough</vt:lpstr>
      <vt:lpstr>GitHub CoPilot</vt:lpstr>
      <vt:lpstr>GitHub CoPilot – Cntd.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Forecasting Tool using OpenWeatherMap API</dc:title>
  <dc:creator>Yogesh Barai</dc:creator>
  <cp:lastModifiedBy>Yogesh Barai</cp:lastModifiedBy>
  <cp:revision>9</cp:revision>
  <dcterms:created xsi:type="dcterms:W3CDTF">2023-05-27T18:12:54Z</dcterms:created>
  <dcterms:modified xsi:type="dcterms:W3CDTF">2023-05-29T17:18:15Z</dcterms:modified>
</cp:coreProperties>
</file>