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7" r:id="rId3"/>
    <p:sldId id="258" r:id="rId4"/>
    <p:sldId id="274" r:id="rId5"/>
    <p:sldId id="269" r:id="rId6"/>
    <p:sldId id="270" r:id="rId7"/>
    <p:sldId id="275" r:id="rId8"/>
    <p:sldId id="259" r:id="rId9"/>
    <p:sldId id="260" r:id="rId10"/>
    <p:sldId id="266" r:id="rId11"/>
    <p:sldId id="261" r:id="rId12"/>
    <p:sldId id="262" r:id="rId13"/>
    <p:sldId id="268" r:id="rId14"/>
    <p:sldId id="271" r:id="rId15"/>
    <p:sldId id="272" r:id="rId16"/>
    <p:sldId id="273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46AAA-4A89-FA7C-5005-BA5CF4DF0131}" v="119" dt="2021-07-28T10:44:01.547"/>
    <p1510:client id="{24C83C54-B538-B488-87C8-0C7D26FFC7CB}" v="4" dt="2021-07-28T10:48:05.464"/>
    <p1510:client id="{3B630370-914F-01A7-A79B-ABE7D3DE92E8}" v="334" dt="2021-07-28T16:25:34.655"/>
    <p1510:client id="{82D544F5-3999-A6E9-4664-0DC8BC518598}" v="120" dt="2021-07-28T19:00:14.329"/>
    <p1510:client id="{8C875940-D543-7A79-1BDD-0F14307AC148}" v="5" dt="2021-07-28T09:23:30.079"/>
    <p1510:client id="{AC6D12EF-2481-7D41-651B-22105015A17C}" v="803" dt="2021-07-28T15:23:47.100"/>
    <p1510:client id="{B83EB3B4-D3B9-4ACC-B4BB-F7AD4E373F91}" v="2" dt="2021-07-28T08:49:05.393"/>
    <p1510:client id="{CAC548AB-4C30-F4B1-8877-447FCCCF1FA3}" v="910" dt="2021-07-28T11:48:34.110"/>
    <p1510:client id="{F882EBB0-7CF0-AD17-4A1D-25A099DD034F}" v="72" dt="2021-07-28T16:51:48.550"/>
    <p1510:client id="{F8F29A61-413F-42E5-B80F-AD4F0647CF2E}" v="1919" dt="2021-07-28T14:43:47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ED450-155A-443D-950C-7DDE9D09A9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03ED82F-65EF-4288-B8B5-BAA43E9DC6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645 text file given</a:t>
          </a:r>
        </a:p>
      </dgm:t>
    </dgm:pt>
    <dgm:pt modelId="{F3563D6B-BF44-4B25-A6B3-C82B499F9EDF}" type="parTrans" cxnId="{E2A11245-BC37-46CA-81B9-AB3875AECC96}">
      <dgm:prSet/>
      <dgm:spPr/>
      <dgm:t>
        <a:bodyPr/>
        <a:lstStyle/>
        <a:p>
          <a:endParaRPr lang="en-US"/>
        </a:p>
      </dgm:t>
    </dgm:pt>
    <dgm:pt modelId="{02EF99BB-63A5-4121-A785-C56507355224}" type="sibTrans" cxnId="{E2A11245-BC37-46CA-81B9-AB3875AECC96}">
      <dgm:prSet/>
      <dgm:spPr/>
      <dgm:t>
        <a:bodyPr/>
        <a:lstStyle/>
        <a:p>
          <a:endParaRPr lang="en-US"/>
        </a:p>
      </dgm:t>
    </dgm:pt>
    <dgm:pt modelId="{BCE8FB6B-01E4-41A6-A1EF-C2A6E80B52B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Each</a:t>
          </a:r>
          <a:r>
            <a:rPr lang="en-US">
              <a:latin typeface="Avenir Next LT Pro"/>
            </a:rPr>
            <a:t> Object</a:t>
          </a:r>
          <a:r>
            <a:rPr lang="en-US"/>
            <a:t> information given in separate file</a:t>
          </a:r>
        </a:p>
      </dgm:t>
    </dgm:pt>
    <dgm:pt modelId="{63C450CC-7C5E-4333-A4B9-5B7E8B047522}" type="parTrans" cxnId="{D39D58FE-7FBF-4506-97C2-8BD959DEEA69}">
      <dgm:prSet/>
      <dgm:spPr/>
      <dgm:t>
        <a:bodyPr/>
        <a:lstStyle/>
        <a:p>
          <a:endParaRPr lang="en-US"/>
        </a:p>
      </dgm:t>
    </dgm:pt>
    <dgm:pt modelId="{B25460C1-B1E3-460C-91A8-95A636C302CD}" type="sibTrans" cxnId="{D39D58FE-7FBF-4506-97C2-8BD959DEEA69}">
      <dgm:prSet/>
      <dgm:spPr/>
      <dgm:t>
        <a:bodyPr/>
        <a:lstStyle/>
        <a:p>
          <a:endParaRPr lang="en-US"/>
        </a:p>
      </dgm:t>
    </dgm:pt>
    <dgm:pt modelId="{0ECD8582-FB16-45F9-ACE7-673D5B8F2BDF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Object Distance csv file</a:t>
          </a:r>
        </a:p>
      </dgm:t>
    </dgm:pt>
    <dgm:pt modelId="{AD09BE1F-4348-495E-AC24-9B3F89E16165}" type="parTrans" cxnId="{9EA56B43-237D-4A22-8B4E-1BB24A716D03}">
      <dgm:prSet/>
      <dgm:spPr/>
    </dgm:pt>
    <dgm:pt modelId="{AE8F9142-2CF6-4268-A10F-E3D4F8A3EE02}" type="sibTrans" cxnId="{9EA56B43-237D-4A22-8B4E-1BB24A716D03}">
      <dgm:prSet/>
      <dgm:spPr/>
    </dgm:pt>
    <dgm:pt modelId="{D5FC64B2-A24C-4F92-A40F-993D3BEA2B00}" type="pres">
      <dgm:prSet presAssocID="{56EED450-155A-443D-950C-7DDE9D09A91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292E83-8BA6-498E-9FFC-F48A7388E84C}" type="pres">
      <dgm:prSet presAssocID="{B03ED82F-65EF-4288-B8B5-BAA43E9DC67E}" presName="compNode" presStyleCnt="0"/>
      <dgm:spPr/>
    </dgm:pt>
    <dgm:pt modelId="{073A8BD9-70B0-42AC-AD13-EB196FA19674}" type="pres">
      <dgm:prSet presAssocID="{B03ED82F-65EF-4288-B8B5-BAA43E9DC67E}" presName="bgRect" presStyleLbl="bgShp" presStyleIdx="0" presStyleCnt="3"/>
      <dgm:spPr/>
    </dgm:pt>
    <dgm:pt modelId="{367AF8A1-973C-427F-AC8C-706DF3D95AF6}" type="pres">
      <dgm:prSet presAssocID="{B03ED82F-65EF-4288-B8B5-BAA43E9DC67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32327D1-8AB3-43F6-971C-8F4CDFAA2EF0}" type="pres">
      <dgm:prSet presAssocID="{B03ED82F-65EF-4288-B8B5-BAA43E9DC67E}" presName="spaceRect" presStyleCnt="0"/>
      <dgm:spPr/>
    </dgm:pt>
    <dgm:pt modelId="{09BFAA91-8E68-45CA-A23F-193D854B7BDD}" type="pres">
      <dgm:prSet presAssocID="{B03ED82F-65EF-4288-B8B5-BAA43E9DC67E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027E715-1C8F-409D-A61D-A8BA1E9F5D9D}" type="pres">
      <dgm:prSet presAssocID="{02EF99BB-63A5-4121-A785-C56507355224}" presName="sibTrans" presStyleCnt="0"/>
      <dgm:spPr/>
    </dgm:pt>
    <dgm:pt modelId="{22DB576A-DA8E-4DE1-8922-F49F8A570C3D}" type="pres">
      <dgm:prSet presAssocID="{BCE8FB6B-01E4-41A6-A1EF-C2A6E80B52BE}" presName="compNode" presStyleCnt="0"/>
      <dgm:spPr/>
    </dgm:pt>
    <dgm:pt modelId="{794BBF88-CEBC-4EDA-961A-42A7CDA4D504}" type="pres">
      <dgm:prSet presAssocID="{BCE8FB6B-01E4-41A6-A1EF-C2A6E80B52BE}" presName="bgRect" presStyleLbl="bgShp" presStyleIdx="1" presStyleCnt="3"/>
      <dgm:spPr/>
    </dgm:pt>
    <dgm:pt modelId="{0409593D-D080-4896-91A9-39B9B10B7E38}" type="pres">
      <dgm:prSet presAssocID="{BCE8FB6B-01E4-41A6-A1EF-C2A6E80B52BE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EAFDE66-9F9F-4B37-AC84-2050CD484220}" type="pres">
      <dgm:prSet presAssocID="{BCE8FB6B-01E4-41A6-A1EF-C2A6E80B52BE}" presName="spaceRect" presStyleCnt="0"/>
      <dgm:spPr/>
    </dgm:pt>
    <dgm:pt modelId="{010B8556-BD6B-4CA4-9A08-A18B14A06646}" type="pres">
      <dgm:prSet presAssocID="{BCE8FB6B-01E4-41A6-A1EF-C2A6E80B52B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48A58B-3094-4268-A17E-4A3F6A55B42D}" type="pres">
      <dgm:prSet presAssocID="{B25460C1-B1E3-460C-91A8-95A636C302CD}" presName="sibTrans" presStyleCnt="0"/>
      <dgm:spPr/>
    </dgm:pt>
    <dgm:pt modelId="{55109FA0-FEC6-435A-BB7E-57B16C53A498}" type="pres">
      <dgm:prSet presAssocID="{0ECD8582-FB16-45F9-ACE7-673D5B8F2BDF}" presName="compNode" presStyleCnt="0"/>
      <dgm:spPr/>
    </dgm:pt>
    <dgm:pt modelId="{953AED49-73B8-458E-A3AF-B73710F52DD3}" type="pres">
      <dgm:prSet presAssocID="{0ECD8582-FB16-45F9-ACE7-673D5B8F2BDF}" presName="bgRect" presStyleLbl="bgShp" presStyleIdx="2" presStyleCnt="3"/>
      <dgm:spPr/>
    </dgm:pt>
    <dgm:pt modelId="{C3AA7317-8E74-4D4F-93AC-A0E453277A19}" type="pres">
      <dgm:prSet presAssocID="{0ECD8582-FB16-45F9-ACE7-673D5B8F2BDF}" presName="iconRect" presStyleLbl="node1" presStyleIdx="2" presStyleCnt="3"/>
      <dgm:spPr/>
    </dgm:pt>
    <dgm:pt modelId="{F155296C-2CCD-4CE1-A7FE-2069A53D04A7}" type="pres">
      <dgm:prSet presAssocID="{0ECD8582-FB16-45F9-ACE7-673D5B8F2BDF}" presName="spaceRect" presStyleCnt="0"/>
      <dgm:spPr/>
    </dgm:pt>
    <dgm:pt modelId="{248E4A2A-7845-44D2-B9A2-EDEAED44424F}" type="pres">
      <dgm:prSet presAssocID="{0ECD8582-FB16-45F9-ACE7-673D5B8F2BD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2DA9A8F-891F-4DE3-8DC5-493657B1C1AA}" type="presOf" srcId="{56EED450-155A-443D-950C-7DDE9D09A910}" destId="{D5FC64B2-A24C-4F92-A40F-993D3BEA2B00}" srcOrd="0" destOrd="0" presId="urn:microsoft.com/office/officeart/2018/2/layout/IconVerticalSolidList"/>
    <dgm:cxn modelId="{D39D58FE-7FBF-4506-97C2-8BD959DEEA69}" srcId="{56EED450-155A-443D-950C-7DDE9D09A910}" destId="{BCE8FB6B-01E4-41A6-A1EF-C2A6E80B52BE}" srcOrd="1" destOrd="0" parTransId="{63C450CC-7C5E-4333-A4B9-5B7E8B047522}" sibTransId="{B25460C1-B1E3-460C-91A8-95A636C302CD}"/>
    <dgm:cxn modelId="{48EB3541-6E30-4CAC-A3CA-F0354B8011E1}" type="presOf" srcId="{0ECD8582-FB16-45F9-ACE7-673D5B8F2BDF}" destId="{248E4A2A-7845-44D2-B9A2-EDEAED44424F}" srcOrd="0" destOrd="0" presId="urn:microsoft.com/office/officeart/2018/2/layout/IconVerticalSolidList"/>
    <dgm:cxn modelId="{9EA56B43-237D-4A22-8B4E-1BB24A716D03}" srcId="{56EED450-155A-443D-950C-7DDE9D09A910}" destId="{0ECD8582-FB16-45F9-ACE7-673D5B8F2BDF}" srcOrd="2" destOrd="0" parTransId="{AD09BE1F-4348-495E-AC24-9B3F89E16165}" sibTransId="{AE8F9142-2CF6-4268-A10F-E3D4F8A3EE02}"/>
    <dgm:cxn modelId="{E2A11245-BC37-46CA-81B9-AB3875AECC96}" srcId="{56EED450-155A-443D-950C-7DDE9D09A910}" destId="{B03ED82F-65EF-4288-B8B5-BAA43E9DC67E}" srcOrd="0" destOrd="0" parTransId="{F3563D6B-BF44-4B25-A6B3-C82B499F9EDF}" sibTransId="{02EF99BB-63A5-4121-A785-C56507355224}"/>
    <dgm:cxn modelId="{2C192463-2A9E-4A03-8BF4-2AB547DC2170}" type="presOf" srcId="{BCE8FB6B-01E4-41A6-A1EF-C2A6E80B52BE}" destId="{010B8556-BD6B-4CA4-9A08-A18B14A06646}" srcOrd="0" destOrd="0" presId="urn:microsoft.com/office/officeart/2018/2/layout/IconVerticalSolidList"/>
    <dgm:cxn modelId="{5ED1C1A9-D4BD-4295-9003-AA38B218ECC2}" type="presOf" srcId="{B03ED82F-65EF-4288-B8B5-BAA43E9DC67E}" destId="{09BFAA91-8E68-45CA-A23F-193D854B7BDD}" srcOrd="0" destOrd="0" presId="urn:microsoft.com/office/officeart/2018/2/layout/IconVerticalSolidList"/>
    <dgm:cxn modelId="{36602037-88FC-4593-8F08-1B7C401FD778}" type="presParOf" srcId="{D5FC64B2-A24C-4F92-A40F-993D3BEA2B00}" destId="{CC292E83-8BA6-498E-9FFC-F48A7388E84C}" srcOrd="0" destOrd="0" presId="urn:microsoft.com/office/officeart/2018/2/layout/IconVerticalSolidList"/>
    <dgm:cxn modelId="{8A80C953-E70A-44C8-8E1A-73715FA86A98}" type="presParOf" srcId="{CC292E83-8BA6-498E-9FFC-F48A7388E84C}" destId="{073A8BD9-70B0-42AC-AD13-EB196FA19674}" srcOrd="0" destOrd="0" presId="urn:microsoft.com/office/officeart/2018/2/layout/IconVerticalSolidList"/>
    <dgm:cxn modelId="{A83DB225-CD8E-49BD-A159-C709E951CCE2}" type="presParOf" srcId="{CC292E83-8BA6-498E-9FFC-F48A7388E84C}" destId="{367AF8A1-973C-427F-AC8C-706DF3D95AF6}" srcOrd="1" destOrd="0" presId="urn:microsoft.com/office/officeart/2018/2/layout/IconVerticalSolidList"/>
    <dgm:cxn modelId="{BF7B65E6-4043-413C-A5C6-8F4B8A16B745}" type="presParOf" srcId="{CC292E83-8BA6-498E-9FFC-F48A7388E84C}" destId="{B32327D1-8AB3-43F6-971C-8F4CDFAA2EF0}" srcOrd="2" destOrd="0" presId="urn:microsoft.com/office/officeart/2018/2/layout/IconVerticalSolidList"/>
    <dgm:cxn modelId="{2C4DE4B4-791E-4A9F-A0BF-7A7A4048C8D5}" type="presParOf" srcId="{CC292E83-8BA6-498E-9FFC-F48A7388E84C}" destId="{09BFAA91-8E68-45CA-A23F-193D854B7BDD}" srcOrd="3" destOrd="0" presId="urn:microsoft.com/office/officeart/2018/2/layout/IconVerticalSolidList"/>
    <dgm:cxn modelId="{860F8F03-8A95-4032-A416-9815EC866BD7}" type="presParOf" srcId="{D5FC64B2-A24C-4F92-A40F-993D3BEA2B00}" destId="{A027E715-1C8F-409D-A61D-A8BA1E9F5D9D}" srcOrd="1" destOrd="0" presId="urn:microsoft.com/office/officeart/2018/2/layout/IconVerticalSolidList"/>
    <dgm:cxn modelId="{025DBF45-5F52-4BAE-AE1C-606ED7D6C122}" type="presParOf" srcId="{D5FC64B2-A24C-4F92-A40F-993D3BEA2B00}" destId="{22DB576A-DA8E-4DE1-8922-F49F8A570C3D}" srcOrd="2" destOrd="0" presId="urn:microsoft.com/office/officeart/2018/2/layout/IconVerticalSolidList"/>
    <dgm:cxn modelId="{9678AB57-6768-47F6-A428-C2B05ED9576C}" type="presParOf" srcId="{22DB576A-DA8E-4DE1-8922-F49F8A570C3D}" destId="{794BBF88-CEBC-4EDA-961A-42A7CDA4D504}" srcOrd="0" destOrd="0" presId="urn:microsoft.com/office/officeart/2018/2/layout/IconVerticalSolidList"/>
    <dgm:cxn modelId="{0772B3FE-8526-4D63-977C-44D122C9FB09}" type="presParOf" srcId="{22DB576A-DA8E-4DE1-8922-F49F8A570C3D}" destId="{0409593D-D080-4896-91A9-39B9B10B7E38}" srcOrd="1" destOrd="0" presId="urn:microsoft.com/office/officeart/2018/2/layout/IconVerticalSolidList"/>
    <dgm:cxn modelId="{2DE07972-6798-4A50-81B1-87C063322198}" type="presParOf" srcId="{22DB576A-DA8E-4DE1-8922-F49F8A570C3D}" destId="{BEAFDE66-9F9F-4B37-AC84-2050CD484220}" srcOrd="2" destOrd="0" presId="urn:microsoft.com/office/officeart/2018/2/layout/IconVerticalSolidList"/>
    <dgm:cxn modelId="{B91C953B-930B-4FC0-9C8D-D6366F75B0F9}" type="presParOf" srcId="{22DB576A-DA8E-4DE1-8922-F49F8A570C3D}" destId="{010B8556-BD6B-4CA4-9A08-A18B14A06646}" srcOrd="3" destOrd="0" presId="urn:microsoft.com/office/officeart/2018/2/layout/IconVerticalSolidList"/>
    <dgm:cxn modelId="{1717FECF-8643-4AAC-A496-491954FE7D40}" type="presParOf" srcId="{D5FC64B2-A24C-4F92-A40F-993D3BEA2B00}" destId="{9248A58B-3094-4268-A17E-4A3F6A55B42D}" srcOrd="3" destOrd="0" presId="urn:microsoft.com/office/officeart/2018/2/layout/IconVerticalSolidList"/>
    <dgm:cxn modelId="{EB84B367-EA2B-44E8-A3A3-AEB7E883300E}" type="presParOf" srcId="{D5FC64B2-A24C-4F92-A40F-993D3BEA2B00}" destId="{55109FA0-FEC6-435A-BB7E-57B16C53A498}" srcOrd="4" destOrd="0" presId="urn:microsoft.com/office/officeart/2018/2/layout/IconVerticalSolidList"/>
    <dgm:cxn modelId="{2C1733F3-FF6E-48E9-B0CD-3C706C68ADB7}" type="presParOf" srcId="{55109FA0-FEC6-435A-BB7E-57B16C53A498}" destId="{953AED49-73B8-458E-A3AF-B73710F52DD3}" srcOrd="0" destOrd="0" presId="urn:microsoft.com/office/officeart/2018/2/layout/IconVerticalSolidList"/>
    <dgm:cxn modelId="{763CB07A-1C62-4155-BCD7-D005468F890A}" type="presParOf" srcId="{55109FA0-FEC6-435A-BB7E-57B16C53A498}" destId="{C3AA7317-8E74-4D4F-93AC-A0E453277A19}" srcOrd="1" destOrd="0" presId="urn:microsoft.com/office/officeart/2018/2/layout/IconVerticalSolidList"/>
    <dgm:cxn modelId="{37597097-FF64-45A6-943C-770E9C5C3681}" type="presParOf" srcId="{55109FA0-FEC6-435A-BB7E-57B16C53A498}" destId="{F155296C-2CCD-4CE1-A7FE-2069A53D04A7}" srcOrd="2" destOrd="0" presId="urn:microsoft.com/office/officeart/2018/2/layout/IconVerticalSolidList"/>
    <dgm:cxn modelId="{A5463DBA-2D7C-4338-8995-324B664D1AE1}" type="presParOf" srcId="{55109FA0-FEC6-435A-BB7E-57B16C53A498}" destId="{248E4A2A-7845-44D2-B9A2-EDEAED4442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A8BD9-70B0-42AC-AD13-EB196FA19674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AF8A1-973C-427F-AC8C-706DF3D95AF6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FAA91-8E68-45CA-A23F-193D854B7BDD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645 text file given</a:t>
          </a:r>
        </a:p>
      </dsp:txBody>
      <dsp:txXfrm>
        <a:off x="1819120" y="673"/>
        <a:ext cx="4545103" cy="1574995"/>
      </dsp:txXfrm>
    </dsp:sp>
    <dsp:sp modelId="{794BBF88-CEBC-4EDA-961A-42A7CDA4D504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9593D-D080-4896-91A9-39B9B10B7E38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B8556-BD6B-4CA4-9A08-A18B14A06646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Each</a:t>
          </a:r>
          <a:r>
            <a:rPr lang="en-US" sz="2500" kern="1200">
              <a:latin typeface="Avenir Next LT Pro"/>
            </a:rPr>
            <a:t> Object</a:t>
          </a:r>
          <a:r>
            <a:rPr lang="en-US" sz="2500" kern="1200"/>
            <a:t> information given in separate file</a:t>
          </a:r>
        </a:p>
      </dsp:txBody>
      <dsp:txXfrm>
        <a:off x="1819120" y="1969418"/>
        <a:ext cx="4545103" cy="1574995"/>
      </dsp:txXfrm>
    </dsp:sp>
    <dsp:sp modelId="{953AED49-73B8-458E-A3AF-B73710F52DD3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A7317-8E74-4D4F-93AC-A0E453277A19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E4A2A-7845-44D2-B9A2-EDEAED44424F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Avenir Next LT Pro"/>
            </a:rPr>
            <a:t>Object Distance csv file</a:t>
          </a: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9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9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1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842DB99-5A51-4A4E-B4D9-1F1289188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6" r="1016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Classification of Astronomical Light curves </a:t>
            </a:r>
            <a:endParaRPr lang="en-US"/>
          </a:p>
          <a:p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747662"/>
            <a:ext cx="4033798" cy="188663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 b="1"/>
              <a:t>Team 6</a:t>
            </a:r>
          </a:p>
          <a:p>
            <a:r>
              <a:rPr lang="en-US" sz="2000"/>
              <a:t>Adam Semple</a:t>
            </a:r>
            <a:endParaRPr lang="en-US"/>
          </a:p>
          <a:p>
            <a:r>
              <a:rPr lang="en-US" sz="2000"/>
              <a:t>Yogesh Kashiram Bore</a:t>
            </a:r>
          </a:p>
          <a:p>
            <a:r>
              <a:rPr lang="en-US" sz="2000"/>
              <a:t>Kshitija Nayak</a:t>
            </a:r>
          </a:p>
          <a:p>
            <a:r>
              <a:rPr lang="en-US" sz="2000"/>
              <a:t>Lijin Wang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019CC-2DAD-4E36-BC45-ACF52B95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EDA and Data Cleaning Results</a:t>
            </a:r>
          </a:p>
        </p:txBody>
      </p:sp>
      <p:sp>
        <p:nvSpPr>
          <p:cNvPr id="3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4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1FC04C87-3B9B-4605-9971-E0FFAAA01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033" y="2231495"/>
            <a:ext cx="9938933" cy="3940705"/>
          </a:xfrm>
        </p:spPr>
      </p:pic>
    </p:spTree>
    <p:extLst>
      <p:ext uri="{BB962C8B-B14F-4D97-AF65-F5344CB8AC3E}">
        <p14:creationId xmlns:p14="http://schemas.microsoft.com/office/powerpoint/2010/main" val="38296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3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6CB16-D114-403F-9991-DBBF078C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Cluster Analysis</a:t>
            </a:r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07C2-189E-40EA-BBF2-D1798E00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Set flux to be above 60, works for majority</a:t>
            </a:r>
          </a:p>
          <a:p>
            <a:pPr>
              <a:lnSpc>
                <a:spcPct val="100000"/>
              </a:lnSpc>
            </a:pPr>
            <a:r>
              <a:rPr lang="en-US" sz="1800"/>
              <a:t>K-means clustering</a:t>
            </a:r>
          </a:p>
          <a:p>
            <a:pPr>
              <a:lnSpc>
                <a:spcPct val="100000"/>
              </a:lnSpc>
            </a:pPr>
            <a:r>
              <a:rPr lang="en-US" sz="1800"/>
              <a:t>GSS Graph</a:t>
            </a:r>
          </a:p>
          <a:p>
            <a:pPr>
              <a:lnSpc>
                <a:spcPct val="100000"/>
              </a:lnSpc>
            </a:pPr>
            <a:r>
              <a:rPr lang="en-US" sz="1800"/>
              <a:t>Plot is for star 105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E63E287-38FF-406A-89BE-972E2CF82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18" y="2729397"/>
            <a:ext cx="5067438" cy="3483864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3604483-29D3-4FA1-BD57-915B08CB0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766077"/>
            <a:ext cx="5523082" cy="34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4821A-1D2F-4B5C-845E-1EC3F20E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Explanation of Results</a:t>
            </a: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A161BAD-E0AA-4FB2-9224-E868363E5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3" b="1"/>
          <a:stretch/>
        </p:blipFill>
        <p:spPr>
          <a:xfrm>
            <a:off x="1867428" y="2729397"/>
            <a:ext cx="2862219" cy="348386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01E8CA5-274C-4C86-B6B0-FD72E0C16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6" r="4" b="4"/>
          <a:stretch/>
        </p:blipFill>
        <p:spPr>
          <a:xfrm>
            <a:off x="7527184" y="2729397"/>
            <a:ext cx="2866276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7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E6E1F-6AC7-4731-B730-EEA94C99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Explanation of Results: Cluster 1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61D37-C0FA-4F88-BF17-01507979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89" y="1511968"/>
            <a:ext cx="9751823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Extremely High peak flux (Star 195 shown)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E84961A-2B96-4FB2-85F4-341F0CE9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17312"/>
            <a:ext cx="5140661" cy="3444241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8D78CCE-9727-4780-B9ED-8010F9EA1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2" y="2598037"/>
            <a:ext cx="5140656" cy="348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52397-08C4-43FA-BD25-3BA2F335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Explanation of Results: Cluster 2</a:t>
            </a: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E559-A98E-4827-99D9-AC301EF9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89" y="1511968"/>
            <a:ext cx="9751823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/>
              <a:t>Extremely long time elapsed due to arbitrary flux cut off (Star 150 shown)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92166CF-C1D7-4A88-B628-D7C514BBB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98034"/>
            <a:ext cx="5140661" cy="3482796"/>
          </a:xfrm>
          <a:prstGeom prst="rect">
            <a:avLst/>
          </a:prstGeom>
        </p:spPr>
      </p:pic>
      <p:pic>
        <p:nvPicPr>
          <p:cNvPr id="13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BBBED15F-E830-4EFE-946A-81A98A94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2" y="2565907"/>
            <a:ext cx="5140656" cy="35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9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DEA89-A89E-493D-80AE-8F2168F3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Explanation of Results: Cluster 3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C4DD-86A5-43CB-B19E-A6DDF5A6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89" y="1511968"/>
            <a:ext cx="9751823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High peak, long tail (Star 504 shown)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885C4CF0-794A-4912-90A3-11A794CB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30163"/>
            <a:ext cx="5140661" cy="3418539"/>
          </a:xfrm>
          <a:prstGeom prst="rect">
            <a:avLst/>
          </a:prstGeom>
        </p:spPr>
      </p:pic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9AF233D-E692-4DB3-B322-8C0E868A6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2" y="2572333"/>
            <a:ext cx="5140656" cy="35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6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B0BE1-E3CA-40DC-8C5B-C6DB5BB3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Explanation of Results: Cluster 4</a:t>
            </a: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3D31-DF62-402A-9BCA-B6B27135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89" y="1511968"/>
            <a:ext cx="9751823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Low peak, short tail (Star 12 shown)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3866CE5-484A-4E14-A6C8-CC371028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10885"/>
            <a:ext cx="5140661" cy="3457094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BD17472-A10D-4253-95D4-3F62E16D0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2" y="2585185"/>
            <a:ext cx="5140656" cy="35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9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E2D92-ED4D-456A-983A-AC5AB18E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Possible Further Analysis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545A-710A-4117-BA20-4DACBB9D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Use light curve functions</a:t>
            </a:r>
          </a:p>
          <a:p>
            <a:r>
              <a:rPr lang="en-US" sz="1800"/>
              <a:t>Find better way to isolate peaks, remove later spikes in flux equal to flux in peak (see image)</a:t>
            </a:r>
          </a:p>
          <a:p>
            <a:r>
              <a:rPr lang="en-US" sz="1800"/>
              <a:t>Plot is for star 200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4E62FB5-C0C6-4727-A738-45605D0C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696" y="2729397"/>
            <a:ext cx="5199799" cy="3483864"/>
          </a:xfrm>
          <a:prstGeom prst="rect">
            <a:avLst/>
          </a:prstGeom>
        </p:spPr>
      </p:pic>
      <p:pic>
        <p:nvPicPr>
          <p:cNvPr id="4" name="Picture 4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17970E35-100B-400B-848D-A81FE080C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27" y="2729397"/>
            <a:ext cx="5238893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8AFB-D27E-453B-99CF-ACF28ECE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CC46-3C8F-4F8F-82A8-91F929AE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Able to remove outliers effectively</a:t>
            </a:r>
          </a:p>
          <a:p>
            <a:r>
              <a:rPr lang="en-US" dirty="0"/>
              <a:t>Able to classify most curves, into type 1 and 2</a:t>
            </a:r>
          </a:p>
          <a:p>
            <a:r>
              <a:rPr lang="en-US" dirty="0"/>
              <a:t>Unable to identify subclasses of each type</a:t>
            </a:r>
          </a:p>
          <a:p>
            <a:r>
              <a:rPr lang="en-US" dirty="0"/>
              <a:t>Unable to isolate every peak in the different light curves</a:t>
            </a:r>
          </a:p>
        </p:txBody>
      </p:sp>
    </p:spTree>
    <p:extLst>
      <p:ext uri="{BB962C8B-B14F-4D97-AF65-F5344CB8AC3E}">
        <p14:creationId xmlns:p14="http://schemas.microsoft.com/office/powerpoint/2010/main" val="834186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E9258-A399-45E4-AED7-971A5CFA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/>
              <a:t>Thank you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Any questions?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9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7798E-30D4-4B56-9C4E-31288DF1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1D7A-6B55-4369-8907-17614883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Introduction</a:t>
            </a:r>
          </a:p>
          <a:p>
            <a:r>
              <a:rPr lang="en-US" sz="2000"/>
              <a:t>EDA</a:t>
            </a:r>
          </a:p>
          <a:p>
            <a:r>
              <a:rPr lang="en-US" sz="2000"/>
              <a:t>Data Cleaning</a:t>
            </a:r>
          </a:p>
          <a:p>
            <a:r>
              <a:rPr lang="en-US" sz="2000"/>
              <a:t>Cluster Analysis</a:t>
            </a:r>
          </a:p>
          <a:p>
            <a:r>
              <a:rPr lang="en-US" sz="2000"/>
              <a:t>Possible Further Analysis</a:t>
            </a:r>
          </a:p>
          <a:p>
            <a:r>
              <a:rPr lang="en-US" sz="20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194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EDDB-B143-414F-B529-4B538F9C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</a:t>
            </a:r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5775-C15E-4D47-82E9-16ED1B8B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Reading- for the txt and csv files</a:t>
            </a:r>
          </a:p>
          <a:p>
            <a:r>
              <a:rPr lang="en-US" dirty="0" smtClean="0">
                <a:ea typeface="+mn-lt"/>
                <a:cs typeface="+mn-lt"/>
              </a:rPr>
              <a:t>Boxplots</a:t>
            </a:r>
          </a:p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5A046-0E92-4B29-A7D8-76E78C31335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F9B7F-D0F8-4272-8EB7-C3A1C9C6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Data Loading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4FD78BE-20EB-463A-B145-A4903AD1D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80189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3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9508-71D8-4BA1-8735-D100293C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 plots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37ECC-4F1D-42BE-AF1F-425A28DF4665}"/>
              </a:ext>
            </a:extLst>
          </p:cNvPr>
          <p:cNvSpPr txBox="1"/>
          <p:nvPr/>
        </p:nvSpPr>
        <p:spPr>
          <a:xfrm>
            <a:off x="4408098" y="5960853"/>
            <a:ext cx="3979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Outliers for uJy and duJy variable</a:t>
            </a:r>
            <a:endParaRPr lang="en-US"/>
          </a:p>
        </p:txBody>
      </p:sp>
      <p:pic>
        <p:nvPicPr>
          <p:cNvPr id="24" name="Picture 24" descr="Chart&#10;&#10;Description automatically generated">
            <a:extLst>
              <a:ext uri="{FF2B5EF4-FFF2-40B4-BE49-F238E27FC236}">
                <a16:creationId xmlns:a16="http://schemas.microsoft.com/office/drawing/2014/main" id="{B92FB0D2-59DF-4843-8A50-D39C773B2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727" y="2233609"/>
            <a:ext cx="5549469" cy="3679799"/>
          </a:xfrm>
        </p:spPr>
      </p:pic>
      <p:pic>
        <p:nvPicPr>
          <p:cNvPr id="25" name="Picture 25" descr="Chart&#10;&#10;Description automatically generated">
            <a:extLst>
              <a:ext uri="{FF2B5EF4-FFF2-40B4-BE49-F238E27FC236}">
                <a16:creationId xmlns:a16="http://schemas.microsoft.com/office/drawing/2014/main" id="{C4225478-5F37-4AF5-B557-8DA40D59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2199103"/>
            <a:ext cx="5333216" cy="37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59FB9-BD3C-4F49-8177-638BDFA3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Correlation of variables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B4D6E35-55E3-46EB-80ED-473C08D4A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240781"/>
            <a:ext cx="6846363" cy="4225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22AA12-820E-4663-837F-65FE08A545A5}"/>
              </a:ext>
            </a:extLst>
          </p:cNvPr>
          <p:cNvSpPr txBox="1"/>
          <p:nvPr/>
        </p:nvSpPr>
        <p:spPr>
          <a:xfrm>
            <a:off x="7283570" y="54720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Correlation Matrix </a:t>
            </a:r>
          </a:p>
        </p:txBody>
      </p:sp>
    </p:spTree>
    <p:extLst>
      <p:ext uri="{BB962C8B-B14F-4D97-AF65-F5344CB8AC3E}">
        <p14:creationId xmlns:p14="http://schemas.microsoft.com/office/powerpoint/2010/main" val="11961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0C97-3953-4A03-8057-1ACE3D31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Matrix</a:t>
            </a:r>
          </a:p>
        </p:txBody>
      </p:sp>
      <p:pic>
        <p:nvPicPr>
          <p:cNvPr id="7" name="Picture 7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A9C3334D-34F3-4705-8CA3-73F599B2B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029" y="1931685"/>
            <a:ext cx="5113644" cy="3694176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2401ED8-B68A-4323-989F-CD0039C34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84" y="1658665"/>
            <a:ext cx="5934973" cy="4043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185A5D-229B-4784-9460-E11121A65BE5}"/>
              </a:ext>
            </a:extLst>
          </p:cNvPr>
          <p:cNvSpPr txBox="1"/>
          <p:nvPr/>
        </p:nvSpPr>
        <p:spPr>
          <a:xfrm>
            <a:off x="2093343" y="59608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Before Data Cleaning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B3361-16B0-40D8-8410-CB62C33F5FDD}"/>
              </a:ext>
            </a:extLst>
          </p:cNvPr>
          <p:cNvSpPr txBox="1"/>
          <p:nvPr/>
        </p:nvSpPr>
        <p:spPr>
          <a:xfrm>
            <a:off x="7541464" y="58305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After Data Cleaning</a:t>
            </a:r>
          </a:p>
        </p:txBody>
      </p:sp>
    </p:spTree>
    <p:extLst>
      <p:ext uri="{BB962C8B-B14F-4D97-AF65-F5344CB8AC3E}">
        <p14:creationId xmlns:p14="http://schemas.microsoft.com/office/powerpoint/2010/main" val="40767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05EEB-2ADC-4875-9EE5-C9D3AFBB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Data Cleaning</a:t>
            </a:r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4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B32E-A890-4DA2-9400-68C884FE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Retained only the required columns</a:t>
            </a:r>
          </a:p>
          <a:p>
            <a:r>
              <a:rPr lang="en-US" sz="1700" dirty="0"/>
              <a:t>Merged the data for all light curves with a new column for "</a:t>
            </a:r>
            <a:r>
              <a:rPr lang="en-US" sz="1700" dirty="0" err="1"/>
              <a:t>uuid</a:t>
            </a:r>
            <a:r>
              <a:rPr lang="en-US" sz="1700" dirty="0"/>
              <a:t>" to differentiate between them.</a:t>
            </a:r>
          </a:p>
          <a:p>
            <a:r>
              <a:rPr lang="en-US" sz="1700" dirty="0"/>
              <a:t>Renamed columns with special characters (MJD, chi/N)</a:t>
            </a:r>
          </a:p>
          <a:p>
            <a:r>
              <a:rPr lang="en-US" sz="1700" dirty="0"/>
              <a:t>Removing values for filter of color t, missing values and negative chi/N values.</a:t>
            </a:r>
          </a:p>
          <a:p>
            <a:r>
              <a:rPr lang="en-US" sz="1700" dirty="0"/>
              <a:t>Plots is for star </a:t>
            </a:r>
            <a:r>
              <a:rPr lang="en-US" sz="1700" dirty="0">
                <a:ea typeface="+mn-lt"/>
                <a:cs typeface="+mn-lt"/>
              </a:rPr>
              <a:t>1000350600112828900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B321B03-DCED-4357-AA49-39BD4DBF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391" y="1478542"/>
            <a:ext cx="6440424" cy="47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55E59-AE4E-42AA-938B-3BF5298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Outlier Removal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0BD5-517A-489B-A53D-31ED42A2C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579712"/>
            <a:ext cx="4443154" cy="29187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Removed values outside of 2 std deviations of median flux</a:t>
            </a:r>
          </a:p>
          <a:p>
            <a:r>
              <a:rPr lang="en-US" sz="1700" dirty="0"/>
              <a:t>Filtered out values outside of 1 std deviations of median f</a:t>
            </a:r>
            <a:r>
              <a:rPr lang="en-US" sz="1700" dirty="0">
                <a:ea typeface="+mn-lt"/>
                <a:cs typeface="+mn-lt"/>
              </a:rPr>
              <a:t>lux error</a:t>
            </a:r>
          </a:p>
          <a:p>
            <a:r>
              <a:rPr lang="en-US" sz="1700" dirty="0"/>
              <a:t>Adjusted the baseline for negative values using rolling median for 15 days</a:t>
            </a:r>
          </a:p>
          <a:p>
            <a:r>
              <a:rPr lang="en-US" sz="1700" dirty="0"/>
              <a:t>Plot is for star </a:t>
            </a:r>
            <a:r>
              <a:rPr lang="en-US" sz="1700" dirty="0">
                <a:ea typeface="+mn-lt"/>
                <a:cs typeface="+mn-lt"/>
              </a:rPr>
              <a:t>1000350600112828900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AE9AB0C-FAC9-4349-8FA4-73939816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953962"/>
            <a:ext cx="6440424" cy="48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340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Calibri</vt:lpstr>
      <vt:lpstr>AccentBoxVTI</vt:lpstr>
      <vt:lpstr>Classification of Astronomical Light curves  </vt:lpstr>
      <vt:lpstr>Index</vt:lpstr>
      <vt:lpstr>Exploratory Data analysis</vt:lpstr>
      <vt:lpstr>Data Loading </vt:lpstr>
      <vt:lpstr>Box plots</vt:lpstr>
      <vt:lpstr>Correlation of variables</vt:lpstr>
      <vt:lpstr>Correlation Matrix</vt:lpstr>
      <vt:lpstr>Data Cleaning</vt:lpstr>
      <vt:lpstr>Outlier Removal</vt:lpstr>
      <vt:lpstr>EDA and Data Cleaning Results</vt:lpstr>
      <vt:lpstr>Cluster Analysis</vt:lpstr>
      <vt:lpstr>Explanation of Results</vt:lpstr>
      <vt:lpstr>Explanation of Results: Cluster 1</vt:lpstr>
      <vt:lpstr>Explanation of Results: Cluster 2</vt:lpstr>
      <vt:lpstr>Explanation of Results: Cluster 3</vt:lpstr>
      <vt:lpstr>Explanation of Results: Cluster 4</vt:lpstr>
      <vt:lpstr>Possible Further Analysis</vt:lpstr>
      <vt:lpstr>Conclusion</vt:lpstr>
      <vt:lpstr>Thank you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pc</cp:lastModifiedBy>
  <cp:revision>27</cp:revision>
  <dcterms:created xsi:type="dcterms:W3CDTF">2021-07-28T08:46:29Z</dcterms:created>
  <dcterms:modified xsi:type="dcterms:W3CDTF">2021-07-29T14:20:24Z</dcterms:modified>
</cp:coreProperties>
</file>