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021FF-0FB6-0564-EF5F-40DD6FB076D0}" v="1136" dt="2021-08-05T02:00:05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57134-DDB8-469C-8383-2ACEB12D84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A2EF32-E147-481C-B4C0-3495A25466F2}">
      <dgm:prSet/>
      <dgm:spPr/>
      <dgm:t>
        <a:bodyPr/>
        <a:lstStyle/>
        <a:p>
          <a:r>
            <a:rPr lang="en-US"/>
            <a:t>Data Reading &amp; Merging</a:t>
          </a:r>
        </a:p>
      </dgm:t>
    </dgm:pt>
    <dgm:pt modelId="{935903A1-5EE7-4410-9AB8-561E8F8D0E98}" type="parTrans" cxnId="{AFA6D48A-002C-4618-B8A4-A44C7A30BB9A}">
      <dgm:prSet/>
      <dgm:spPr/>
      <dgm:t>
        <a:bodyPr/>
        <a:lstStyle/>
        <a:p>
          <a:endParaRPr lang="en-US"/>
        </a:p>
      </dgm:t>
    </dgm:pt>
    <dgm:pt modelId="{BE5A20E1-B910-4D66-A304-B064657F7FCA}" type="sibTrans" cxnId="{AFA6D48A-002C-4618-B8A4-A44C7A30BB9A}">
      <dgm:prSet/>
      <dgm:spPr/>
      <dgm:t>
        <a:bodyPr/>
        <a:lstStyle/>
        <a:p>
          <a:endParaRPr lang="en-US"/>
        </a:p>
      </dgm:t>
    </dgm:pt>
    <dgm:pt modelId="{33832298-491B-43BF-8980-FB4E187FE5E7}">
      <dgm:prSet/>
      <dgm:spPr/>
      <dgm:t>
        <a:bodyPr/>
        <a:lstStyle/>
        <a:p>
          <a:r>
            <a:rPr lang="en-US"/>
            <a:t>Checked the Outliers (Boxplots)</a:t>
          </a:r>
        </a:p>
      </dgm:t>
    </dgm:pt>
    <dgm:pt modelId="{EE481DE4-F4CB-414C-BAB5-B62FCFB137C5}" type="parTrans" cxnId="{8774C69E-F9AF-4AD9-9950-950B5C155BF7}">
      <dgm:prSet/>
      <dgm:spPr/>
      <dgm:t>
        <a:bodyPr/>
        <a:lstStyle/>
        <a:p>
          <a:endParaRPr lang="en-US"/>
        </a:p>
      </dgm:t>
    </dgm:pt>
    <dgm:pt modelId="{F897A2A3-8F89-4CB2-BF9A-8EC03DBD72B8}" type="sibTrans" cxnId="{8774C69E-F9AF-4AD9-9950-950B5C155BF7}">
      <dgm:prSet/>
      <dgm:spPr/>
      <dgm:t>
        <a:bodyPr/>
        <a:lstStyle/>
        <a:p>
          <a:endParaRPr lang="en-US"/>
        </a:p>
      </dgm:t>
    </dgm:pt>
    <dgm:pt modelId="{81D83720-9C3C-4A18-9F72-C01A5254BDD2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E272BF00-127F-45D7-88D2-98A0D5D17465}" type="parTrans" cxnId="{149817D2-257C-4078-A2BD-624A99CC8655}">
      <dgm:prSet/>
      <dgm:spPr/>
      <dgm:t>
        <a:bodyPr/>
        <a:lstStyle/>
        <a:p>
          <a:endParaRPr lang="en-US"/>
        </a:p>
      </dgm:t>
    </dgm:pt>
    <dgm:pt modelId="{3C31E1B9-0210-4A06-B154-091FBB95265E}" type="sibTrans" cxnId="{149817D2-257C-4078-A2BD-624A99CC8655}">
      <dgm:prSet/>
      <dgm:spPr/>
      <dgm:t>
        <a:bodyPr/>
        <a:lstStyle/>
        <a:p>
          <a:endParaRPr lang="en-US"/>
        </a:p>
      </dgm:t>
    </dgm:pt>
    <dgm:pt modelId="{A2882741-9033-4D37-84B9-29A345A9ADED}">
      <dgm:prSet/>
      <dgm:spPr/>
      <dgm:t>
        <a:bodyPr/>
        <a:lstStyle/>
        <a:p>
          <a:r>
            <a:rPr lang="en-US"/>
            <a:t>Correlation Matrix and Chart</a:t>
          </a:r>
        </a:p>
      </dgm:t>
    </dgm:pt>
    <dgm:pt modelId="{1ADA756A-E40A-470A-8C46-39B636824C10}" type="parTrans" cxnId="{41DD8881-54B0-47C5-B3F9-36D3E2AA5136}">
      <dgm:prSet/>
      <dgm:spPr/>
      <dgm:t>
        <a:bodyPr/>
        <a:lstStyle/>
        <a:p>
          <a:endParaRPr lang="en-US"/>
        </a:p>
      </dgm:t>
    </dgm:pt>
    <dgm:pt modelId="{62F2742B-AD70-4D51-BA1D-4788A7C37104}" type="sibTrans" cxnId="{41DD8881-54B0-47C5-B3F9-36D3E2AA5136}">
      <dgm:prSet/>
      <dgm:spPr/>
      <dgm:t>
        <a:bodyPr/>
        <a:lstStyle/>
        <a:p>
          <a:endParaRPr lang="en-US"/>
        </a:p>
      </dgm:t>
    </dgm:pt>
    <dgm:pt modelId="{9B70842A-61A1-4DDF-9C5C-988BAD365268}" type="pres">
      <dgm:prSet presAssocID="{4BF57134-DDB8-469C-8383-2ACEB12D84F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629C15-9C5F-4E2E-9918-7AD6FF99C881}" type="pres">
      <dgm:prSet presAssocID="{90A2EF32-E147-481C-B4C0-3495A25466F2}" presName="compNode" presStyleCnt="0"/>
      <dgm:spPr/>
    </dgm:pt>
    <dgm:pt modelId="{DBBD8FBB-FD90-4139-ADE2-AE1C4DA86488}" type="pres">
      <dgm:prSet presAssocID="{90A2EF32-E147-481C-B4C0-3495A25466F2}" presName="bgRect" presStyleLbl="bgShp" presStyleIdx="0" presStyleCnt="4"/>
      <dgm:spPr/>
    </dgm:pt>
    <dgm:pt modelId="{C86108CE-A228-4F9C-A4A1-6414503E6D87}" type="pres">
      <dgm:prSet presAssocID="{90A2EF32-E147-481C-B4C0-3495A25466F2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C25E218-E814-4798-B88B-A6CF3C0B6C4C}" type="pres">
      <dgm:prSet presAssocID="{90A2EF32-E147-481C-B4C0-3495A25466F2}" presName="spaceRect" presStyleCnt="0"/>
      <dgm:spPr/>
    </dgm:pt>
    <dgm:pt modelId="{79A88B32-9BFE-48DD-8169-1095E535D8B8}" type="pres">
      <dgm:prSet presAssocID="{90A2EF32-E147-481C-B4C0-3495A25466F2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D72C88A-EC36-4214-847C-F8D179B34D94}" type="pres">
      <dgm:prSet presAssocID="{BE5A20E1-B910-4D66-A304-B064657F7FCA}" presName="sibTrans" presStyleCnt="0"/>
      <dgm:spPr/>
    </dgm:pt>
    <dgm:pt modelId="{65089BD1-339E-4E19-B36B-2D7B020A1700}" type="pres">
      <dgm:prSet presAssocID="{33832298-491B-43BF-8980-FB4E187FE5E7}" presName="compNode" presStyleCnt="0"/>
      <dgm:spPr/>
    </dgm:pt>
    <dgm:pt modelId="{EC6114C2-3623-43CD-80DA-BEB7AC64B417}" type="pres">
      <dgm:prSet presAssocID="{33832298-491B-43BF-8980-FB4E187FE5E7}" presName="bgRect" presStyleLbl="bgShp" presStyleIdx="1" presStyleCnt="4"/>
      <dgm:spPr/>
    </dgm:pt>
    <dgm:pt modelId="{62753CD7-92AE-4981-8ADF-F9D54ED6292B}" type="pres">
      <dgm:prSet presAssocID="{33832298-491B-43BF-8980-FB4E187FE5E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62312FD-077D-4A62-B18C-05354EFAF068}" type="pres">
      <dgm:prSet presAssocID="{33832298-491B-43BF-8980-FB4E187FE5E7}" presName="spaceRect" presStyleCnt="0"/>
      <dgm:spPr/>
    </dgm:pt>
    <dgm:pt modelId="{285C7B53-416B-432B-8E91-460D9901A944}" type="pres">
      <dgm:prSet presAssocID="{33832298-491B-43BF-8980-FB4E187FE5E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A76ED5-687A-443A-A0BD-E0DD9A458F81}" type="pres">
      <dgm:prSet presAssocID="{F897A2A3-8F89-4CB2-BF9A-8EC03DBD72B8}" presName="sibTrans" presStyleCnt="0"/>
      <dgm:spPr/>
    </dgm:pt>
    <dgm:pt modelId="{4B7E31F1-F0F0-4E18-853D-D283EE2D7044}" type="pres">
      <dgm:prSet presAssocID="{81D83720-9C3C-4A18-9F72-C01A5254BDD2}" presName="compNode" presStyleCnt="0"/>
      <dgm:spPr/>
    </dgm:pt>
    <dgm:pt modelId="{ABEEA1F8-96EB-4A5D-82F7-9ACAD86B0AAC}" type="pres">
      <dgm:prSet presAssocID="{81D83720-9C3C-4A18-9F72-C01A5254BDD2}" presName="bgRect" presStyleLbl="bgShp" presStyleIdx="2" presStyleCnt="4"/>
      <dgm:spPr/>
    </dgm:pt>
    <dgm:pt modelId="{3736BB67-9854-42BF-A955-67C56DEE7959}" type="pres">
      <dgm:prSet presAssocID="{81D83720-9C3C-4A18-9F72-C01A5254BDD2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E6C83F9-57A7-4C63-AB6C-61A8B21D4536}" type="pres">
      <dgm:prSet presAssocID="{81D83720-9C3C-4A18-9F72-C01A5254BDD2}" presName="spaceRect" presStyleCnt="0"/>
      <dgm:spPr/>
    </dgm:pt>
    <dgm:pt modelId="{2AF269EF-2C29-4F5C-B568-C55FDEE8F76C}" type="pres">
      <dgm:prSet presAssocID="{81D83720-9C3C-4A18-9F72-C01A5254BDD2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DB627A1-6EA4-422B-951F-F3B1C7B1F98F}" type="pres">
      <dgm:prSet presAssocID="{3C31E1B9-0210-4A06-B154-091FBB95265E}" presName="sibTrans" presStyleCnt="0"/>
      <dgm:spPr/>
    </dgm:pt>
    <dgm:pt modelId="{F40923D4-1CC5-488C-BDE2-5823FF9C41CE}" type="pres">
      <dgm:prSet presAssocID="{A2882741-9033-4D37-84B9-29A345A9ADED}" presName="compNode" presStyleCnt="0"/>
      <dgm:spPr/>
    </dgm:pt>
    <dgm:pt modelId="{DE1D6C0A-5F28-4210-8DFC-77FC6AE26D17}" type="pres">
      <dgm:prSet presAssocID="{A2882741-9033-4D37-84B9-29A345A9ADED}" presName="bgRect" presStyleLbl="bgShp" presStyleIdx="3" presStyleCnt="4"/>
      <dgm:spPr/>
    </dgm:pt>
    <dgm:pt modelId="{5FAC9AF3-4D18-435D-BE9E-B5C57FF8CFBA}" type="pres">
      <dgm:prSet presAssocID="{A2882741-9033-4D37-84B9-29A345A9ADED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CA9358E-1E4E-4BCB-B71A-8590DD1FA6E3}" type="pres">
      <dgm:prSet presAssocID="{A2882741-9033-4D37-84B9-29A345A9ADED}" presName="spaceRect" presStyleCnt="0"/>
      <dgm:spPr/>
    </dgm:pt>
    <dgm:pt modelId="{E185793E-6442-4006-B0A4-DCEB92C5DA82}" type="pres">
      <dgm:prSet presAssocID="{A2882741-9033-4D37-84B9-29A345A9ADED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D8881-54B0-47C5-B3F9-36D3E2AA5136}" srcId="{4BF57134-DDB8-469C-8383-2ACEB12D84F6}" destId="{A2882741-9033-4D37-84B9-29A345A9ADED}" srcOrd="3" destOrd="0" parTransId="{1ADA756A-E40A-470A-8C46-39B636824C10}" sibTransId="{62F2742B-AD70-4D51-BA1D-4788A7C37104}"/>
    <dgm:cxn modelId="{8774C69E-F9AF-4AD9-9950-950B5C155BF7}" srcId="{4BF57134-DDB8-469C-8383-2ACEB12D84F6}" destId="{33832298-491B-43BF-8980-FB4E187FE5E7}" srcOrd="1" destOrd="0" parTransId="{EE481DE4-F4CB-414C-BAB5-B62FCFB137C5}" sibTransId="{F897A2A3-8F89-4CB2-BF9A-8EC03DBD72B8}"/>
    <dgm:cxn modelId="{AFA6D48A-002C-4618-B8A4-A44C7A30BB9A}" srcId="{4BF57134-DDB8-469C-8383-2ACEB12D84F6}" destId="{90A2EF32-E147-481C-B4C0-3495A25466F2}" srcOrd="0" destOrd="0" parTransId="{935903A1-5EE7-4410-9AB8-561E8F8D0E98}" sibTransId="{BE5A20E1-B910-4D66-A304-B064657F7FCA}"/>
    <dgm:cxn modelId="{149817D2-257C-4078-A2BD-624A99CC8655}" srcId="{4BF57134-DDB8-469C-8383-2ACEB12D84F6}" destId="{81D83720-9C3C-4A18-9F72-C01A5254BDD2}" srcOrd="2" destOrd="0" parTransId="{E272BF00-127F-45D7-88D2-98A0D5D17465}" sibTransId="{3C31E1B9-0210-4A06-B154-091FBB95265E}"/>
    <dgm:cxn modelId="{A1D01A85-B2FF-4999-BB85-359C1A8B6C84}" type="presOf" srcId="{90A2EF32-E147-481C-B4C0-3495A25466F2}" destId="{79A88B32-9BFE-48DD-8169-1095E535D8B8}" srcOrd="0" destOrd="0" presId="urn:microsoft.com/office/officeart/2018/2/layout/IconVerticalSolidList"/>
    <dgm:cxn modelId="{2E0F441D-AE1E-44DF-A7C4-21AFF6A2487F}" type="presOf" srcId="{4BF57134-DDB8-469C-8383-2ACEB12D84F6}" destId="{9B70842A-61A1-4DDF-9C5C-988BAD365268}" srcOrd="0" destOrd="0" presId="urn:microsoft.com/office/officeart/2018/2/layout/IconVerticalSolidList"/>
    <dgm:cxn modelId="{8E4F133C-DE63-43A5-A215-BE7F2C5E70B9}" type="presOf" srcId="{A2882741-9033-4D37-84B9-29A345A9ADED}" destId="{E185793E-6442-4006-B0A4-DCEB92C5DA82}" srcOrd="0" destOrd="0" presId="urn:microsoft.com/office/officeart/2018/2/layout/IconVerticalSolidList"/>
    <dgm:cxn modelId="{279B752C-08BC-4549-B97E-0B38A7CC227A}" type="presOf" srcId="{81D83720-9C3C-4A18-9F72-C01A5254BDD2}" destId="{2AF269EF-2C29-4F5C-B568-C55FDEE8F76C}" srcOrd="0" destOrd="0" presId="urn:microsoft.com/office/officeart/2018/2/layout/IconVerticalSolidList"/>
    <dgm:cxn modelId="{3D933988-F483-4781-8579-2828CAE453D7}" type="presOf" srcId="{33832298-491B-43BF-8980-FB4E187FE5E7}" destId="{285C7B53-416B-432B-8E91-460D9901A944}" srcOrd="0" destOrd="0" presId="urn:microsoft.com/office/officeart/2018/2/layout/IconVerticalSolidList"/>
    <dgm:cxn modelId="{381A7C3E-CDC1-4010-B267-D0964315DA1D}" type="presParOf" srcId="{9B70842A-61A1-4DDF-9C5C-988BAD365268}" destId="{1E629C15-9C5F-4E2E-9918-7AD6FF99C881}" srcOrd="0" destOrd="0" presId="urn:microsoft.com/office/officeart/2018/2/layout/IconVerticalSolidList"/>
    <dgm:cxn modelId="{14877BE2-4A1A-4A4F-B961-148824E64600}" type="presParOf" srcId="{1E629C15-9C5F-4E2E-9918-7AD6FF99C881}" destId="{DBBD8FBB-FD90-4139-ADE2-AE1C4DA86488}" srcOrd="0" destOrd="0" presId="urn:microsoft.com/office/officeart/2018/2/layout/IconVerticalSolidList"/>
    <dgm:cxn modelId="{861C98F4-546C-4E82-A28B-41E8A3607F72}" type="presParOf" srcId="{1E629C15-9C5F-4E2E-9918-7AD6FF99C881}" destId="{C86108CE-A228-4F9C-A4A1-6414503E6D87}" srcOrd="1" destOrd="0" presId="urn:microsoft.com/office/officeart/2018/2/layout/IconVerticalSolidList"/>
    <dgm:cxn modelId="{E239C22A-CAFC-4E79-B28F-958CAC27DFF0}" type="presParOf" srcId="{1E629C15-9C5F-4E2E-9918-7AD6FF99C881}" destId="{2C25E218-E814-4798-B88B-A6CF3C0B6C4C}" srcOrd="2" destOrd="0" presId="urn:microsoft.com/office/officeart/2018/2/layout/IconVerticalSolidList"/>
    <dgm:cxn modelId="{EDB0A27B-ABBA-47BF-BF9E-F768ACE98369}" type="presParOf" srcId="{1E629C15-9C5F-4E2E-9918-7AD6FF99C881}" destId="{79A88B32-9BFE-48DD-8169-1095E535D8B8}" srcOrd="3" destOrd="0" presId="urn:microsoft.com/office/officeart/2018/2/layout/IconVerticalSolidList"/>
    <dgm:cxn modelId="{1E296E8E-3A01-4428-B257-CD292DA76C0D}" type="presParOf" srcId="{9B70842A-61A1-4DDF-9C5C-988BAD365268}" destId="{0D72C88A-EC36-4214-847C-F8D179B34D94}" srcOrd="1" destOrd="0" presId="urn:microsoft.com/office/officeart/2018/2/layout/IconVerticalSolidList"/>
    <dgm:cxn modelId="{9AE86C01-29E5-4011-A510-A9AEFFB5405B}" type="presParOf" srcId="{9B70842A-61A1-4DDF-9C5C-988BAD365268}" destId="{65089BD1-339E-4E19-B36B-2D7B020A1700}" srcOrd="2" destOrd="0" presId="urn:microsoft.com/office/officeart/2018/2/layout/IconVerticalSolidList"/>
    <dgm:cxn modelId="{01793840-623C-4881-B306-7818CF01AFFA}" type="presParOf" srcId="{65089BD1-339E-4E19-B36B-2D7B020A1700}" destId="{EC6114C2-3623-43CD-80DA-BEB7AC64B417}" srcOrd="0" destOrd="0" presId="urn:microsoft.com/office/officeart/2018/2/layout/IconVerticalSolidList"/>
    <dgm:cxn modelId="{36757356-F9DB-44DC-A11F-F2ADF9C5E5B3}" type="presParOf" srcId="{65089BD1-339E-4E19-B36B-2D7B020A1700}" destId="{62753CD7-92AE-4981-8ADF-F9D54ED6292B}" srcOrd="1" destOrd="0" presId="urn:microsoft.com/office/officeart/2018/2/layout/IconVerticalSolidList"/>
    <dgm:cxn modelId="{489CC398-D037-4F4F-9160-B11909478D27}" type="presParOf" srcId="{65089BD1-339E-4E19-B36B-2D7B020A1700}" destId="{662312FD-077D-4A62-B18C-05354EFAF068}" srcOrd="2" destOrd="0" presId="urn:microsoft.com/office/officeart/2018/2/layout/IconVerticalSolidList"/>
    <dgm:cxn modelId="{7B7673E7-1D57-480E-A176-70A8180A0BA0}" type="presParOf" srcId="{65089BD1-339E-4E19-B36B-2D7B020A1700}" destId="{285C7B53-416B-432B-8E91-460D9901A944}" srcOrd="3" destOrd="0" presId="urn:microsoft.com/office/officeart/2018/2/layout/IconVerticalSolidList"/>
    <dgm:cxn modelId="{664CDB74-BAA9-44DE-8A3D-594ACAF11A29}" type="presParOf" srcId="{9B70842A-61A1-4DDF-9C5C-988BAD365268}" destId="{73A76ED5-687A-443A-A0BD-E0DD9A458F81}" srcOrd="3" destOrd="0" presId="urn:microsoft.com/office/officeart/2018/2/layout/IconVerticalSolidList"/>
    <dgm:cxn modelId="{443A746C-EBCD-4687-BFC1-B34CD16B491E}" type="presParOf" srcId="{9B70842A-61A1-4DDF-9C5C-988BAD365268}" destId="{4B7E31F1-F0F0-4E18-853D-D283EE2D7044}" srcOrd="4" destOrd="0" presId="urn:microsoft.com/office/officeart/2018/2/layout/IconVerticalSolidList"/>
    <dgm:cxn modelId="{9A2F4389-7D5B-4A2F-A779-16580382046E}" type="presParOf" srcId="{4B7E31F1-F0F0-4E18-853D-D283EE2D7044}" destId="{ABEEA1F8-96EB-4A5D-82F7-9ACAD86B0AAC}" srcOrd="0" destOrd="0" presId="urn:microsoft.com/office/officeart/2018/2/layout/IconVerticalSolidList"/>
    <dgm:cxn modelId="{39D9559D-F080-4544-8FAE-99F57D2443E0}" type="presParOf" srcId="{4B7E31F1-F0F0-4E18-853D-D283EE2D7044}" destId="{3736BB67-9854-42BF-A955-67C56DEE7959}" srcOrd="1" destOrd="0" presId="urn:microsoft.com/office/officeart/2018/2/layout/IconVerticalSolidList"/>
    <dgm:cxn modelId="{617422FC-E5BD-492A-8C99-FFAF49086529}" type="presParOf" srcId="{4B7E31F1-F0F0-4E18-853D-D283EE2D7044}" destId="{DE6C83F9-57A7-4C63-AB6C-61A8B21D4536}" srcOrd="2" destOrd="0" presId="urn:microsoft.com/office/officeart/2018/2/layout/IconVerticalSolidList"/>
    <dgm:cxn modelId="{F64588B3-E352-4AC5-9806-4C240E6EC1B6}" type="presParOf" srcId="{4B7E31F1-F0F0-4E18-853D-D283EE2D7044}" destId="{2AF269EF-2C29-4F5C-B568-C55FDEE8F76C}" srcOrd="3" destOrd="0" presId="urn:microsoft.com/office/officeart/2018/2/layout/IconVerticalSolidList"/>
    <dgm:cxn modelId="{B27ACBD2-8760-489F-A76E-73F220477D22}" type="presParOf" srcId="{9B70842A-61A1-4DDF-9C5C-988BAD365268}" destId="{9DB627A1-6EA4-422B-951F-F3B1C7B1F98F}" srcOrd="5" destOrd="0" presId="urn:microsoft.com/office/officeart/2018/2/layout/IconVerticalSolidList"/>
    <dgm:cxn modelId="{7F4DC144-E101-4848-A460-95889440DD0E}" type="presParOf" srcId="{9B70842A-61A1-4DDF-9C5C-988BAD365268}" destId="{F40923D4-1CC5-488C-BDE2-5823FF9C41CE}" srcOrd="6" destOrd="0" presId="urn:microsoft.com/office/officeart/2018/2/layout/IconVerticalSolidList"/>
    <dgm:cxn modelId="{53E4DD39-EEA5-42A4-B76B-9F4302F04C11}" type="presParOf" srcId="{F40923D4-1CC5-488C-BDE2-5823FF9C41CE}" destId="{DE1D6C0A-5F28-4210-8DFC-77FC6AE26D17}" srcOrd="0" destOrd="0" presId="urn:microsoft.com/office/officeart/2018/2/layout/IconVerticalSolidList"/>
    <dgm:cxn modelId="{66B1BCDE-5798-45CC-A661-4B592E373831}" type="presParOf" srcId="{F40923D4-1CC5-488C-BDE2-5823FF9C41CE}" destId="{5FAC9AF3-4D18-435D-BE9E-B5C57FF8CFBA}" srcOrd="1" destOrd="0" presId="urn:microsoft.com/office/officeart/2018/2/layout/IconVerticalSolidList"/>
    <dgm:cxn modelId="{BB574A5C-73EC-46E6-9E02-CC5161ADD213}" type="presParOf" srcId="{F40923D4-1CC5-488C-BDE2-5823FF9C41CE}" destId="{DCA9358E-1E4E-4BCB-B71A-8590DD1FA6E3}" srcOrd="2" destOrd="0" presId="urn:microsoft.com/office/officeart/2018/2/layout/IconVerticalSolidList"/>
    <dgm:cxn modelId="{DCC2718E-7753-4DE9-B045-A1846CC05DE7}" type="presParOf" srcId="{F40923D4-1CC5-488C-BDE2-5823FF9C41CE}" destId="{E185793E-6442-4006-B0A4-DCEB92C5DA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D8FBB-FD90-4139-ADE2-AE1C4DA86488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108CE-A228-4F9C-A4A1-6414503E6D87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88B32-9BFE-48DD-8169-1095E535D8B8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Reading &amp; Merging</a:t>
          </a:r>
        </a:p>
      </dsp:txBody>
      <dsp:txXfrm>
        <a:off x="1384050" y="2364"/>
        <a:ext cx="4733285" cy="1198312"/>
      </dsp:txXfrm>
    </dsp:sp>
    <dsp:sp modelId="{EC6114C2-3623-43CD-80DA-BEB7AC64B417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53CD7-92AE-4981-8ADF-F9D54ED6292B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C7B53-416B-432B-8E91-460D9901A944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Checked the Outliers (Boxplots)</a:t>
          </a:r>
        </a:p>
      </dsp:txBody>
      <dsp:txXfrm>
        <a:off x="1384050" y="1500254"/>
        <a:ext cx="4733285" cy="1198312"/>
      </dsp:txXfrm>
    </dsp:sp>
    <dsp:sp modelId="{ABEEA1F8-96EB-4A5D-82F7-9ACAD86B0AAC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6BB67-9854-42BF-A955-67C56DEE7959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269EF-2C29-4F5C-B568-C55FDEE8F76C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Cleaning</a:t>
          </a:r>
        </a:p>
      </dsp:txBody>
      <dsp:txXfrm>
        <a:off x="1384050" y="2998145"/>
        <a:ext cx="4733285" cy="1198312"/>
      </dsp:txXfrm>
    </dsp:sp>
    <dsp:sp modelId="{DE1D6C0A-5F28-4210-8DFC-77FC6AE26D17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C9AF3-4D18-435D-BE9E-B5C57FF8CFBA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5793E-6442-4006-B0A4-DCEB92C5DA82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Correlation Matrix and Chart</a:t>
          </a:r>
        </a:p>
      </dsp:txBody>
      <dsp:txXfrm>
        <a:off x="1384050" y="4496035"/>
        <a:ext cx="4733285" cy="119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5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4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6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0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3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0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243" y="217769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Energia Group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31" y="2978208"/>
            <a:ext cx="9163757" cy="450447"/>
          </a:xfrm>
        </p:spPr>
        <p:txBody>
          <a:bodyPr anchor="ctr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The rise of the I-SEM Day Ahead Price and Trading Strategies</a:t>
            </a:r>
            <a:endParaRPr lang="en-US" sz="2800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9" cy="2535121"/>
            <a:chOff x="-305" y="-1"/>
            <a:chExt cx="3832880" cy="2876136"/>
          </a:xfrm>
        </p:grpSpPr>
        <p:sp>
          <p:nvSpPr>
            <p:cNvPr id="32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F1D3AA-A56C-4137-A45D-0A6B7443892A}"/>
              </a:ext>
            </a:extLst>
          </p:cNvPr>
          <p:cNvSpPr txBox="1"/>
          <p:nvPr/>
        </p:nvSpPr>
        <p:spPr>
          <a:xfrm>
            <a:off x="4278701" y="353107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Yogesh Bore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83179-71F5-4857-B930-1FC74BE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Trade Strategy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BAB5-4BA1-41DD-A40E-918EE0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Long Trade examples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Buy 30 MW in DAM at €30. If we sell this 50MW in IDA1 at €36. We profit (€36-€30=€6)*60MW= €360</a:t>
            </a:r>
          </a:p>
          <a:p>
            <a:r>
              <a:rPr lang="en-US" sz="2400" b="1" dirty="0">
                <a:ea typeface="+mn-lt"/>
                <a:cs typeface="+mn-lt"/>
              </a:rPr>
              <a:t>Short Trade example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Sell 30 MW in DAM at €30. If we buy this 50MW in IDA1 at €36. We lose (€30-€36=€-6)*60MWh= €-360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66B65995-6DE4-41DF-B953-A2A52229E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9" r="11068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686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7604A-BE96-4D97-83C7-7F5D231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/>
              <a:t>Strategy Evaluation: </a:t>
            </a:r>
            <a:r>
              <a:rPr lang="en-US" sz="4200" b="1" dirty="0" err="1"/>
              <a:t>Cum.P&amp;L</a:t>
            </a:r>
            <a:endParaRPr lang="en-US" sz="4200" b="1" dirty="0" err="1">
              <a:cs typeface="Calibri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C2557F6-0061-475B-A1B7-C3D69B443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498" y="80667"/>
            <a:ext cx="5432300" cy="3115073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7EAB92D-4767-487A-ACA7-AC43D6F0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132784"/>
            <a:ext cx="5586942" cy="3577336"/>
          </a:xfrm>
          <a:prstGeom prst="rect">
            <a:avLst/>
          </a:prstGeom>
        </p:spPr>
      </p:pic>
      <p:pic>
        <p:nvPicPr>
          <p:cNvPr id="6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7F571505-0564-4D30-80FF-C2876A356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060897"/>
            <a:ext cx="5586942" cy="37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6B65-A5F0-4EB3-B76F-8E18BE6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Strategies for 3 years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6A152C9-0BEB-46D9-BEF1-FCED75E1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51" y="1648170"/>
            <a:ext cx="7030168" cy="4591229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1AE717-F85E-4E7D-9EAA-25D2AC989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88439"/>
              </p:ext>
            </p:extLst>
          </p:nvPr>
        </p:nvGraphicFramePr>
        <p:xfrm>
          <a:off x="5837207" y="57509"/>
          <a:ext cx="6140767" cy="181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40">
                  <a:extLst>
                    <a:ext uri="{9D8B030D-6E8A-4147-A177-3AD203B41FA5}">
                      <a16:colId xmlns:a16="http://schemas.microsoft.com/office/drawing/2014/main" val="448372379"/>
                    </a:ext>
                  </a:extLst>
                </a:gridCol>
                <a:gridCol w="673239">
                  <a:extLst>
                    <a:ext uri="{9D8B030D-6E8A-4147-A177-3AD203B41FA5}">
                      <a16:colId xmlns:a16="http://schemas.microsoft.com/office/drawing/2014/main" val="197153139"/>
                    </a:ext>
                  </a:extLst>
                </a:gridCol>
                <a:gridCol w="1162869">
                  <a:extLst>
                    <a:ext uri="{9D8B030D-6E8A-4147-A177-3AD203B41FA5}">
                      <a16:colId xmlns:a16="http://schemas.microsoft.com/office/drawing/2014/main" val="2575397441"/>
                    </a:ext>
                  </a:extLst>
                </a:gridCol>
                <a:gridCol w="2040124">
                  <a:extLst>
                    <a:ext uri="{9D8B030D-6E8A-4147-A177-3AD203B41FA5}">
                      <a16:colId xmlns:a16="http://schemas.microsoft.com/office/drawing/2014/main" val="2712103300"/>
                    </a:ext>
                  </a:extLst>
                </a:gridCol>
                <a:gridCol w="1570895">
                  <a:extLst>
                    <a:ext uri="{9D8B030D-6E8A-4147-A177-3AD203B41FA5}">
                      <a16:colId xmlns:a16="http://schemas.microsoft.com/office/drawing/2014/main" val="885845125"/>
                    </a:ext>
                  </a:extLst>
                </a:gridCol>
              </a:tblGrid>
              <a:tr h="44695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Sr. No.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Year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Total P&amp;L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% of periods traded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Win Ratio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2436841"/>
                  </a:ext>
                </a:extLst>
              </a:tr>
              <a:tr h="4469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2021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6515.68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0.275080906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0.434191176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8869762"/>
                  </a:ext>
                </a:extLst>
              </a:tr>
              <a:tr h="46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2020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21272.063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0.224822089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0.416054697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972760"/>
                  </a:ext>
                </a:extLst>
              </a:tr>
              <a:tr h="4469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2019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-3995.027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0.233561644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0.311339198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834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50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46E81-25BD-42D5-9C29-57EF4BFE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Conclusion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EBB6-87D8-4247-AB0C-93487D26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Successfully find the significant factors &amp; the different trading strategies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3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C3E03-E74A-422C-96A2-845944E1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2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EE689-35D4-4604-85F3-805211EA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b="1" dirty="0">
                <a:cs typeface="Calibri Light"/>
              </a:rPr>
              <a:t>Index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2E35-3124-44D6-A842-2883D427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55" y="1581510"/>
            <a:ext cx="10089112" cy="39095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  <a:cs typeface="Calibri"/>
              </a:rPr>
              <a:t>Introduction</a:t>
            </a: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  <a:cs typeface="Calibri"/>
              </a:rPr>
              <a:t>Exploratory Data Analysis (EDA)</a:t>
            </a: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  <a:cs typeface="Calibri"/>
              </a:rPr>
              <a:t>Significant Factors </a:t>
            </a: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  <a:cs typeface="Calibri"/>
              </a:rPr>
              <a:t>Model and Variable Importance</a:t>
            </a: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Developing Trading Strategies</a:t>
            </a:r>
            <a:endParaRPr lang="en-US" sz="3200" dirty="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Trade Strategy Evaluation</a:t>
            </a:r>
            <a:endParaRPr lang="en-US" sz="3200" dirty="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  <a:cs typeface="Calibri"/>
              </a:rPr>
              <a:t>Conclusion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91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E88-9C66-44FE-A347-6DCF9C74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BA8D-C698-48A8-9430-D6265511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Part One : </a:t>
            </a:r>
            <a:r>
              <a:rPr lang="en-US" dirty="0">
                <a:ea typeface="+mn-lt"/>
                <a:cs typeface="+mn-lt"/>
              </a:rPr>
              <a:t>Variables that drive the DAINDEX Average Market Price (DAM)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Part Two : Focuses on developing trading strategies to try and profits across the different electricity prices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554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88318-DF11-4E1D-A3A0-3265876C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b="1" dirty="0">
                <a:cs typeface="Calibri Light"/>
              </a:rPr>
              <a:t>Exploratory Data Analysis (EDA)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B06CF759-6B8D-4D64-9DEB-6084E0E13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46762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89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F74EA-98A1-44C3-A94D-D54C6EA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Calibri Light"/>
              </a:rPr>
              <a:t>Box Plots</a:t>
            </a:r>
            <a:endParaRPr lang="en-US" sz="3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6D97DB-B532-4BDE-8FAF-53AF5A05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cs typeface="Calibri"/>
              </a:rPr>
              <a:t>No outliers Present</a:t>
            </a:r>
            <a:endParaRPr lang="en-US" sz="2400" dirty="0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4D57A21-019E-455F-A7CC-5CCC853B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779892"/>
            <a:ext cx="5481509" cy="3382873"/>
          </a:xfrm>
          <a:prstGeom prst="rect">
            <a:avLst/>
          </a:prstGeom>
        </p:spPr>
      </p:pic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B8E70D5-2A40-4CBC-B0BD-B6482690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67064"/>
            <a:ext cx="5523082" cy="34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82E3-DE56-48CD-BE54-6522CEAC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Bar Chart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7C5821-C3B8-4B22-878D-A88E53559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061" y="1354422"/>
            <a:ext cx="8220254" cy="4919932"/>
          </a:xfrm>
        </p:spPr>
      </p:pic>
    </p:spTree>
    <p:extLst>
      <p:ext uri="{BB962C8B-B14F-4D97-AF65-F5344CB8AC3E}">
        <p14:creationId xmlns:p14="http://schemas.microsoft.com/office/powerpoint/2010/main" val="34736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95EC3-1974-48AA-A2E9-3FA0CDD7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850298" cy="180730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Correlation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 Matrix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973BD3-0241-4E80-A618-12073796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3052165"/>
            <a:ext cx="418830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cs typeface="Calibri"/>
              </a:rPr>
              <a:t>Significant Factors:</a:t>
            </a:r>
            <a:endParaRPr lang="en-US" dirty="0"/>
          </a:p>
          <a:p>
            <a:pPr marL="0" indent="0">
              <a:buNone/>
            </a:pPr>
            <a:endParaRPr lang="en-US" sz="2400" b="1" dirty="0">
              <a:cs typeface="Calibri"/>
            </a:endParaRPr>
          </a:p>
          <a:p>
            <a:pPr marL="0" indent="0">
              <a:buNone/>
            </a:pPr>
            <a:endParaRPr lang="en-US" sz="2400" b="1" dirty="0">
              <a:cs typeface="Calibri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D3B8096F-427C-45C4-A49E-6F3D4935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79" y="-56072"/>
            <a:ext cx="7530860" cy="66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6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5F70-3F91-45D1-AE98-0D19E7A1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Correlation Chart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F1D4848-C2C4-445C-820A-FBF13C8F1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79" y="1325668"/>
            <a:ext cx="8967876" cy="5538157"/>
          </a:xfrm>
        </p:spPr>
      </p:pic>
    </p:spTree>
    <p:extLst>
      <p:ext uri="{BB962C8B-B14F-4D97-AF65-F5344CB8AC3E}">
        <p14:creationId xmlns:p14="http://schemas.microsoft.com/office/powerpoint/2010/main" val="373128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23B86-4626-41DF-9EB3-AC377CD7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 b="1" dirty="0">
                <a:ea typeface="+mj-lt"/>
                <a:cs typeface="+mj-lt"/>
              </a:rPr>
              <a:t>Model and Variable Importance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51D7-7500-4EA7-BB98-F8681648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Random Forest </a:t>
            </a:r>
          </a:p>
          <a:p>
            <a:r>
              <a:rPr lang="en-US" sz="2000">
                <a:cs typeface="Calibri"/>
              </a:rPr>
              <a:t>Variable Importance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8E1099EE-F6DE-4FD4-A23B-A7C23CC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3" y="2395505"/>
            <a:ext cx="5627260" cy="3476437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520B5B5-3AA3-4DB8-A57F-1902385A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02" y="2323618"/>
            <a:ext cx="5670392" cy="3490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A3343-D6F7-4250-8CBD-26649F6CAB60}"/>
              </a:ext>
            </a:extLst>
          </p:cNvPr>
          <p:cNvSpPr txBox="1"/>
          <p:nvPr/>
        </p:nvSpPr>
        <p:spPr>
          <a:xfrm>
            <a:off x="2955086" y="5945577"/>
            <a:ext cx="2024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Used Hourly Data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B6E4B-8D65-47F6-91AC-1BE0A77A9CB0}"/>
              </a:ext>
            </a:extLst>
          </p:cNvPr>
          <p:cNvSpPr txBox="1"/>
          <p:nvPr/>
        </p:nvSpPr>
        <p:spPr>
          <a:xfrm>
            <a:off x="8489471" y="58009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Used Monthly Data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9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Energia Group</vt:lpstr>
      <vt:lpstr>Index</vt:lpstr>
      <vt:lpstr>Introduction</vt:lpstr>
      <vt:lpstr>Exploratory Data Analysis (EDA)</vt:lpstr>
      <vt:lpstr>Box Plots</vt:lpstr>
      <vt:lpstr>Bar Chart</vt:lpstr>
      <vt:lpstr>Correlation  Matrix</vt:lpstr>
      <vt:lpstr>Correlation Chart</vt:lpstr>
      <vt:lpstr>Model and Variable Importance</vt:lpstr>
      <vt:lpstr>Trade Strategy Evaluation</vt:lpstr>
      <vt:lpstr>Strategy Evaluation: Cum.P&amp;L</vt:lpstr>
      <vt:lpstr>Strategies for 3 years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268</cp:revision>
  <dcterms:created xsi:type="dcterms:W3CDTF">2021-08-05T00:32:37Z</dcterms:created>
  <dcterms:modified xsi:type="dcterms:W3CDTF">2021-08-05T21:54:11Z</dcterms:modified>
</cp:coreProperties>
</file>