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77" r:id="rId4"/>
    <p:sldId id="257" r:id="rId5"/>
    <p:sldId id="294" r:id="rId6"/>
    <p:sldId id="259" r:id="rId7"/>
    <p:sldId id="279" r:id="rId8"/>
    <p:sldId id="280" r:id="rId9"/>
    <p:sldId id="281" r:id="rId10"/>
    <p:sldId id="296" r:id="rId11"/>
    <p:sldId id="295" r:id="rId12"/>
    <p:sldId id="260" r:id="rId13"/>
    <p:sldId id="292" r:id="rId14"/>
    <p:sldId id="272" r:id="rId15"/>
    <p:sldId id="284" r:id="rId16"/>
    <p:sldId id="285" r:id="rId17"/>
    <p:sldId id="286" r:id="rId18"/>
    <p:sldId id="287" r:id="rId19"/>
    <p:sldId id="298" r:id="rId20"/>
    <p:sldId id="283" r:id="rId21"/>
    <p:sldId id="291" r:id="rId22"/>
    <p:sldId id="27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5F4FB-46E4-4826-8226-646202C48BE4}" v="16" dt="2021-07-21T18:09:51.108"/>
    <p1510:client id="{1FFAC060-2B11-E55B-B644-00BDDE19C073}" v="4446" dt="2021-07-22T10:27:18.862"/>
    <p1510:client id="{3502BA4E-5F1D-4793-92F2-6408E6FB45D2}" v="4" dt="2021-07-21T17:16:00.744"/>
    <p1510:client id="{4F1FCA7B-78CB-C3AA-DA9D-6DD02F9CD6E4}" v="528" dt="2021-07-22T09:54:20.501"/>
    <p1510:client id="{63169B98-7627-C978-2538-A3FDF35873C6}" v="895" dt="2021-07-21T19:09:02.080"/>
    <p1510:client id="{73A5BE60-4DC6-FEE2-8E5B-95AE4445957C}" v="1828" dt="2021-07-22T10:26:18.022"/>
    <p1510:client id="{806E9837-0ED2-12A2-7FD2-686725FAF7B4}" v="859" dt="2021-07-21T22:46:47.907"/>
    <p1510:client id="{C9AFE885-499C-30A0-1A29-0EFD66514387}" v="33" dt="2021-07-22T06:51:14.599"/>
    <p1510:client id="{CD61DCCC-267E-8F96-A29E-F578FD18F408}" v="633" dt="2021-07-21T23:46:23.507"/>
    <p1510:client id="{ED88729E-DA42-CB65-5A7F-B13A35978B39}" v="554" dt="2021-07-22T10:16:15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1F965-6347-4490-8B33-91545EA08F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25C6D8-D249-4DB2-BB9C-FFAD0468AD45}">
      <dgm:prSet/>
      <dgm:spPr/>
      <dgm:t>
        <a:bodyPr/>
        <a:lstStyle/>
        <a:p>
          <a:r>
            <a:rPr lang="en-US"/>
            <a:t>Color intensity and number are proportional to the correlation coefficients.</a:t>
          </a:r>
        </a:p>
      </dgm:t>
    </dgm:pt>
    <dgm:pt modelId="{1BF74B11-9C94-4813-A5FE-0958E40E25F7}" type="parTrans" cxnId="{FAA82ACC-C026-4843-9D30-F3ABFABC0DED}">
      <dgm:prSet/>
      <dgm:spPr/>
      <dgm:t>
        <a:bodyPr/>
        <a:lstStyle/>
        <a:p>
          <a:endParaRPr lang="en-US"/>
        </a:p>
      </dgm:t>
    </dgm:pt>
    <dgm:pt modelId="{1A6372F5-5324-452F-B37F-AAD3DEE75A68}" type="sibTrans" cxnId="{FAA82ACC-C026-4843-9D30-F3ABFABC0DED}">
      <dgm:prSet/>
      <dgm:spPr/>
      <dgm:t>
        <a:bodyPr/>
        <a:lstStyle/>
        <a:p>
          <a:endParaRPr lang="en-US"/>
        </a:p>
      </dgm:t>
    </dgm:pt>
    <dgm:pt modelId="{B11DC0ED-33D8-4A07-8DF7-49D340D96787}">
      <dgm:prSet/>
      <dgm:spPr/>
      <dgm:t>
        <a:bodyPr/>
        <a:lstStyle/>
        <a:p>
          <a:r>
            <a:rPr lang="en-US"/>
            <a:t>The variables have perfect correlation with itself can see in diagonal values</a:t>
          </a:r>
        </a:p>
      </dgm:t>
    </dgm:pt>
    <dgm:pt modelId="{ED914716-6016-4D59-ABDC-9F2F04460485}" type="parTrans" cxnId="{126A4B56-3F8F-4543-8B99-4C356809397F}">
      <dgm:prSet/>
      <dgm:spPr/>
      <dgm:t>
        <a:bodyPr/>
        <a:lstStyle/>
        <a:p>
          <a:endParaRPr lang="en-US"/>
        </a:p>
      </dgm:t>
    </dgm:pt>
    <dgm:pt modelId="{0ACAE718-0CEB-4B7F-B3B2-FF92E18D2E94}" type="sibTrans" cxnId="{126A4B56-3F8F-4543-8B99-4C356809397F}">
      <dgm:prSet/>
      <dgm:spPr/>
      <dgm:t>
        <a:bodyPr/>
        <a:lstStyle/>
        <a:p>
          <a:endParaRPr lang="en-US"/>
        </a:p>
      </dgm:t>
    </dgm:pt>
    <dgm:pt modelId="{148F2AC1-D39C-4332-B410-5509B4B70A7F}">
      <dgm:prSet/>
      <dgm:spPr/>
      <dgm:t>
        <a:bodyPr/>
        <a:lstStyle/>
        <a:p>
          <a:r>
            <a:rPr lang="en-US"/>
            <a:t>There's a weak negative correlation between g6_var2 and g4_var2 (-0.33)</a:t>
          </a:r>
        </a:p>
      </dgm:t>
    </dgm:pt>
    <dgm:pt modelId="{A4696681-1199-4DDD-9187-B965B5FBB743}" type="parTrans" cxnId="{B936F6A7-31A5-4E7C-A398-AC1182087EF1}">
      <dgm:prSet/>
      <dgm:spPr/>
      <dgm:t>
        <a:bodyPr/>
        <a:lstStyle/>
        <a:p>
          <a:endParaRPr lang="en-US"/>
        </a:p>
      </dgm:t>
    </dgm:pt>
    <dgm:pt modelId="{83089FD9-0C73-4809-BD43-7A4C2D407D20}" type="sibTrans" cxnId="{B936F6A7-31A5-4E7C-A398-AC1182087EF1}">
      <dgm:prSet/>
      <dgm:spPr/>
      <dgm:t>
        <a:bodyPr/>
        <a:lstStyle/>
        <a:p>
          <a:endParaRPr lang="en-US"/>
        </a:p>
      </dgm:t>
    </dgm:pt>
    <dgm:pt modelId="{419D68FA-D6DC-4901-9946-D6E100CD6F23}">
      <dgm:prSet/>
      <dgm:spPr/>
      <dgm:t>
        <a:bodyPr/>
        <a:lstStyle/>
        <a:p>
          <a:r>
            <a:rPr lang="en-US"/>
            <a:t>There's a weak negative correlation between g6_var4 and g4_var2 (-0.12)</a:t>
          </a:r>
        </a:p>
      </dgm:t>
    </dgm:pt>
    <dgm:pt modelId="{35D37C62-5E03-4D4C-9BAF-9A782F5DD41D}" type="parTrans" cxnId="{3351319B-DD20-43E6-994E-D14786276612}">
      <dgm:prSet/>
      <dgm:spPr/>
      <dgm:t>
        <a:bodyPr/>
        <a:lstStyle/>
        <a:p>
          <a:endParaRPr lang="en-US"/>
        </a:p>
      </dgm:t>
    </dgm:pt>
    <dgm:pt modelId="{4E8986F1-64BB-4A6F-AB6E-CEF92C2DE82E}" type="sibTrans" cxnId="{3351319B-DD20-43E6-994E-D14786276612}">
      <dgm:prSet/>
      <dgm:spPr/>
      <dgm:t>
        <a:bodyPr/>
        <a:lstStyle/>
        <a:p>
          <a:endParaRPr lang="en-US"/>
        </a:p>
      </dgm:t>
    </dgm:pt>
    <dgm:pt modelId="{6358F0DC-9E3A-4E4D-A6B4-EB9377FD22C6}">
      <dgm:prSet/>
      <dgm:spPr/>
      <dgm:t>
        <a:bodyPr/>
        <a:lstStyle/>
        <a:p>
          <a:r>
            <a:rPr lang="en-US"/>
            <a:t>Neutral correlation  (No relationship between g6_var4 and g4_var2 (0.05)</a:t>
          </a:r>
        </a:p>
      </dgm:t>
    </dgm:pt>
    <dgm:pt modelId="{07DF286F-2371-4676-8638-4523F67425D5}" type="parTrans" cxnId="{2B61E9AC-94EB-45AB-B7FD-5B86FD022448}">
      <dgm:prSet/>
      <dgm:spPr/>
      <dgm:t>
        <a:bodyPr/>
        <a:lstStyle/>
        <a:p>
          <a:endParaRPr lang="en-US"/>
        </a:p>
      </dgm:t>
    </dgm:pt>
    <dgm:pt modelId="{297C6C33-8C61-4B40-B855-722266460AB9}" type="sibTrans" cxnId="{2B61E9AC-94EB-45AB-B7FD-5B86FD022448}">
      <dgm:prSet/>
      <dgm:spPr/>
      <dgm:t>
        <a:bodyPr/>
        <a:lstStyle/>
        <a:p>
          <a:endParaRPr lang="en-US"/>
        </a:p>
      </dgm:t>
    </dgm:pt>
    <dgm:pt modelId="{D7D242F0-0C01-4C08-83EF-F038004E1FA5}" type="pres">
      <dgm:prSet presAssocID="{1C31F965-6347-4490-8B33-91545EA08F53}" presName="linear" presStyleCnt="0">
        <dgm:presLayoutVars>
          <dgm:animLvl val="lvl"/>
          <dgm:resizeHandles val="exact"/>
        </dgm:presLayoutVars>
      </dgm:prSet>
      <dgm:spPr/>
    </dgm:pt>
    <dgm:pt modelId="{DC41CF31-2EFF-4C8B-B4B1-8A4B05E61190}" type="pres">
      <dgm:prSet presAssocID="{3925C6D8-D249-4DB2-BB9C-FFAD0468AD4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2EE2B07-2028-4B60-80A8-A79B294BD9A9}" type="pres">
      <dgm:prSet presAssocID="{1A6372F5-5324-452F-B37F-AAD3DEE75A68}" presName="spacer" presStyleCnt="0"/>
      <dgm:spPr/>
    </dgm:pt>
    <dgm:pt modelId="{83EF2E0A-949C-40EB-A4B2-80E9E74AF20C}" type="pres">
      <dgm:prSet presAssocID="{B11DC0ED-33D8-4A07-8DF7-49D340D9678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DC88E60-0D6B-48A0-B8B9-9D2B0A5D6245}" type="pres">
      <dgm:prSet presAssocID="{0ACAE718-0CEB-4B7F-B3B2-FF92E18D2E94}" presName="spacer" presStyleCnt="0"/>
      <dgm:spPr/>
    </dgm:pt>
    <dgm:pt modelId="{6654BFFE-5C9E-4435-AE80-1BB3FEF9E657}" type="pres">
      <dgm:prSet presAssocID="{148F2AC1-D39C-4332-B410-5509B4B70A7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F27A36B-12D8-4A27-A883-F9DC0424F7E7}" type="pres">
      <dgm:prSet presAssocID="{83089FD9-0C73-4809-BD43-7A4C2D407D20}" presName="spacer" presStyleCnt="0"/>
      <dgm:spPr/>
    </dgm:pt>
    <dgm:pt modelId="{A9AC172B-881B-4CF0-8D43-0FACB60F6D89}" type="pres">
      <dgm:prSet presAssocID="{419D68FA-D6DC-4901-9946-D6E100CD6F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6CB689-1304-4669-9057-CBC646D802FA}" type="pres">
      <dgm:prSet presAssocID="{4E8986F1-64BB-4A6F-AB6E-CEF92C2DE82E}" presName="spacer" presStyleCnt="0"/>
      <dgm:spPr/>
    </dgm:pt>
    <dgm:pt modelId="{51CD5FBE-DF7F-4AA4-B15C-5A5D7E97741B}" type="pres">
      <dgm:prSet presAssocID="{6358F0DC-9E3A-4E4D-A6B4-EB9377FD22C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CFCA29-1128-41AB-802E-01ECE9C879D4}" type="presOf" srcId="{3925C6D8-D249-4DB2-BB9C-FFAD0468AD45}" destId="{DC41CF31-2EFF-4C8B-B4B1-8A4B05E61190}" srcOrd="0" destOrd="0" presId="urn:microsoft.com/office/officeart/2005/8/layout/vList2"/>
    <dgm:cxn modelId="{C9BF246D-CC12-4424-9BE7-25D42D7EEBDE}" type="presOf" srcId="{1C31F965-6347-4490-8B33-91545EA08F53}" destId="{D7D242F0-0C01-4C08-83EF-F038004E1FA5}" srcOrd="0" destOrd="0" presId="urn:microsoft.com/office/officeart/2005/8/layout/vList2"/>
    <dgm:cxn modelId="{126A4B56-3F8F-4543-8B99-4C356809397F}" srcId="{1C31F965-6347-4490-8B33-91545EA08F53}" destId="{B11DC0ED-33D8-4A07-8DF7-49D340D96787}" srcOrd="1" destOrd="0" parTransId="{ED914716-6016-4D59-ABDC-9F2F04460485}" sibTransId="{0ACAE718-0CEB-4B7F-B3B2-FF92E18D2E94}"/>
    <dgm:cxn modelId="{58E38A8E-45BF-44AC-8BD1-75B6E48F0DAA}" type="presOf" srcId="{148F2AC1-D39C-4332-B410-5509B4B70A7F}" destId="{6654BFFE-5C9E-4435-AE80-1BB3FEF9E657}" srcOrd="0" destOrd="0" presId="urn:microsoft.com/office/officeart/2005/8/layout/vList2"/>
    <dgm:cxn modelId="{3351319B-DD20-43E6-994E-D14786276612}" srcId="{1C31F965-6347-4490-8B33-91545EA08F53}" destId="{419D68FA-D6DC-4901-9946-D6E100CD6F23}" srcOrd="3" destOrd="0" parTransId="{35D37C62-5E03-4D4C-9BAF-9A782F5DD41D}" sibTransId="{4E8986F1-64BB-4A6F-AB6E-CEF92C2DE82E}"/>
    <dgm:cxn modelId="{321FD8A3-365C-4C76-8F45-9537B42D906C}" type="presOf" srcId="{6358F0DC-9E3A-4E4D-A6B4-EB9377FD22C6}" destId="{51CD5FBE-DF7F-4AA4-B15C-5A5D7E97741B}" srcOrd="0" destOrd="0" presId="urn:microsoft.com/office/officeart/2005/8/layout/vList2"/>
    <dgm:cxn modelId="{B936F6A7-31A5-4E7C-A398-AC1182087EF1}" srcId="{1C31F965-6347-4490-8B33-91545EA08F53}" destId="{148F2AC1-D39C-4332-B410-5509B4B70A7F}" srcOrd="2" destOrd="0" parTransId="{A4696681-1199-4DDD-9187-B965B5FBB743}" sibTransId="{83089FD9-0C73-4809-BD43-7A4C2D407D20}"/>
    <dgm:cxn modelId="{2B61E9AC-94EB-45AB-B7FD-5B86FD022448}" srcId="{1C31F965-6347-4490-8B33-91545EA08F53}" destId="{6358F0DC-9E3A-4E4D-A6B4-EB9377FD22C6}" srcOrd="4" destOrd="0" parTransId="{07DF286F-2371-4676-8638-4523F67425D5}" sibTransId="{297C6C33-8C61-4B40-B855-722266460AB9}"/>
    <dgm:cxn modelId="{3ADA2AC3-421D-43F3-81B6-18C4724EABA3}" type="presOf" srcId="{B11DC0ED-33D8-4A07-8DF7-49D340D96787}" destId="{83EF2E0A-949C-40EB-A4B2-80E9E74AF20C}" srcOrd="0" destOrd="0" presId="urn:microsoft.com/office/officeart/2005/8/layout/vList2"/>
    <dgm:cxn modelId="{FAA82ACC-C026-4843-9D30-F3ABFABC0DED}" srcId="{1C31F965-6347-4490-8B33-91545EA08F53}" destId="{3925C6D8-D249-4DB2-BB9C-FFAD0468AD45}" srcOrd="0" destOrd="0" parTransId="{1BF74B11-9C94-4813-A5FE-0958E40E25F7}" sibTransId="{1A6372F5-5324-452F-B37F-AAD3DEE75A68}"/>
    <dgm:cxn modelId="{052D3DD1-4004-43D1-8396-37871994A0D3}" type="presOf" srcId="{419D68FA-D6DC-4901-9946-D6E100CD6F23}" destId="{A9AC172B-881B-4CF0-8D43-0FACB60F6D89}" srcOrd="0" destOrd="0" presId="urn:microsoft.com/office/officeart/2005/8/layout/vList2"/>
    <dgm:cxn modelId="{15E62FDE-7704-432A-AC6C-2408ED4F0089}" type="presParOf" srcId="{D7D242F0-0C01-4C08-83EF-F038004E1FA5}" destId="{DC41CF31-2EFF-4C8B-B4B1-8A4B05E61190}" srcOrd="0" destOrd="0" presId="urn:microsoft.com/office/officeart/2005/8/layout/vList2"/>
    <dgm:cxn modelId="{55FE58DA-0EED-47A7-8035-9763F7018DB7}" type="presParOf" srcId="{D7D242F0-0C01-4C08-83EF-F038004E1FA5}" destId="{72EE2B07-2028-4B60-80A8-A79B294BD9A9}" srcOrd="1" destOrd="0" presId="urn:microsoft.com/office/officeart/2005/8/layout/vList2"/>
    <dgm:cxn modelId="{FF0145D9-014F-42E7-A379-A2D7A28CF0BA}" type="presParOf" srcId="{D7D242F0-0C01-4C08-83EF-F038004E1FA5}" destId="{83EF2E0A-949C-40EB-A4B2-80E9E74AF20C}" srcOrd="2" destOrd="0" presId="urn:microsoft.com/office/officeart/2005/8/layout/vList2"/>
    <dgm:cxn modelId="{0BA3303B-4FF2-4845-8DB8-BEE2A2CAB988}" type="presParOf" srcId="{D7D242F0-0C01-4C08-83EF-F038004E1FA5}" destId="{CDC88E60-0D6B-48A0-B8B9-9D2B0A5D6245}" srcOrd="3" destOrd="0" presId="urn:microsoft.com/office/officeart/2005/8/layout/vList2"/>
    <dgm:cxn modelId="{2BDF814B-E6B5-49E6-AD42-A68B4D32B84C}" type="presParOf" srcId="{D7D242F0-0C01-4C08-83EF-F038004E1FA5}" destId="{6654BFFE-5C9E-4435-AE80-1BB3FEF9E657}" srcOrd="4" destOrd="0" presId="urn:microsoft.com/office/officeart/2005/8/layout/vList2"/>
    <dgm:cxn modelId="{8C38CAF9-ED21-4F4E-83C9-FEC366CB83D2}" type="presParOf" srcId="{D7D242F0-0C01-4C08-83EF-F038004E1FA5}" destId="{0F27A36B-12D8-4A27-A883-F9DC0424F7E7}" srcOrd="5" destOrd="0" presId="urn:microsoft.com/office/officeart/2005/8/layout/vList2"/>
    <dgm:cxn modelId="{69B87481-4973-4AE5-999A-C896C427952F}" type="presParOf" srcId="{D7D242F0-0C01-4C08-83EF-F038004E1FA5}" destId="{A9AC172B-881B-4CF0-8D43-0FACB60F6D89}" srcOrd="6" destOrd="0" presId="urn:microsoft.com/office/officeart/2005/8/layout/vList2"/>
    <dgm:cxn modelId="{6597956B-F143-47EA-9085-0909939C3B1B}" type="presParOf" srcId="{D7D242F0-0C01-4C08-83EF-F038004E1FA5}" destId="{436CB689-1304-4669-9057-CBC646D802FA}" srcOrd="7" destOrd="0" presId="urn:microsoft.com/office/officeart/2005/8/layout/vList2"/>
    <dgm:cxn modelId="{D525B08D-ED73-43FF-8FBB-39B4FD7579A0}" type="presParOf" srcId="{D7D242F0-0C01-4C08-83EF-F038004E1FA5}" destId="{51CD5FBE-DF7F-4AA4-B15C-5A5D7E9774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1CF31-2EFF-4C8B-B4B1-8A4B05E61190}">
      <dsp:nvSpPr>
        <dsp:cNvPr id="0" name=""/>
        <dsp:cNvSpPr/>
      </dsp:nvSpPr>
      <dsp:spPr>
        <a:xfrm>
          <a:off x="0" y="304229"/>
          <a:ext cx="464871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Color intensity and number are proportional to the correlation coefficients.</a:t>
          </a:r>
        </a:p>
      </dsp:txBody>
      <dsp:txXfrm>
        <a:off x="34954" y="339183"/>
        <a:ext cx="4578810" cy="646132"/>
      </dsp:txXfrm>
    </dsp:sp>
    <dsp:sp modelId="{83EF2E0A-949C-40EB-A4B2-80E9E74AF20C}">
      <dsp:nvSpPr>
        <dsp:cNvPr id="0" name=""/>
        <dsp:cNvSpPr/>
      </dsp:nvSpPr>
      <dsp:spPr>
        <a:xfrm>
          <a:off x="0" y="1072109"/>
          <a:ext cx="464871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variables have perfect correlation with itself can see in diagonal values</a:t>
          </a:r>
        </a:p>
      </dsp:txBody>
      <dsp:txXfrm>
        <a:off x="34954" y="1107063"/>
        <a:ext cx="4578810" cy="646132"/>
      </dsp:txXfrm>
    </dsp:sp>
    <dsp:sp modelId="{6654BFFE-5C9E-4435-AE80-1BB3FEF9E657}">
      <dsp:nvSpPr>
        <dsp:cNvPr id="0" name=""/>
        <dsp:cNvSpPr/>
      </dsp:nvSpPr>
      <dsp:spPr>
        <a:xfrm>
          <a:off x="0" y="1839989"/>
          <a:ext cx="464871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There's a weak negative correlation between g6_var2 and g4_var2 (-0.33)</a:t>
          </a:r>
        </a:p>
      </dsp:txBody>
      <dsp:txXfrm>
        <a:off x="34954" y="1874943"/>
        <a:ext cx="4578810" cy="646132"/>
      </dsp:txXfrm>
    </dsp:sp>
    <dsp:sp modelId="{A9AC172B-881B-4CF0-8D43-0FACB60F6D89}">
      <dsp:nvSpPr>
        <dsp:cNvPr id="0" name=""/>
        <dsp:cNvSpPr/>
      </dsp:nvSpPr>
      <dsp:spPr>
        <a:xfrm>
          <a:off x="0" y="2607869"/>
          <a:ext cx="464871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There's a weak negative correlation between g6_var4 and g4_var2 (-0.12)</a:t>
          </a:r>
        </a:p>
      </dsp:txBody>
      <dsp:txXfrm>
        <a:off x="34954" y="2642823"/>
        <a:ext cx="4578810" cy="646132"/>
      </dsp:txXfrm>
    </dsp:sp>
    <dsp:sp modelId="{51CD5FBE-DF7F-4AA4-B15C-5A5D7E97741B}">
      <dsp:nvSpPr>
        <dsp:cNvPr id="0" name=""/>
        <dsp:cNvSpPr/>
      </dsp:nvSpPr>
      <dsp:spPr>
        <a:xfrm>
          <a:off x="0" y="3375749"/>
          <a:ext cx="464871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Neutral correlation  (No relationship between g6_var4 and g4_var2 (0.05)</a:t>
          </a:r>
        </a:p>
      </dsp:txBody>
      <dsp:txXfrm>
        <a:off x="34954" y="3410703"/>
        <a:ext cx="4578810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4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3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3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4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5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4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3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9CC7405-4951-4D14-B9FA-2AB43DE844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7C45944-E04A-4AA0-B795-CBED50B2B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2967E-0106-4DA1-9F9A-5DB796341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340" y="985297"/>
            <a:ext cx="7315200" cy="2576895"/>
          </a:xfrm>
        </p:spPr>
        <p:txBody>
          <a:bodyPr>
            <a:normAutofit fontScale="90000"/>
          </a:bodyPr>
          <a:lstStyle/>
          <a:p>
            <a:br>
              <a:rPr lang="zh-CN" altLang="en-US" sz="1800" b="0" i="0" u="none" strike="noStrike" baseline="0">
                <a:latin typeface="Calibri" panose="020F0502020204030204" pitchFamily="34" charset="0"/>
              </a:rPr>
            </a:br>
            <a:r>
              <a:rPr lang="en-US" altLang="zh-CN" sz="5400" b="0" i="0" u="none" strike="noStrike" baseline="0">
                <a:solidFill>
                  <a:srgbClr val="000000"/>
                </a:solidFill>
                <a:latin typeface="Calibri"/>
                <a:ea typeface="幼圆"/>
                <a:cs typeface="Calibri"/>
              </a:rPr>
              <a:t> </a:t>
            </a:r>
            <a:br>
              <a:rPr lang="en-US" altLang="zh-CN" sz="5400" b="0" i="0" u="none" strike="noStrike" baseline="0">
                <a:latin typeface="Calibri" panose="020F0502020204030204" pitchFamily="34" charset="0"/>
              </a:rPr>
            </a:br>
            <a:br>
              <a:rPr lang="en-US" altLang="zh-CN" sz="5400" b="0" i="0" u="none" strike="noStrike" baseline="0">
                <a:latin typeface="Calibri" panose="020F0502020204030204" pitchFamily="34" charset="0"/>
              </a:rPr>
            </a:br>
            <a:br>
              <a:rPr lang="en-US" altLang="zh-CN" sz="5400" b="0" i="0" u="none" strike="noStrike" baseline="0">
                <a:latin typeface="Calibri" panose="020F0502020204030204" pitchFamily="34" charset="0"/>
              </a:rPr>
            </a:br>
            <a:br>
              <a:rPr lang="en-US" altLang="zh-CN" sz="5400" b="0" i="0" u="none" strike="noStrike" baseline="0">
                <a:latin typeface="Calibri" panose="020F0502020204030204" pitchFamily="34" charset="0"/>
              </a:rPr>
            </a:br>
            <a:br>
              <a:rPr lang="en-US" altLang="zh-CN" sz="5400" b="0" i="0" u="none" strike="noStrike" baseline="0">
                <a:latin typeface="Calibri" panose="020F0502020204030204" pitchFamily="34" charset="0"/>
              </a:rPr>
            </a:br>
            <a:br>
              <a:rPr lang="zh-CN" altLang="en-US" sz="1800" b="0" i="0" u="none" strike="noStrike" baseline="0">
                <a:latin typeface="Calibri" panose="020F0502020204030204" pitchFamily="34" charset="0"/>
              </a:rPr>
            </a:br>
            <a:r>
              <a:rPr lang="en-US" altLang="zh-CN" sz="6700">
                <a:solidFill>
                  <a:schemeClr val="bg1"/>
                </a:solidFill>
                <a:latin typeface="Calibri"/>
                <a:ea typeface="幼圆"/>
                <a:cs typeface="Calibri"/>
              </a:rPr>
              <a:t>Team 6</a:t>
            </a:r>
            <a:br>
              <a:rPr lang="en-US" altLang="zh-CN" sz="6700" b="0" i="0" u="none" strike="noStrike" baseline="0">
                <a:latin typeface="Calibri" panose="020F0502020204030204" pitchFamily="34" charset="0"/>
              </a:rPr>
            </a:br>
            <a:r>
              <a:rPr lang="en-US" altLang="zh-CN" sz="6700">
                <a:solidFill>
                  <a:schemeClr val="bg1"/>
                </a:solidFill>
                <a:latin typeface="Calibri"/>
                <a:ea typeface="幼圆"/>
                <a:cs typeface="Calibri"/>
              </a:rPr>
              <a:t>QUB Analyathon 1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2E386D-A9C6-4068-BF66-23D0CDA2B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138" y="3024863"/>
            <a:ext cx="7315200" cy="1672523"/>
          </a:xfrm>
        </p:spPr>
        <p:txBody>
          <a:bodyPr>
            <a:noAutofit/>
          </a:bodyPr>
          <a:lstStyle/>
          <a:p>
            <a:r>
              <a:rPr lang="en-US" altLang="zh-CN" sz="2800" b="0" i="0" u="none" strike="noStrike" baseline="0">
                <a:latin typeface="CIDFont+F2"/>
                <a:ea typeface="幼圆"/>
              </a:rPr>
              <a:t>Bore</a:t>
            </a:r>
            <a:r>
              <a:rPr lang="en-US" altLang="zh-CN" sz="2800">
                <a:latin typeface="CIDFont+F2"/>
                <a:ea typeface="幼圆"/>
              </a:rPr>
              <a:t> </a:t>
            </a:r>
            <a:r>
              <a:rPr lang="en-US" altLang="zh-CN" sz="2800" b="0" i="0" u="none" strike="noStrike" baseline="0">
                <a:latin typeface="CIDFont+F2"/>
                <a:ea typeface="幼圆"/>
              </a:rPr>
              <a:t>Yogesh</a:t>
            </a:r>
          </a:p>
          <a:p>
            <a:r>
              <a:rPr lang="en-US" altLang="zh-CN" sz="2800" b="0" i="0" u="none" strike="noStrike" baseline="0" err="1">
                <a:latin typeface="CIDFont+F2"/>
                <a:ea typeface="幼圆"/>
              </a:rPr>
              <a:t>Grefte</a:t>
            </a:r>
            <a:r>
              <a:rPr lang="en-US" altLang="zh-CN" sz="2800">
                <a:latin typeface="CIDFont+F2"/>
                <a:ea typeface="幼圆"/>
              </a:rPr>
              <a:t> </a:t>
            </a:r>
            <a:r>
              <a:rPr lang="en-US" altLang="zh-CN" sz="2800" b="0" i="0" u="none" strike="noStrike" baseline="0">
                <a:latin typeface="CIDFont+F2"/>
                <a:ea typeface="幼圆"/>
              </a:rPr>
              <a:t>Joshua</a:t>
            </a:r>
            <a:endParaRPr lang="en-US" altLang="zh-CN" sz="2800">
              <a:latin typeface="CIDFont+F2"/>
              <a:ea typeface="幼圆"/>
            </a:endParaRPr>
          </a:p>
          <a:p>
            <a:r>
              <a:rPr lang="en-US" altLang="zh-CN" sz="2800" b="0" i="0" u="none" strike="noStrike" baseline="0" err="1">
                <a:latin typeface="CIDFont+F2"/>
                <a:ea typeface="幼圆"/>
              </a:rPr>
              <a:t>Jin</a:t>
            </a:r>
            <a:r>
              <a:rPr lang="en-US" altLang="zh-CN" sz="2800">
                <a:latin typeface="CIDFont+F2"/>
                <a:ea typeface="幼圆"/>
              </a:rPr>
              <a:t> </a:t>
            </a:r>
            <a:r>
              <a:rPr lang="en-US" altLang="zh-CN" sz="2800" b="0" i="0" u="none" strike="noStrike" baseline="0">
                <a:latin typeface="CIDFont+F2"/>
                <a:ea typeface="幼圆"/>
              </a:rPr>
              <a:t>Chao</a:t>
            </a:r>
          </a:p>
          <a:p>
            <a:r>
              <a:rPr lang="en-US" altLang="zh-CN" sz="2800" b="0" i="0" u="none" strike="noStrike" baseline="0">
                <a:latin typeface="CIDFont+F2"/>
                <a:ea typeface="幼圆"/>
              </a:rPr>
              <a:t>Wang</a:t>
            </a:r>
            <a:r>
              <a:rPr lang="en-US" altLang="zh-CN" sz="2800">
                <a:latin typeface="CIDFont+F2"/>
                <a:ea typeface="幼圆"/>
              </a:rPr>
              <a:t> </a:t>
            </a:r>
            <a:r>
              <a:rPr lang="en-US" altLang="zh-CN" sz="2800" b="0" i="0" u="none" strike="noStrike" baseline="0" err="1">
                <a:latin typeface="CIDFont+F2"/>
                <a:ea typeface="幼圆"/>
              </a:rPr>
              <a:t>Ziqing</a:t>
            </a:r>
            <a:endParaRPr lang="zh-CN" altLang="en-US" sz="2800" err="1"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47980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49A3-D317-431A-862B-DA4BC6E2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Predicted Value against Observed Value</a:t>
            </a:r>
            <a:endParaRPr lang="en-US"/>
          </a:p>
        </p:txBody>
      </p:sp>
      <p:pic>
        <p:nvPicPr>
          <p:cNvPr id="4" name="Picture 4" descr="A picture containing text, sky, different, colorful&#10;&#10;Description automatically generated">
            <a:extLst>
              <a:ext uri="{FF2B5EF4-FFF2-40B4-BE49-F238E27FC236}">
                <a16:creationId xmlns:a16="http://schemas.microsoft.com/office/drawing/2014/main" id="{1179C958-FD7D-43C0-B48A-843A5FA4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202956"/>
            <a:ext cx="8172449" cy="46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5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B396-A9DD-4DDF-9D6B-406B4D3F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Predicted Value VS Optimal Value</a:t>
            </a:r>
            <a:endParaRPr lang="en-US"/>
          </a:p>
        </p:txBody>
      </p:sp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44816AC-F04D-4654-8F67-68E5A67D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56" y="851538"/>
            <a:ext cx="7934324" cy="50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8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60F9-ABE9-42BC-B5FC-A5F57BB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幼圆"/>
              </a:rPr>
              <a:t>Improvement of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13960-E4A6-4583-A5CD-03A7F2B0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ea typeface="+mn-lt"/>
                <a:cs typeface="+mn-lt"/>
              </a:rPr>
              <a:t>As PCA result indicates that g2_var_4 accounts for the greatest variance that is aligned with the prediction result on 3 stages’ data.</a:t>
            </a:r>
            <a:endParaRPr lang="en-US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Comparison across all 3 stages:</a:t>
            </a:r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790B6D-D951-4A53-ADFA-F5EEF4D89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01212"/>
              </p:ext>
            </p:extLst>
          </p:nvPr>
        </p:nvGraphicFramePr>
        <p:xfrm>
          <a:off x="3698875" y="3337084"/>
          <a:ext cx="8128000" cy="214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039061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6948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52167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4701955"/>
                    </a:ext>
                  </a:extLst>
                </a:gridCol>
              </a:tblGrid>
              <a:tr h="71608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Stage I Data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Stage II Data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Stage III Data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1314191"/>
                  </a:ext>
                </a:extLst>
              </a:tr>
              <a:tr h="71608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RMSE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0.2905181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0.2409913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0.2389513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9608429"/>
                  </a:ext>
                </a:extLst>
              </a:tr>
              <a:tr h="71608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 Squared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0.9185517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0.9428694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0.9438298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117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89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CE426-30E5-4179-A8DC-0DED1C21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/>
              <a:t>Carrelation between Variables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872078C-540C-4461-8DFF-4E2D5191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3" y="1481434"/>
            <a:ext cx="4554662" cy="402946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D1522F-0E20-4B25-958D-3AEB67B8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494" y="2079075"/>
            <a:ext cx="6609259" cy="3705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Correlation is a term that is a measure of the strength of a linear relationship between two quantitative variables</a:t>
            </a:r>
          </a:p>
          <a:p>
            <a:r>
              <a:rPr lang="en-US" b="1">
                <a:solidFill>
                  <a:srgbClr val="FFFFFF"/>
                </a:solidFill>
              </a:rPr>
              <a:t>There is a positive relationship between hot weather and ice cream  sales , sunburn</a:t>
            </a:r>
            <a:endParaRPr lang="en-US"/>
          </a:p>
          <a:p>
            <a:r>
              <a:rPr lang="en-US" b="1">
                <a:solidFill>
                  <a:srgbClr val="FFFFFF"/>
                </a:solidFill>
              </a:rPr>
              <a:t>If hot weather changes both variables will also change</a:t>
            </a:r>
          </a:p>
          <a:p>
            <a:r>
              <a:rPr lang="en-US" b="1">
                <a:solidFill>
                  <a:srgbClr val="FFFFFF"/>
                </a:solidFill>
              </a:rPr>
              <a:t>When ice sales increases sunburn also increase but both are not depends on each other</a:t>
            </a:r>
          </a:p>
          <a:p>
            <a:r>
              <a:rPr lang="en-US" b="1">
                <a:solidFill>
                  <a:srgbClr val="FFFFFF"/>
                </a:solidFill>
              </a:rPr>
              <a:t>That is ice cream does not cause sunburn</a:t>
            </a:r>
          </a:p>
          <a:p>
            <a:r>
              <a:rPr lang="en-US" b="1">
                <a:solidFill>
                  <a:srgbClr val="FFFFFF"/>
                </a:solidFill>
              </a:rPr>
              <a:t>However hot weather does cause ice cream sales and sunburn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DB3D1-6E9B-4696-8E9E-B2978680C44E}"/>
              </a:ext>
            </a:extLst>
          </p:cNvPr>
          <p:cNvSpPr txBox="1"/>
          <p:nvPr/>
        </p:nvSpPr>
        <p:spPr>
          <a:xfrm>
            <a:off x="1043797" y="5773947"/>
            <a:ext cx="3792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Fig b0: Correlation and </a:t>
            </a:r>
            <a:r>
              <a:rPr lang="en-US">
                <a:ea typeface="+mn-lt"/>
                <a:cs typeface="+mn-lt"/>
              </a:rPr>
              <a:t>Causation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7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B1A29-C939-4F06-98E4-757305BA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幼圆"/>
              </a:rPr>
              <a:t>Relationship between g4_var_2 and g6_var_2/3/4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E06E6-E31F-4574-B15B-61C95103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B0F0"/>
                </a:solidFill>
                <a:ea typeface="幼圆"/>
              </a:rPr>
              <a:t>What is </a:t>
            </a:r>
            <a:r>
              <a:rPr lang="en-US" altLang="zh-CN" b="1">
                <a:solidFill>
                  <a:srgbClr val="00B0F0"/>
                </a:solidFill>
                <a:ea typeface="幼圆"/>
              </a:rPr>
              <a:t>Correlation? : </a:t>
            </a:r>
            <a:r>
              <a:rPr lang="en-US" b="1">
                <a:solidFill>
                  <a:srgbClr val="00B0F0"/>
                </a:solidFill>
              </a:rPr>
              <a:t>standardized covariance measure</a:t>
            </a:r>
            <a:endParaRPr lang="zh-CN" altLang="en-US" b="1">
              <a:solidFill>
                <a:srgbClr val="00B0F0"/>
              </a:solidFill>
              <a:ea typeface="幼圆"/>
            </a:endParaRPr>
          </a:p>
          <a:p>
            <a:r>
              <a:rPr lang="en-US" altLang="zh-CN" b="1">
                <a:solidFill>
                  <a:srgbClr val="00B0F0"/>
                </a:solidFill>
                <a:ea typeface="幼圆"/>
              </a:rPr>
              <a:t>Used to </a:t>
            </a:r>
            <a:r>
              <a:rPr lang="en-US" b="1">
                <a:solidFill>
                  <a:srgbClr val="00B0F0"/>
                </a:solidFill>
              </a:rPr>
              <a:t>detect hidden patterns &amp; relationship among variables</a:t>
            </a:r>
          </a:p>
          <a:p>
            <a:r>
              <a:rPr lang="en-US" b="1">
                <a:solidFill>
                  <a:srgbClr val="00B0F0"/>
                </a:solidFill>
              </a:rPr>
              <a:t>Used  "</a:t>
            </a:r>
            <a:r>
              <a:rPr lang="en-US" b="1" err="1">
                <a:solidFill>
                  <a:srgbClr val="00B0F0"/>
                </a:solidFill>
              </a:rPr>
              <a:t>corrplot</a:t>
            </a:r>
            <a:r>
              <a:rPr lang="en-US" b="1">
                <a:solidFill>
                  <a:srgbClr val="00B0F0"/>
                </a:solidFill>
              </a:rPr>
              <a:t> " R package</a:t>
            </a:r>
            <a:r>
              <a:rPr lang="en-US" altLang="zh-CN" b="1">
                <a:solidFill>
                  <a:srgbClr val="00B0F0"/>
                </a:solidFill>
                <a:ea typeface="幼圆"/>
              </a:rPr>
              <a:t>  to find out relationship between group 4 variable and group 6 variables.</a:t>
            </a:r>
          </a:p>
          <a:p>
            <a:r>
              <a:rPr lang="en-US" altLang="zh-CN" b="1">
                <a:solidFill>
                  <a:srgbClr val="00B0F0"/>
                </a:solidFill>
                <a:ea typeface="幼圆"/>
              </a:rPr>
              <a:t>Given correlation plot will show case the relationships of these variables.</a:t>
            </a:r>
          </a:p>
          <a:p>
            <a:r>
              <a:rPr lang="en-US" altLang="zh-CN" b="1">
                <a:solidFill>
                  <a:srgbClr val="00B0F0"/>
                </a:solidFill>
                <a:ea typeface="幼圆"/>
              </a:rPr>
              <a:t>We can find out positive, negative and neutral relationships between given variables</a:t>
            </a:r>
          </a:p>
          <a:p>
            <a:r>
              <a:rPr lang="en-US" altLang="zh-CN" b="1">
                <a:solidFill>
                  <a:srgbClr val="00B0F0"/>
                </a:solidFill>
                <a:ea typeface="幼圆"/>
              </a:rPr>
              <a:t>This relationship is used for the prediction and decision making purpose.</a:t>
            </a:r>
          </a:p>
          <a:p>
            <a:endParaRPr lang="zh-CN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66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C323D-1861-4F92-BF22-A8CEC1F6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" y="893799"/>
            <a:ext cx="4591210" cy="637243"/>
          </a:xfrm>
        </p:spPr>
        <p:txBody>
          <a:bodyPr>
            <a:normAutofit/>
          </a:bodyPr>
          <a:lstStyle/>
          <a:p>
            <a:r>
              <a:rPr lang="en-US"/>
              <a:t>Correlation Matrix Plot</a:t>
            </a: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36BD995-097F-441B-BB45-C46814383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804381"/>
              </p:ext>
            </p:extLst>
          </p:nvPr>
        </p:nvGraphicFramePr>
        <p:xfrm>
          <a:off x="1702" y="1619000"/>
          <a:ext cx="4648719" cy="4396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3040EF72-94E7-4EF3-BFF5-5F1AE60137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915" r="8338" b="2"/>
          <a:stretch/>
        </p:blipFill>
        <p:spPr>
          <a:xfrm>
            <a:off x="5051199" y="888995"/>
            <a:ext cx="5676183" cy="4884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32B45-8B08-47D2-989D-CDF5A82400AB}"/>
              </a:ext>
            </a:extLst>
          </p:cNvPr>
          <p:cNvSpPr txBox="1"/>
          <p:nvPr/>
        </p:nvSpPr>
        <p:spPr>
          <a:xfrm>
            <a:off x="6708475" y="5773947"/>
            <a:ext cx="3073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 b1: Correlation matrix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8FE0C-8742-460E-A111-E453A8994519}"/>
              </a:ext>
            </a:extLst>
          </p:cNvPr>
          <p:cNvSpPr txBox="1"/>
          <p:nvPr/>
        </p:nvSpPr>
        <p:spPr>
          <a:xfrm>
            <a:off x="6951993" y="309653"/>
            <a:ext cx="2498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Correlation Matrix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2053-6072-42E4-9B0E-4FF3C1B65B01}"/>
              </a:ext>
            </a:extLst>
          </p:cNvPr>
          <p:cNvSpPr txBox="1"/>
          <p:nvPr/>
        </p:nvSpPr>
        <p:spPr>
          <a:xfrm rot="5400000">
            <a:off x="3804249" y="34160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06C71"/>
                </a:solidFill>
                <a:latin typeface="Open Sans"/>
                <a:ea typeface="Open Sans"/>
                <a:cs typeface="Open Sans"/>
              </a:rPr>
              <a:t>Variable Names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4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D06C0-BC19-42A4-8C50-A629FB00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3" y="1298448"/>
            <a:ext cx="4150084" cy="1299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Scatter Plots</a:t>
            </a:r>
            <a:br>
              <a:rPr lang="en-US" sz="5900" spc="-100"/>
            </a:br>
            <a:endParaRPr lang="en-US" sz="2000" b="1" spc="0">
              <a:solidFill>
                <a:srgbClr val="595959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197B3D5-7DEA-4982-898C-6B282CFE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167" y="5906700"/>
            <a:ext cx="5457010" cy="583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Fig b2: Scatter Plots for group 4 and group 6 variables</a:t>
            </a:r>
          </a:p>
        </p:txBody>
      </p:sp>
      <p:pic>
        <p:nvPicPr>
          <p:cNvPr id="4" name="Picture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A768D344-AEE5-4715-9C7A-8CDC1101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460166"/>
            <a:ext cx="6367271" cy="392951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7ED82-35ED-4BE0-8974-45E97FC911C9}"/>
              </a:ext>
            </a:extLst>
          </p:cNvPr>
          <p:cNvSpPr txBox="1"/>
          <p:nvPr/>
        </p:nvSpPr>
        <p:spPr>
          <a:xfrm>
            <a:off x="-5751" y="2654060"/>
            <a:ext cx="4583501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>
                <a:solidFill>
                  <a:srgbClr val="FFFFFF"/>
                </a:solidFill>
              </a:rPr>
              <a:t>Correlations: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US" sz="2000" b="1">
                <a:solidFill>
                  <a:srgbClr val="FFFFFF"/>
                </a:solidFill>
              </a:rPr>
              <a:t>g6_var2 &amp; g4_var2 : weak negative  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US" sz="2000" b="1">
                <a:solidFill>
                  <a:srgbClr val="FFFFFF"/>
                </a:solidFill>
              </a:rPr>
              <a:t>g6_var3 &amp; g4_var2: weak  negative 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US" sz="2000" b="1">
                <a:solidFill>
                  <a:srgbClr val="FFFFFF"/>
                </a:solidFill>
              </a:rPr>
              <a:t>g6_var4 &amp; g4_var2:  Neutral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27851-902B-4A94-8319-044C17BCBEE3}"/>
              </a:ext>
            </a:extLst>
          </p:cNvPr>
          <p:cNvSpPr txBox="1"/>
          <p:nvPr/>
        </p:nvSpPr>
        <p:spPr>
          <a:xfrm>
            <a:off x="6981646" y="871268"/>
            <a:ext cx="3145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Scatter Plots of 4 variables</a:t>
            </a:r>
          </a:p>
        </p:txBody>
      </p:sp>
    </p:spTree>
    <p:extLst>
      <p:ext uri="{BB962C8B-B14F-4D97-AF65-F5344CB8AC3E}">
        <p14:creationId xmlns:p14="http://schemas.microsoft.com/office/powerpoint/2010/main" val="64843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DC924-0E56-40B2-95E5-5998D27A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09460"/>
            <a:ext cx="3163142" cy="506215"/>
          </a:xfrm>
        </p:spPr>
        <p:txBody>
          <a:bodyPr anchor="b">
            <a:normAutofit/>
          </a:bodyPr>
          <a:lstStyle/>
          <a:p>
            <a:r>
              <a:rPr lang="en-US" sz="2400" b="1">
                <a:ea typeface="+mj-lt"/>
                <a:cs typeface="+mj-lt"/>
              </a:rPr>
              <a:t>Correlations </a:t>
            </a:r>
            <a:r>
              <a:rPr lang="en-US" sz="2400" b="1"/>
              <a:t> Chart</a:t>
            </a:r>
            <a:endParaRPr lang="en-US" b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02CE86-285B-424D-A8C1-7B615D36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3381" y="1716316"/>
            <a:ext cx="3580084" cy="4017434"/>
          </a:xfrm>
        </p:spPr>
        <p:txBody>
          <a:bodyPr anchor="t">
            <a:normAutofit fontScale="92500" lnSpcReduction="20000"/>
          </a:bodyPr>
          <a:lstStyle/>
          <a:p>
            <a:pPr defTabSz="457200">
              <a:buFont typeface="Wingdings 2"/>
              <a:buChar char=""/>
            </a:pPr>
            <a:r>
              <a:rPr lang="en-US" b="1">
                <a:solidFill>
                  <a:srgbClr val="FFFFFF"/>
                </a:solidFill>
              </a:rPr>
              <a:t>The distribution of each variable is shown on the diagonal. </a:t>
            </a:r>
          </a:p>
          <a:p>
            <a:pPr defTabSz="457200">
              <a:buFont typeface="Wingdings 2"/>
              <a:buChar char=""/>
            </a:pPr>
            <a:r>
              <a:rPr lang="en-US" b="1">
                <a:solidFill>
                  <a:srgbClr val="FFFFFF"/>
                </a:solidFill>
              </a:rPr>
              <a:t>On the bottom of the diagonal : the bivariate scatter plots with a fitted line are displayed.</a:t>
            </a:r>
          </a:p>
          <a:p>
            <a:pPr defTabSz="457200">
              <a:buFont typeface="Wingdings 2"/>
              <a:buChar char=""/>
            </a:pPr>
            <a:r>
              <a:rPr lang="en-US" b="1">
                <a:solidFill>
                  <a:srgbClr val="FFFFFF"/>
                </a:solidFill>
              </a:rPr>
              <a:t>On the top of the diagonal : the value of the correlation plus the significance level as stars </a:t>
            </a:r>
          </a:p>
          <a:p>
            <a:pPr marL="285750" indent="-285750" defTabSz="457200">
              <a:buFont typeface="Arial,Sans-Serif"/>
              <a:buChar char="•"/>
            </a:pPr>
            <a:r>
              <a:rPr lang="en-US" b="1">
                <a:solidFill>
                  <a:srgbClr val="FFFFFF"/>
                </a:solidFill>
              </a:rPr>
              <a:t>Each significance level is associated to a symbol : p-values(0, 0.001, 0.01, 0.05, 0.1, 1) &lt;=&gt; symbols(“***”, “**”, “*”, “.”, " “)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3B7F04-94DA-432D-B2FD-CCC09BD1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1108898"/>
            <a:ext cx="7491363" cy="46232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1216F-BDB1-49F4-A0DE-64FB358055BA}"/>
              </a:ext>
            </a:extLst>
          </p:cNvPr>
          <p:cNvSpPr txBox="1"/>
          <p:nvPr/>
        </p:nvSpPr>
        <p:spPr>
          <a:xfrm>
            <a:off x="6621313" y="5729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 b3:Correlation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5617-B4E1-44F9-BBA7-F36939B2948D}"/>
              </a:ext>
            </a:extLst>
          </p:cNvPr>
          <p:cNvSpPr txBox="1"/>
          <p:nvPr/>
        </p:nvSpPr>
        <p:spPr>
          <a:xfrm>
            <a:off x="6852249" y="8425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Correlation chart</a:t>
            </a:r>
          </a:p>
        </p:txBody>
      </p:sp>
    </p:spTree>
    <p:extLst>
      <p:ext uri="{BB962C8B-B14F-4D97-AF65-F5344CB8AC3E}">
        <p14:creationId xmlns:p14="http://schemas.microsoft.com/office/powerpoint/2010/main" val="153722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0331-B110-4687-A1DB-82417E1B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US" sz="2400"/>
              <a:t>         </a:t>
            </a:r>
            <a:r>
              <a:rPr lang="en-US" sz="2400" b="1"/>
              <a:t> Line Graph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D75B0E-0BEC-4852-AF59-AB8DC59B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pPr marL="285750" indent="-285750">
              <a:buFont typeface="Arial" pitchFamily="18" charset="2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Ploted all 4 varibales with respect to Datetime.</a:t>
            </a:r>
          </a:p>
          <a:p>
            <a:pPr marL="285750" indent="-285750">
              <a:buFont typeface="Arial" pitchFamily="18" charset="2"/>
              <a:buChar char="•"/>
            </a:pPr>
            <a:r>
              <a:rPr lang="en-US" b="1">
                <a:solidFill>
                  <a:srgbClr val="FFFFFF"/>
                </a:solidFill>
              </a:rPr>
              <a:t>All 4 variables have very weak  correlation</a:t>
            </a:r>
          </a:p>
          <a:p>
            <a:pPr marL="285750" indent="-285750">
              <a:buFont typeface="Arial" pitchFamily="18" charset="2"/>
              <a:buChar char="•"/>
            </a:pPr>
            <a:r>
              <a:rPr lang="en-US" b="1">
                <a:solidFill>
                  <a:srgbClr val="FFFFFF"/>
                </a:solidFill>
              </a:rPr>
              <a:t>Outliers are not overlaps  Because of  weak relationship between them</a:t>
            </a: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DEA3F03-857C-4F34-ABD9-F689F5D3D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7" r="-31" b="-31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AC7E07-01C7-4A83-B4F2-6A3266F07B97}"/>
              </a:ext>
            </a:extLst>
          </p:cNvPr>
          <p:cNvSpPr txBox="1"/>
          <p:nvPr/>
        </p:nvSpPr>
        <p:spPr>
          <a:xfrm>
            <a:off x="5960853" y="396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Line Graph for 4 variables</a:t>
            </a:r>
          </a:p>
        </p:txBody>
      </p:sp>
    </p:spTree>
    <p:extLst>
      <p:ext uri="{BB962C8B-B14F-4D97-AF65-F5344CB8AC3E}">
        <p14:creationId xmlns:p14="http://schemas.microsoft.com/office/powerpoint/2010/main" val="313710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D3FA-BBEC-4309-BBAA-C6D10026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73" y="1123837"/>
            <a:ext cx="3407557" cy="4601183"/>
          </a:xfrm>
        </p:spPr>
        <p:txBody>
          <a:bodyPr/>
          <a:lstStyle/>
          <a:p>
            <a:r>
              <a:rPr lang="en-US"/>
              <a:t>Why to use 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96E5-FDED-495F-A96C-04BBE555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  <a:ea typeface="幼圆"/>
              </a:rPr>
              <a:t>Prediction : Predictions about one variable from another.</a:t>
            </a:r>
          </a:p>
          <a:p>
            <a:endParaRPr lang="en-US" b="1">
              <a:solidFill>
                <a:srgbClr val="00B0F0"/>
              </a:solidFill>
              <a:ea typeface="幼圆"/>
            </a:endParaRPr>
          </a:p>
          <a:p>
            <a:r>
              <a:rPr lang="en-US" b="1">
                <a:solidFill>
                  <a:srgbClr val="00B0F0"/>
                </a:solidFill>
                <a:ea typeface="幼圆"/>
              </a:rPr>
              <a:t>Validity : Concurrent validity (correlation between a new measure and an established measure).</a:t>
            </a:r>
          </a:p>
          <a:p>
            <a:endParaRPr lang="en-US" b="1">
              <a:solidFill>
                <a:srgbClr val="00B0F0"/>
              </a:solidFill>
              <a:ea typeface="幼圆"/>
            </a:endParaRPr>
          </a:p>
          <a:p>
            <a:r>
              <a:rPr lang="en-US" b="1">
                <a:solidFill>
                  <a:srgbClr val="00B0F0"/>
                </a:solidFill>
                <a:ea typeface="幼圆"/>
              </a:rPr>
              <a:t>Reliability : Used to test the reliability of the product</a:t>
            </a:r>
          </a:p>
          <a:p>
            <a:endParaRPr lang="en-US" b="1">
              <a:solidFill>
                <a:srgbClr val="00B0F0"/>
              </a:solidFill>
              <a:ea typeface="幼圆"/>
            </a:endParaRPr>
          </a:p>
          <a:p>
            <a:r>
              <a:rPr lang="en-US" b="1">
                <a:solidFill>
                  <a:srgbClr val="00B0F0"/>
                </a:solidFill>
                <a:ea typeface="幼圆"/>
              </a:rPr>
              <a:t>Research :Mostly used in areas where experimental research happed.</a:t>
            </a:r>
          </a:p>
        </p:txBody>
      </p:sp>
    </p:spTree>
    <p:extLst>
      <p:ext uri="{BB962C8B-B14F-4D97-AF65-F5344CB8AC3E}">
        <p14:creationId xmlns:p14="http://schemas.microsoft.com/office/powerpoint/2010/main" val="27408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C421E-CA65-40CC-A5B7-88ED2397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幼圆"/>
              </a:rPr>
              <a:t>Problem overview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2ED8A-6878-42DF-85CB-0CDBE246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801" y="753614"/>
            <a:ext cx="7948550" cy="325405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>
                <a:ea typeface="幼圆"/>
              </a:rPr>
              <a:t>Data: multiple sensor recordings at each of 6 concurrent stages of a manufacturing process every 15 minutes for 6 months</a:t>
            </a:r>
            <a:endParaRPr lang="en-US"/>
          </a:p>
          <a:p>
            <a:r>
              <a:rPr lang="en-US" altLang="zh-CN">
                <a:ea typeface="幼圆"/>
              </a:rPr>
              <a:t>Task: predicting irregularities in the g4_var_2 variable that represent 'out-of-control' process</a:t>
            </a:r>
          </a:p>
          <a:p>
            <a:r>
              <a:rPr lang="en-US" altLang="zh-CN">
                <a:ea typeface="幼圆"/>
              </a:rPr>
              <a:t>Potential impact of 'out-of-control' process</a:t>
            </a:r>
          </a:p>
          <a:p>
            <a:pPr lvl="1"/>
            <a:r>
              <a:rPr lang="en-US" altLang="zh-CN">
                <a:ea typeface="幼圆"/>
              </a:rPr>
              <a:t>Employee health</a:t>
            </a:r>
          </a:p>
          <a:p>
            <a:pPr lvl="1"/>
            <a:r>
              <a:rPr lang="en-US" altLang="zh-CN">
                <a:ea typeface="幼圆"/>
              </a:rPr>
              <a:t>Machinery health</a:t>
            </a:r>
          </a:p>
          <a:p>
            <a:pPr lvl="1"/>
            <a:r>
              <a:rPr lang="en-US" altLang="zh-CN">
                <a:ea typeface="幼圆"/>
              </a:rPr>
              <a:t>Raw material consumption</a:t>
            </a:r>
          </a:p>
          <a:p>
            <a:pPr lvl="1"/>
            <a:r>
              <a:rPr lang="en-US" altLang="zh-CN">
                <a:ea typeface="幼圆"/>
              </a:rPr>
              <a:t>Utility consumption</a:t>
            </a:r>
          </a:p>
          <a:p>
            <a:r>
              <a:rPr lang="en-US" altLang="zh-CN">
                <a:ea typeface="幼圆"/>
              </a:rPr>
              <a:t>Success metrics:</a:t>
            </a:r>
          </a:p>
          <a:p>
            <a:pPr lvl="1"/>
            <a:r>
              <a:rPr lang="en-US" altLang="zh-CN">
                <a:ea typeface="幼圆"/>
              </a:rPr>
              <a:t>Predictive power</a:t>
            </a:r>
          </a:p>
          <a:p>
            <a:pPr lvl="1"/>
            <a:r>
              <a:rPr lang="en-US" altLang="zh-CN">
                <a:ea typeface="幼圆"/>
              </a:rPr>
              <a:t>Earliest prediction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867047-3992-40E0-B15E-D97DB48E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" b="219"/>
          <a:stretch/>
        </p:blipFill>
        <p:spPr>
          <a:xfrm>
            <a:off x="4302764" y="3888308"/>
            <a:ext cx="5680966" cy="27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6111-1E95-4386-9875-838D4CFE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幼圆"/>
              </a:rPr>
              <a:t>Conclusion</a:t>
            </a:r>
            <a:endParaRPr lang="en-US">
              <a:ea typeface="幼圆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FFF2-6ACB-4AEC-8B82-A4B21A9E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Tidying the data</a:t>
            </a:r>
            <a:r>
              <a:rPr lang="en-US">
                <a:ea typeface="+mn-lt"/>
                <a:cs typeface="+mn-lt"/>
              </a:rPr>
              <a:t>: removing columns</a:t>
            </a:r>
          </a:p>
          <a:p>
            <a:r>
              <a:rPr lang="en-US" b="1">
                <a:ea typeface="+mn-lt"/>
                <a:cs typeface="+mn-lt"/>
              </a:rPr>
              <a:t>Checking the data</a:t>
            </a:r>
            <a:r>
              <a:rPr lang="en-US">
                <a:ea typeface="+mn-lt"/>
                <a:cs typeface="+mn-lt"/>
              </a:rPr>
              <a:t>: missing value imputation</a:t>
            </a:r>
          </a:p>
          <a:p>
            <a:r>
              <a:rPr lang="en-US" b="1">
                <a:ea typeface="+mn-lt"/>
                <a:cs typeface="+mn-lt"/>
              </a:rPr>
              <a:t>Exploratory analysis</a:t>
            </a:r>
            <a:r>
              <a:rPr lang="en-US">
                <a:ea typeface="+mn-lt"/>
                <a:cs typeface="+mn-lt"/>
              </a:rPr>
              <a:t>: correlation between variables; outliers; data distribution;</a:t>
            </a:r>
          </a:p>
          <a:p>
            <a:r>
              <a:rPr lang="en-US" b="1">
                <a:ea typeface="+mn-lt"/>
                <a:cs typeface="+mn-lt"/>
              </a:rPr>
              <a:t>Creating figures</a:t>
            </a:r>
            <a:r>
              <a:rPr lang="en-US">
                <a:ea typeface="+mn-lt"/>
                <a:cs typeface="+mn-lt"/>
              </a:rPr>
              <a:t>: Covariance matrix, PCA, Boxplot.</a:t>
            </a:r>
          </a:p>
          <a:p>
            <a:r>
              <a:rPr lang="en-US" b="1">
                <a:ea typeface="+mn-lt"/>
                <a:cs typeface="+mn-lt"/>
              </a:rPr>
              <a:t>Statistical modeling and Prediction</a:t>
            </a:r>
            <a:r>
              <a:rPr lang="en-US">
                <a:ea typeface="+mn-lt"/>
                <a:cs typeface="+mn-lt"/>
              </a:rPr>
              <a:t>: ranger...</a:t>
            </a:r>
          </a:p>
          <a:p>
            <a:r>
              <a:rPr lang="en-US" b="1">
                <a:ea typeface="+mn-lt"/>
                <a:cs typeface="+mn-lt"/>
              </a:rPr>
              <a:t>G4 _var_2 </a:t>
            </a:r>
            <a:r>
              <a:rPr lang="en-US">
                <a:ea typeface="+mn-lt"/>
                <a:cs typeface="+mn-lt"/>
              </a:rPr>
              <a:t>VS</a:t>
            </a:r>
            <a:r>
              <a:rPr lang="en-US" b="1">
                <a:ea typeface="+mn-lt"/>
                <a:cs typeface="+mn-lt"/>
              </a:rPr>
              <a:t> G6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392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9668-FBE0-4353-9007-12ACD77B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829414-E175-4585-B64F-E431F60EE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524057"/>
              </p:ext>
            </p:extLst>
          </p:nvPr>
        </p:nvGraphicFramePr>
        <p:xfrm>
          <a:off x="3565584" y="862641"/>
          <a:ext cx="8122936" cy="525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588">
                  <a:extLst>
                    <a:ext uri="{9D8B030D-6E8A-4147-A177-3AD203B41FA5}">
                      <a16:colId xmlns:a16="http://schemas.microsoft.com/office/drawing/2014/main" val="1881083024"/>
                    </a:ext>
                  </a:extLst>
                </a:gridCol>
                <a:gridCol w="2183040">
                  <a:extLst>
                    <a:ext uri="{9D8B030D-6E8A-4147-A177-3AD203B41FA5}">
                      <a16:colId xmlns:a16="http://schemas.microsoft.com/office/drawing/2014/main" val="649635358"/>
                    </a:ext>
                  </a:extLst>
                </a:gridCol>
                <a:gridCol w="2284575">
                  <a:extLst>
                    <a:ext uri="{9D8B030D-6E8A-4147-A177-3AD203B41FA5}">
                      <a16:colId xmlns:a16="http://schemas.microsoft.com/office/drawing/2014/main" val="1454220395"/>
                    </a:ext>
                  </a:extLst>
                </a:gridCol>
                <a:gridCol w="2030733">
                  <a:extLst>
                    <a:ext uri="{9D8B030D-6E8A-4147-A177-3AD203B41FA5}">
                      <a16:colId xmlns:a16="http://schemas.microsoft.com/office/drawing/2014/main" val="3157237125"/>
                    </a:ext>
                  </a:extLst>
                </a:gridCol>
              </a:tblGrid>
              <a:tr h="15480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Generalized additive models (</a:t>
                      </a:r>
                      <a:r>
                        <a:rPr lang="en-US"/>
                        <a:t>GAM)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Generalized linear model(</a:t>
                      </a:r>
                      <a:r>
                        <a:rPr lang="en-US" sz="1800" b="1" i="0" u="none" strike="noStrike" noProof="0"/>
                        <a:t>GLM</a:t>
                      </a:r>
                      <a:r>
                        <a:rPr lang="en-US" sz="1800" b="0" i="0" u="none" strike="noStrike" noProof="0">
                          <a:latin typeface="Corbel"/>
                        </a:rPr>
                        <a:t>)</a:t>
                      </a:r>
                      <a:r>
                        <a:rPr lang="en-US" sz="1800" b="0" i="0" u="none" strike="noStrike" noProof="0"/>
                        <a:t> - Logistic regression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84472"/>
                  </a:ext>
                </a:extLst>
              </a:tr>
              <a:tr h="37060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R^2: 0.706524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RMSE: 0.5550969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/>
                    </a:p>
                    <a:p>
                      <a:pPr lvl="0">
                        <a:buNone/>
                      </a:pPr>
                      <a:endParaRPr lang="en-US" sz="1800" b="0" i="0" u="none" strike="noStrike" noProof="0"/>
                    </a:p>
                    <a:p>
                      <a:pPr lvl="0">
                        <a:buNone/>
                      </a:pPr>
                      <a:endParaRPr lang="en-US" sz="18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R^2: </a:t>
                      </a:r>
                      <a:r>
                        <a:rPr lang="en-US" sz="1800" b="0" i="0" u="none" strike="noStrike" noProof="0">
                          <a:latin typeface="Corbel"/>
                        </a:rPr>
                        <a:t>0.2857014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RMSE: </a:t>
                      </a:r>
                      <a:r>
                        <a:rPr lang="en-US" sz="1800" b="0" i="0" u="none" strike="noStrike" noProof="0"/>
                        <a:t>4.153211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R^2: </a:t>
                      </a:r>
                      <a:r>
                        <a:rPr lang="en-US" sz="1800" b="0" i="0" u="none" strike="noStrike" noProof="0"/>
                        <a:t>0.9438298</a:t>
                      </a:r>
                      <a:endParaRPr lang="en-US" sz="18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/>
                    </a:p>
                    <a:p>
                      <a:pPr lvl="0">
                        <a:buNone/>
                      </a:pPr>
                      <a:endParaRPr lang="en-US" sz="1800" b="0" i="0" u="none" strike="noStrike" noProof="0"/>
                    </a:p>
                    <a:p>
                      <a:pPr lvl="0">
                        <a:buNone/>
                      </a:pPr>
                      <a:endParaRPr lang="en-US" sz="18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RMSE: 0.2389513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1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876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E0E15D-DC89-4E13-BB9E-5C2A127E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lang="zh-CN" altLang="en-US" sz="4400">
                <a:ea typeface="幼圆"/>
              </a:rPr>
              <a:t>Where to go from here?</a:t>
            </a:r>
            <a:endParaRPr lang="zh-CN" altLang="en-US" sz="4400"/>
          </a:p>
        </p:txBody>
      </p:sp>
      <p:pic>
        <p:nvPicPr>
          <p:cNvPr id="5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A4DB40B-FFED-4383-8190-8EC24D10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03" y="1157223"/>
            <a:ext cx="5030076" cy="1815269"/>
          </a:xfrm>
          <a:prstGeom prst="rect">
            <a:avLst/>
          </a:prstGeom>
        </p:spPr>
      </p:pic>
      <p:pic>
        <p:nvPicPr>
          <p:cNvPr id="6" name="Picture 6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B024FC0C-8B17-4B44-AEC2-972D1316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027036"/>
            <a:ext cx="4789992" cy="193994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8DB31-EA96-43B9-8055-C2EA8999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zh-CN" sz="1800">
                <a:solidFill>
                  <a:srgbClr val="FFFFFF"/>
                </a:solidFill>
                <a:ea typeface="+mn-lt"/>
                <a:cs typeface="+mn-lt"/>
              </a:rPr>
              <a:t>• Think about how you might integrate any models you’ve developed.</a:t>
            </a:r>
            <a:endParaRPr lang="zh-CN" altLang="en-US" sz="1800">
              <a:solidFill>
                <a:srgbClr val="FFFFFF"/>
              </a:solidFill>
            </a:endParaRPr>
          </a:p>
          <a:p>
            <a:r>
              <a:rPr lang="zh-CN" altLang="en-US" sz="1800">
                <a:solidFill>
                  <a:srgbClr val="FFFFFF"/>
                </a:solidFill>
                <a:ea typeface="+mn-lt"/>
                <a:cs typeface="+mn-lt"/>
              </a:rPr>
              <a:t>Bagging, Boosting...</a:t>
            </a:r>
          </a:p>
          <a:p>
            <a:endParaRPr lang="zh-CN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6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13A0-F793-4118-8690-8C306CB3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/>
            </a:br>
            <a:r>
              <a:rPr lang="en-US" altLang="zh-CN"/>
              <a:t>Where</a:t>
            </a:r>
            <a:r>
              <a:rPr lang="zh-CN"/>
              <a:t> </a:t>
            </a:r>
            <a:r>
              <a:rPr lang="en-US" altLang="zh-CN"/>
              <a:t>to</a:t>
            </a:r>
            <a:r>
              <a:rPr lang="zh-CN"/>
              <a:t> </a:t>
            </a:r>
            <a:r>
              <a:rPr lang="en-US" altLang="zh-CN"/>
              <a:t>go</a:t>
            </a:r>
            <a:r>
              <a:rPr lang="zh-CN"/>
              <a:t> </a:t>
            </a:r>
            <a:r>
              <a:rPr lang="en-US" altLang="zh-CN"/>
              <a:t>from</a:t>
            </a:r>
            <a:r>
              <a:rPr lang="zh-CN"/>
              <a:t> </a:t>
            </a:r>
            <a:r>
              <a:rPr lang="en-US" altLang="zh-CN"/>
              <a:t>here?</a:t>
            </a:r>
            <a:endParaRPr lang="zh-CN" alt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E5A3B-19AD-408D-A9A2-65A17896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830" y="1427779"/>
            <a:ext cx="7315200" cy="5120640"/>
          </a:xfrm>
        </p:spPr>
        <p:txBody>
          <a:bodyPr/>
          <a:lstStyle/>
          <a:p>
            <a:r>
              <a:rPr lang="en-US"/>
              <a:t>•</a:t>
            </a:r>
            <a:r>
              <a:rPr lang="zh-CN"/>
              <a:t> </a:t>
            </a:r>
            <a:r>
              <a:rPr lang="en-US"/>
              <a:t>Think</a:t>
            </a:r>
            <a:r>
              <a:rPr lang="zh-CN"/>
              <a:t> </a:t>
            </a:r>
            <a:r>
              <a:rPr lang="en-US"/>
              <a:t>about</a:t>
            </a:r>
            <a:r>
              <a:rPr lang="zh-CN"/>
              <a:t> </a:t>
            </a:r>
            <a:r>
              <a:rPr lang="en-US"/>
              <a:t>where</a:t>
            </a:r>
            <a:r>
              <a:rPr lang="zh-CN"/>
              <a:t> </a:t>
            </a:r>
            <a:r>
              <a:rPr lang="en-US"/>
              <a:t>this</a:t>
            </a:r>
            <a:r>
              <a:rPr lang="zh-CN"/>
              <a:t> </a:t>
            </a:r>
            <a:r>
              <a:rPr lang="en-US"/>
              <a:t>data</a:t>
            </a:r>
            <a:r>
              <a:rPr lang="zh-CN"/>
              <a:t> </a:t>
            </a:r>
            <a:r>
              <a:rPr lang="en-US"/>
              <a:t>could</a:t>
            </a:r>
            <a:r>
              <a:rPr lang="zh-CN"/>
              <a:t> </a:t>
            </a:r>
            <a:r>
              <a:rPr lang="en-US"/>
              <a:t>be</a:t>
            </a:r>
            <a:r>
              <a:rPr lang="zh-CN"/>
              <a:t> </a:t>
            </a:r>
            <a:r>
              <a:rPr lang="en-US"/>
              <a:t>found.</a:t>
            </a:r>
            <a:endParaRPr lang="zh-CN" altLang="en-US">
              <a:ea typeface="+mn-lt"/>
              <a:cs typeface="+mn-lt"/>
            </a:endParaRPr>
          </a:p>
          <a:p>
            <a:r>
              <a:rPr lang="en-US"/>
              <a:t>manufacturing</a:t>
            </a:r>
            <a:r>
              <a:rPr lang="zh-CN"/>
              <a:t> </a:t>
            </a:r>
            <a:r>
              <a:rPr lang="en-US"/>
              <a:t>engineering</a:t>
            </a:r>
            <a:r>
              <a:rPr lang="zh-CN"/>
              <a:t> </a:t>
            </a:r>
            <a:r>
              <a:rPr lang="en-US"/>
              <a:t>industry,</a:t>
            </a:r>
            <a:r>
              <a:rPr lang="zh-CN"/>
              <a:t> </a:t>
            </a:r>
            <a:r>
              <a:rPr lang="en-US"/>
              <a:t>food</a:t>
            </a:r>
            <a:r>
              <a:rPr lang="zh-CN"/>
              <a:t> </a:t>
            </a:r>
            <a:r>
              <a:rPr lang="en-US"/>
              <a:t>industry,</a:t>
            </a:r>
            <a:r>
              <a:rPr lang="zh-CN"/>
              <a:t> </a:t>
            </a:r>
            <a:r>
              <a:rPr lang="en-US"/>
              <a:t>chemical</a:t>
            </a:r>
            <a:r>
              <a:rPr lang="zh-CN"/>
              <a:t> </a:t>
            </a:r>
            <a:r>
              <a:rPr lang="en-US"/>
              <a:t>industry,</a:t>
            </a:r>
            <a:r>
              <a:rPr lang="zh-CN"/>
              <a:t> </a:t>
            </a:r>
            <a:r>
              <a:rPr lang="en-US"/>
              <a:t>supermarkets/malls....</a:t>
            </a:r>
            <a:endParaRPr lang="zh-CN" altLang="en-US">
              <a:ea typeface="+mn-lt"/>
              <a:cs typeface="+mn-lt"/>
            </a:endParaRPr>
          </a:p>
          <a:p>
            <a:endParaRPr lang="zh-CN" altLang="en-US">
              <a:ea typeface="+mn-lt"/>
              <a:cs typeface="+mn-lt"/>
            </a:endParaRPr>
          </a:p>
          <a:p>
            <a:r>
              <a:rPr lang="en-US"/>
              <a:t>•</a:t>
            </a:r>
            <a:r>
              <a:rPr lang="zh-CN"/>
              <a:t> </a:t>
            </a:r>
            <a:r>
              <a:rPr lang="en-US"/>
              <a:t>Think</a:t>
            </a:r>
            <a:r>
              <a:rPr lang="zh-CN"/>
              <a:t> </a:t>
            </a:r>
            <a:r>
              <a:rPr lang="en-US"/>
              <a:t>about</a:t>
            </a:r>
            <a:r>
              <a:rPr lang="zh-CN"/>
              <a:t> </a:t>
            </a:r>
            <a:r>
              <a:rPr lang="en-US"/>
              <a:t>how</a:t>
            </a:r>
            <a:r>
              <a:rPr lang="zh-CN"/>
              <a:t> </a:t>
            </a:r>
            <a:r>
              <a:rPr lang="en-US"/>
              <a:t>you</a:t>
            </a:r>
            <a:r>
              <a:rPr lang="zh-CN"/>
              <a:t> </a:t>
            </a:r>
            <a:r>
              <a:rPr lang="en-US"/>
              <a:t>would</a:t>
            </a:r>
            <a:r>
              <a:rPr lang="zh-CN"/>
              <a:t> </a:t>
            </a:r>
            <a:r>
              <a:rPr lang="en-US"/>
              <a:t>carry</a:t>
            </a:r>
            <a:r>
              <a:rPr lang="zh-CN"/>
              <a:t> </a:t>
            </a:r>
            <a:r>
              <a:rPr lang="en-US"/>
              <a:t>out</a:t>
            </a:r>
            <a:r>
              <a:rPr lang="zh-CN"/>
              <a:t> </a:t>
            </a:r>
            <a:r>
              <a:rPr lang="en-US"/>
              <a:t>any</a:t>
            </a:r>
            <a:r>
              <a:rPr lang="zh-CN"/>
              <a:t> </a:t>
            </a:r>
            <a:r>
              <a:rPr lang="en-US"/>
              <a:t>pre-processing</a:t>
            </a:r>
            <a:r>
              <a:rPr lang="zh-CN"/>
              <a:t> </a:t>
            </a:r>
            <a:r>
              <a:rPr lang="en-US"/>
              <a:t>required</a:t>
            </a:r>
            <a:r>
              <a:rPr lang="zh-CN"/>
              <a:t> </a:t>
            </a:r>
            <a:r>
              <a:rPr lang="en-US"/>
              <a:t>before</a:t>
            </a:r>
            <a:r>
              <a:rPr lang="zh-CN"/>
              <a:t> </a:t>
            </a:r>
            <a:r>
              <a:rPr lang="en-US"/>
              <a:t>being</a:t>
            </a:r>
            <a:r>
              <a:rPr lang="zh-CN"/>
              <a:t> </a:t>
            </a:r>
            <a:r>
              <a:rPr lang="en-US"/>
              <a:t>processed</a:t>
            </a:r>
            <a:r>
              <a:rPr lang="zh-CN"/>
              <a:t> </a:t>
            </a:r>
            <a:r>
              <a:rPr lang="en-US"/>
              <a:t>by</a:t>
            </a:r>
            <a:r>
              <a:rPr lang="zh-CN"/>
              <a:t> </a:t>
            </a:r>
            <a:r>
              <a:rPr lang="en-US"/>
              <a:t>your</a:t>
            </a:r>
            <a:r>
              <a:rPr lang="zh-CN"/>
              <a:t> </a:t>
            </a:r>
            <a:r>
              <a:rPr lang="en-US"/>
              <a:t>model</a:t>
            </a:r>
            <a:endParaRPr lang="zh-CN" altLang="en-US">
              <a:ea typeface="+mn-lt"/>
              <a:cs typeface="+mn-lt"/>
            </a:endParaRPr>
          </a:p>
          <a:p>
            <a:r>
              <a:rPr lang="en-US"/>
              <a:t>data</a:t>
            </a:r>
            <a:r>
              <a:rPr lang="zh-CN"/>
              <a:t> </a:t>
            </a:r>
            <a:r>
              <a:rPr lang="en-US"/>
              <a:t>standardization</a:t>
            </a:r>
            <a:r>
              <a:rPr lang="zh-CN"/>
              <a:t> </a:t>
            </a:r>
            <a:r>
              <a:rPr lang="en-US"/>
              <a:t>and</a:t>
            </a:r>
            <a:r>
              <a:rPr lang="zh-CN"/>
              <a:t> </a:t>
            </a:r>
            <a:r>
              <a:rPr lang="en-US"/>
              <a:t>normalization</a:t>
            </a:r>
            <a:endParaRPr lang="zh-CN" altLang="en-US">
              <a:ea typeface="+mn-lt"/>
              <a:cs typeface="+mn-lt"/>
            </a:endParaRPr>
          </a:p>
          <a:p>
            <a:endParaRPr lang="zh-CN" altLang="en-US">
              <a:ea typeface="+mn-lt"/>
              <a:cs typeface="+mn-lt"/>
            </a:endParaRPr>
          </a:p>
          <a:p>
            <a:r>
              <a:rPr lang="en-US"/>
              <a:t>•</a:t>
            </a:r>
            <a:r>
              <a:rPr lang="zh-CN"/>
              <a:t> </a:t>
            </a:r>
            <a:r>
              <a:rPr lang="en-US"/>
              <a:t>Think</a:t>
            </a:r>
            <a:r>
              <a:rPr lang="zh-CN"/>
              <a:t> </a:t>
            </a:r>
            <a:r>
              <a:rPr lang="en-US"/>
              <a:t>about</a:t>
            </a:r>
            <a:r>
              <a:rPr lang="zh-CN"/>
              <a:t> </a:t>
            </a:r>
            <a:r>
              <a:rPr lang="en-US"/>
              <a:t>how</a:t>
            </a:r>
            <a:r>
              <a:rPr lang="zh-CN"/>
              <a:t> </a:t>
            </a:r>
            <a:r>
              <a:rPr lang="en-US"/>
              <a:t>you</a:t>
            </a:r>
            <a:r>
              <a:rPr lang="zh-CN"/>
              <a:t> </a:t>
            </a:r>
            <a:r>
              <a:rPr lang="en-US"/>
              <a:t>would</a:t>
            </a:r>
            <a:r>
              <a:rPr lang="zh-CN"/>
              <a:t> </a:t>
            </a:r>
            <a:r>
              <a:rPr lang="en-US"/>
              <a:t>show</a:t>
            </a:r>
            <a:r>
              <a:rPr lang="zh-CN"/>
              <a:t> </a:t>
            </a:r>
            <a:r>
              <a:rPr lang="en-US"/>
              <a:t>the</a:t>
            </a:r>
            <a:r>
              <a:rPr lang="zh-CN"/>
              <a:t> </a:t>
            </a:r>
            <a:r>
              <a:rPr lang="en-US"/>
              <a:t>results</a:t>
            </a:r>
            <a:r>
              <a:rPr lang="zh-CN"/>
              <a:t> </a:t>
            </a:r>
            <a:r>
              <a:rPr lang="en-US"/>
              <a:t>from</a:t>
            </a:r>
            <a:r>
              <a:rPr lang="zh-CN"/>
              <a:t> </a:t>
            </a:r>
            <a:r>
              <a:rPr lang="en-US"/>
              <a:t>your</a:t>
            </a:r>
            <a:r>
              <a:rPr lang="zh-CN"/>
              <a:t> </a:t>
            </a:r>
            <a:r>
              <a:rPr lang="en-US"/>
              <a:t>model.</a:t>
            </a:r>
            <a:endParaRPr lang="zh-CN" altLang="en-US">
              <a:ea typeface="+mn-lt"/>
              <a:cs typeface="+mn-lt"/>
            </a:endParaRPr>
          </a:p>
          <a:p>
            <a:r>
              <a:rPr lang="en-US"/>
              <a:t>confusion</a:t>
            </a:r>
            <a:r>
              <a:rPr lang="zh-CN">
                <a:ea typeface="幼圆"/>
              </a:rPr>
              <a:t> </a:t>
            </a:r>
            <a:r>
              <a:rPr lang="en-US"/>
              <a:t>matrix, RMSE, R^2...</a:t>
            </a:r>
            <a:endParaRPr lang="en-US">
              <a:ea typeface="+mn-lt"/>
              <a:cs typeface="+mn-lt"/>
            </a:endParaRPr>
          </a:p>
          <a:p>
            <a:endParaRPr lang="zh-CN" alt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F807-41C5-4AC3-80A6-BD207C1E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 &amp; EDA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F67209F-346E-4025-A844-47FA9B78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993" y="1306847"/>
            <a:ext cx="7948550" cy="3254058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>
                <a:ea typeface="幼圆"/>
              </a:rPr>
              <a:t>Two variables of zero variance removed (g3_var_3 &amp; g6_var_9)</a:t>
            </a:r>
            <a:endParaRPr lang="en-US"/>
          </a:p>
          <a:p>
            <a:pPr marL="457200" indent="-457200"/>
            <a:r>
              <a:rPr lang="en-US" altLang="zh-CN">
                <a:ea typeface="幼圆"/>
              </a:rPr>
              <a:t>For modelling, stage 4 (except g4_var_2), 5 and 6 were removed</a:t>
            </a:r>
          </a:p>
          <a:p>
            <a:pPr marL="457200" indent="-457200">
              <a:buFont typeface="'Wingdings 2',Sans-Serif" pitchFamily="18" charset="2"/>
            </a:pPr>
            <a:r>
              <a:rPr lang="en-US">
                <a:ea typeface="幼圆"/>
              </a:rPr>
              <a:t>Multivariate summary statistics and boxplots confirm outliers in many variables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'Wingdings 2',Sans-Serif" pitchFamily="18" charset="2"/>
            </a:pPr>
            <a:r>
              <a:rPr lang="en-US">
                <a:ea typeface="幼圆"/>
              </a:rPr>
              <a:t>Missing values detected in first 21 rows of g4_var_2</a:t>
            </a:r>
          </a:p>
          <a:p>
            <a:pPr marL="457200" indent="-457200">
              <a:buFont typeface="'Wingdings 2',Sans-Serif" pitchFamily="18" charset="2"/>
            </a:pPr>
            <a:r>
              <a:rPr lang="en-US">
                <a:ea typeface="幼圆"/>
              </a:rPr>
              <a:t>Outliers to be retained in modelling therefore selected median as data imputation method</a:t>
            </a:r>
          </a:p>
          <a:p>
            <a:pPr marL="457200" indent="-457200"/>
            <a:endParaRPr lang="en-US" altLang="zh-CN">
              <a:ea typeface="幼圆"/>
            </a:endParaRPr>
          </a:p>
          <a:p>
            <a:pPr marL="457200" indent="-457200">
              <a:buAutoNum type="arabicPeriod"/>
            </a:pPr>
            <a:endParaRPr lang="en-US" altLang="zh-CN">
              <a:ea typeface="幼圆"/>
            </a:endParaRPr>
          </a:p>
          <a:p>
            <a:pPr marL="457200" indent="-457200">
              <a:buAutoNum type="arabicPeriod"/>
            </a:pPr>
            <a:endParaRPr lang="en-US" altLang="zh-CN">
              <a:ea typeface="幼圆"/>
            </a:endParaRPr>
          </a:p>
          <a:p>
            <a:endParaRPr lang="en-US" altLang="zh-CN">
              <a:ea typeface="幼圆"/>
            </a:endParaRPr>
          </a:p>
        </p:txBody>
      </p:sp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3E1BC69D-3A0A-4A76-BFBB-95AC799C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53" y="3668602"/>
            <a:ext cx="5696712" cy="29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5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30D28-067F-42AB-A2FD-1B2EA32D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幼圆"/>
              </a:rPr>
              <a:t>Data preparation &amp; EDA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00E895B-3F1E-4F43-9CF9-00A9E52AC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63" r="12745" b="-318"/>
          <a:stretch/>
        </p:blipFill>
        <p:spPr>
          <a:xfrm>
            <a:off x="5261571" y="2778656"/>
            <a:ext cx="4388167" cy="3880383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62D1-F321-4236-906F-810AF84C3AB0}"/>
              </a:ext>
            </a:extLst>
          </p:cNvPr>
          <p:cNvSpPr txBox="1">
            <a:spLocks/>
          </p:cNvSpPr>
          <p:nvPr/>
        </p:nvSpPr>
        <p:spPr>
          <a:xfrm>
            <a:off x="3649239" y="440463"/>
            <a:ext cx="7948550" cy="3525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ea typeface="幼圆"/>
            </a:endParaRPr>
          </a:p>
          <a:p>
            <a:pPr marL="457200" indent="-457200"/>
            <a:r>
              <a:rPr lang="en-US" altLang="zh-CN">
                <a:ea typeface="幼圆"/>
              </a:rPr>
              <a:t>EDA limited to an extent with no data context</a:t>
            </a:r>
          </a:p>
          <a:p>
            <a:pPr marL="457200" indent="-457200"/>
            <a:r>
              <a:rPr lang="en-US" altLang="zh-CN">
                <a:ea typeface="幼圆"/>
              </a:rPr>
              <a:t>Strong negative correlation between g1_var_3 and g1/2_var_1</a:t>
            </a:r>
          </a:p>
          <a:p>
            <a:pPr marL="457200" indent="-457200"/>
            <a:r>
              <a:rPr lang="en-US" altLang="zh-CN">
                <a:ea typeface="幼圆"/>
              </a:rPr>
              <a:t>Strong positive correlation between the g3 variables</a:t>
            </a:r>
          </a:p>
          <a:p>
            <a:pPr marL="457200" indent="-457200">
              <a:buFont typeface="Wingdings 2" pitchFamily="18" charset="2"/>
              <a:buChar char=""/>
            </a:pPr>
            <a:endParaRPr lang="en-US" altLang="zh-CN">
              <a:ea typeface="幼圆"/>
            </a:endParaRPr>
          </a:p>
          <a:p>
            <a:pPr marL="457200" indent="-457200">
              <a:buFont typeface="Wingdings 2" pitchFamily="18" charset="2"/>
              <a:buChar char=""/>
            </a:pPr>
            <a:endParaRPr lang="en-US" altLang="zh-CN">
              <a:ea typeface="幼圆"/>
            </a:endParaRPr>
          </a:p>
          <a:p>
            <a:pPr marL="457200" indent="-457200">
              <a:buAutoNum type="arabicPeriod"/>
            </a:pPr>
            <a:endParaRPr lang="en-US" altLang="zh-CN">
              <a:ea typeface="幼圆"/>
            </a:endParaRPr>
          </a:p>
          <a:p>
            <a:pPr marL="457200" indent="-457200">
              <a:buAutoNum type="arabicPeriod"/>
            </a:pPr>
            <a:endParaRPr lang="en-US" altLang="zh-CN">
              <a:ea typeface="幼圆"/>
            </a:endParaRPr>
          </a:p>
          <a:p>
            <a:endParaRPr lang="en-US" altLang="zh-CN">
              <a:ea typeface="幼圆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E4C39-7B3C-4C93-98EA-57C8D2B680A0}"/>
              </a:ext>
            </a:extLst>
          </p:cNvPr>
          <p:cNvSpPr txBox="1"/>
          <p:nvPr/>
        </p:nvSpPr>
        <p:spPr>
          <a:xfrm>
            <a:off x="6551111" y="2386209"/>
            <a:ext cx="18037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41448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62F2-D9E6-4FF0-9680-6756DBC0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 &amp; EDA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2528C0-9CAC-4D70-BFE2-53344E01AAF4}"/>
              </a:ext>
            </a:extLst>
          </p:cNvPr>
          <p:cNvSpPr txBox="1">
            <a:spLocks/>
          </p:cNvSpPr>
          <p:nvPr/>
        </p:nvSpPr>
        <p:spPr>
          <a:xfrm>
            <a:off x="3638801" y="753614"/>
            <a:ext cx="7948550" cy="3254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zh-CN">
                <a:ea typeface="幼圆"/>
              </a:rPr>
              <a:t>There does appear to be seasonal trends</a:t>
            </a:r>
          </a:p>
          <a:p>
            <a:pPr marL="457200" indent="-457200"/>
            <a:r>
              <a:rPr lang="en-US" altLang="zh-CN">
                <a:ea typeface="幼圆"/>
              </a:rPr>
              <a:t>ACF plot confirms autoregressive nature of the data</a:t>
            </a:r>
          </a:p>
          <a:p>
            <a:pPr marL="457200" indent="-457200"/>
            <a:r>
              <a:rPr lang="en-US" altLang="zh-CN">
                <a:ea typeface="幼圆"/>
              </a:rPr>
              <a:t>Variables lagged using XTS package to improve model performance</a:t>
            </a:r>
            <a:endParaRPr lang="en-US" err="1"/>
          </a:p>
          <a:p>
            <a:pPr marL="457200" indent="-457200"/>
            <a:r>
              <a:rPr lang="en-US" altLang="zh-CN">
                <a:ea typeface="幼圆"/>
              </a:rPr>
              <a:t>Dickey-Fuller test for stationarity </a:t>
            </a:r>
            <a:r>
              <a:rPr lang="en-US">
                <a:ea typeface="幼圆"/>
              </a:rPr>
              <a:t>at 3 lags</a:t>
            </a:r>
            <a:r>
              <a:rPr lang="en-US" altLang="zh-CN">
                <a:ea typeface="幼圆"/>
              </a:rPr>
              <a:t> returned a p-value of 0.01</a:t>
            </a:r>
          </a:p>
          <a:p>
            <a:pPr marL="457200" indent="-457200">
              <a:buFont typeface="Wingdings 2" pitchFamily="18" charset="2"/>
              <a:buAutoNum type="arabicPeriod"/>
            </a:pPr>
            <a:endParaRPr lang="en-US" altLang="zh-CN">
              <a:ea typeface="幼圆"/>
            </a:endParaRPr>
          </a:p>
          <a:p>
            <a:pPr marL="457200" indent="-457200">
              <a:buFont typeface="Wingdings 2" pitchFamily="18" charset="2"/>
              <a:buAutoNum type="arabicPeriod"/>
            </a:pPr>
            <a:endParaRPr lang="en-US" altLang="zh-CN">
              <a:ea typeface="幼圆"/>
            </a:endParaRPr>
          </a:p>
          <a:p>
            <a:endParaRPr lang="en-US" altLang="zh-CN">
              <a:ea typeface="幼圆"/>
            </a:endParaRPr>
          </a:p>
        </p:txBody>
      </p:sp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DDC3F18-F39A-4524-B394-040A34008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81" y="3300603"/>
            <a:ext cx="3893507" cy="2408390"/>
          </a:xfrm>
        </p:spPr>
      </p:pic>
      <p:pic>
        <p:nvPicPr>
          <p:cNvPr id="14" name="Picture 14" descr="Chart&#10;&#10;Description automatically generated">
            <a:extLst>
              <a:ext uri="{FF2B5EF4-FFF2-40B4-BE49-F238E27FC236}">
                <a16:creationId xmlns:a16="http://schemas.microsoft.com/office/drawing/2014/main" id="{7E90B2F4-BB62-44F5-87A5-C3159F14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139" y="3353985"/>
            <a:ext cx="4079310" cy="25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5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4017A-91EE-4505-8AF8-415F63FF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27" y="1044668"/>
            <a:ext cx="2947482" cy="4601183"/>
          </a:xfrm>
        </p:spPr>
        <p:txBody>
          <a:bodyPr/>
          <a:lstStyle/>
          <a:p>
            <a:r>
              <a:rPr lang="en-US" altLang="zh-CN">
                <a:ea typeface="幼圆"/>
              </a:rPr>
              <a:t>Model selection &amp; Model outlines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3958C011-FF38-4045-8BCF-43D2EA42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06" y="1048415"/>
            <a:ext cx="7124699" cy="48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2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22BA-6060-4EFB-B0BC-BA00B47C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GLM - Logistic regression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25001AE-30B5-4DFC-89D0-B31B4804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917181"/>
            <a:ext cx="8005762" cy="50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6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2B54-105B-4185-AF60-6CCE2410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GAM - Generalized Additive Model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14DC535-8C63-4665-A691-7F4CD879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751600"/>
            <a:ext cx="8017667" cy="52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7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4EF1-A726-48FC-B3E3-06C2871F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Random Forest</a:t>
            </a:r>
            <a:endParaRPr lang="en-US"/>
          </a:p>
        </p:txBody>
      </p:sp>
      <p:pic>
        <p:nvPicPr>
          <p:cNvPr id="4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ED86574A-4E32-4143-97B3-FDCA58944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118" y="4236434"/>
            <a:ext cx="2381250" cy="1876425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87A83D7-FBBC-42B6-BD20-2FBBBFEE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560281"/>
            <a:ext cx="7541418" cy="54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6073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框架</vt:lpstr>
      <vt:lpstr>        Team 6 QUB Analyathon 1 </vt:lpstr>
      <vt:lpstr>Problem overview</vt:lpstr>
      <vt:lpstr>Data preparation &amp; EDA</vt:lpstr>
      <vt:lpstr>Data preparation &amp; EDA</vt:lpstr>
      <vt:lpstr>Data preparation &amp; EDA</vt:lpstr>
      <vt:lpstr>Model selection &amp; Model outlines</vt:lpstr>
      <vt:lpstr>GLM - Logistic regression</vt:lpstr>
      <vt:lpstr>GAM - Generalized Additive Model</vt:lpstr>
      <vt:lpstr>Random Forest</vt:lpstr>
      <vt:lpstr>Predicted Value against Observed Value</vt:lpstr>
      <vt:lpstr>Predicted Value VS Optimal Value</vt:lpstr>
      <vt:lpstr>Improvement of model</vt:lpstr>
      <vt:lpstr>Carrelation between Variables</vt:lpstr>
      <vt:lpstr>Relationship between g4_var_2 and g6_var_2/3/4</vt:lpstr>
      <vt:lpstr>Correlation Matrix Plot</vt:lpstr>
      <vt:lpstr>Scatter Plots </vt:lpstr>
      <vt:lpstr>Correlations  Chart</vt:lpstr>
      <vt:lpstr>          Line Graph </vt:lpstr>
      <vt:lpstr>Why to use  Correlations</vt:lpstr>
      <vt:lpstr>Conclusion</vt:lpstr>
      <vt:lpstr>Model Results</vt:lpstr>
      <vt:lpstr>Where to go from here?</vt:lpstr>
      <vt:lpstr> Where to go from here?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Predictive analytics in soft-drink production QUB Analytathon: </dc:title>
  <dc:creator>王 子清</dc:creator>
  <cp:revision>25</cp:revision>
  <dcterms:created xsi:type="dcterms:W3CDTF">2021-07-21T03:38:45Z</dcterms:created>
  <dcterms:modified xsi:type="dcterms:W3CDTF">2021-07-22T10:30:31Z</dcterms:modified>
</cp:coreProperties>
</file>