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256" r:id="rId2"/>
    <p:sldId id="257" r:id="rId3"/>
    <p:sldId id="258" r:id="rId4"/>
    <p:sldId id="262" r:id="rId5"/>
    <p:sldId id="272" r:id="rId6"/>
    <p:sldId id="261" r:id="rId7"/>
    <p:sldId id="265" r:id="rId8"/>
    <p:sldId id="266" r:id="rId9"/>
    <p:sldId id="264" r:id="rId10"/>
    <p:sldId id="268" r:id="rId11"/>
    <p:sldId id="273" r:id="rId12"/>
    <p:sldId id="269" r:id="rId13"/>
    <p:sldId id="271" r:id="rId14"/>
    <p:sldId id="274" r:id="rId15"/>
    <p:sldId id="275" r:id="rId16"/>
    <p:sldId id="276" r:id="rId17"/>
    <p:sldId id="277" r:id="rId18"/>
    <p:sldId id="278" r:id="rId19"/>
    <p:sldId id="279" r:id="rId20"/>
    <p:sldId id="280" r:id="rId21"/>
    <p:sldId id="281" r:id="rId22"/>
    <p:sldId id="283" r:id="rId23"/>
    <p:sldId id="282" r:id="rId24"/>
    <p:sldId id="284" r:id="rId25"/>
    <p:sldId id="285" r:id="rId26"/>
    <p:sldId id="286" r:id="rId27"/>
    <p:sldId id="287" r:id="rId28"/>
    <p:sldId id="288" r:id="rId29"/>
    <p:sldId id="26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99BF4CC-502F-45A4-8D69-3C78AE4CD3D3}">
          <p14:sldIdLst>
            <p14:sldId id="256"/>
            <p14:sldId id="257"/>
            <p14:sldId id="258"/>
            <p14:sldId id="262"/>
            <p14:sldId id="272"/>
            <p14:sldId id="261"/>
            <p14:sldId id="265"/>
          </p14:sldIdLst>
        </p14:section>
        <p14:section name="Untitled Section" id="{67F15479-3C1A-4659-BE40-46605B8F24EA}">
          <p14:sldIdLst>
            <p14:sldId id="266"/>
            <p14:sldId id="264"/>
            <p14:sldId id="268"/>
            <p14:sldId id="273"/>
            <p14:sldId id="269"/>
            <p14:sldId id="271"/>
            <p14:sldId id="274"/>
            <p14:sldId id="275"/>
            <p14:sldId id="276"/>
            <p14:sldId id="277"/>
            <p14:sldId id="278"/>
            <p14:sldId id="279"/>
            <p14:sldId id="280"/>
            <p14:sldId id="281"/>
            <p14:sldId id="283"/>
            <p14:sldId id="282"/>
            <p14:sldId id="284"/>
            <p14:sldId id="285"/>
            <p14:sldId id="286"/>
            <p14:sldId id="287"/>
            <p14:sldId id="288"/>
            <p14:sldId id="26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C14FCA-C9BE-4BC1-977B-46F6C390C07C}" type="datetimeFigureOut">
              <a:rPr lang="en-IN" smtClean="0"/>
              <a:pPr/>
              <a:t>12-10-2017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3691BB-525D-486C-9A40-E816FE898B22}" type="slidenum">
              <a:rPr lang="en-IN" smtClean="0"/>
              <a:pPr/>
              <a:t>‹#›</a:t>
            </a:fld>
            <a:endParaRPr lang="en-IN"/>
          </a:p>
        </p:txBody>
      </p:sp>
    </p:spTree>
    <p:extLst>
      <p:ext uri="{BB962C8B-B14F-4D97-AF65-F5344CB8AC3E}">
        <p14:creationId xmlns:p14="http://schemas.microsoft.com/office/powerpoint/2010/main" val="48017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3691BB-525D-486C-9A40-E816FE898B22}" type="slidenum">
              <a:rPr lang="en-IN" smtClean="0"/>
              <a:pPr/>
              <a:t>1</a:t>
            </a:fld>
            <a:endParaRPr lang="en-IN"/>
          </a:p>
        </p:txBody>
      </p:sp>
    </p:spTree>
    <p:extLst>
      <p:ext uri="{BB962C8B-B14F-4D97-AF65-F5344CB8AC3E}">
        <p14:creationId xmlns:p14="http://schemas.microsoft.com/office/powerpoint/2010/main" val="167931214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58F90C-16FF-436A-9208-F0B360017DB7}" type="datetime1">
              <a:rPr lang="en-US" smtClean="0"/>
              <a:t>12-Oct-17</a:t>
            </a:fld>
            <a:endParaRPr lang="en-US"/>
          </a:p>
        </p:txBody>
      </p:sp>
      <p:sp>
        <p:nvSpPr>
          <p:cNvPr id="5" name="Footer Placeholder 4"/>
          <p:cNvSpPr>
            <a:spLocks noGrp="1"/>
          </p:cNvSpPr>
          <p:nvPr>
            <p:ph type="ftr" sz="quarter" idx="11"/>
          </p:nvPr>
        </p:nvSpPr>
        <p:spPr/>
        <p:txBody>
          <a:bodyPr/>
          <a:lstStyle/>
          <a:p>
            <a:r>
              <a:rPr lang="en-US"/>
              <a:t>DATA MINING AND ANALYSIS COURSE PROJECT</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E7EE73C7-9B5F-420C-A757-2B7FF0541DF6}" type="slidenum">
              <a:rPr lang="en-US" smtClean="0"/>
              <a:pPr/>
              <a:t>‹#›</a:t>
            </a:fld>
            <a:endParaRPr lang="en-US"/>
          </a:p>
        </p:txBody>
      </p:sp>
    </p:spTree>
    <p:extLst>
      <p:ext uri="{BB962C8B-B14F-4D97-AF65-F5344CB8AC3E}">
        <p14:creationId xmlns:p14="http://schemas.microsoft.com/office/powerpoint/2010/main" val="2819629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FA717-9BA5-4C82-A0A8-5FE8240114CE}" type="datetime1">
              <a:rPr lang="en-US" smtClean="0"/>
              <a:t>12-Oct-17</a:t>
            </a:fld>
            <a:endParaRPr lang="en-US"/>
          </a:p>
        </p:txBody>
      </p:sp>
      <p:sp>
        <p:nvSpPr>
          <p:cNvPr id="5" name="Footer Placeholder 4"/>
          <p:cNvSpPr>
            <a:spLocks noGrp="1"/>
          </p:cNvSpPr>
          <p:nvPr>
            <p:ph type="ftr" sz="quarter" idx="11"/>
          </p:nvPr>
        </p:nvSpPr>
        <p:spPr/>
        <p:txBody>
          <a:bodyPr/>
          <a:lstStyle/>
          <a:p>
            <a:r>
              <a:rPr lang="en-US"/>
              <a:t>DATA MINING AND ANALYSIS COURSE PROJECT</a:t>
            </a:r>
          </a:p>
        </p:txBody>
      </p:sp>
      <p:sp>
        <p:nvSpPr>
          <p:cNvPr id="6" name="Slide Number Placeholder 5"/>
          <p:cNvSpPr>
            <a:spLocks noGrp="1"/>
          </p:cNvSpPr>
          <p:nvPr>
            <p:ph type="sldNum" sz="quarter" idx="12"/>
          </p:nvPr>
        </p:nvSpPr>
        <p:spPr/>
        <p:txBody>
          <a:bodyPr/>
          <a:lstStyle/>
          <a:p>
            <a:fld id="{E7EE73C7-9B5F-420C-A757-2B7FF0541DF6}" type="slidenum">
              <a:rPr lang="en-US" smtClean="0"/>
              <a:pPr/>
              <a:t>‹#›</a:t>
            </a:fld>
            <a:endParaRPr lang="en-US"/>
          </a:p>
        </p:txBody>
      </p:sp>
    </p:spTree>
    <p:extLst>
      <p:ext uri="{BB962C8B-B14F-4D97-AF65-F5344CB8AC3E}">
        <p14:creationId xmlns:p14="http://schemas.microsoft.com/office/powerpoint/2010/main" val="4124895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966C46-E398-4942-AE11-AAABCBB15BC3}" type="datetime1">
              <a:rPr lang="en-US" smtClean="0"/>
              <a:t>12-Oct-17</a:t>
            </a:fld>
            <a:endParaRPr lang="en-US"/>
          </a:p>
        </p:txBody>
      </p:sp>
      <p:sp>
        <p:nvSpPr>
          <p:cNvPr id="5" name="Footer Placeholder 4"/>
          <p:cNvSpPr>
            <a:spLocks noGrp="1"/>
          </p:cNvSpPr>
          <p:nvPr>
            <p:ph type="ftr" sz="quarter" idx="11"/>
          </p:nvPr>
        </p:nvSpPr>
        <p:spPr/>
        <p:txBody>
          <a:bodyPr/>
          <a:lstStyle/>
          <a:p>
            <a:r>
              <a:rPr lang="en-US"/>
              <a:t>DATA MINING AND ANALYSIS COURSE PROJECT</a:t>
            </a:r>
          </a:p>
        </p:txBody>
      </p:sp>
      <p:sp>
        <p:nvSpPr>
          <p:cNvPr id="6" name="Slide Number Placeholder 5"/>
          <p:cNvSpPr>
            <a:spLocks noGrp="1"/>
          </p:cNvSpPr>
          <p:nvPr>
            <p:ph type="sldNum" sz="quarter" idx="12"/>
          </p:nvPr>
        </p:nvSpPr>
        <p:spPr/>
        <p:txBody>
          <a:bodyPr/>
          <a:lstStyle/>
          <a:p>
            <a:fld id="{E7EE73C7-9B5F-420C-A757-2B7FF0541DF6}" type="slidenum">
              <a:rPr lang="en-US" smtClean="0"/>
              <a:pPr/>
              <a:t>‹#›</a:t>
            </a:fld>
            <a:endParaRPr lang="en-US"/>
          </a:p>
        </p:txBody>
      </p:sp>
    </p:spTree>
    <p:extLst>
      <p:ext uri="{BB962C8B-B14F-4D97-AF65-F5344CB8AC3E}">
        <p14:creationId xmlns:p14="http://schemas.microsoft.com/office/powerpoint/2010/main" val="4100061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D9442A-0E7C-4075-ABCC-5D25A4082C90}" type="datetime1">
              <a:rPr lang="en-US" smtClean="0"/>
              <a:t>12-Oct-17</a:t>
            </a:fld>
            <a:endParaRPr lang="en-US"/>
          </a:p>
        </p:txBody>
      </p:sp>
      <p:sp>
        <p:nvSpPr>
          <p:cNvPr id="5" name="Footer Placeholder 4"/>
          <p:cNvSpPr>
            <a:spLocks noGrp="1"/>
          </p:cNvSpPr>
          <p:nvPr>
            <p:ph type="ftr" sz="quarter" idx="11"/>
          </p:nvPr>
        </p:nvSpPr>
        <p:spPr/>
        <p:txBody>
          <a:bodyPr/>
          <a:lstStyle/>
          <a:p>
            <a:r>
              <a:rPr lang="en-US"/>
              <a:t>DATA MINING AND ANALYSIS COURSE PROJECT</a:t>
            </a:r>
          </a:p>
        </p:txBody>
      </p:sp>
      <p:sp>
        <p:nvSpPr>
          <p:cNvPr id="6" name="Slide Number Placeholder 5"/>
          <p:cNvSpPr>
            <a:spLocks noGrp="1"/>
          </p:cNvSpPr>
          <p:nvPr>
            <p:ph type="sldNum" sz="quarter" idx="12"/>
          </p:nvPr>
        </p:nvSpPr>
        <p:spPr/>
        <p:txBody>
          <a:bodyPr/>
          <a:lstStyle/>
          <a:p>
            <a:fld id="{E7EE73C7-9B5F-420C-A757-2B7FF0541DF6}" type="slidenum">
              <a:rPr lang="en-US" smtClean="0"/>
              <a:pPr/>
              <a:t>‹#›</a:t>
            </a:fld>
            <a:endParaRPr lang="en-US"/>
          </a:p>
        </p:txBody>
      </p:sp>
    </p:spTree>
    <p:extLst>
      <p:ext uri="{BB962C8B-B14F-4D97-AF65-F5344CB8AC3E}">
        <p14:creationId xmlns:p14="http://schemas.microsoft.com/office/powerpoint/2010/main" val="3887845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5C7987C3-26D6-4417-B9C2-566EB16F6C62}" type="datetime1">
              <a:rPr lang="en-US" smtClean="0"/>
              <a:t>12-Oct-17</a:t>
            </a:fld>
            <a:endParaRPr lang="en-US"/>
          </a:p>
        </p:txBody>
      </p:sp>
      <p:sp>
        <p:nvSpPr>
          <p:cNvPr id="5" name="Footer Placeholder 4"/>
          <p:cNvSpPr>
            <a:spLocks noGrp="1"/>
          </p:cNvSpPr>
          <p:nvPr>
            <p:ph type="ftr" sz="quarter" idx="11"/>
          </p:nvPr>
        </p:nvSpPr>
        <p:spPr>
          <a:xfrm>
            <a:off x="2182708" y="6272784"/>
            <a:ext cx="6327648" cy="365125"/>
          </a:xfrm>
        </p:spPr>
        <p:txBody>
          <a:bodyPr/>
          <a:lstStyle/>
          <a:p>
            <a:r>
              <a:rPr lang="en-US"/>
              <a:t>DATA MINING AND ANALYSIS COURSE PROJECT</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E7EE73C7-9B5F-420C-A757-2B7FF0541DF6}" type="slidenum">
              <a:rPr lang="en-US" smtClean="0"/>
              <a:pPr/>
              <a:t>‹#›</a:t>
            </a:fld>
            <a:endParaRPr lang="en-US"/>
          </a:p>
        </p:txBody>
      </p:sp>
    </p:spTree>
    <p:extLst>
      <p:ext uri="{BB962C8B-B14F-4D97-AF65-F5344CB8AC3E}">
        <p14:creationId xmlns:p14="http://schemas.microsoft.com/office/powerpoint/2010/main" val="832051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0E1941-0BF2-4252-9BB1-569B64A137FA}" type="datetime1">
              <a:rPr lang="en-US" smtClean="0"/>
              <a:t>12-Oct-17</a:t>
            </a:fld>
            <a:endParaRPr lang="en-US"/>
          </a:p>
        </p:txBody>
      </p:sp>
      <p:sp>
        <p:nvSpPr>
          <p:cNvPr id="6" name="Footer Placeholder 5"/>
          <p:cNvSpPr>
            <a:spLocks noGrp="1"/>
          </p:cNvSpPr>
          <p:nvPr>
            <p:ph type="ftr" sz="quarter" idx="11"/>
          </p:nvPr>
        </p:nvSpPr>
        <p:spPr/>
        <p:txBody>
          <a:bodyPr/>
          <a:lstStyle/>
          <a:p>
            <a:r>
              <a:rPr lang="en-US"/>
              <a:t>DATA MINING AND ANALYSIS COURSE PROJECT</a:t>
            </a:r>
          </a:p>
        </p:txBody>
      </p:sp>
      <p:sp>
        <p:nvSpPr>
          <p:cNvPr id="7" name="Slide Number Placeholder 6"/>
          <p:cNvSpPr>
            <a:spLocks noGrp="1"/>
          </p:cNvSpPr>
          <p:nvPr>
            <p:ph type="sldNum" sz="quarter" idx="12"/>
          </p:nvPr>
        </p:nvSpPr>
        <p:spPr/>
        <p:txBody>
          <a:bodyPr/>
          <a:lstStyle/>
          <a:p>
            <a:fld id="{E7EE73C7-9B5F-420C-A757-2B7FF0541DF6}" type="slidenum">
              <a:rPr lang="en-US" smtClean="0"/>
              <a:pPr/>
              <a:t>‹#›</a:t>
            </a:fld>
            <a:endParaRPr lang="en-US"/>
          </a:p>
        </p:txBody>
      </p:sp>
    </p:spTree>
    <p:extLst>
      <p:ext uri="{BB962C8B-B14F-4D97-AF65-F5344CB8AC3E}">
        <p14:creationId xmlns:p14="http://schemas.microsoft.com/office/powerpoint/2010/main" val="89038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EC2B4A-BE23-4C69-8367-9A5DB0136D2F}" type="datetime1">
              <a:rPr lang="en-US" smtClean="0"/>
              <a:t>12-Oct-17</a:t>
            </a:fld>
            <a:endParaRPr lang="en-US"/>
          </a:p>
        </p:txBody>
      </p:sp>
      <p:sp>
        <p:nvSpPr>
          <p:cNvPr id="8" name="Footer Placeholder 7"/>
          <p:cNvSpPr>
            <a:spLocks noGrp="1"/>
          </p:cNvSpPr>
          <p:nvPr>
            <p:ph type="ftr" sz="quarter" idx="11"/>
          </p:nvPr>
        </p:nvSpPr>
        <p:spPr/>
        <p:txBody>
          <a:bodyPr/>
          <a:lstStyle/>
          <a:p>
            <a:r>
              <a:rPr lang="en-US"/>
              <a:t>DATA MINING AND ANALYSIS COURSE PROJECT</a:t>
            </a:r>
          </a:p>
        </p:txBody>
      </p:sp>
      <p:sp>
        <p:nvSpPr>
          <p:cNvPr id="9" name="Slide Number Placeholder 8"/>
          <p:cNvSpPr>
            <a:spLocks noGrp="1"/>
          </p:cNvSpPr>
          <p:nvPr>
            <p:ph type="sldNum" sz="quarter" idx="12"/>
          </p:nvPr>
        </p:nvSpPr>
        <p:spPr/>
        <p:txBody>
          <a:bodyPr/>
          <a:lstStyle/>
          <a:p>
            <a:fld id="{E7EE73C7-9B5F-420C-A757-2B7FF0541DF6}" type="slidenum">
              <a:rPr lang="en-US" smtClean="0"/>
              <a:pPr/>
              <a:t>‹#›</a:t>
            </a:fld>
            <a:endParaRPr lang="en-US"/>
          </a:p>
        </p:txBody>
      </p:sp>
    </p:spTree>
    <p:extLst>
      <p:ext uri="{BB962C8B-B14F-4D97-AF65-F5344CB8AC3E}">
        <p14:creationId xmlns:p14="http://schemas.microsoft.com/office/powerpoint/2010/main" val="1386382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5B6007-1969-4D9C-BC62-E207D89C7107}" type="datetime1">
              <a:rPr lang="en-US" smtClean="0"/>
              <a:t>12-Oct-17</a:t>
            </a:fld>
            <a:endParaRPr lang="en-US"/>
          </a:p>
        </p:txBody>
      </p:sp>
      <p:sp>
        <p:nvSpPr>
          <p:cNvPr id="4" name="Footer Placeholder 3"/>
          <p:cNvSpPr>
            <a:spLocks noGrp="1"/>
          </p:cNvSpPr>
          <p:nvPr>
            <p:ph type="ftr" sz="quarter" idx="11"/>
          </p:nvPr>
        </p:nvSpPr>
        <p:spPr/>
        <p:txBody>
          <a:bodyPr/>
          <a:lstStyle/>
          <a:p>
            <a:r>
              <a:rPr lang="en-US"/>
              <a:t>DATA MINING AND ANALYSIS COURSE PROJECT</a:t>
            </a:r>
          </a:p>
        </p:txBody>
      </p:sp>
      <p:sp>
        <p:nvSpPr>
          <p:cNvPr id="5" name="Slide Number Placeholder 4"/>
          <p:cNvSpPr>
            <a:spLocks noGrp="1"/>
          </p:cNvSpPr>
          <p:nvPr>
            <p:ph type="sldNum" sz="quarter" idx="12"/>
          </p:nvPr>
        </p:nvSpPr>
        <p:spPr/>
        <p:txBody>
          <a:bodyPr/>
          <a:lstStyle/>
          <a:p>
            <a:fld id="{E7EE73C7-9B5F-420C-A757-2B7FF0541DF6}" type="slidenum">
              <a:rPr lang="en-US" smtClean="0"/>
              <a:pPr/>
              <a:t>‹#›</a:t>
            </a:fld>
            <a:endParaRPr lang="en-US"/>
          </a:p>
        </p:txBody>
      </p:sp>
    </p:spTree>
    <p:extLst>
      <p:ext uri="{BB962C8B-B14F-4D97-AF65-F5344CB8AC3E}">
        <p14:creationId xmlns:p14="http://schemas.microsoft.com/office/powerpoint/2010/main" val="407903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4CBF6D-DFBB-4F57-9B02-8CFEDDABEA0C}" type="datetime1">
              <a:rPr lang="en-US" smtClean="0"/>
              <a:t>12-Oct-17</a:t>
            </a:fld>
            <a:endParaRPr lang="en-US"/>
          </a:p>
        </p:txBody>
      </p:sp>
      <p:sp>
        <p:nvSpPr>
          <p:cNvPr id="3" name="Footer Placeholder 2"/>
          <p:cNvSpPr>
            <a:spLocks noGrp="1"/>
          </p:cNvSpPr>
          <p:nvPr>
            <p:ph type="ftr" sz="quarter" idx="11"/>
          </p:nvPr>
        </p:nvSpPr>
        <p:spPr/>
        <p:txBody>
          <a:bodyPr/>
          <a:lstStyle/>
          <a:p>
            <a:r>
              <a:rPr lang="en-US"/>
              <a:t>DATA MINING AND ANALYSIS COURSE PROJECT</a:t>
            </a:r>
          </a:p>
        </p:txBody>
      </p:sp>
      <p:sp>
        <p:nvSpPr>
          <p:cNvPr id="4" name="Slide Number Placeholder 3"/>
          <p:cNvSpPr>
            <a:spLocks noGrp="1"/>
          </p:cNvSpPr>
          <p:nvPr>
            <p:ph type="sldNum" sz="quarter" idx="12"/>
          </p:nvPr>
        </p:nvSpPr>
        <p:spPr/>
        <p:txBody>
          <a:bodyPr/>
          <a:lstStyle/>
          <a:p>
            <a:fld id="{E7EE73C7-9B5F-420C-A757-2B7FF0541DF6}" type="slidenum">
              <a:rPr lang="en-US" smtClean="0"/>
              <a:pPr/>
              <a:t>‹#›</a:t>
            </a:fld>
            <a:endParaRPr lang="en-US"/>
          </a:p>
        </p:txBody>
      </p:sp>
    </p:spTree>
    <p:extLst>
      <p:ext uri="{BB962C8B-B14F-4D97-AF65-F5344CB8AC3E}">
        <p14:creationId xmlns:p14="http://schemas.microsoft.com/office/powerpoint/2010/main" val="1604578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065E068-4AB6-4C7B-AC5F-89DB56A8A1A6}" type="datetime1">
              <a:rPr lang="en-US" smtClean="0"/>
              <a:t>12-Oct-17</a:t>
            </a:fld>
            <a:endParaRPr lang="en-US"/>
          </a:p>
        </p:txBody>
      </p:sp>
      <p:sp>
        <p:nvSpPr>
          <p:cNvPr id="6" name="Footer Placeholder 5"/>
          <p:cNvSpPr>
            <a:spLocks noGrp="1"/>
          </p:cNvSpPr>
          <p:nvPr>
            <p:ph type="ftr" sz="quarter" idx="11"/>
          </p:nvPr>
        </p:nvSpPr>
        <p:spPr/>
        <p:txBody>
          <a:bodyPr/>
          <a:lstStyle/>
          <a:p>
            <a:r>
              <a:rPr lang="en-US"/>
              <a:t>DATA MINING AND ANALYSIS COURSE PROJECT</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7EE73C7-9B5F-420C-A757-2B7FF0541DF6}" type="slidenum">
              <a:rPr lang="en-US" smtClean="0"/>
              <a:pPr/>
              <a:t>‹#›</a:t>
            </a:fld>
            <a:endParaRPr lang="en-US"/>
          </a:p>
        </p:txBody>
      </p:sp>
    </p:spTree>
    <p:extLst>
      <p:ext uri="{BB962C8B-B14F-4D97-AF65-F5344CB8AC3E}">
        <p14:creationId xmlns:p14="http://schemas.microsoft.com/office/powerpoint/2010/main" val="3967385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B8AF34B-D3C4-48FA-BB59-062B01A57B24}" type="datetime1">
              <a:rPr lang="en-US" smtClean="0"/>
              <a:t>12-Oct-17</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7EE73C7-9B5F-420C-A757-2B7FF0541DF6}" type="slidenum">
              <a:rPr lang="en-US" smtClean="0"/>
              <a:pPr/>
              <a:t>‹#›</a:t>
            </a:fld>
            <a:endParaRPr lang="en-US"/>
          </a:p>
        </p:txBody>
      </p:sp>
    </p:spTree>
    <p:extLst>
      <p:ext uri="{BB962C8B-B14F-4D97-AF65-F5344CB8AC3E}">
        <p14:creationId xmlns:p14="http://schemas.microsoft.com/office/powerpoint/2010/main" val="2742585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3EFE595-DFBC-47D6-AB52-FA17FB85D045}" type="datetime1">
              <a:rPr lang="en-US" smtClean="0"/>
              <a:t>12-Oct-17</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DATA MINING AND ANALYSIS COURSE PROJECT</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7EE73C7-9B5F-420C-A757-2B7FF0541DF6}" type="slidenum">
              <a:rPr lang="en-US" smtClean="0"/>
              <a:pPr/>
              <a:t>‹#›</a:t>
            </a:fld>
            <a:endParaRPr lang="en-US"/>
          </a:p>
        </p:txBody>
      </p:sp>
    </p:spTree>
    <p:extLst>
      <p:ext uri="{BB962C8B-B14F-4D97-AF65-F5344CB8AC3E}">
        <p14:creationId xmlns:p14="http://schemas.microsoft.com/office/powerpoint/2010/main" val="8259019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Kaggle_Test_Dataset_v2.csv" TargetMode="External"/><Relationship Id="rId2" Type="http://schemas.openxmlformats.org/officeDocument/2006/relationships/hyperlink" Target="Kaggle_Training_Dataset_v2.csv"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DE45D0-7B3B-4676-A3F9-D2B1E0D6A9EC}"/>
              </a:ext>
            </a:extLst>
          </p:cNvPr>
          <p:cNvSpPr txBox="1"/>
          <p:nvPr/>
        </p:nvSpPr>
        <p:spPr>
          <a:xfrm>
            <a:off x="4870580" y="4689781"/>
            <a:ext cx="4674637" cy="1477328"/>
          </a:xfrm>
          <a:prstGeom prst="rect">
            <a:avLst/>
          </a:prstGeom>
          <a:noFill/>
        </p:spPr>
        <p:txBody>
          <a:bodyPr wrap="square" rtlCol="0">
            <a:spAutoFit/>
          </a:bodyPr>
          <a:lstStyle/>
          <a:p>
            <a:r>
              <a:rPr lang="en-IN" dirty="0"/>
              <a:t>Team members		USN</a:t>
            </a:r>
          </a:p>
          <a:p>
            <a:endParaRPr lang="en-IN" dirty="0"/>
          </a:p>
          <a:p>
            <a:r>
              <a:rPr lang="en-IN" dirty="0"/>
              <a:t>Vishal MK			01FE15BCS232</a:t>
            </a:r>
          </a:p>
          <a:p>
            <a:r>
              <a:rPr lang="en-IN" dirty="0"/>
              <a:t>Yogesh CH			01FE15BCS235</a:t>
            </a:r>
          </a:p>
          <a:p>
            <a:r>
              <a:rPr lang="en-IN" dirty="0"/>
              <a:t>Yuyutsa S			01FE15BCS236</a:t>
            </a:r>
          </a:p>
        </p:txBody>
      </p:sp>
      <p:sp>
        <p:nvSpPr>
          <p:cNvPr id="5" name="TextBox 4"/>
          <p:cNvSpPr txBox="1"/>
          <p:nvPr/>
        </p:nvSpPr>
        <p:spPr>
          <a:xfrm>
            <a:off x="1046922" y="1643270"/>
            <a:ext cx="9753600" cy="523220"/>
          </a:xfrm>
          <a:prstGeom prst="rect">
            <a:avLst/>
          </a:prstGeom>
          <a:noFill/>
        </p:spPr>
        <p:txBody>
          <a:bodyPr wrap="square" rtlCol="0">
            <a:spAutoFit/>
          </a:bodyPr>
          <a:lstStyle/>
          <a:p>
            <a:pPr algn="ctr"/>
            <a:r>
              <a:rPr lang="en-US" sz="2800" dirty="0"/>
              <a:t>DATA MINING AND ANALYSIS</a:t>
            </a:r>
          </a:p>
        </p:txBody>
      </p:sp>
      <p:sp>
        <p:nvSpPr>
          <p:cNvPr id="6" name="TextBox 5"/>
          <p:cNvSpPr txBox="1"/>
          <p:nvPr/>
        </p:nvSpPr>
        <p:spPr>
          <a:xfrm>
            <a:off x="1073426" y="2425148"/>
            <a:ext cx="9634331" cy="1015663"/>
          </a:xfrm>
          <a:prstGeom prst="rect">
            <a:avLst/>
          </a:prstGeom>
          <a:noFill/>
        </p:spPr>
        <p:txBody>
          <a:bodyPr wrap="square" rtlCol="0">
            <a:spAutoFit/>
          </a:bodyPr>
          <a:lstStyle/>
          <a:p>
            <a:pPr algn="ctr"/>
            <a:r>
              <a:rPr lang="en-US" sz="6000" dirty="0"/>
              <a:t>QUORA QUESTION PAIRS </a:t>
            </a:r>
          </a:p>
        </p:txBody>
      </p:sp>
      <p:sp>
        <p:nvSpPr>
          <p:cNvPr id="8" name="Slide Number Placeholder 7"/>
          <p:cNvSpPr>
            <a:spLocks noGrp="1"/>
          </p:cNvSpPr>
          <p:nvPr>
            <p:ph type="sldNum" sz="quarter" idx="12"/>
          </p:nvPr>
        </p:nvSpPr>
        <p:spPr/>
        <p:txBody>
          <a:bodyPr/>
          <a:lstStyle/>
          <a:p>
            <a:fld id="{E7EE73C7-9B5F-420C-A757-2B7FF0541DF6}" type="slidenum">
              <a:rPr lang="en-US" smtClean="0"/>
              <a:pPr/>
              <a:t>1</a:t>
            </a:fld>
            <a:endParaRPr lang="en-US"/>
          </a:p>
        </p:txBody>
      </p:sp>
      <p:sp>
        <p:nvSpPr>
          <p:cNvPr id="10" name="TextBox 9"/>
          <p:cNvSpPr txBox="1"/>
          <p:nvPr/>
        </p:nvSpPr>
        <p:spPr>
          <a:xfrm>
            <a:off x="159026" y="185530"/>
            <a:ext cx="2199861" cy="461665"/>
          </a:xfrm>
          <a:prstGeom prst="rect">
            <a:avLst/>
          </a:prstGeom>
          <a:noFill/>
        </p:spPr>
        <p:txBody>
          <a:bodyPr wrap="square" rtlCol="0">
            <a:spAutoFit/>
          </a:bodyPr>
          <a:lstStyle/>
          <a:p>
            <a:r>
              <a:rPr lang="en-US" sz="2400" dirty="0"/>
              <a:t>Team No. 6</a:t>
            </a:r>
          </a:p>
        </p:txBody>
      </p:sp>
    </p:spTree>
    <p:extLst>
      <p:ext uri="{BB962C8B-B14F-4D97-AF65-F5344CB8AC3E}">
        <p14:creationId xmlns:p14="http://schemas.microsoft.com/office/powerpoint/2010/main" val="3931188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F8BC3-D4D9-4025-B14D-E161293CE1E8}"/>
              </a:ext>
            </a:extLst>
          </p:cNvPr>
          <p:cNvSpPr>
            <a:spLocks noGrp="1"/>
          </p:cNvSpPr>
          <p:nvPr>
            <p:ph type="title"/>
          </p:nvPr>
        </p:nvSpPr>
        <p:spPr>
          <a:xfrm>
            <a:off x="829703" y="0"/>
            <a:ext cx="10058400" cy="873113"/>
          </a:xfrm>
        </p:spPr>
        <p:txBody>
          <a:bodyPr>
            <a:normAutofit/>
          </a:bodyPr>
          <a:lstStyle/>
          <a:p>
            <a:r>
              <a:rPr lang="en-US" sz="3600" dirty="0"/>
              <a:t>number of words distribution in the questions</a:t>
            </a:r>
            <a:endParaRPr lang="en-IN" sz="3600" dirty="0"/>
          </a:p>
        </p:txBody>
      </p:sp>
      <p:sp>
        <p:nvSpPr>
          <p:cNvPr id="4" name="Footer Placeholder 3">
            <a:extLst>
              <a:ext uri="{FF2B5EF4-FFF2-40B4-BE49-F238E27FC236}">
                <a16:creationId xmlns:a16="http://schemas.microsoft.com/office/drawing/2014/main" id="{2258D356-2652-4EE8-A5C3-B943B8D0C675}"/>
              </a:ext>
            </a:extLst>
          </p:cNvPr>
          <p:cNvSpPr>
            <a:spLocks noGrp="1"/>
          </p:cNvSpPr>
          <p:nvPr>
            <p:ph type="ftr" sz="quarter" idx="11"/>
          </p:nvPr>
        </p:nvSpPr>
        <p:spPr/>
        <p:txBody>
          <a:bodyPr/>
          <a:lstStyle/>
          <a:p>
            <a:r>
              <a:rPr lang="en-US"/>
              <a:t>DATA MINING AND ANALYSIS COURSE PROJECT</a:t>
            </a:r>
          </a:p>
        </p:txBody>
      </p:sp>
      <p:sp>
        <p:nvSpPr>
          <p:cNvPr id="5" name="Slide Number Placeholder 4">
            <a:extLst>
              <a:ext uri="{FF2B5EF4-FFF2-40B4-BE49-F238E27FC236}">
                <a16:creationId xmlns:a16="http://schemas.microsoft.com/office/drawing/2014/main" id="{97A2D6DA-3E76-4DCF-A753-A390A5326855}"/>
              </a:ext>
            </a:extLst>
          </p:cNvPr>
          <p:cNvSpPr>
            <a:spLocks noGrp="1"/>
          </p:cNvSpPr>
          <p:nvPr>
            <p:ph type="sldNum" sz="quarter" idx="12"/>
          </p:nvPr>
        </p:nvSpPr>
        <p:spPr/>
        <p:txBody>
          <a:bodyPr/>
          <a:lstStyle/>
          <a:p>
            <a:fld id="{E7EE73C7-9B5F-420C-A757-2B7FF0541DF6}" type="slidenum">
              <a:rPr lang="en-US" smtClean="0"/>
              <a:pPr/>
              <a:t>10</a:t>
            </a:fld>
            <a:endParaRPr lang="en-US"/>
          </a:p>
        </p:txBody>
      </p:sp>
      <p:pic>
        <p:nvPicPr>
          <p:cNvPr id="7" name="Content Placeholder 6">
            <a:extLst>
              <a:ext uri="{FF2B5EF4-FFF2-40B4-BE49-F238E27FC236}">
                <a16:creationId xmlns:a16="http://schemas.microsoft.com/office/drawing/2014/main" id="{1AC1C3F2-9D3A-4393-BE2D-A54CE28C4A27}"/>
              </a:ext>
            </a:extLst>
          </p:cNvPr>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l="8959" t="16187" r="11972" b="9155"/>
          <a:stretch/>
        </p:blipFill>
        <p:spPr>
          <a:xfrm>
            <a:off x="829703" y="857821"/>
            <a:ext cx="10202863" cy="5414963"/>
          </a:xfrm>
        </p:spPr>
      </p:pic>
    </p:spTree>
    <p:extLst>
      <p:ext uri="{BB962C8B-B14F-4D97-AF65-F5344CB8AC3E}">
        <p14:creationId xmlns:p14="http://schemas.microsoft.com/office/powerpoint/2010/main" val="1478479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209407-9CD5-480C-99F5-90CCD09B8D0A}"/>
              </a:ext>
            </a:extLst>
          </p:cNvPr>
          <p:cNvSpPr>
            <a:spLocks noGrp="1"/>
          </p:cNvSpPr>
          <p:nvPr>
            <p:ph type="title"/>
          </p:nvPr>
        </p:nvSpPr>
        <p:spPr/>
        <p:txBody>
          <a:bodyPr/>
          <a:lstStyle/>
          <a:p>
            <a:r>
              <a:rPr lang="en-IN" dirty="0"/>
              <a:t>From above graph</a:t>
            </a:r>
            <a:endParaRPr lang="en-US" dirty="0"/>
          </a:p>
        </p:txBody>
      </p:sp>
      <p:sp>
        <p:nvSpPr>
          <p:cNvPr id="6" name="Content Placeholder 5">
            <a:extLst>
              <a:ext uri="{FF2B5EF4-FFF2-40B4-BE49-F238E27FC236}">
                <a16:creationId xmlns:a16="http://schemas.microsoft.com/office/drawing/2014/main" id="{E8369130-F695-4476-9376-FBA3998ACC6E}"/>
              </a:ext>
            </a:extLst>
          </p:cNvPr>
          <p:cNvSpPr>
            <a:spLocks noGrp="1"/>
          </p:cNvSpPr>
          <p:nvPr>
            <p:ph idx="1"/>
          </p:nvPr>
        </p:nvSpPr>
        <p:spPr/>
        <p:txBody>
          <a:bodyPr/>
          <a:lstStyle/>
          <a:p>
            <a:r>
              <a:rPr lang="en-IN" dirty="0"/>
              <a:t>We can see that most questions have frequent word count of anywhere from 5 to 15 words both in test and training data.</a:t>
            </a:r>
          </a:p>
          <a:p>
            <a:endParaRPr lang="en-US" dirty="0"/>
          </a:p>
        </p:txBody>
      </p:sp>
      <p:sp>
        <p:nvSpPr>
          <p:cNvPr id="3" name="Footer Placeholder 2">
            <a:extLst>
              <a:ext uri="{FF2B5EF4-FFF2-40B4-BE49-F238E27FC236}">
                <a16:creationId xmlns:a16="http://schemas.microsoft.com/office/drawing/2014/main" id="{A5FDDAB2-2E9F-47F9-9967-533FFC8EEDC4}"/>
              </a:ext>
            </a:extLst>
          </p:cNvPr>
          <p:cNvSpPr>
            <a:spLocks noGrp="1"/>
          </p:cNvSpPr>
          <p:nvPr>
            <p:ph type="ftr" sz="quarter" idx="11"/>
          </p:nvPr>
        </p:nvSpPr>
        <p:spPr/>
        <p:txBody>
          <a:bodyPr/>
          <a:lstStyle/>
          <a:p>
            <a:r>
              <a:rPr lang="en-US"/>
              <a:t>DATA MINING AND ANALYSIS COURSE PROJECT</a:t>
            </a:r>
          </a:p>
        </p:txBody>
      </p:sp>
      <p:sp>
        <p:nvSpPr>
          <p:cNvPr id="4" name="Slide Number Placeholder 3">
            <a:extLst>
              <a:ext uri="{FF2B5EF4-FFF2-40B4-BE49-F238E27FC236}">
                <a16:creationId xmlns:a16="http://schemas.microsoft.com/office/drawing/2014/main" id="{CA62EE19-F5AB-4E16-B486-6324C245882F}"/>
              </a:ext>
            </a:extLst>
          </p:cNvPr>
          <p:cNvSpPr>
            <a:spLocks noGrp="1"/>
          </p:cNvSpPr>
          <p:nvPr>
            <p:ph type="sldNum" sz="quarter" idx="12"/>
          </p:nvPr>
        </p:nvSpPr>
        <p:spPr/>
        <p:txBody>
          <a:bodyPr/>
          <a:lstStyle/>
          <a:p>
            <a:fld id="{E7EE73C7-9B5F-420C-A757-2B7FF0541DF6}" type="slidenum">
              <a:rPr lang="en-US" smtClean="0"/>
              <a:pPr/>
              <a:t>11</a:t>
            </a:fld>
            <a:endParaRPr lang="en-US"/>
          </a:p>
        </p:txBody>
      </p:sp>
    </p:spTree>
    <p:extLst>
      <p:ext uri="{BB962C8B-B14F-4D97-AF65-F5344CB8AC3E}">
        <p14:creationId xmlns:p14="http://schemas.microsoft.com/office/powerpoint/2010/main" val="2384999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2737-AA58-49CE-8311-EA64734D1B53}"/>
              </a:ext>
            </a:extLst>
          </p:cNvPr>
          <p:cNvSpPr>
            <a:spLocks noGrp="1"/>
          </p:cNvSpPr>
          <p:nvPr>
            <p:ph type="title"/>
          </p:nvPr>
        </p:nvSpPr>
        <p:spPr>
          <a:xfrm>
            <a:off x="423303" y="228617"/>
            <a:ext cx="10058400" cy="789987"/>
          </a:xfrm>
        </p:spPr>
        <p:txBody>
          <a:bodyPr>
            <a:noAutofit/>
          </a:bodyPr>
          <a:lstStyle/>
          <a:p>
            <a:r>
              <a:rPr lang="en-US" sz="3600" dirty="0"/>
              <a:t>number of characters distribution in the questions</a:t>
            </a:r>
            <a:endParaRPr lang="en-IN" sz="3600" dirty="0"/>
          </a:p>
        </p:txBody>
      </p:sp>
      <p:sp>
        <p:nvSpPr>
          <p:cNvPr id="4" name="Footer Placeholder 3">
            <a:extLst>
              <a:ext uri="{FF2B5EF4-FFF2-40B4-BE49-F238E27FC236}">
                <a16:creationId xmlns:a16="http://schemas.microsoft.com/office/drawing/2014/main" id="{73210087-6FDD-44C5-AA24-CE31D57FC281}"/>
              </a:ext>
            </a:extLst>
          </p:cNvPr>
          <p:cNvSpPr>
            <a:spLocks noGrp="1"/>
          </p:cNvSpPr>
          <p:nvPr>
            <p:ph type="ftr" sz="quarter" idx="11"/>
          </p:nvPr>
        </p:nvSpPr>
        <p:spPr/>
        <p:txBody>
          <a:bodyPr/>
          <a:lstStyle/>
          <a:p>
            <a:r>
              <a:rPr lang="en-US"/>
              <a:t>DATA MINING AND ANALYSIS COURSE PROJECT</a:t>
            </a:r>
          </a:p>
        </p:txBody>
      </p:sp>
      <p:sp>
        <p:nvSpPr>
          <p:cNvPr id="5" name="Slide Number Placeholder 4">
            <a:extLst>
              <a:ext uri="{FF2B5EF4-FFF2-40B4-BE49-F238E27FC236}">
                <a16:creationId xmlns:a16="http://schemas.microsoft.com/office/drawing/2014/main" id="{89FAA705-93B6-4E6A-ABD1-DD958E1459EF}"/>
              </a:ext>
            </a:extLst>
          </p:cNvPr>
          <p:cNvSpPr>
            <a:spLocks noGrp="1"/>
          </p:cNvSpPr>
          <p:nvPr>
            <p:ph type="sldNum" sz="quarter" idx="12"/>
          </p:nvPr>
        </p:nvSpPr>
        <p:spPr/>
        <p:txBody>
          <a:bodyPr/>
          <a:lstStyle/>
          <a:p>
            <a:fld id="{E7EE73C7-9B5F-420C-A757-2B7FF0541DF6}" type="slidenum">
              <a:rPr lang="en-US" smtClean="0"/>
              <a:pPr/>
              <a:t>12</a:t>
            </a:fld>
            <a:endParaRPr lang="en-US"/>
          </a:p>
        </p:txBody>
      </p:sp>
      <p:pic>
        <p:nvPicPr>
          <p:cNvPr id="7" name="Content Placeholder 6">
            <a:extLst>
              <a:ext uri="{FF2B5EF4-FFF2-40B4-BE49-F238E27FC236}">
                <a16:creationId xmlns:a16="http://schemas.microsoft.com/office/drawing/2014/main" id="{5F4F66BA-7AF5-47CC-9F8F-4C7A7F4C3CBF}"/>
              </a:ext>
            </a:extLst>
          </p:cNvPr>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l="254" t="31724" r="39151" b="23135"/>
          <a:stretch/>
        </p:blipFill>
        <p:spPr>
          <a:xfrm>
            <a:off x="76200" y="1108075"/>
            <a:ext cx="12115800" cy="5075238"/>
          </a:xfrm>
        </p:spPr>
      </p:pic>
    </p:spTree>
    <p:extLst>
      <p:ext uri="{BB962C8B-B14F-4D97-AF65-F5344CB8AC3E}">
        <p14:creationId xmlns:p14="http://schemas.microsoft.com/office/powerpoint/2010/main" val="358342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22376-CD4D-49E4-BA87-2C58A9427A2F}"/>
              </a:ext>
            </a:extLst>
          </p:cNvPr>
          <p:cNvSpPr>
            <a:spLocks noGrp="1"/>
          </p:cNvSpPr>
          <p:nvPr>
            <p:ph type="title"/>
          </p:nvPr>
        </p:nvSpPr>
        <p:spPr/>
        <p:txBody>
          <a:bodyPr/>
          <a:lstStyle/>
          <a:p>
            <a:r>
              <a:rPr lang="en-IN" dirty="0"/>
              <a:t>From above graph</a:t>
            </a:r>
          </a:p>
        </p:txBody>
      </p:sp>
      <p:sp>
        <p:nvSpPr>
          <p:cNvPr id="4" name="Footer Placeholder 3">
            <a:extLst>
              <a:ext uri="{FF2B5EF4-FFF2-40B4-BE49-F238E27FC236}">
                <a16:creationId xmlns:a16="http://schemas.microsoft.com/office/drawing/2014/main" id="{D89E051A-9F24-416F-B27C-C56EFAC384C2}"/>
              </a:ext>
            </a:extLst>
          </p:cNvPr>
          <p:cNvSpPr>
            <a:spLocks noGrp="1"/>
          </p:cNvSpPr>
          <p:nvPr>
            <p:ph type="ftr" sz="quarter" idx="11"/>
          </p:nvPr>
        </p:nvSpPr>
        <p:spPr/>
        <p:txBody>
          <a:bodyPr/>
          <a:lstStyle/>
          <a:p>
            <a:r>
              <a:rPr lang="en-US"/>
              <a:t>DATA MINING AND ANALYSIS COURSE PROJECT</a:t>
            </a:r>
          </a:p>
        </p:txBody>
      </p:sp>
      <p:sp>
        <p:nvSpPr>
          <p:cNvPr id="5" name="Slide Number Placeholder 4">
            <a:extLst>
              <a:ext uri="{FF2B5EF4-FFF2-40B4-BE49-F238E27FC236}">
                <a16:creationId xmlns:a16="http://schemas.microsoft.com/office/drawing/2014/main" id="{6BC239DA-B78C-48C3-9A50-B8610265FC56}"/>
              </a:ext>
            </a:extLst>
          </p:cNvPr>
          <p:cNvSpPr>
            <a:spLocks noGrp="1"/>
          </p:cNvSpPr>
          <p:nvPr>
            <p:ph type="sldNum" sz="quarter" idx="12"/>
          </p:nvPr>
        </p:nvSpPr>
        <p:spPr/>
        <p:txBody>
          <a:bodyPr/>
          <a:lstStyle/>
          <a:p>
            <a:fld id="{E7EE73C7-9B5F-420C-A757-2B7FF0541DF6}" type="slidenum">
              <a:rPr lang="en-US" smtClean="0"/>
              <a:pPr/>
              <a:t>13</a:t>
            </a:fld>
            <a:endParaRPr lang="en-US"/>
          </a:p>
        </p:txBody>
      </p:sp>
      <p:sp>
        <p:nvSpPr>
          <p:cNvPr id="3" name="Content Placeholder 2">
            <a:extLst>
              <a:ext uri="{FF2B5EF4-FFF2-40B4-BE49-F238E27FC236}">
                <a16:creationId xmlns:a16="http://schemas.microsoft.com/office/drawing/2014/main" id="{D975D0BE-1A79-4394-8FCA-5C431EA9FD17}"/>
              </a:ext>
            </a:extLst>
          </p:cNvPr>
          <p:cNvSpPr>
            <a:spLocks noGrp="1"/>
          </p:cNvSpPr>
          <p:nvPr>
            <p:ph idx="4294967295"/>
          </p:nvPr>
        </p:nvSpPr>
        <p:spPr>
          <a:xfrm>
            <a:off x="1252728" y="2045116"/>
            <a:ext cx="10058400" cy="4051300"/>
          </a:xfrm>
        </p:spPr>
        <p:txBody>
          <a:bodyPr/>
          <a:lstStyle/>
          <a:p>
            <a:r>
              <a:rPr lang="en-IN" dirty="0"/>
              <a:t>We can see that most questions have anywhere from 15 to 150 characters in them. It seems that the </a:t>
            </a:r>
            <a:r>
              <a:rPr lang="en-IN" b="1" dirty="0"/>
              <a:t>test distribution </a:t>
            </a:r>
            <a:r>
              <a:rPr lang="en-IN" dirty="0"/>
              <a:t>is a little different from the </a:t>
            </a:r>
            <a:r>
              <a:rPr lang="en-IN" b="1" dirty="0"/>
              <a:t>train one, </a:t>
            </a:r>
            <a:r>
              <a:rPr lang="en-IN" dirty="0"/>
              <a:t>but not too much so (It can’t be told, if it is just the larger data reducing noise, but it also seems like the distribution is a lot smoother in the test set).</a:t>
            </a:r>
          </a:p>
          <a:p>
            <a:r>
              <a:rPr lang="en-IN" dirty="0"/>
              <a:t>So what models or technique we apply to training dataset for finding duplicate question pairs it can also be applied to the test dataset for more accuracy in finding the question pairs(duplicate). </a:t>
            </a:r>
          </a:p>
          <a:p>
            <a:endParaRPr lang="en-IN" dirty="0"/>
          </a:p>
          <a:p>
            <a:endParaRPr lang="en-IN" dirty="0"/>
          </a:p>
        </p:txBody>
      </p:sp>
    </p:spTree>
    <p:extLst>
      <p:ext uri="{BB962C8B-B14F-4D97-AF65-F5344CB8AC3E}">
        <p14:creationId xmlns:p14="http://schemas.microsoft.com/office/powerpoint/2010/main" val="3942039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420E-C237-4D6C-9C3A-CE62B3DD5885}"/>
              </a:ext>
            </a:extLst>
          </p:cNvPr>
          <p:cNvSpPr>
            <a:spLocks noGrp="1"/>
          </p:cNvSpPr>
          <p:nvPr>
            <p:ph type="title"/>
          </p:nvPr>
        </p:nvSpPr>
        <p:spPr>
          <a:xfrm>
            <a:off x="524903" y="0"/>
            <a:ext cx="10058400" cy="679150"/>
          </a:xfrm>
        </p:spPr>
        <p:txBody>
          <a:bodyPr>
            <a:normAutofit/>
          </a:bodyPr>
          <a:lstStyle/>
          <a:p>
            <a:r>
              <a:rPr lang="en-US" sz="4000" dirty="0"/>
              <a:t>Pre-processing</a:t>
            </a:r>
          </a:p>
        </p:txBody>
      </p:sp>
      <p:pic>
        <p:nvPicPr>
          <p:cNvPr id="7" name="Content Placeholder 6">
            <a:extLst>
              <a:ext uri="{FF2B5EF4-FFF2-40B4-BE49-F238E27FC236}">
                <a16:creationId xmlns:a16="http://schemas.microsoft.com/office/drawing/2014/main" id="{526B62F1-1993-4DF9-A9DC-2FA63C4899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4809" y="679149"/>
            <a:ext cx="11392051" cy="4142233"/>
          </a:xfrm>
        </p:spPr>
      </p:pic>
      <p:sp>
        <p:nvSpPr>
          <p:cNvPr id="4" name="Footer Placeholder 3">
            <a:extLst>
              <a:ext uri="{FF2B5EF4-FFF2-40B4-BE49-F238E27FC236}">
                <a16:creationId xmlns:a16="http://schemas.microsoft.com/office/drawing/2014/main" id="{7C264B70-126B-4FD2-89EA-DDF7F5BFC096}"/>
              </a:ext>
            </a:extLst>
          </p:cNvPr>
          <p:cNvSpPr>
            <a:spLocks noGrp="1"/>
          </p:cNvSpPr>
          <p:nvPr>
            <p:ph type="ftr" sz="quarter" idx="11"/>
          </p:nvPr>
        </p:nvSpPr>
        <p:spPr/>
        <p:txBody>
          <a:bodyPr/>
          <a:lstStyle/>
          <a:p>
            <a:r>
              <a:rPr lang="en-US"/>
              <a:t>DATA MINING AND ANALYSIS COURSE PROJECT</a:t>
            </a:r>
          </a:p>
        </p:txBody>
      </p:sp>
      <p:sp>
        <p:nvSpPr>
          <p:cNvPr id="5" name="Slide Number Placeholder 4">
            <a:extLst>
              <a:ext uri="{FF2B5EF4-FFF2-40B4-BE49-F238E27FC236}">
                <a16:creationId xmlns:a16="http://schemas.microsoft.com/office/drawing/2014/main" id="{3A63ED89-5762-445A-BB24-AC43FF3C7095}"/>
              </a:ext>
            </a:extLst>
          </p:cNvPr>
          <p:cNvSpPr>
            <a:spLocks noGrp="1"/>
          </p:cNvSpPr>
          <p:nvPr>
            <p:ph type="sldNum" sz="quarter" idx="12"/>
          </p:nvPr>
        </p:nvSpPr>
        <p:spPr/>
        <p:txBody>
          <a:bodyPr/>
          <a:lstStyle/>
          <a:p>
            <a:fld id="{E7EE73C7-9B5F-420C-A757-2B7FF0541DF6}" type="slidenum">
              <a:rPr lang="en-US" smtClean="0"/>
              <a:pPr/>
              <a:t>14</a:t>
            </a:fld>
            <a:endParaRPr lang="en-US"/>
          </a:p>
        </p:txBody>
      </p:sp>
      <p:sp>
        <p:nvSpPr>
          <p:cNvPr id="8" name="TextBox 7">
            <a:extLst>
              <a:ext uri="{FF2B5EF4-FFF2-40B4-BE49-F238E27FC236}">
                <a16:creationId xmlns:a16="http://schemas.microsoft.com/office/drawing/2014/main" id="{6FA20DD6-8D74-4C07-96C2-D1BF8700A97A}"/>
              </a:ext>
            </a:extLst>
          </p:cNvPr>
          <p:cNvSpPr txBox="1"/>
          <p:nvPr/>
        </p:nvSpPr>
        <p:spPr>
          <a:xfrm>
            <a:off x="674255" y="5181600"/>
            <a:ext cx="10538690" cy="369332"/>
          </a:xfrm>
          <a:prstGeom prst="rect">
            <a:avLst/>
          </a:prstGeom>
          <a:noFill/>
        </p:spPr>
        <p:txBody>
          <a:bodyPr wrap="square" rtlCol="0">
            <a:spAutoFit/>
          </a:bodyPr>
          <a:lstStyle/>
          <a:p>
            <a:r>
              <a:rPr lang="en-US" dirty="0"/>
              <a:t>Tokenizing the training dataset.</a:t>
            </a:r>
          </a:p>
        </p:txBody>
      </p:sp>
    </p:spTree>
    <p:extLst>
      <p:ext uri="{BB962C8B-B14F-4D97-AF65-F5344CB8AC3E}">
        <p14:creationId xmlns:p14="http://schemas.microsoft.com/office/powerpoint/2010/main" val="1269964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420E-C237-4D6C-9C3A-CE62B3DD5885}"/>
              </a:ext>
            </a:extLst>
          </p:cNvPr>
          <p:cNvSpPr>
            <a:spLocks noGrp="1"/>
          </p:cNvSpPr>
          <p:nvPr>
            <p:ph type="title"/>
          </p:nvPr>
        </p:nvSpPr>
        <p:spPr>
          <a:xfrm>
            <a:off x="524903" y="0"/>
            <a:ext cx="10058400" cy="679150"/>
          </a:xfrm>
        </p:spPr>
        <p:txBody>
          <a:bodyPr>
            <a:normAutofit/>
          </a:bodyPr>
          <a:lstStyle/>
          <a:p>
            <a:r>
              <a:rPr lang="en-US" sz="4000" dirty="0"/>
              <a:t>Pre-processing</a:t>
            </a:r>
          </a:p>
        </p:txBody>
      </p:sp>
      <p:sp>
        <p:nvSpPr>
          <p:cNvPr id="4" name="Footer Placeholder 3">
            <a:extLst>
              <a:ext uri="{FF2B5EF4-FFF2-40B4-BE49-F238E27FC236}">
                <a16:creationId xmlns:a16="http://schemas.microsoft.com/office/drawing/2014/main" id="{7C264B70-126B-4FD2-89EA-DDF7F5BFC096}"/>
              </a:ext>
            </a:extLst>
          </p:cNvPr>
          <p:cNvSpPr>
            <a:spLocks noGrp="1"/>
          </p:cNvSpPr>
          <p:nvPr>
            <p:ph type="ftr" sz="quarter" idx="11"/>
          </p:nvPr>
        </p:nvSpPr>
        <p:spPr/>
        <p:txBody>
          <a:bodyPr/>
          <a:lstStyle/>
          <a:p>
            <a:r>
              <a:rPr lang="en-US"/>
              <a:t>DATA MINING AND ANALYSIS COURSE PROJECT</a:t>
            </a:r>
          </a:p>
        </p:txBody>
      </p:sp>
      <p:sp>
        <p:nvSpPr>
          <p:cNvPr id="5" name="Slide Number Placeholder 4">
            <a:extLst>
              <a:ext uri="{FF2B5EF4-FFF2-40B4-BE49-F238E27FC236}">
                <a16:creationId xmlns:a16="http://schemas.microsoft.com/office/drawing/2014/main" id="{3A63ED89-5762-445A-BB24-AC43FF3C7095}"/>
              </a:ext>
            </a:extLst>
          </p:cNvPr>
          <p:cNvSpPr>
            <a:spLocks noGrp="1"/>
          </p:cNvSpPr>
          <p:nvPr>
            <p:ph type="sldNum" sz="quarter" idx="12"/>
          </p:nvPr>
        </p:nvSpPr>
        <p:spPr/>
        <p:txBody>
          <a:bodyPr/>
          <a:lstStyle/>
          <a:p>
            <a:fld id="{E7EE73C7-9B5F-420C-A757-2B7FF0541DF6}" type="slidenum">
              <a:rPr lang="en-US" smtClean="0"/>
              <a:pPr/>
              <a:t>15</a:t>
            </a:fld>
            <a:endParaRPr lang="en-US"/>
          </a:p>
        </p:txBody>
      </p:sp>
      <p:sp>
        <p:nvSpPr>
          <p:cNvPr id="8" name="TextBox 7">
            <a:extLst>
              <a:ext uri="{FF2B5EF4-FFF2-40B4-BE49-F238E27FC236}">
                <a16:creationId xmlns:a16="http://schemas.microsoft.com/office/drawing/2014/main" id="{6FA20DD6-8D74-4C07-96C2-D1BF8700A97A}"/>
              </a:ext>
            </a:extLst>
          </p:cNvPr>
          <p:cNvSpPr txBox="1"/>
          <p:nvPr/>
        </p:nvSpPr>
        <p:spPr>
          <a:xfrm>
            <a:off x="674255" y="5181600"/>
            <a:ext cx="10538690" cy="369332"/>
          </a:xfrm>
          <a:prstGeom prst="rect">
            <a:avLst/>
          </a:prstGeom>
          <a:noFill/>
        </p:spPr>
        <p:txBody>
          <a:bodyPr wrap="square" rtlCol="0">
            <a:spAutoFit/>
          </a:bodyPr>
          <a:lstStyle/>
          <a:p>
            <a:r>
              <a:rPr lang="en-US" dirty="0"/>
              <a:t>Removing Stop-words from the training dataset.</a:t>
            </a:r>
          </a:p>
        </p:txBody>
      </p:sp>
      <p:pic>
        <p:nvPicPr>
          <p:cNvPr id="10" name="Content Placeholder 9">
            <a:extLst>
              <a:ext uri="{FF2B5EF4-FFF2-40B4-BE49-F238E27FC236}">
                <a16:creationId xmlns:a16="http://schemas.microsoft.com/office/drawing/2014/main" id="{0C0E20C6-A31E-49D3-B154-2DD15806E0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4903" y="679150"/>
            <a:ext cx="9764406" cy="3786198"/>
          </a:xfrm>
        </p:spPr>
      </p:pic>
    </p:spTree>
    <p:extLst>
      <p:ext uri="{BB962C8B-B14F-4D97-AF65-F5344CB8AC3E}">
        <p14:creationId xmlns:p14="http://schemas.microsoft.com/office/powerpoint/2010/main" val="166103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420E-C237-4D6C-9C3A-CE62B3DD5885}"/>
              </a:ext>
            </a:extLst>
          </p:cNvPr>
          <p:cNvSpPr>
            <a:spLocks noGrp="1"/>
          </p:cNvSpPr>
          <p:nvPr>
            <p:ph type="title"/>
          </p:nvPr>
        </p:nvSpPr>
        <p:spPr>
          <a:xfrm>
            <a:off x="524903" y="0"/>
            <a:ext cx="10058400" cy="679150"/>
          </a:xfrm>
        </p:spPr>
        <p:txBody>
          <a:bodyPr>
            <a:normAutofit/>
          </a:bodyPr>
          <a:lstStyle/>
          <a:p>
            <a:r>
              <a:rPr lang="en-US" sz="4000" dirty="0"/>
              <a:t>Pre-processing</a:t>
            </a:r>
          </a:p>
        </p:txBody>
      </p:sp>
      <p:sp>
        <p:nvSpPr>
          <p:cNvPr id="4" name="Footer Placeholder 3">
            <a:extLst>
              <a:ext uri="{FF2B5EF4-FFF2-40B4-BE49-F238E27FC236}">
                <a16:creationId xmlns:a16="http://schemas.microsoft.com/office/drawing/2014/main" id="{7C264B70-126B-4FD2-89EA-DDF7F5BFC096}"/>
              </a:ext>
            </a:extLst>
          </p:cNvPr>
          <p:cNvSpPr>
            <a:spLocks noGrp="1"/>
          </p:cNvSpPr>
          <p:nvPr>
            <p:ph type="ftr" sz="quarter" idx="11"/>
          </p:nvPr>
        </p:nvSpPr>
        <p:spPr/>
        <p:txBody>
          <a:bodyPr/>
          <a:lstStyle/>
          <a:p>
            <a:r>
              <a:rPr lang="en-US"/>
              <a:t>DATA MINING AND ANALYSIS COURSE PROJECT</a:t>
            </a:r>
          </a:p>
        </p:txBody>
      </p:sp>
      <p:sp>
        <p:nvSpPr>
          <p:cNvPr id="5" name="Slide Number Placeholder 4">
            <a:extLst>
              <a:ext uri="{FF2B5EF4-FFF2-40B4-BE49-F238E27FC236}">
                <a16:creationId xmlns:a16="http://schemas.microsoft.com/office/drawing/2014/main" id="{3A63ED89-5762-445A-BB24-AC43FF3C7095}"/>
              </a:ext>
            </a:extLst>
          </p:cNvPr>
          <p:cNvSpPr>
            <a:spLocks noGrp="1"/>
          </p:cNvSpPr>
          <p:nvPr>
            <p:ph type="sldNum" sz="quarter" idx="12"/>
          </p:nvPr>
        </p:nvSpPr>
        <p:spPr/>
        <p:txBody>
          <a:bodyPr/>
          <a:lstStyle/>
          <a:p>
            <a:fld id="{E7EE73C7-9B5F-420C-A757-2B7FF0541DF6}" type="slidenum">
              <a:rPr lang="en-US" smtClean="0"/>
              <a:pPr/>
              <a:t>16</a:t>
            </a:fld>
            <a:endParaRPr lang="en-US"/>
          </a:p>
        </p:txBody>
      </p:sp>
      <p:sp>
        <p:nvSpPr>
          <p:cNvPr id="8" name="TextBox 7">
            <a:extLst>
              <a:ext uri="{FF2B5EF4-FFF2-40B4-BE49-F238E27FC236}">
                <a16:creationId xmlns:a16="http://schemas.microsoft.com/office/drawing/2014/main" id="{6FA20DD6-8D74-4C07-96C2-D1BF8700A97A}"/>
              </a:ext>
            </a:extLst>
          </p:cNvPr>
          <p:cNvSpPr txBox="1"/>
          <p:nvPr/>
        </p:nvSpPr>
        <p:spPr>
          <a:xfrm>
            <a:off x="674255" y="5181600"/>
            <a:ext cx="10538690" cy="646331"/>
          </a:xfrm>
          <a:prstGeom prst="rect">
            <a:avLst/>
          </a:prstGeom>
          <a:noFill/>
        </p:spPr>
        <p:txBody>
          <a:bodyPr wrap="square" rtlCol="0">
            <a:spAutoFit/>
          </a:bodyPr>
          <a:lstStyle/>
          <a:p>
            <a:r>
              <a:rPr lang="en-US" dirty="0"/>
              <a:t>Stemming the training dataset.</a:t>
            </a:r>
          </a:p>
          <a:p>
            <a:r>
              <a:rPr lang="en-US" dirty="0" err="1"/>
              <a:t>Eg</a:t>
            </a:r>
            <a:r>
              <a:rPr lang="en-US" dirty="0"/>
              <a:t>: we’re  ---&gt;  we are</a:t>
            </a:r>
          </a:p>
        </p:txBody>
      </p:sp>
      <p:pic>
        <p:nvPicPr>
          <p:cNvPr id="9" name="Content Placeholder 8">
            <a:extLst>
              <a:ext uri="{FF2B5EF4-FFF2-40B4-BE49-F238E27FC236}">
                <a16:creationId xmlns:a16="http://schemas.microsoft.com/office/drawing/2014/main" id="{594038C5-616C-4D20-BAD2-F586B9F06B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4903" y="679150"/>
            <a:ext cx="10786225" cy="4038950"/>
          </a:xfrm>
        </p:spPr>
      </p:pic>
    </p:spTree>
    <p:extLst>
      <p:ext uri="{BB962C8B-B14F-4D97-AF65-F5344CB8AC3E}">
        <p14:creationId xmlns:p14="http://schemas.microsoft.com/office/powerpoint/2010/main" val="2366174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420E-C237-4D6C-9C3A-CE62B3DD5885}"/>
              </a:ext>
            </a:extLst>
          </p:cNvPr>
          <p:cNvSpPr>
            <a:spLocks noGrp="1"/>
          </p:cNvSpPr>
          <p:nvPr>
            <p:ph type="title"/>
          </p:nvPr>
        </p:nvSpPr>
        <p:spPr>
          <a:xfrm>
            <a:off x="524903" y="0"/>
            <a:ext cx="10058400" cy="679150"/>
          </a:xfrm>
        </p:spPr>
        <p:txBody>
          <a:bodyPr>
            <a:normAutofit/>
          </a:bodyPr>
          <a:lstStyle/>
          <a:p>
            <a:r>
              <a:rPr lang="en-US" sz="4000" dirty="0"/>
              <a:t>Pre-processing</a:t>
            </a:r>
          </a:p>
        </p:txBody>
      </p:sp>
      <p:sp>
        <p:nvSpPr>
          <p:cNvPr id="4" name="Footer Placeholder 3">
            <a:extLst>
              <a:ext uri="{FF2B5EF4-FFF2-40B4-BE49-F238E27FC236}">
                <a16:creationId xmlns:a16="http://schemas.microsoft.com/office/drawing/2014/main" id="{7C264B70-126B-4FD2-89EA-DDF7F5BFC096}"/>
              </a:ext>
            </a:extLst>
          </p:cNvPr>
          <p:cNvSpPr>
            <a:spLocks noGrp="1"/>
          </p:cNvSpPr>
          <p:nvPr>
            <p:ph type="ftr" sz="quarter" idx="11"/>
          </p:nvPr>
        </p:nvSpPr>
        <p:spPr/>
        <p:txBody>
          <a:bodyPr/>
          <a:lstStyle/>
          <a:p>
            <a:r>
              <a:rPr lang="en-US"/>
              <a:t>DATA MINING AND ANALYSIS COURSE PROJECT</a:t>
            </a:r>
          </a:p>
        </p:txBody>
      </p:sp>
      <p:sp>
        <p:nvSpPr>
          <p:cNvPr id="5" name="Slide Number Placeholder 4">
            <a:extLst>
              <a:ext uri="{FF2B5EF4-FFF2-40B4-BE49-F238E27FC236}">
                <a16:creationId xmlns:a16="http://schemas.microsoft.com/office/drawing/2014/main" id="{3A63ED89-5762-445A-BB24-AC43FF3C7095}"/>
              </a:ext>
            </a:extLst>
          </p:cNvPr>
          <p:cNvSpPr>
            <a:spLocks noGrp="1"/>
          </p:cNvSpPr>
          <p:nvPr>
            <p:ph type="sldNum" sz="quarter" idx="12"/>
          </p:nvPr>
        </p:nvSpPr>
        <p:spPr/>
        <p:txBody>
          <a:bodyPr/>
          <a:lstStyle/>
          <a:p>
            <a:fld id="{E7EE73C7-9B5F-420C-A757-2B7FF0541DF6}" type="slidenum">
              <a:rPr lang="en-US" smtClean="0"/>
              <a:pPr/>
              <a:t>17</a:t>
            </a:fld>
            <a:endParaRPr lang="en-US"/>
          </a:p>
        </p:txBody>
      </p:sp>
      <p:sp>
        <p:nvSpPr>
          <p:cNvPr id="8" name="TextBox 7">
            <a:extLst>
              <a:ext uri="{FF2B5EF4-FFF2-40B4-BE49-F238E27FC236}">
                <a16:creationId xmlns:a16="http://schemas.microsoft.com/office/drawing/2014/main" id="{6FA20DD6-8D74-4C07-96C2-D1BF8700A97A}"/>
              </a:ext>
            </a:extLst>
          </p:cNvPr>
          <p:cNvSpPr txBox="1"/>
          <p:nvPr/>
        </p:nvSpPr>
        <p:spPr>
          <a:xfrm>
            <a:off x="674255" y="5278858"/>
            <a:ext cx="10538690" cy="646331"/>
          </a:xfrm>
          <a:prstGeom prst="rect">
            <a:avLst/>
          </a:prstGeom>
          <a:noFill/>
        </p:spPr>
        <p:txBody>
          <a:bodyPr wrap="square" rtlCol="0">
            <a:spAutoFit/>
          </a:bodyPr>
          <a:lstStyle/>
          <a:p>
            <a:r>
              <a:rPr lang="en-US" dirty="0"/>
              <a:t>Lemmatizing the training dataset.</a:t>
            </a:r>
          </a:p>
          <a:p>
            <a:r>
              <a:rPr lang="en-US" dirty="0" err="1"/>
              <a:t>Eg</a:t>
            </a:r>
            <a:r>
              <a:rPr lang="en-US" dirty="0"/>
              <a:t>:  car, </a:t>
            </a:r>
            <a:r>
              <a:rPr lang="en-US" dirty="0" err="1"/>
              <a:t>cars,car’s,cars</a:t>
            </a:r>
            <a:r>
              <a:rPr lang="en-US" dirty="0"/>
              <a:t>’  </a:t>
            </a:r>
            <a:r>
              <a:rPr lang="en-US" dirty="0">
                <a:sym typeface="Wingdings" panose="05000000000000000000" pitchFamily="2" charset="2"/>
              </a:rPr>
              <a:t> car</a:t>
            </a:r>
            <a:endParaRPr lang="en-US" dirty="0"/>
          </a:p>
        </p:txBody>
      </p:sp>
      <p:pic>
        <p:nvPicPr>
          <p:cNvPr id="10" name="Content Placeholder 9">
            <a:extLst>
              <a:ext uri="{FF2B5EF4-FFF2-40B4-BE49-F238E27FC236}">
                <a16:creationId xmlns:a16="http://schemas.microsoft.com/office/drawing/2014/main" id="{E21DD2B8-B0F1-49A3-BE88-8474CD0647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4255" y="679149"/>
            <a:ext cx="10636873" cy="4252113"/>
          </a:xfrm>
        </p:spPr>
      </p:pic>
    </p:spTree>
    <p:extLst>
      <p:ext uri="{BB962C8B-B14F-4D97-AF65-F5344CB8AC3E}">
        <p14:creationId xmlns:p14="http://schemas.microsoft.com/office/powerpoint/2010/main" val="3657132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420E-C237-4D6C-9C3A-CE62B3DD5885}"/>
              </a:ext>
            </a:extLst>
          </p:cNvPr>
          <p:cNvSpPr>
            <a:spLocks noGrp="1"/>
          </p:cNvSpPr>
          <p:nvPr>
            <p:ph type="title"/>
          </p:nvPr>
        </p:nvSpPr>
        <p:spPr>
          <a:xfrm>
            <a:off x="524903" y="0"/>
            <a:ext cx="10058400" cy="679150"/>
          </a:xfrm>
        </p:spPr>
        <p:txBody>
          <a:bodyPr>
            <a:normAutofit/>
          </a:bodyPr>
          <a:lstStyle/>
          <a:p>
            <a:r>
              <a:rPr lang="en-US" sz="4000" dirty="0"/>
              <a:t>Pre-processing</a:t>
            </a:r>
          </a:p>
        </p:txBody>
      </p:sp>
      <p:sp>
        <p:nvSpPr>
          <p:cNvPr id="4" name="Footer Placeholder 3">
            <a:extLst>
              <a:ext uri="{FF2B5EF4-FFF2-40B4-BE49-F238E27FC236}">
                <a16:creationId xmlns:a16="http://schemas.microsoft.com/office/drawing/2014/main" id="{7C264B70-126B-4FD2-89EA-DDF7F5BFC096}"/>
              </a:ext>
            </a:extLst>
          </p:cNvPr>
          <p:cNvSpPr>
            <a:spLocks noGrp="1"/>
          </p:cNvSpPr>
          <p:nvPr>
            <p:ph type="ftr" sz="quarter" idx="11"/>
          </p:nvPr>
        </p:nvSpPr>
        <p:spPr/>
        <p:txBody>
          <a:bodyPr/>
          <a:lstStyle/>
          <a:p>
            <a:r>
              <a:rPr lang="en-US"/>
              <a:t>DATA MINING AND ANALYSIS COURSE PROJECT</a:t>
            </a:r>
          </a:p>
        </p:txBody>
      </p:sp>
      <p:sp>
        <p:nvSpPr>
          <p:cNvPr id="5" name="Slide Number Placeholder 4">
            <a:extLst>
              <a:ext uri="{FF2B5EF4-FFF2-40B4-BE49-F238E27FC236}">
                <a16:creationId xmlns:a16="http://schemas.microsoft.com/office/drawing/2014/main" id="{3A63ED89-5762-445A-BB24-AC43FF3C7095}"/>
              </a:ext>
            </a:extLst>
          </p:cNvPr>
          <p:cNvSpPr>
            <a:spLocks noGrp="1"/>
          </p:cNvSpPr>
          <p:nvPr>
            <p:ph type="sldNum" sz="quarter" idx="12"/>
          </p:nvPr>
        </p:nvSpPr>
        <p:spPr/>
        <p:txBody>
          <a:bodyPr/>
          <a:lstStyle/>
          <a:p>
            <a:fld id="{E7EE73C7-9B5F-420C-A757-2B7FF0541DF6}" type="slidenum">
              <a:rPr lang="en-US" smtClean="0"/>
              <a:pPr/>
              <a:t>18</a:t>
            </a:fld>
            <a:endParaRPr lang="en-US"/>
          </a:p>
        </p:txBody>
      </p:sp>
      <p:sp>
        <p:nvSpPr>
          <p:cNvPr id="8" name="TextBox 7">
            <a:extLst>
              <a:ext uri="{FF2B5EF4-FFF2-40B4-BE49-F238E27FC236}">
                <a16:creationId xmlns:a16="http://schemas.microsoft.com/office/drawing/2014/main" id="{6FA20DD6-8D74-4C07-96C2-D1BF8700A97A}"/>
              </a:ext>
            </a:extLst>
          </p:cNvPr>
          <p:cNvSpPr txBox="1"/>
          <p:nvPr/>
        </p:nvSpPr>
        <p:spPr>
          <a:xfrm>
            <a:off x="841552" y="4780648"/>
            <a:ext cx="10538690" cy="369332"/>
          </a:xfrm>
          <a:prstGeom prst="rect">
            <a:avLst/>
          </a:prstGeom>
          <a:noFill/>
        </p:spPr>
        <p:txBody>
          <a:bodyPr wrap="square" rtlCol="0">
            <a:spAutoFit/>
          </a:bodyPr>
          <a:lstStyle/>
          <a:p>
            <a:pPr marL="285750" indent="-285750">
              <a:buFont typeface="Arial" panose="020B0604020202020204" pitchFamily="34" charset="0"/>
              <a:buChar char="•"/>
            </a:pPr>
            <a:r>
              <a:rPr lang="en-US" dirty="0"/>
              <a:t>After tokenizing, </a:t>
            </a:r>
            <a:r>
              <a:rPr lang="en-US" dirty="0" err="1"/>
              <a:t>stopword</a:t>
            </a:r>
            <a:r>
              <a:rPr lang="en-US" dirty="0"/>
              <a:t> removal, stemming and lemmatized of training dataset. </a:t>
            </a:r>
          </a:p>
        </p:txBody>
      </p:sp>
      <p:pic>
        <p:nvPicPr>
          <p:cNvPr id="9" name="Content Placeholder 8">
            <a:extLst>
              <a:ext uri="{FF2B5EF4-FFF2-40B4-BE49-F238E27FC236}">
                <a16:creationId xmlns:a16="http://schemas.microsoft.com/office/drawing/2014/main" id="{729F3C3F-F466-4D30-ADAE-8A0EF4FABF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1552" y="679150"/>
            <a:ext cx="9259102" cy="3920559"/>
          </a:xfrm>
        </p:spPr>
      </p:pic>
    </p:spTree>
    <p:extLst>
      <p:ext uri="{BB962C8B-B14F-4D97-AF65-F5344CB8AC3E}">
        <p14:creationId xmlns:p14="http://schemas.microsoft.com/office/powerpoint/2010/main" val="2755030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420E-C237-4D6C-9C3A-CE62B3DD5885}"/>
              </a:ext>
            </a:extLst>
          </p:cNvPr>
          <p:cNvSpPr>
            <a:spLocks noGrp="1"/>
          </p:cNvSpPr>
          <p:nvPr>
            <p:ph type="title"/>
          </p:nvPr>
        </p:nvSpPr>
        <p:spPr>
          <a:xfrm>
            <a:off x="524903" y="0"/>
            <a:ext cx="10058400" cy="679150"/>
          </a:xfrm>
        </p:spPr>
        <p:txBody>
          <a:bodyPr>
            <a:normAutofit/>
          </a:bodyPr>
          <a:lstStyle/>
          <a:p>
            <a:r>
              <a:rPr lang="en-US" sz="4000" dirty="0"/>
              <a:t>Pre-processing</a:t>
            </a:r>
          </a:p>
        </p:txBody>
      </p:sp>
      <p:sp>
        <p:nvSpPr>
          <p:cNvPr id="4" name="Footer Placeholder 3">
            <a:extLst>
              <a:ext uri="{FF2B5EF4-FFF2-40B4-BE49-F238E27FC236}">
                <a16:creationId xmlns:a16="http://schemas.microsoft.com/office/drawing/2014/main" id="{7C264B70-126B-4FD2-89EA-DDF7F5BFC096}"/>
              </a:ext>
            </a:extLst>
          </p:cNvPr>
          <p:cNvSpPr>
            <a:spLocks noGrp="1"/>
          </p:cNvSpPr>
          <p:nvPr>
            <p:ph type="ftr" sz="quarter" idx="11"/>
          </p:nvPr>
        </p:nvSpPr>
        <p:spPr/>
        <p:txBody>
          <a:bodyPr/>
          <a:lstStyle/>
          <a:p>
            <a:r>
              <a:rPr lang="en-US"/>
              <a:t>DATA MINING AND ANALYSIS COURSE PROJECT</a:t>
            </a:r>
          </a:p>
        </p:txBody>
      </p:sp>
      <p:sp>
        <p:nvSpPr>
          <p:cNvPr id="5" name="Slide Number Placeholder 4">
            <a:extLst>
              <a:ext uri="{FF2B5EF4-FFF2-40B4-BE49-F238E27FC236}">
                <a16:creationId xmlns:a16="http://schemas.microsoft.com/office/drawing/2014/main" id="{3A63ED89-5762-445A-BB24-AC43FF3C7095}"/>
              </a:ext>
            </a:extLst>
          </p:cNvPr>
          <p:cNvSpPr>
            <a:spLocks noGrp="1"/>
          </p:cNvSpPr>
          <p:nvPr>
            <p:ph type="sldNum" sz="quarter" idx="12"/>
          </p:nvPr>
        </p:nvSpPr>
        <p:spPr/>
        <p:txBody>
          <a:bodyPr/>
          <a:lstStyle/>
          <a:p>
            <a:fld id="{E7EE73C7-9B5F-420C-A757-2B7FF0541DF6}" type="slidenum">
              <a:rPr lang="en-US" smtClean="0"/>
              <a:pPr/>
              <a:t>19</a:t>
            </a:fld>
            <a:endParaRPr lang="en-US"/>
          </a:p>
        </p:txBody>
      </p:sp>
      <p:sp>
        <p:nvSpPr>
          <p:cNvPr id="8" name="TextBox 7">
            <a:extLst>
              <a:ext uri="{FF2B5EF4-FFF2-40B4-BE49-F238E27FC236}">
                <a16:creationId xmlns:a16="http://schemas.microsoft.com/office/drawing/2014/main" id="{6FA20DD6-8D74-4C07-96C2-D1BF8700A97A}"/>
              </a:ext>
            </a:extLst>
          </p:cNvPr>
          <p:cNvSpPr txBox="1"/>
          <p:nvPr/>
        </p:nvSpPr>
        <p:spPr>
          <a:xfrm>
            <a:off x="841552" y="4780648"/>
            <a:ext cx="10538690" cy="646331"/>
          </a:xfrm>
          <a:prstGeom prst="rect">
            <a:avLst/>
          </a:prstGeom>
          <a:noFill/>
        </p:spPr>
        <p:txBody>
          <a:bodyPr wrap="square" rtlCol="0">
            <a:spAutoFit/>
          </a:bodyPr>
          <a:lstStyle/>
          <a:p>
            <a:pPr marL="285750" indent="-285750">
              <a:buFont typeface="Arial" panose="020B0604020202020204" pitchFamily="34" charset="0"/>
              <a:buChar char="•"/>
            </a:pPr>
            <a:r>
              <a:rPr lang="en-US" dirty="0"/>
              <a:t>Converted word share percentage of question pairs in training dataset Normally (without using any algorithm).</a:t>
            </a:r>
          </a:p>
        </p:txBody>
      </p:sp>
      <p:pic>
        <p:nvPicPr>
          <p:cNvPr id="10" name="Content Placeholder 9">
            <a:extLst>
              <a:ext uri="{FF2B5EF4-FFF2-40B4-BE49-F238E27FC236}">
                <a16:creationId xmlns:a16="http://schemas.microsoft.com/office/drawing/2014/main" id="{8ABC9EED-3DB9-4E10-9F65-D762A770F4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4903" y="783681"/>
            <a:ext cx="10475606" cy="3557410"/>
          </a:xfrm>
        </p:spPr>
      </p:pic>
    </p:spTree>
    <p:extLst>
      <p:ext uri="{BB962C8B-B14F-4D97-AF65-F5344CB8AC3E}">
        <p14:creationId xmlns:p14="http://schemas.microsoft.com/office/powerpoint/2010/main" val="2655543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4BB25-4A4E-47D0-B345-98D693B37786}"/>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B9EC41FB-C1C0-49FD-99BC-73B333810BA5}"/>
              </a:ext>
            </a:extLst>
          </p:cNvPr>
          <p:cNvSpPr>
            <a:spLocks noGrp="1"/>
          </p:cNvSpPr>
          <p:nvPr>
            <p:ph idx="1"/>
          </p:nvPr>
        </p:nvSpPr>
        <p:spPr/>
        <p:txBody>
          <a:bodyPr/>
          <a:lstStyle/>
          <a:p>
            <a:r>
              <a:rPr lang="en-US" sz="3200" dirty="0"/>
              <a:t>Predicting which of the provided pairs of questions depicts the same meaning.</a:t>
            </a:r>
            <a:endParaRPr lang="en-US" dirty="0"/>
          </a:p>
        </p:txBody>
      </p:sp>
      <p:sp>
        <p:nvSpPr>
          <p:cNvPr id="4" name="Slide Number Placeholder 3"/>
          <p:cNvSpPr>
            <a:spLocks noGrp="1"/>
          </p:cNvSpPr>
          <p:nvPr>
            <p:ph type="sldNum" sz="quarter" idx="12"/>
          </p:nvPr>
        </p:nvSpPr>
        <p:spPr/>
        <p:txBody>
          <a:bodyPr/>
          <a:lstStyle/>
          <a:p>
            <a:fld id="{E7EE73C7-9B5F-420C-A757-2B7FF0541DF6}" type="slidenum">
              <a:rPr lang="en-US" smtClean="0"/>
              <a:pPr/>
              <a:t>2</a:t>
            </a:fld>
            <a:endParaRPr lang="en-US"/>
          </a:p>
        </p:txBody>
      </p:sp>
      <p:sp>
        <p:nvSpPr>
          <p:cNvPr id="5" name="Footer Placeholder 4"/>
          <p:cNvSpPr>
            <a:spLocks noGrp="1"/>
          </p:cNvSpPr>
          <p:nvPr>
            <p:ph type="ftr" sz="quarter" idx="11"/>
          </p:nvPr>
        </p:nvSpPr>
        <p:spPr/>
        <p:txBody>
          <a:bodyPr/>
          <a:lstStyle/>
          <a:p>
            <a:r>
              <a:rPr lang="en-US"/>
              <a:t>DATA MINING AND ANALYSIS COURSE PROJECT</a:t>
            </a:r>
          </a:p>
        </p:txBody>
      </p:sp>
    </p:spTree>
    <p:extLst>
      <p:ext uri="{BB962C8B-B14F-4D97-AF65-F5344CB8AC3E}">
        <p14:creationId xmlns:p14="http://schemas.microsoft.com/office/powerpoint/2010/main" val="3524994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420E-C237-4D6C-9C3A-CE62B3DD5885}"/>
              </a:ext>
            </a:extLst>
          </p:cNvPr>
          <p:cNvSpPr>
            <a:spLocks noGrp="1"/>
          </p:cNvSpPr>
          <p:nvPr>
            <p:ph type="title"/>
          </p:nvPr>
        </p:nvSpPr>
        <p:spPr>
          <a:xfrm>
            <a:off x="524903" y="0"/>
            <a:ext cx="10058400" cy="679150"/>
          </a:xfrm>
        </p:spPr>
        <p:txBody>
          <a:bodyPr>
            <a:normAutofit/>
          </a:bodyPr>
          <a:lstStyle/>
          <a:p>
            <a:r>
              <a:rPr lang="en-US" sz="4000" dirty="0"/>
              <a:t>Pre-processing</a:t>
            </a:r>
          </a:p>
        </p:txBody>
      </p:sp>
      <p:sp>
        <p:nvSpPr>
          <p:cNvPr id="4" name="Footer Placeholder 3">
            <a:extLst>
              <a:ext uri="{FF2B5EF4-FFF2-40B4-BE49-F238E27FC236}">
                <a16:creationId xmlns:a16="http://schemas.microsoft.com/office/drawing/2014/main" id="{7C264B70-126B-4FD2-89EA-DDF7F5BFC096}"/>
              </a:ext>
            </a:extLst>
          </p:cNvPr>
          <p:cNvSpPr>
            <a:spLocks noGrp="1"/>
          </p:cNvSpPr>
          <p:nvPr>
            <p:ph type="ftr" sz="quarter" idx="11"/>
          </p:nvPr>
        </p:nvSpPr>
        <p:spPr/>
        <p:txBody>
          <a:bodyPr/>
          <a:lstStyle/>
          <a:p>
            <a:r>
              <a:rPr lang="en-US"/>
              <a:t>DATA MINING AND ANALYSIS COURSE PROJECT</a:t>
            </a:r>
          </a:p>
        </p:txBody>
      </p:sp>
      <p:sp>
        <p:nvSpPr>
          <p:cNvPr id="5" name="Slide Number Placeholder 4">
            <a:extLst>
              <a:ext uri="{FF2B5EF4-FFF2-40B4-BE49-F238E27FC236}">
                <a16:creationId xmlns:a16="http://schemas.microsoft.com/office/drawing/2014/main" id="{3A63ED89-5762-445A-BB24-AC43FF3C7095}"/>
              </a:ext>
            </a:extLst>
          </p:cNvPr>
          <p:cNvSpPr>
            <a:spLocks noGrp="1"/>
          </p:cNvSpPr>
          <p:nvPr>
            <p:ph type="sldNum" sz="quarter" idx="12"/>
          </p:nvPr>
        </p:nvSpPr>
        <p:spPr/>
        <p:txBody>
          <a:bodyPr/>
          <a:lstStyle/>
          <a:p>
            <a:fld id="{E7EE73C7-9B5F-420C-A757-2B7FF0541DF6}" type="slidenum">
              <a:rPr lang="en-US" smtClean="0"/>
              <a:pPr/>
              <a:t>20</a:t>
            </a:fld>
            <a:endParaRPr lang="en-US"/>
          </a:p>
        </p:txBody>
      </p:sp>
      <p:sp>
        <p:nvSpPr>
          <p:cNvPr id="8" name="TextBox 7">
            <a:extLst>
              <a:ext uri="{FF2B5EF4-FFF2-40B4-BE49-F238E27FC236}">
                <a16:creationId xmlns:a16="http://schemas.microsoft.com/office/drawing/2014/main" id="{6FA20DD6-8D74-4C07-96C2-D1BF8700A97A}"/>
              </a:ext>
            </a:extLst>
          </p:cNvPr>
          <p:cNvSpPr txBox="1"/>
          <p:nvPr/>
        </p:nvSpPr>
        <p:spPr>
          <a:xfrm>
            <a:off x="832316" y="4780648"/>
            <a:ext cx="10538690" cy="923330"/>
          </a:xfrm>
          <a:prstGeom prst="rect">
            <a:avLst/>
          </a:prstGeom>
          <a:noFill/>
        </p:spPr>
        <p:txBody>
          <a:bodyPr wrap="square" rtlCol="0">
            <a:spAutoFit/>
          </a:bodyPr>
          <a:lstStyle/>
          <a:p>
            <a:pPr marL="285750" indent="-285750">
              <a:buFont typeface="Arial" panose="020B0604020202020204" pitchFamily="34" charset="0"/>
              <a:buChar char="•"/>
            </a:pPr>
            <a:r>
              <a:rPr lang="en-US" dirty="0"/>
              <a:t>Converted word share percentage of question pairs in training dataset using TF-IDF (Term frequency and Inverse Document Frequency)  algorithm.</a:t>
            </a:r>
          </a:p>
          <a:p>
            <a:r>
              <a:rPr lang="en-US" dirty="0"/>
              <a:t>	</a:t>
            </a:r>
          </a:p>
        </p:txBody>
      </p:sp>
      <p:pic>
        <p:nvPicPr>
          <p:cNvPr id="9" name="Content Placeholder 8">
            <a:extLst>
              <a:ext uri="{FF2B5EF4-FFF2-40B4-BE49-F238E27FC236}">
                <a16:creationId xmlns:a16="http://schemas.microsoft.com/office/drawing/2014/main" id="{9C64E4C6-146F-4B74-86C1-FA72F99484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6877" y="679149"/>
            <a:ext cx="10869722" cy="3107759"/>
          </a:xfrm>
        </p:spPr>
      </p:pic>
    </p:spTree>
    <p:extLst>
      <p:ext uri="{BB962C8B-B14F-4D97-AF65-F5344CB8AC3E}">
        <p14:creationId xmlns:p14="http://schemas.microsoft.com/office/powerpoint/2010/main" val="2772673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420E-C237-4D6C-9C3A-CE62B3DD5885}"/>
              </a:ext>
            </a:extLst>
          </p:cNvPr>
          <p:cNvSpPr>
            <a:spLocks noGrp="1"/>
          </p:cNvSpPr>
          <p:nvPr>
            <p:ph type="title"/>
          </p:nvPr>
        </p:nvSpPr>
        <p:spPr>
          <a:xfrm>
            <a:off x="524903" y="0"/>
            <a:ext cx="10058400" cy="679150"/>
          </a:xfrm>
        </p:spPr>
        <p:txBody>
          <a:bodyPr>
            <a:normAutofit/>
          </a:bodyPr>
          <a:lstStyle/>
          <a:p>
            <a:r>
              <a:rPr lang="en-US" sz="4000" dirty="0"/>
              <a:t>Fitting the training dataset into model</a:t>
            </a:r>
          </a:p>
        </p:txBody>
      </p:sp>
      <p:sp>
        <p:nvSpPr>
          <p:cNvPr id="4" name="Footer Placeholder 3">
            <a:extLst>
              <a:ext uri="{FF2B5EF4-FFF2-40B4-BE49-F238E27FC236}">
                <a16:creationId xmlns:a16="http://schemas.microsoft.com/office/drawing/2014/main" id="{7C264B70-126B-4FD2-89EA-DDF7F5BFC096}"/>
              </a:ext>
            </a:extLst>
          </p:cNvPr>
          <p:cNvSpPr>
            <a:spLocks noGrp="1"/>
          </p:cNvSpPr>
          <p:nvPr>
            <p:ph type="ftr" sz="quarter" idx="11"/>
          </p:nvPr>
        </p:nvSpPr>
        <p:spPr/>
        <p:txBody>
          <a:bodyPr/>
          <a:lstStyle/>
          <a:p>
            <a:r>
              <a:rPr lang="en-US"/>
              <a:t>DATA MINING AND ANALYSIS COURSE PROJECT</a:t>
            </a:r>
          </a:p>
        </p:txBody>
      </p:sp>
      <p:sp>
        <p:nvSpPr>
          <p:cNvPr id="5" name="Slide Number Placeholder 4">
            <a:extLst>
              <a:ext uri="{FF2B5EF4-FFF2-40B4-BE49-F238E27FC236}">
                <a16:creationId xmlns:a16="http://schemas.microsoft.com/office/drawing/2014/main" id="{3A63ED89-5762-445A-BB24-AC43FF3C7095}"/>
              </a:ext>
            </a:extLst>
          </p:cNvPr>
          <p:cNvSpPr>
            <a:spLocks noGrp="1"/>
          </p:cNvSpPr>
          <p:nvPr>
            <p:ph type="sldNum" sz="quarter" idx="12"/>
          </p:nvPr>
        </p:nvSpPr>
        <p:spPr/>
        <p:txBody>
          <a:bodyPr/>
          <a:lstStyle/>
          <a:p>
            <a:fld id="{E7EE73C7-9B5F-420C-A757-2B7FF0541DF6}" type="slidenum">
              <a:rPr lang="en-US" smtClean="0"/>
              <a:pPr/>
              <a:t>21</a:t>
            </a:fld>
            <a:endParaRPr lang="en-US"/>
          </a:p>
        </p:txBody>
      </p:sp>
      <p:sp>
        <p:nvSpPr>
          <p:cNvPr id="8" name="TextBox 7">
            <a:extLst>
              <a:ext uri="{FF2B5EF4-FFF2-40B4-BE49-F238E27FC236}">
                <a16:creationId xmlns:a16="http://schemas.microsoft.com/office/drawing/2014/main" id="{6FA20DD6-8D74-4C07-96C2-D1BF8700A97A}"/>
              </a:ext>
            </a:extLst>
          </p:cNvPr>
          <p:cNvSpPr txBox="1"/>
          <p:nvPr/>
        </p:nvSpPr>
        <p:spPr>
          <a:xfrm>
            <a:off x="524903" y="3136575"/>
            <a:ext cx="10538690" cy="369332"/>
          </a:xfrm>
          <a:prstGeom prst="rect">
            <a:avLst/>
          </a:prstGeom>
          <a:noFill/>
        </p:spPr>
        <p:txBody>
          <a:bodyPr wrap="square" rtlCol="0">
            <a:spAutoFit/>
          </a:bodyPr>
          <a:lstStyle/>
          <a:p>
            <a:pPr marL="285750" indent="-285750">
              <a:buFont typeface="Arial" panose="020B0604020202020204" pitchFamily="34" charset="0"/>
              <a:buChar char="•"/>
            </a:pPr>
            <a:r>
              <a:rPr lang="en-US" dirty="0"/>
              <a:t>Splitting the training dataset into 90% training data and 10% testing data randomly	</a:t>
            </a:r>
          </a:p>
        </p:txBody>
      </p:sp>
      <p:pic>
        <p:nvPicPr>
          <p:cNvPr id="10" name="Content Placeholder 9">
            <a:extLst>
              <a:ext uri="{FF2B5EF4-FFF2-40B4-BE49-F238E27FC236}">
                <a16:creationId xmlns:a16="http://schemas.microsoft.com/office/drawing/2014/main" id="{81908464-F74B-4618-BD71-0BF43B3787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4903" y="1134890"/>
            <a:ext cx="9819824" cy="1358928"/>
          </a:xfrm>
        </p:spPr>
      </p:pic>
    </p:spTree>
    <p:extLst>
      <p:ext uri="{BB962C8B-B14F-4D97-AF65-F5344CB8AC3E}">
        <p14:creationId xmlns:p14="http://schemas.microsoft.com/office/powerpoint/2010/main" val="616744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420E-C237-4D6C-9C3A-CE62B3DD5885}"/>
              </a:ext>
            </a:extLst>
          </p:cNvPr>
          <p:cNvSpPr>
            <a:spLocks noGrp="1"/>
          </p:cNvSpPr>
          <p:nvPr>
            <p:ph type="title"/>
          </p:nvPr>
        </p:nvSpPr>
        <p:spPr>
          <a:xfrm>
            <a:off x="524903" y="0"/>
            <a:ext cx="10058400" cy="679150"/>
          </a:xfrm>
        </p:spPr>
        <p:txBody>
          <a:bodyPr>
            <a:normAutofit/>
          </a:bodyPr>
          <a:lstStyle/>
          <a:p>
            <a:r>
              <a:rPr lang="en-US" sz="4000" dirty="0"/>
              <a:t>Feature Importance and Pruning</a:t>
            </a:r>
          </a:p>
        </p:txBody>
      </p:sp>
      <p:sp>
        <p:nvSpPr>
          <p:cNvPr id="4" name="Footer Placeholder 3">
            <a:extLst>
              <a:ext uri="{FF2B5EF4-FFF2-40B4-BE49-F238E27FC236}">
                <a16:creationId xmlns:a16="http://schemas.microsoft.com/office/drawing/2014/main" id="{7C264B70-126B-4FD2-89EA-DDF7F5BFC096}"/>
              </a:ext>
            </a:extLst>
          </p:cNvPr>
          <p:cNvSpPr>
            <a:spLocks noGrp="1"/>
          </p:cNvSpPr>
          <p:nvPr>
            <p:ph type="ftr" sz="quarter" idx="11"/>
          </p:nvPr>
        </p:nvSpPr>
        <p:spPr>
          <a:xfrm>
            <a:off x="1282099" y="6090221"/>
            <a:ext cx="6327648" cy="365125"/>
          </a:xfrm>
        </p:spPr>
        <p:txBody>
          <a:bodyPr/>
          <a:lstStyle/>
          <a:p>
            <a:r>
              <a:rPr lang="en-US"/>
              <a:t>DATA MINING AND ANALYSIS COURSE PROJECT</a:t>
            </a:r>
          </a:p>
        </p:txBody>
      </p:sp>
      <p:sp>
        <p:nvSpPr>
          <p:cNvPr id="5" name="Slide Number Placeholder 4">
            <a:extLst>
              <a:ext uri="{FF2B5EF4-FFF2-40B4-BE49-F238E27FC236}">
                <a16:creationId xmlns:a16="http://schemas.microsoft.com/office/drawing/2014/main" id="{3A63ED89-5762-445A-BB24-AC43FF3C7095}"/>
              </a:ext>
            </a:extLst>
          </p:cNvPr>
          <p:cNvSpPr>
            <a:spLocks noGrp="1"/>
          </p:cNvSpPr>
          <p:nvPr>
            <p:ph type="sldNum" sz="quarter" idx="12"/>
          </p:nvPr>
        </p:nvSpPr>
        <p:spPr/>
        <p:txBody>
          <a:bodyPr/>
          <a:lstStyle/>
          <a:p>
            <a:fld id="{E7EE73C7-9B5F-420C-A757-2B7FF0541DF6}" type="slidenum">
              <a:rPr lang="en-US" smtClean="0"/>
              <a:pPr/>
              <a:t>22</a:t>
            </a:fld>
            <a:endParaRPr lang="en-US"/>
          </a:p>
        </p:txBody>
      </p:sp>
      <p:pic>
        <p:nvPicPr>
          <p:cNvPr id="9" name="Content Placeholder 8">
            <a:extLst>
              <a:ext uri="{FF2B5EF4-FFF2-40B4-BE49-F238E27FC236}">
                <a16:creationId xmlns:a16="http://schemas.microsoft.com/office/drawing/2014/main" id="{955948E8-AB42-485F-8B42-83DFA8D09B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4902" y="679150"/>
            <a:ext cx="10244697" cy="4147362"/>
          </a:xfrm>
        </p:spPr>
      </p:pic>
      <p:sp>
        <p:nvSpPr>
          <p:cNvPr id="10" name="TextBox 9">
            <a:extLst>
              <a:ext uri="{FF2B5EF4-FFF2-40B4-BE49-F238E27FC236}">
                <a16:creationId xmlns:a16="http://schemas.microsoft.com/office/drawing/2014/main" id="{AFFE977C-D1B8-4CE1-96AD-9F5EFCD8B99F}"/>
              </a:ext>
            </a:extLst>
          </p:cNvPr>
          <p:cNvSpPr txBox="1"/>
          <p:nvPr/>
        </p:nvSpPr>
        <p:spPr>
          <a:xfrm>
            <a:off x="757382" y="4959927"/>
            <a:ext cx="10553746" cy="923330"/>
          </a:xfrm>
          <a:prstGeom prst="rect">
            <a:avLst/>
          </a:prstGeom>
          <a:noFill/>
        </p:spPr>
        <p:txBody>
          <a:bodyPr wrap="square" rtlCol="0">
            <a:spAutoFit/>
          </a:bodyPr>
          <a:lstStyle/>
          <a:p>
            <a:pPr marL="285750" indent="-285750">
              <a:buFont typeface="Arial" panose="020B0604020202020204" pitchFamily="34" charset="0"/>
              <a:buChar char="•"/>
            </a:pPr>
            <a:r>
              <a:rPr lang="en-US" dirty="0"/>
              <a:t>Using </a:t>
            </a:r>
            <a:r>
              <a:rPr lang="en-US" dirty="0" err="1"/>
              <a:t>XGBoost</a:t>
            </a:r>
            <a:r>
              <a:rPr lang="en-US" dirty="0"/>
              <a:t> plotted graph for  each features donation for classification of question pairs.</a:t>
            </a:r>
          </a:p>
          <a:p>
            <a:pPr marL="285750" indent="-285750">
              <a:buFont typeface="Arial" panose="020B0604020202020204" pitchFamily="34" charset="0"/>
              <a:buChar char="•"/>
            </a:pPr>
            <a:r>
              <a:rPr lang="en-US" dirty="0"/>
              <a:t>With F – score ( Precision and Recall  )</a:t>
            </a:r>
          </a:p>
          <a:p>
            <a:pPr marL="285750" indent="-285750">
              <a:buFont typeface="Arial" panose="020B0604020202020204" pitchFamily="34" charset="0"/>
              <a:buChar char="•"/>
            </a:pPr>
            <a:r>
              <a:rPr lang="en-US" dirty="0"/>
              <a:t>We can say that feature 3 and feature 4 are least importance.</a:t>
            </a:r>
          </a:p>
        </p:txBody>
      </p:sp>
    </p:spTree>
    <p:extLst>
      <p:ext uri="{BB962C8B-B14F-4D97-AF65-F5344CB8AC3E}">
        <p14:creationId xmlns:p14="http://schemas.microsoft.com/office/powerpoint/2010/main" val="2400390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420E-C237-4D6C-9C3A-CE62B3DD5885}"/>
              </a:ext>
            </a:extLst>
          </p:cNvPr>
          <p:cNvSpPr>
            <a:spLocks noGrp="1"/>
          </p:cNvSpPr>
          <p:nvPr>
            <p:ph type="title"/>
          </p:nvPr>
        </p:nvSpPr>
        <p:spPr>
          <a:xfrm>
            <a:off x="524903" y="0"/>
            <a:ext cx="10058400" cy="679150"/>
          </a:xfrm>
        </p:spPr>
        <p:txBody>
          <a:bodyPr>
            <a:normAutofit/>
          </a:bodyPr>
          <a:lstStyle/>
          <a:p>
            <a:r>
              <a:rPr lang="en-US" sz="4000" dirty="0"/>
              <a:t>Fitting the training dataset into model</a:t>
            </a:r>
          </a:p>
        </p:txBody>
      </p:sp>
      <p:sp>
        <p:nvSpPr>
          <p:cNvPr id="4" name="Footer Placeholder 3">
            <a:extLst>
              <a:ext uri="{FF2B5EF4-FFF2-40B4-BE49-F238E27FC236}">
                <a16:creationId xmlns:a16="http://schemas.microsoft.com/office/drawing/2014/main" id="{7C264B70-126B-4FD2-89EA-DDF7F5BFC096}"/>
              </a:ext>
            </a:extLst>
          </p:cNvPr>
          <p:cNvSpPr>
            <a:spLocks noGrp="1"/>
          </p:cNvSpPr>
          <p:nvPr>
            <p:ph type="ftr" sz="quarter" idx="11"/>
          </p:nvPr>
        </p:nvSpPr>
        <p:spPr/>
        <p:txBody>
          <a:bodyPr/>
          <a:lstStyle/>
          <a:p>
            <a:r>
              <a:rPr lang="en-US"/>
              <a:t>DATA MINING AND ANALYSIS COURSE PROJECT</a:t>
            </a:r>
          </a:p>
        </p:txBody>
      </p:sp>
      <p:sp>
        <p:nvSpPr>
          <p:cNvPr id="5" name="Slide Number Placeholder 4">
            <a:extLst>
              <a:ext uri="{FF2B5EF4-FFF2-40B4-BE49-F238E27FC236}">
                <a16:creationId xmlns:a16="http://schemas.microsoft.com/office/drawing/2014/main" id="{3A63ED89-5762-445A-BB24-AC43FF3C7095}"/>
              </a:ext>
            </a:extLst>
          </p:cNvPr>
          <p:cNvSpPr>
            <a:spLocks noGrp="1"/>
          </p:cNvSpPr>
          <p:nvPr>
            <p:ph type="sldNum" sz="quarter" idx="12"/>
          </p:nvPr>
        </p:nvSpPr>
        <p:spPr/>
        <p:txBody>
          <a:bodyPr/>
          <a:lstStyle/>
          <a:p>
            <a:fld id="{E7EE73C7-9B5F-420C-A757-2B7FF0541DF6}" type="slidenum">
              <a:rPr lang="en-US" smtClean="0"/>
              <a:pPr/>
              <a:t>23</a:t>
            </a:fld>
            <a:endParaRPr lang="en-US"/>
          </a:p>
        </p:txBody>
      </p:sp>
      <p:sp>
        <p:nvSpPr>
          <p:cNvPr id="8" name="TextBox 7">
            <a:extLst>
              <a:ext uri="{FF2B5EF4-FFF2-40B4-BE49-F238E27FC236}">
                <a16:creationId xmlns:a16="http://schemas.microsoft.com/office/drawing/2014/main" id="{6FA20DD6-8D74-4C07-96C2-D1BF8700A97A}"/>
              </a:ext>
            </a:extLst>
          </p:cNvPr>
          <p:cNvSpPr txBox="1"/>
          <p:nvPr/>
        </p:nvSpPr>
        <p:spPr>
          <a:xfrm>
            <a:off x="524903" y="4771411"/>
            <a:ext cx="1053869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Firstly using Logistic regression model with </a:t>
            </a:r>
            <a:r>
              <a:rPr lang="en-US" dirty="0" err="1"/>
              <a:t>XGBoost</a:t>
            </a:r>
            <a:r>
              <a:rPr lang="en-US" dirty="0"/>
              <a:t> algorithm for increasing accuracy with parameter tuning with </a:t>
            </a:r>
            <a:r>
              <a:rPr lang="en-US" dirty="0" err="1"/>
              <a:t>GridSearchCV</a:t>
            </a:r>
            <a:r>
              <a:rPr lang="en-US" dirty="0"/>
              <a:t> algorithm.</a:t>
            </a:r>
          </a:p>
          <a:p>
            <a:pPr marL="285750" indent="-285750">
              <a:buFont typeface="Arial" panose="020B0604020202020204" pitchFamily="34" charset="0"/>
              <a:buChar char="•"/>
            </a:pPr>
            <a:r>
              <a:rPr lang="en-US" dirty="0"/>
              <a:t>And accuracy was 73.89%</a:t>
            </a:r>
          </a:p>
          <a:p>
            <a:pPr marL="285750" indent="-285750">
              <a:buFont typeface="Arial" panose="020B0604020202020204" pitchFamily="34" charset="0"/>
              <a:buChar char="•"/>
            </a:pPr>
            <a:endParaRPr lang="en-US" dirty="0"/>
          </a:p>
        </p:txBody>
      </p:sp>
      <p:pic>
        <p:nvPicPr>
          <p:cNvPr id="14" name="Content Placeholder 13">
            <a:extLst>
              <a:ext uri="{FF2B5EF4-FFF2-40B4-BE49-F238E27FC236}">
                <a16:creationId xmlns:a16="http://schemas.microsoft.com/office/drawing/2014/main" id="{C01AEAB2-EE7C-4D9B-AF48-019869CA84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4902" y="679149"/>
            <a:ext cx="11363539" cy="3791217"/>
          </a:xfrm>
        </p:spPr>
      </p:pic>
    </p:spTree>
    <p:extLst>
      <p:ext uri="{BB962C8B-B14F-4D97-AF65-F5344CB8AC3E}">
        <p14:creationId xmlns:p14="http://schemas.microsoft.com/office/powerpoint/2010/main" val="2097651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420E-C237-4D6C-9C3A-CE62B3DD5885}"/>
              </a:ext>
            </a:extLst>
          </p:cNvPr>
          <p:cNvSpPr>
            <a:spLocks noGrp="1"/>
          </p:cNvSpPr>
          <p:nvPr>
            <p:ph type="title"/>
          </p:nvPr>
        </p:nvSpPr>
        <p:spPr>
          <a:xfrm>
            <a:off x="524903" y="0"/>
            <a:ext cx="10058400" cy="679150"/>
          </a:xfrm>
        </p:spPr>
        <p:txBody>
          <a:bodyPr>
            <a:normAutofit/>
          </a:bodyPr>
          <a:lstStyle/>
          <a:p>
            <a:r>
              <a:rPr lang="en-US" sz="4000" dirty="0"/>
              <a:t>Fitting the training dataset into model</a:t>
            </a:r>
          </a:p>
        </p:txBody>
      </p:sp>
      <p:sp>
        <p:nvSpPr>
          <p:cNvPr id="4" name="Footer Placeholder 3">
            <a:extLst>
              <a:ext uri="{FF2B5EF4-FFF2-40B4-BE49-F238E27FC236}">
                <a16:creationId xmlns:a16="http://schemas.microsoft.com/office/drawing/2014/main" id="{7C264B70-126B-4FD2-89EA-DDF7F5BFC096}"/>
              </a:ext>
            </a:extLst>
          </p:cNvPr>
          <p:cNvSpPr>
            <a:spLocks noGrp="1"/>
          </p:cNvSpPr>
          <p:nvPr>
            <p:ph type="ftr" sz="quarter" idx="11"/>
          </p:nvPr>
        </p:nvSpPr>
        <p:spPr>
          <a:xfrm>
            <a:off x="1282099" y="6090221"/>
            <a:ext cx="6327648" cy="365125"/>
          </a:xfrm>
        </p:spPr>
        <p:txBody>
          <a:bodyPr/>
          <a:lstStyle/>
          <a:p>
            <a:r>
              <a:rPr lang="en-US"/>
              <a:t>DATA MINING AND ANALYSIS COURSE PROJECT</a:t>
            </a:r>
          </a:p>
        </p:txBody>
      </p:sp>
      <p:sp>
        <p:nvSpPr>
          <p:cNvPr id="5" name="Slide Number Placeholder 4">
            <a:extLst>
              <a:ext uri="{FF2B5EF4-FFF2-40B4-BE49-F238E27FC236}">
                <a16:creationId xmlns:a16="http://schemas.microsoft.com/office/drawing/2014/main" id="{3A63ED89-5762-445A-BB24-AC43FF3C7095}"/>
              </a:ext>
            </a:extLst>
          </p:cNvPr>
          <p:cNvSpPr>
            <a:spLocks noGrp="1"/>
          </p:cNvSpPr>
          <p:nvPr>
            <p:ph type="sldNum" sz="quarter" idx="12"/>
          </p:nvPr>
        </p:nvSpPr>
        <p:spPr/>
        <p:txBody>
          <a:bodyPr/>
          <a:lstStyle/>
          <a:p>
            <a:fld id="{E7EE73C7-9B5F-420C-A757-2B7FF0541DF6}" type="slidenum">
              <a:rPr lang="en-US" smtClean="0"/>
              <a:pPr/>
              <a:t>24</a:t>
            </a:fld>
            <a:endParaRPr lang="en-US"/>
          </a:p>
        </p:txBody>
      </p:sp>
      <p:sp>
        <p:nvSpPr>
          <p:cNvPr id="10" name="TextBox 9">
            <a:extLst>
              <a:ext uri="{FF2B5EF4-FFF2-40B4-BE49-F238E27FC236}">
                <a16:creationId xmlns:a16="http://schemas.microsoft.com/office/drawing/2014/main" id="{AFFE977C-D1B8-4CE1-96AD-9F5EFCD8B99F}"/>
              </a:ext>
            </a:extLst>
          </p:cNvPr>
          <p:cNvSpPr txBox="1"/>
          <p:nvPr/>
        </p:nvSpPr>
        <p:spPr>
          <a:xfrm>
            <a:off x="600363" y="3719177"/>
            <a:ext cx="10553746" cy="646331"/>
          </a:xfrm>
          <a:prstGeom prst="rect">
            <a:avLst/>
          </a:prstGeom>
          <a:noFill/>
        </p:spPr>
        <p:txBody>
          <a:bodyPr wrap="square" rtlCol="0">
            <a:spAutoFit/>
          </a:bodyPr>
          <a:lstStyle/>
          <a:p>
            <a:pPr marL="285750" indent="-285750">
              <a:buFont typeface="Arial" panose="020B0604020202020204" pitchFamily="34" charset="0"/>
              <a:buChar char="•"/>
            </a:pPr>
            <a:r>
              <a:rPr lang="en-US" dirty="0"/>
              <a:t>Using Decision tree Classifier</a:t>
            </a:r>
          </a:p>
          <a:p>
            <a:pPr marL="285750" indent="-285750">
              <a:buFont typeface="Arial" panose="020B0604020202020204" pitchFamily="34" charset="0"/>
              <a:buChar char="•"/>
            </a:pPr>
            <a:r>
              <a:rPr lang="en-US" dirty="0"/>
              <a:t>We got accuracy as 68.40%.</a:t>
            </a:r>
          </a:p>
        </p:txBody>
      </p:sp>
      <p:pic>
        <p:nvPicPr>
          <p:cNvPr id="8" name="Content Placeholder 7">
            <a:extLst>
              <a:ext uri="{FF2B5EF4-FFF2-40B4-BE49-F238E27FC236}">
                <a16:creationId xmlns:a16="http://schemas.microsoft.com/office/drawing/2014/main" id="{0BB807FA-C411-487B-80F1-4F0A1AA099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7381" y="679150"/>
            <a:ext cx="7185891" cy="2822542"/>
          </a:xfrm>
        </p:spPr>
      </p:pic>
    </p:spTree>
    <p:extLst>
      <p:ext uri="{BB962C8B-B14F-4D97-AF65-F5344CB8AC3E}">
        <p14:creationId xmlns:p14="http://schemas.microsoft.com/office/powerpoint/2010/main" val="4274479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420E-C237-4D6C-9C3A-CE62B3DD5885}"/>
              </a:ext>
            </a:extLst>
          </p:cNvPr>
          <p:cNvSpPr>
            <a:spLocks noGrp="1"/>
          </p:cNvSpPr>
          <p:nvPr>
            <p:ph type="title"/>
          </p:nvPr>
        </p:nvSpPr>
        <p:spPr>
          <a:xfrm>
            <a:off x="524903" y="0"/>
            <a:ext cx="10058400" cy="679150"/>
          </a:xfrm>
        </p:spPr>
        <p:txBody>
          <a:bodyPr>
            <a:normAutofit/>
          </a:bodyPr>
          <a:lstStyle/>
          <a:p>
            <a:r>
              <a:rPr lang="en-US" sz="4000" dirty="0"/>
              <a:t>Fitting the training dataset into model</a:t>
            </a:r>
          </a:p>
        </p:txBody>
      </p:sp>
      <p:sp>
        <p:nvSpPr>
          <p:cNvPr id="4" name="Footer Placeholder 3">
            <a:extLst>
              <a:ext uri="{FF2B5EF4-FFF2-40B4-BE49-F238E27FC236}">
                <a16:creationId xmlns:a16="http://schemas.microsoft.com/office/drawing/2014/main" id="{7C264B70-126B-4FD2-89EA-DDF7F5BFC096}"/>
              </a:ext>
            </a:extLst>
          </p:cNvPr>
          <p:cNvSpPr>
            <a:spLocks noGrp="1"/>
          </p:cNvSpPr>
          <p:nvPr>
            <p:ph type="ftr" sz="quarter" idx="11"/>
          </p:nvPr>
        </p:nvSpPr>
        <p:spPr>
          <a:xfrm>
            <a:off x="1282099" y="6090221"/>
            <a:ext cx="6327648" cy="365125"/>
          </a:xfrm>
        </p:spPr>
        <p:txBody>
          <a:bodyPr/>
          <a:lstStyle/>
          <a:p>
            <a:r>
              <a:rPr lang="en-US"/>
              <a:t>DATA MINING AND ANALYSIS COURSE PROJECT</a:t>
            </a:r>
          </a:p>
        </p:txBody>
      </p:sp>
      <p:sp>
        <p:nvSpPr>
          <p:cNvPr id="5" name="Slide Number Placeholder 4">
            <a:extLst>
              <a:ext uri="{FF2B5EF4-FFF2-40B4-BE49-F238E27FC236}">
                <a16:creationId xmlns:a16="http://schemas.microsoft.com/office/drawing/2014/main" id="{3A63ED89-5762-445A-BB24-AC43FF3C7095}"/>
              </a:ext>
            </a:extLst>
          </p:cNvPr>
          <p:cNvSpPr>
            <a:spLocks noGrp="1"/>
          </p:cNvSpPr>
          <p:nvPr>
            <p:ph type="sldNum" sz="quarter" idx="12"/>
          </p:nvPr>
        </p:nvSpPr>
        <p:spPr/>
        <p:txBody>
          <a:bodyPr/>
          <a:lstStyle/>
          <a:p>
            <a:fld id="{E7EE73C7-9B5F-420C-A757-2B7FF0541DF6}" type="slidenum">
              <a:rPr lang="en-US" smtClean="0"/>
              <a:pPr/>
              <a:t>25</a:t>
            </a:fld>
            <a:endParaRPr lang="en-US"/>
          </a:p>
        </p:txBody>
      </p:sp>
      <p:sp>
        <p:nvSpPr>
          <p:cNvPr id="10" name="TextBox 9">
            <a:extLst>
              <a:ext uri="{FF2B5EF4-FFF2-40B4-BE49-F238E27FC236}">
                <a16:creationId xmlns:a16="http://schemas.microsoft.com/office/drawing/2014/main" id="{AFFE977C-D1B8-4CE1-96AD-9F5EFCD8B99F}"/>
              </a:ext>
            </a:extLst>
          </p:cNvPr>
          <p:cNvSpPr txBox="1"/>
          <p:nvPr/>
        </p:nvSpPr>
        <p:spPr>
          <a:xfrm>
            <a:off x="600363" y="3719177"/>
            <a:ext cx="10553746" cy="646331"/>
          </a:xfrm>
          <a:prstGeom prst="rect">
            <a:avLst/>
          </a:prstGeom>
          <a:noFill/>
        </p:spPr>
        <p:txBody>
          <a:bodyPr wrap="square" rtlCol="0">
            <a:spAutoFit/>
          </a:bodyPr>
          <a:lstStyle/>
          <a:p>
            <a:pPr marL="285750" indent="-285750">
              <a:buFont typeface="Arial" panose="020B0604020202020204" pitchFamily="34" charset="0"/>
              <a:buChar char="•"/>
            </a:pPr>
            <a:r>
              <a:rPr lang="en-US" dirty="0"/>
              <a:t>Using </a:t>
            </a:r>
            <a:r>
              <a:rPr lang="en-US" dirty="0" err="1"/>
              <a:t>Naïve_Bayes</a:t>
            </a:r>
            <a:r>
              <a:rPr lang="en-US" dirty="0"/>
              <a:t> model</a:t>
            </a:r>
          </a:p>
          <a:p>
            <a:pPr marL="285750" indent="-285750">
              <a:buFont typeface="Arial" panose="020B0604020202020204" pitchFamily="34" charset="0"/>
              <a:buChar char="•"/>
            </a:pPr>
            <a:r>
              <a:rPr lang="en-US" dirty="0"/>
              <a:t>We got accuracy as 67.69%.</a:t>
            </a:r>
          </a:p>
        </p:txBody>
      </p:sp>
      <p:pic>
        <p:nvPicPr>
          <p:cNvPr id="9" name="Content Placeholder 8">
            <a:extLst>
              <a:ext uri="{FF2B5EF4-FFF2-40B4-BE49-F238E27FC236}">
                <a16:creationId xmlns:a16="http://schemas.microsoft.com/office/drawing/2014/main" id="{C4F0F9C8-8B6F-453A-AAB8-732B266752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0362" y="682652"/>
            <a:ext cx="8737601" cy="3082691"/>
          </a:xfrm>
        </p:spPr>
      </p:pic>
    </p:spTree>
    <p:extLst>
      <p:ext uri="{BB962C8B-B14F-4D97-AF65-F5344CB8AC3E}">
        <p14:creationId xmlns:p14="http://schemas.microsoft.com/office/powerpoint/2010/main" val="101369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420E-C237-4D6C-9C3A-CE62B3DD5885}"/>
              </a:ext>
            </a:extLst>
          </p:cNvPr>
          <p:cNvSpPr>
            <a:spLocks noGrp="1"/>
          </p:cNvSpPr>
          <p:nvPr>
            <p:ph type="title"/>
          </p:nvPr>
        </p:nvSpPr>
        <p:spPr>
          <a:xfrm>
            <a:off x="524903" y="0"/>
            <a:ext cx="10058400" cy="679150"/>
          </a:xfrm>
        </p:spPr>
        <p:txBody>
          <a:bodyPr>
            <a:normAutofit/>
          </a:bodyPr>
          <a:lstStyle/>
          <a:p>
            <a:r>
              <a:rPr lang="en-US" sz="4000" dirty="0"/>
              <a:t>Fitting the training dataset into model</a:t>
            </a:r>
          </a:p>
        </p:txBody>
      </p:sp>
      <p:sp>
        <p:nvSpPr>
          <p:cNvPr id="4" name="Footer Placeholder 3">
            <a:extLst>
              <a:ext uri="{FF2B5EF4-FFF2-40B4-BE49-F238E27FC236}">
                <a16:creationId xmlns:a16="http://schemas.microsoft.com/office/drawing/2014/main" id="{7C264B70-126B-4FD2-89EA-DDF7F5BFC096}"/>
              </a:ext>
            </a:extLst>
          </p:cNvPr>
          <p:cNvSpPr>
            <a:spLocks noGrp="1"/>
          </p:cNvSpPr>
          <p:nvPr>
            <p:ph type="ftr" sz="quarter" idx="11"/>
          </p:nvPr>
        </p:nvSpPr>
        <p:spPr>
          <a:xfrm>
            <a:off x="1282099" y="6090221"/>
            <a:ext cx="6327648" cy="365125"/>
          </a:xfrm>
        </p:spPr>
        <p:txBody>
          <a:bodyPr/>
          <a:lstStyle/>
          <a:p>
            <a:r>
              <a:rPr lang="en-US"/>
              <a:t>DATA MINING AND ANALYSIS COURSE PROJECT</a:t>
            </a:r>
          </a:p>
        </p:txBody>
      </p:sp>
      <p:sp>
        <p:nvSpPr>
          <p:cNvPr id="5" name="Slide Number Placeholder 4">
            <a:extLst>
              <a:ext uri="{FF2B5EF4-FFF2-40B4-BE49-F238E27FC236}">
                <a16:creationId xmlns:a16="http://schemas.microsoft.com/office/drawing/2014/main" id="{3A63ED89-5762-445A-BB24-AC43FF3C7095}"/>
              </a:ext>
            </a:extLst>
          </p:cNvPr>
          <p:cNvSpPr>
            <a:spLocks noGrp="1"/>
          </p:cNvSpPr>
          <p:nvPr>
            <p:ph type="sldNum" sz="quarter" idx="12"/>
          </p:nvPr>
        </p:nvSpPr>
        <p:spPr/>
        <p:txBody>
          <a:bodyPr/>
          <a:lstStyle/>
          <a:p>
            <a:fld id="{E7EE73C7-9B5F-420C-A757-2B7FF0541DF6}" type="slidenum">
              <a:rPr lang="en-US" smtClean="0"/>
              <a:pPr/>
              <a:t>26</a:t>
            </a:fld>
            <a:endParaRPr lang="en-US"/>
          </a:p>
        </p:txBody>
      </p:sp>
      <p:sp>
        <p:nvSpPr>
          <p:cNvPr id="10" name="TextBox 9">
            <a:extLst>
              <a:ext uri="{FF2B5EF4-FFF2-40B4-BE49-F238E27FC236}">
                <a16:creationId xmlns:a16="http://schemas.microsoft.com/office/drawing/2014/main" id="{AFFE977C-D1B8-4CE1-96AD-9F5EFCD8B99F}"/>
              </a:ext>
            </a:extLst>
          </p:cNvPr>
          <p:cNvSpPr txBox="1"/>
          <p:nvPr/>
        </p:nvSpPr>
        <p:spPr>
          <a:xfrm>
            <a:off x="600363" y="3719177"/>
            <a:ext cx="10553746" cy="923330"/>
          </a:xfrm>
          <a:prstGeom prst="rect">
            <a:avLst/>
          </a:prstGeom>
          <a:noFill/>
        </p:spPr>
        <p:txBody>
          <a:bodyPr wrap="square" rtlCol="0">
            <a:spAutoFit/>
          </a:bodyPr>
          <a:lstStyle/>
          <a:p>
            <a:pPr marL="285750" indent="-285750">
              <a:buFont typeface="Arial" panose="020B0604020202020204" pitchFamily="34" charset="0"/>
              <a:buChar char="•"/>
            </a:pPr>
            <a:r>
              <a:rPr lang="en-US" dirty="0"/>
              <a:t>Using Random Forest Classifier </a:t>
            </a:r>
          </a:p>
          <a:p>
            <a:pPr marL="285750" indent="-285750">
              <a:buFont typeface="Arial" panose="020B0604020202020204" pitchFamily="34" charset="0"/>
              <a:buChar char="•"/>
            </a:pPr>
            <a:r>
              <a:rPr lang="en-US" dirty="0"/>
              <a:t>We got accuracy as 73.11%.</a:t>
            </a:r>
          </a:p>
          <a:p>
            <a:pPr marL="285750" indent="-285750">
              <a:buFont typeface="Arial" panose="020B0604020202020204" pitchFamily="34" charset="0"/>
              <a:buChar char="•"/>
            </a:pPr>
            <a:r>
              <a:rPr lang="en-US" dirty="0"/>
              <a:t>Which also used by Quora website for predicting Similar question pairs.</a:t>
            </a:r>
          </a:p>
        </p:txBody>
      </p:sp>
      <p:pic>
        <p:nvPicPr>
          <p:cNvPr id="8" name="Content Placeholder 7">
            <a:extLst>
              <a:ext uri="{FF2B5EF4-FFF2-40B4-BE49-F238E27FC236}">
                <a16:creationId xmlns:a16="http://schemas.microsoft.com/office/drawing/2014/main" id="{01183F02-32B3-40A0-9DE3-77BE01242C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0363" y="679149"/>
            <a:ext cx="11486270" cy="2248777"/>
          </a:xfrm>
        </p:spPr>
      </p:pic>
    </p:spTree>
    <p:extLst>
      <p:ext uri="{BB962C8B-B14F-4D97-AF65-F5344CB8AC3E}">
        <p14:creationId xmlns:p14="http://schemas.microsoft.com/office/powerpoint/2010/main" val="1924384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420E-C237-4D6C-9C3A-CE62B3DD5885}"/>
              </a:ext>
            </a:extLst>
          </p:cNvPr>
          <p:cNvSpPr>
            <a:spLocks noGrp="1"/>
          </p:cNvSpPr>
          <p:nvPr>
            <p:ph type="title"/>
          </p:nvPr>
        </p:nvSpPr>
        <p:spPr>
          <a:xfrm>
            <a:off x="524903" y="0"/>
            <a:ext cx="10058400" cy="679150"/>
          </a:xfrm>
        </p:spPr>
        <p:txBody>
          <a:bodyPr>
            <a:normAutofit/>
          </a:bodyPr>
          <a:lstStyle/>
          <a:p>
            <a:r>
              <a:rPr lang="en-US" sz="4000" dirty="0"/>
              <a:t>Fitting the training dataset into model</a:t>
            </a:r>
          </a:p>
        </p:txBody>
      </p:sp>
      <p:sp>
        <p:nvSpPr>
          <p:cNvPr id="4" name="Footer Placeholder 3">
            <a:extLst>
              <a:ext uri="{FF2B5EF4-FFF2-40B4-BE49-F238E27FC236}">
                <a16:creationId xmlns:a16="http://schemas.microsoft.com/office/drawing/2014/main" id="{7C264B70-126B-4FD2-89EA-DDF7F5BFC096}"/>
              </a:ext>
            </a:extLst>
          </p:cNvPr>
          <p:cNvSpPr>
            <a:spLocks noGrp="1"/>
          </p:cNvSpPr>
          <p:nvPr>
            <p:ph type="ftr" sz="quarter" idx="11"/>
          </p:nvPr>
        </p:nvSpPr>
        <p:spPr>
          <a:xfrm>
            <a:off x="1282099" y="6090221"/>
            <a:ext cx="6327648" cy="365125"/>
          </a:xfrm>
        </p:spPr>
        <p:txBody>
          <a:bodyPr/>
          <a:lstStyle/>
          <a:p>
            <a:r>
              <a:rPr lang="en-US"/>
              <a:t>DATA MINING AND ANALYSIS COURSE PROJECT</a:t>
            </a:r>
          </a:p>
        </p:txBody>
      </p:sp>
      <p:sp>
        <p:nvSpPr>
          <p:cNvPr id="5" name="Slide Number Placeholder 4">
            <a:extLst>
              <a:ext uri="{FF2B5EF4-FFF2-40B4-BE49-F238E27FC236}">
                <a16:creationId xmlns:a16="http://schemas.microsoft.com/office/drawing/2014/main" id="{3A63ED89-5762-445A-BB24-AC43FF3C7095}"/>
              </a:ext>
            </a:extLst>
          </p:cNvPr>
          <p:cNvSpPr>
            <a:spLocks noGrp="1"/>
          </p:cNvSpPr>
          <p:nvPr>
            <p:ph type="sldNum" sz="quarter" idx="12"/>
          </p:nvPr>
        </p:nvSpPr>
        <p:spPr/>
        <p:txBody>
          <a:bodyPr/>
          <a:lstStyle/>
          <a:p>
            <a:fld id="{E7EE73C7-9B5F-420C-A757-2B7FF0541DF6}" type="slidenum">
              <a:rPr lang="en-US" smtClean="0"/>
              <a:pPr/>
              <a:t>27</a:t>
            </a:fld>
            <a:endParaRPr lang="en-US"/>
          </a:p>
        </p:txBody>
      </p:sp>
      <p:sp>
        <p:nvSpPr>
          <p:cNvPr id="10" name="TextBox 9">
            <a:extLst>
              <a:ext uri="{FF2B5EF4-FFF2-40B4-BE49-F238E27FC236}">
                <a16:creationId xmlns:a16="http://schemas.microsoft.com/office/drawing/2014/main" id="{AFFE977C-D1B8-4CE1-96AD-9F5EFCD8B99F}"/>
              </a:ext>
            </a:extLst>
          </p:cNvPr>
          <p:cNvSpPr txBox="1"/>
          <p:nvPr/>
        </p:nvSpPr>
        <p:spPr>
          <a:xfrm>
            <a:off x="692726" y="4014740"/>
            <a:ext cx="10553746" cy="646331"/>
          </a:xfrm>
          <a:prstGeom prst="rect">
            <a:avLst/>
          </a:prstGeom>
          <a:noFill/>
        </p:spPr>
        <p:txBody>
          <a:bodyPr wrap="square" rtlCol="0">
            <a:spAutoFit/>
          </a:bodyPr>
          <a:lstStyle/>
          <a:p>
            <a:pPr marL="285750" indent="-285750">
              <a:buFont typeface="Arial" panose="020B0604020202020204" pitchFamily="34" charset="0"/>
              <a:buChar char="•"/>
            </a:pPr>
            <a:r>
              <a:rPr lang="en-US" dirty="0"/>
              <a:t>Using Nearest Neighbor Classifier </a:t>
            </a:r>
          </a:p>
          <a:p>
            <a:pPr marL="285750" indent="-285750">
              <a:buFont typeface="Arial" panose="020B0604020202020204" pitchFamily="34" charset="0"/>
              <a:buChar char="•"/>
            </a:pPr>
            <a:r>
              <a:rPr lang="en-US" dirty="0"/>
              <a:t>We got accuracy as 72.39%.</a:t>
            </a:r>
          </a:p>
        </p:txBody>
      </p:sp>
      <p:pic>
        <p:nvPicPr>
          <p:cNvPr id="14" name="Content Placeholder 13">
            <a:extLst>
              <a:ext uri="{FF2B5EF4-FFF2-40B4-BE49-F238E27FC236}">
                <a16:creationId xmlns:a16="http://schemas.microsoft.com/office/drawing/2014/main" id="{3B46E557-4146-4FC8-A08E-BCE4D6DCCC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0363" y="679149"/>
            <a:ext cx="9085913" cy="2692123"/>
          </a:xfrm>
        </p:spPr>
      </p:pic>
    </p:spTree>
    <p:extLst>
      <p:ext uri="{BB962C8B-B14F-4D97-AF65-F5344CB8AC3E}">
        <p14:creationId xmlns:p14="http://schemas.microsoft.com/office/powerpoint/2010/main" val="3026972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420E-C237-4D6C-9C3A-CE62B3DD5885}"/>
              </a:ext>
            </a:extLst>
          </p:cNvPr>
          <p:cNvSpPr>
            <a:spLocks noGrp="1"/>
          </p:cNvSpPr>
          <p:nvPr>
            <p:ph type="title"/>
          </p:nvPr>
        </p:nvSpPr>
        <p:spPr>
          <a:xfrm>
            <a:off x="524903" y="0"/>
            <a:ext cx="10058400" cy="679150"/>
          </a:xfrm>
        </p:spPr>
        <p:txBody>
          <a:bodyPr>
            <a:normAutofit/>
          </a:bodyPr>
          <a:lstStyle/>
          <a:p>
            <a:r>
              <a:rPr lang="en-US" sz="4000" dirty="0"/>
              <a:t>Fitting the training dataset into model</a:t>
            </a:r>
          </a:p>
        </p:txBody>
      </p:sp>
      <p:sp>
        <p:nvSpPr>
          <p:cNvPr id="4" name="Footer Placeholder 3">
            <a:extLst>
              <a:ext uri="{FF2B5EF4-FFF2-40B4-BE49-F238E27FC236}">
                <a16:creationId xmlns:a16="http://schemas.microsoft.com/office/drawing/2014/main" id="{7C264B70-126B-4FD2-89EA-DDF7F5BFC096}"/>
              </a:ext>
            </a:extLst>
          </p:cNvPr>
          <p:cNvSpPr>
            <a:spLocks noGrp="1"/>
          </p:cNvSpPr>
          <p:nvPr>
            <p:ph type="ftr" sz="quarter" idx="11"/>
          </p:nvPr>
        </p:nvSpPr>
        <p:spPr>
          <a:xfrm>
            <a:off x="1282099" y="6090221"/>
            <a:ext cx="6327648" cy="365125"/>
          </a:xfrm>
        </p:spPr>
        <p:txBody>
          <a:bodyPr/>
          <a:lstStyle/>
          <a:p>
            <a:r>
              <a:rPr lang="en-US"/>
              <a:t>DATA MINING AND ANALYSIS COURSE PROJECT</a:t>
            </a:r>
          </a:p>
        </p:txBody>
      </p:sp>
      <p:sp>
        <p:nvSpPr>
          <p:cNvPr id="5" name="Slide Number Placeholder 4">
            <a:extLst>
              <a:ext uri="{FF2B5EF4-FFF2-40B4-BE49-F238E27FC236}">
                <a16:creationId xmlns:a16="http://schemas.microsoft.com/office/drawing/2014/main" id="{3A63ED89-5762-445A-BB24-AC43FF3C7095}"/>
              </a:ext>
            </a:extLst>
          </p:cNvPr>
          <p:cNvSpPr>
            <a:spLocks noGrp="1"/>
          </p:cNvSpPr>
          <p:nvPr>
            <p:ph type="sldNum" sz="quarter" idx="12"/>
          </p:nvPr>
        </p:nvSpPr>
        <p:spPr/>
        <p:txBody>
          <a:bodyPr/>
          <a:lstStyle/>
          <a:p>
            <a:fld id="{E7EE73C7-9B5F-420C-A757-2B7FF0541DF6}" type="slidenum">
              <a:rPr lang="en-US" smtClean="0"/>
              <a:pPr/>
              <a:t>28</a:t>
            </a:fld>
            <a:endParaRPr lang="en-US"/>
          </a:p>
        </p:txBody>
      </p:sp>
      <p:sp>
        <p:nvSpPr>
          <p:cNvPr id="10" name="TextBox 9">
            <a:extLst>
              <a:ext uri="{FF2B5EF4-FFF2-40B4-BE49-F238E27FC236}">
                <a16:creationId xmlns:a16="http://schemas.microsoft.com/office/drawing/2014/main" id="{AFFE977C-D1B8-4CE1-96AD-9F5EFCD8B99F}"/>
              </a:ext>
            </a:extLst>
          </p:cNvPr>
          <p:cNvSpPr txBox="1"/>
          <p:nvPr/>
        </p:nvSpPr>
        <p:spPr>
          <a:xfrm>
            <a:off x="524902" y="3733541"/>
            <a:ext cx="10553746" cy="646331"/>
          </a:xfrm>
          <a:prstGeom prst="rect">
            <a:avLst/>
          </a:prstGeom>
          <a:noFill/>
        </p:spPr>
        <p:txBody>
          <a:bodyPr wrap="square" rtlCol="0">
            <a:spAutoFit/>
          </a:bodyPr>
          <a:lstStyle/>
          <a:p>
            <a:pPr marL="285750" indent="-285750">
              <a:buFont typeface="Arial" panose="020B0604020202020204" pitchFamily="34" charset="0"/>
              <a:buChar char="•"/>
            </a:pPr>
            <a:r>
              <a:rPr lang="en-US" dirty="0"/>
              <a:t>Using Extra Trees Classifier </a:t>
            </a:r>
          </a:p>
          <a:p>
            <a:pPr marL="285750" indent="-285750">
              <a:buFont typeface="Arial" panose="020B0604020202020204" pitchFamily="34" charset="0"/>
              <a:buChar char="•"/>
            </a:pPr>
            <a:r>
              <a:rPr lang="en-US" dirty="0"/>
              <a:t>We got accuracy as 72.62%.</a:t>
            </a:r>
          </a:p>
        </p:txBody>
      </p:sp>
      <p:pic>
        <p:nvPicPr>
          <p:cNvPr id="8" name="Content Placeholder 7">
            <a:extLst>
              <a:ext uri="{FF2B5EF4-FFF2-40B4-BE49-F238E27FC236}">
                <a16:creationId xmlns:a16="http://schemas.microsoft.com/office/drawing/2014/main" id="{462289CA-6A93-4985-BEB0-46D5C6B28C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4902" y="679150"/>
            <a:ext cx="10309353" cy="2636705"/>
          </a:xfrm>
        </p:spPr>
      </p:pic>
    </p:spTree>
    <p:extLst>
      <p:ext uri="{BB962C8B-B14F-4D97-AF65-F5344CB8AC3E}">
        <p14:creationId xmlns:p14="http://schemas.microsoft.com/office/powerpoint/2010/main" val="2551126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AA3FE-B8BD-43A9-88D3-F2F2C07D8247}"/>
              </a:ext>
            </a:extLst>
          </p:cNvPr>
          <p:cNvSpPr>
            <a:spLocks noGrp="1"/>
          </p:cNvSpPr>
          <p:nvPr>
            <p:ph type="title"/>
          </p:nvPr>
        </p:nvSpPr>
        <p:spPr>
          <a:xfrm>
            <a:off x="857412" y="2331905"/>
            <a:ext cx="10058400" cy="1609344"/>
          </a:xfrm>
        </p:spPr>
        <p:txBody>
          <a:bodyPr>
            <a:normAutofit/>
          </a:bodyPr>
          <a:lstStyle/>
          <a:p>
            <a:pPr algn="ctr"/>
            <a:r>
              <a:rPr lang="en-IN" sz="7200" dirty="0"/>
              <a:t>Thank you</a:t>
            </a:r>
          </a:p>
        </p:txBody>
      </p:sp>
      <p:sp>
        <p:nvSpPr>
          <p:cNvPr id="4" name="Footer Placeholder 3"/>
          <p:cNvSpPr>
            <a:spLocks noGrp="1"/>
          </p:cNvSpPr>
          <p:nvPr>
            <p:ph type="ftr" sz="quarter" idx="11"/>
          </p:nvPr>
        </p:nvSpPr>
        <p:spPr/>
        <p:txBody>
          <a:bodyPr/>
          <a:lstStyle/>
          <a:p>
            <a:r>
              <a:rPr lang="en-US"/>
              <a:t>DATA MINING AND ANALYSIS COURSE PROJECT</a:t>
            </a:r>
          </a:p>
        </p:txBody>
      </p:sp>
      <p:sp>
        <p:nvSpPr>
          <p:cNvPr id="3" name="Slide Number Placeholder 2"/>
          <p:cNvSpPr>
            <a:spLocks noGrp="1"/>
          </p:cNvSpPr>
          <p:nvPr>
            <p:ph type="sldNum" sz="quarter" idx="12"/>
          </p:nvPr>
        </p:nvSpPr>
        <p:spPr/>
        <p:txBody>
          <a:bodyPr/>
          <a:lstStyle/>
          <a:p>
            <a:fld id="{E7EE73C7-9B5F-420C-A757-2B7FF0541DF6}" type="slidenum">
              <a:rPr lang="en-US" smtClean="0"/>
              <a:pPr/>
              <a:t>29</a:t>
            </a:fld>
            <a:endParaRPr lang="en-US"/>
          </a:p>
        </p:txBody>
      </p:sp>
    </p:spTree>
    <p:extLst>
      <p:ext uri="{BB962C8B-B14F-4D97-AF65-F5344CB8AC3E}">
        <p14:creationId xmlns:p14="http://schemas.microsoft.com/office/powerpoint/2010/main" val="1460743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49AA2-5747-4953-B730-08B3C182B141}"/>
              </a:ext>
            </a:extLst>
          </p:cNvPr>
          <p:cNvSpPr>
            <a:spLocks noGrp="1"/>
          </p:cNvSpPr>
          <p:nvPr>
            <p:ph type="title"/>
          </p:nvPr>
        </p:nvSpPr>
        <p:spPr>
          <a:xfrm>
            <a:off x="705954" y="0"/>
            <a:ext cx="10058400" cy="952282"/>
          </a:xfrm>
        </p:spPr>
        <p:txBody>
          <a:bodyPr/>
          <a:lstStyle/>
          <a:p>
            <a:r>
              <a:rPr lang="en-US" dirty="0"/>
              <a:t>Detailed Description of dataset</a:t>
            </a:r>
          </a:p>
        </p:txBody>
      </p:sp>
      <p:sp>
        <p:nvSpPr>
          <p:cNvPr id="3" name="Content Placeholder 2">
            <a:extLst>
              <a:ext uri="{FF2B5EF4-FFF2-40B4-BE49-F238E27FC236}">
                <a16:creationId xmlns:a16="http://schemas.microsoft.com/office/drawing/2014/main" id="{425D6D6A-F738-40C8-BF78-F303A05AA5D9}"/>
              </a:ext>
            </a:extLst>
          </p:cNvPr>
          <p:cNvSpPr>
            <a:spLocks noGrp="1"/>
          </p:cNvSpPr>
          <p:nvPr>
            <p:ph idx="1"/>
          </p:nvPr>
        </p:nvSpPr>
        <p:spPr>
          <a:xfrm>
            <a:off x="419878" y="1186402"/>
            <a:ext cx="11467322" cy="5896947"/>
          </a:xfrm>
        </p:spPr>
        <p:txBody>
          <a:bodyPr numCol="2">
            <a:normAutofit/>
          </a:bodyPr>
          <a:lstStyle/>
          <a:p>
            <a:pPr marL="182563" indent="-182563" fontAlgn="base"/>
            <a:r>
              <a:rPr lang="en-US" sz="2800" b="1" dirty="0"/>
              <a:t>id </a:t>
            </a:r>
            <a:r>
              <a:rPr lang="en-US" sz="2800" dirty="0"/>
              <a:t>- the id of a training set question pair</a:t>
            </a:r>
          </a:p>
          <a:p>
            <a:pPr marL="182563" indent="-182563" fontAlgn="base"/>
            <a:r>
              <a:rPr lang="en-US" sz="2800" b="1" dirty="0"/>
              <a:t>qid1, qid2</a:t>
            </a:r>
            <a:r>
              <a:rPr lang="en-US" sz="2800" dirty="0"/>
              <a:t> - unique ids of each question (only available in train.csv)</a:t>
            </a:r>
          </a:p>
          <a:p>
            <a:pPr fontAlgn="base"/>
            <a:r>
              <a:rPr lang="en-US" sz="2800" b="1" dirty="0"/>
              <a:t>question1, question2</a:t>
            </a:r>
            <a:r>
              <a:rPr lang="en-US" sz="2800" dirty="0"/>
              <a:t> - the full text of each question</a:t>
            </a:r>
          </a:p>
          <a:p>
            <a:pPr fontAlgn="base"/>
            <a:r>
              <a:rPr lang="en-US" sz="2800" b="1" dirty="0" err="1"/>
              <a:t>is_duplicate</a:t>
            </a:r>
            <a:r>
              <a:rPr lang="en-US" sz="2800" b="1" dirty="0"/>
              <a:t> </a:t>
            </a:r>
            <a:r>
              <a:rPr lang="en-US" sz="2800" dirty="0"/>
              <a:t>- the target variable, set to 1 if question1 and question2 have essentially the same meaning, and 0 otherwise.</a:t>
            </a:r>
          </a:p>
          <a:p>
            <a:pPr marL="0" indent="0">
              <a:buNone/>
            </a:pPr>
            <a:endParaRPr lang="en-US" sz="2800" dirty="0"/>
          </a:p>
        </p:txBody>
      </p:sp>
      <p:sp>
        <p:nvSpPr>
          <p:cNvPr id="4" name="Slide Number Placeholder 3"/>
          <p:cNvSpPr>
            <a:spLocks noGrp="1"/>
          </p:cNvSpPr>
          <p:nvPr>
            <p:ph type="sldNum" sz="quarter" idx="12"/>
          </p:nvPr>
        </p:nvSpPr>
        <p:spPr/>
        <p:txBody>
          <a:bodyPr/>
          <a:lstStyle/>
          <a:p>
            <a:fld id="{E7EE73C7-9B5F-420C-A757-2B7FF0541DF6}" type="slidenum">
              <a:rPr lang="en-US" smtClean="0"/>
              <a:pPr/>
              <a:t>3</a:t>
            </a:fld>
            <a:endParaRPr lang="en-US"/>
          </a:p>
        </p:txBody>
      </p:sp>
      <p:sp>
        <p:nvSpPr>
          <p:cNvPr id="5" name="Footer Placeholder 4"/>
          <p:cNvSpPr>
            <a:spLocks noGrp="1"/>
          </p:cNvSpPr>
          <p:nvPr>
            <p:ph type="ftr" sz="quarter" idx="11"/>
          </p:nvPr>
        </p:nvSpPr>
        <p:spPr/>
        <p:txBody>
          <a:bodyPr/>
          <a:lstStyle/>
          <a:p>
            <a:r>
              <a:rPr lang="en-US"/>
              <a:t>DATA MINING AND ANALYSIS COURSE PROJECT</a:t>
            </a:r>
          </a:p>
        </p:txBody>
      </p:sp>
    </p:spTree>
    <p:extLst>
      <p:ext uri="{BB962C8B-B14F-4D97-AF65-F5344CB8AC3E}">
        <p14:creationId xmlns:p14="http://schemas.microsoft.com/office/powerpoint/2010/main" val="3780522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D0023CC-0318-40AB-AF59-6288F689793F}"/>
              </a:ext>
            </a:extLst>
          </p:cNvPr>
          <p:cNvSpPr txBox="1"/>
          <p:nvPr/>
        </p:nvSpPr>
        <p:spPr>
          <a:xfrm>
            <a:off x="214604" y="0"/>
            <a:ext cx="11457992" cy="1107996"/>
          </a:xfrm>
          <a:prstGeom prst="rect">
            <a:avLst/>
          </a:prstGeom>
          <a:noFill/>
        </p:spPr>
        <p:txBody>
          <a:bodyPr wrap="square" rtlCol="0">
            <a:spAutoFit/>
          </a:bodyPr>
          <a:lstStyle/>
          <a:p>
            <a:r>
              <a:rPr lang="en-IN" sz="6600" dirty="0">
                <a:latin typeface="+mj-lt"/>
              </a:rPr>
              <a:t>SNAPSHOT </a:t>
            </a:r>
            <a:r>
              <a:rPr lang="en-IN" sz="3600" dirty="0">
                <a:latin typeface="+mj-lt"/>
              </a:rPr>
              <a:t>(Train.csv)</a:t>
            </a:r>
          </a:p>
        </p:txBody>
      </p:sp>
      <p:pic>
        <p:nvPicPr>
          <p:cNvPr id="7" name="Picture 2" descr="C:\Users\YUYUTSA\Desktop\Capture5.PNG"/>
          <p:cNvPicPr>
            <a:picLocks noGrp="1" noChangeAspect="1" noChangeArrowheads="1"/>
          </p:cNvPicPr>
          <p:nvPr>
            <p:ph idx="1"/>
          </p:nvPr>
        </p:nvPicPr>
        <p:blipFill>
          <a:blip r:embed="rId2"/>
          <a:srcRect/>
          <a:stretch>
            <a:fillRect/>
          </a:stretch>
        </p:blipFill>
        <p:spPr bwMode="auto">
          <a:xfrm>
            <a:off x="345270" y="966297"/>
            <a:ext cx="11435913" cy="5311920"/>
          </a:xfrm>
          <a:prstGeom prst="rect">
            <a:avLst/>
          </a:prstGeom>
          <a:noFill/>
        </p:spPr>
      </p:pic>
      <p:sp>
        <p:nvSpPr>
          <p:cNvPr id="4" name="Slide Number Placeholder 3"/>
          <p:cNvSpPr>
            <a:spLocks noGrp="1"/>
          </p:cNvSpPr>
          <p:nvPr>
            <p:ph type="sldNum" sz="quarter" idx="12"/>
          </p:nvPr>
        </p:nvSpPr>
        <p:spPr/>
        <p:txBody>
          <a:bodyPr/>
          <a:lstStyle/>
          <a:p>
            <a:fld id="{E7EE73C7-9B5F-420C-A757-2B7FF0541DF6}" type="slidenum">
              <a:rPr lang="en-US" smtClean="0"/>
              <a:pPr/>
              <a:t>4</a:t>
            </a:fld>
            <a:endParaRPr lang="en-US"/>
          </a:p>
        </p:txBody>
      </p:sp>
      <p:sp>
        <p:nvSpPr>
          <p:cNvPr id="5" name="Footer Placeholder 4"/>
          <p:cNvSpPr>
            <a:spLocks noGrp="1"/>
          </p:cNvSpPr>
          <p:nvPr>
            <p:ph type="ftr" sz="quarter" idx="11"/>
          </p:nvPr>
        </p:nvSpPr>
        <p:spPr/>
        <p:txBody>
          <a:bodyPr/>
          <a:lstStyle/>
          <a:p>
            <a:r>
              <a:rPr lang="en-US"/>
              <a:t>DATA MINING AND ANALYSIS COURSE PROJECT</a:t>
            </a:r>
          </a:p>
        </p:txBody>
      </p:sp>
    </p:spTree>
    <p:extLst>
      <p:ext uri="{BB962C8B-B14F-4D97-AF65-F5344CB8AC3E}">
        <p14:creationId xmlns:p14="http://schemas.microsoft.com/office/powerpoint/2010/main" val="1793024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B9DFB-7FBA-41B2-AD9D-9C453F45633C}"/>
              </a:ext>
            </a:extLst>
          </p:cNvPr>
          <p:cNvSpPr>
            <a:spLocks noGrp="1"/>
          </p:cNvSpPr>
          <p:nvPr>
            <p:ph type="title"/>
          </p:nvPr>
        </p:nvSpPr>
        <p:spPr>
          <a:xfrm>
            <a:off x="681921" y="267854"/>
            <a:ext cx="10058400" cy="822037"/>
          </a:xfrm>
        </p:spPr>
        <p:txBody>
          <a:bodyPr>
            <a:normAutofit fontScale="90000"/>
          </a:bodyPr>
          <a:lstStyle/>
          <a:p>
            <a:r>
              <a:rPr lang="en-IN" sz="6700" dirty="0"/>
              <a:t>SNAPSHOT</a:t>
            </a:r>
            <a:r>
              <a:rPr lang="en-IN" sz="9600" dirty="0"/>
              <a:t> </a:t>
            </a:r>
            <a:r>
              <a:rPr lang="en-IN" sz="3600" dirty="0"/>
              <a:t>(Test.csv)</a:t>
            </a:r>
            <a:br>
              <a:rPr lang="en-IN" dirty="0"/>
            </a:br>
            <a:endParaRPr lang="en-US" dirty="0"/>
          </a:p>
        </p:txBody>
      </p:sp>
      <p:pic>
        <p:nvPicPr>
          <p:cNvPr id="7" name="Content Placeholder 6">
            <a:extLst>
              <a:ext uri="{FF2B5EF4-FFF2-40B4-BE49-F238E27FC236}">
                <a16:creationId xmlns:a16="http://schemas.microsoft.com/office/drawing/2014/main" id="{C6D1FF37-A21B-483B-814E-14DBEC664CF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3" t="21459" r="-233" b="7093"/>
          <a:stretch/>
        </p:blipFill>
        <p:spPr>
          <a:xfrm>
            <a:off x="129309" y="886690"/>
            <a:ext cx="11933382" cy="5386094"/>
          </a:xfrm>
        </p:spPr>
      </p:pic>
      <p:sp>
        <p:nvSpPr>
          <p:cNvPr id="4" name="Footer Placeholder 3">
            <a:extLst>
              <a:ext uri="{FF2B5EF4-FFF2-40B4-BE49-F238E27FC236}">
                <a16:creationId xmlns:a16="http://schemas.microsoft.com/office/drawing/2014/main" id="{788A7695-8F5D-4FC1-AC63-0A8B3B090FB0}"/>
              </a:ext>
            </a:extLst>
          </p:cNvPr>
          <p:cNvSpPr>
            <a:spLocks noGrp="1"/>
          </p:cNvSpPr>
          <p:nvPr>
            <p:ph type="ftr" sz="quarter" idx="11"/>
          </p:nvPr>
        </p:nvSpPr>
        <p:spPr/>
        <p:txBody>
          <a:bodyPr/>
          <a:lstStyle/>
          <a:p>
            <a:r>
              <a:rPr lang="en-US"/>
              <a:t>DATA MINING AND ANALYSIS COURSE PROJECT</a:t>
            </a:r>
          </a:p>
        </p:txBody>
      </p:sp>
      <p:sp>
        <p:nvSpPr>
          <p:cNvPr id="5" name="Slide Number Placeholder 4">
            <a:extLst>
              <a:ext uri="{FF2B5EF4-FFF2-40B4-BE49-F238E27FC236}">
                <a16:creationId xmlns:a16="http://schemas.microsoft.com/office/drawing/2014/main" id="{4BA0BBD5-4C75-4B0B-BF1A-DAE76C51A407}"/>
              </a:ext>
            </a:extLst>
          </p:cNvPr>
          <p:cNvSpPr>
            <a:spLocks noGrp="1"/>
          </p:cNvSpPr>
          <p:nvPr>
            <p:ph type="sldNum" sz="quarter" idx="12"/>
          </p:nvPr>
        </p:nvSpPr>
        <p:spPr/>
        <p:txBody>
          <a:bodyPr/>
          <a:lstStyle/>
          <a:p>
            <a:fld id="{E7EE73C7-9B5F-420C-A757-2B7FF0541DF6}" type="slidenum">
              <a:rPr lang="en-US" smtClean="0"/>
              <a:pPr/>
              <a:t>5</a:t>
            </a:fld>
            <a:endParaRPr lang="en-US"/>
          </a:p>
        </p:txBody>
      </p:sp>
    </p:spTree>
    <p:extLst>
      <p:ext uri="{BB962C8B-B14F-4D97-AF65-F5344CB8AC3E}">
        <p14:creationId xmlns:p14="http://schemas.microsoft.com/office/powerpoint/2010/main" val="3424179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AC49F-ED18-497D-8D29-DAD9F28F4EC5}"/>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EE37CD96-3F46-4C4B-A5F5-567416381393}"/>
              </a:ext>
            </a:extLst>
          </p:cNvPr>
          <p:cNvSpPr>
            <a:spLocks noGrp="1"/>
          </p:cNvSpPr>
          <p:nvPr>
            <p:ph idx="1"/>
          </p:nvPr>
        </p:nvSpPr>
        <p:spPr/>
        <p:txBody>
          <a:bodyPr>
            <a:normAutofit/>
          </a:bodyPr>
          <a:lstStyle/>
          <a:p>
            <a:r>
              <a:rPr lang="en-IN" sz="2400" dirty="0">
                <a:hlinkClick r:id="rId2" action="ppaction://hlinkfile"/>
              </a:rPr>
              <a:t>Training_Dataset_v2.csv</a:t>
            </a:r>
            <a:endParaRPr lang="en-IN" sz="2400" dirty="0"/>
          </a:p>
          <a:p>
            <a:endParaRPr lang="en-IN" sz="2400" dirty="0"/>
          </a:p>
          <a:p>
            <a:r>
              <a:rPr lang="en-US" sz="2400" dirty="0">
                <a:hlinkClick r:id="rId3" action="ppaction://hlinkfile"/>
              </a:rPr>
              <a:t>Test_Dataset.csv</a:t>
            </a:r>
            <a:endParaRPr lang="en-US" sz="2400" dirty="0"/>
          </a:p>
          <a:p>
            <a:endParaRPr lang="en-US" sz="2400" dirty="0"/>
          </a:p>
          <a:p>
            <a:r>
              <a:rPr lang="en-US" sz="2400" dirty="0"/>
              <a:t>Training dataset size :  21 MB (4.04lacs X 6).</a:t>
            </a:r>
          </a:p>
          <a:p>
            <a:r>
              <a:rPr lang="en-US" sz="2400" dirty="0"/>
              <a:t>Test dataset size : 306 MB (10.4 </a:t>
            </a:r>
            <a:r>
              <a:rPr lang="en-US" sz="2400" dirty="0" err="1"/>
              <a:t>lacs</a:t>
            </a:r>
            <a:r>
              <a:rPr lang="en-US" sz="2400" dirty="0"/>
              <a:t> X 3).</a:t>
            </a:r>
            <a:endParaRPr lang="en-IN" sz="2400" dirty="0"/>
          </a:p>
        </p:txBody>
      </p:sp>
      <p:sp>
        <p:nvSpPr>
          <p:cNvPr id="4" name="Slide Number Placeholder 3"/>
          <p:cNvSpPr>
            <a:spLocks noGrp="1"/>
          </p:cNvSpPr>
          <p:nvPr>
            <p:ph type="sldNum" sz="quarter" idx="12"/>
          </p:nvPr>
        </p:nvSpPr>
        <p:spPr/>
        <p:txBody>
          <a:bodyPr/>
          <a:lstStyle/>
          <a:p>
            <a:fld id="{E7EE73C7-9B5F-420C-A757-2B7FF0541DF6}" type="slidenum">
              <a:rPr lang="en-US" smtClean="0"/>
              <a:pPr/>
              <a:t>6</a:t>
            </a:fld>
            <a:endParaRPr lang="en-US"/>
          </a:p>
        </p:txBody>
      </p:sp>
      <p:sp>
        <p:nvSpPr>
          <p:cNvPr id="5" name="Footer Placeholder 4"/>
          <p:cNvSpPr>
            <a:spLocks noGrp="1"/>
          </p:cNvSpPr>
          <p:nvPr>
            <p:ph type="ftr" sz="quarter" idx="11"/>
          </p:nvPr>
        </p:nvSpPr>
        <p:spPr/>
        <p:txBody>
          <a:bodyPr/>
          <a:lstStyle/>
          <a:p>
            <a:r>
              <a:rPr lang="en-US"/>
              <a:t>DATA MINING AND ANALYSIS COURSE PROJECT</a:t>
            </a:r>
          </a:p>
        </p:txBody>
      </p:sp>
    </p:spTree>
    <p:extLst>
      <p:ext uri="{BB962C8B-B14F-4D97-AF65-F5344CB8AC3E}">
        <p14:creationId xmlns:p14="http://schemas.microsoft.com/office/powerpoint/2010/main" val="864946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8C538-65E6-428E-958D-4B2FF28300FA}"/>
              </a:ext>
            </a:extLst>
          </p:cNvPr>
          <p:cNvSpPr>
            <a:spLocks noGrp="1"/>
          </p:cNvSpPr>
          <p:nvPr>
            <p:ph type="title"/>
          </p:nvPr>
        </p:nvSpPr>
        <p:spPr>
          <a:xfrm>
            <a:off x="260405" y="0"/>
            <a:ext cx="10058400" cy="545171"/>
          </a:xfrm>
        </p:spPr>
        <p:txBody>
          <a:bodyPr>
            <a:normAutofit fontScale="90000"/>
          </a:bodyPr>
          <a:lstStyle/>
          <a:p>
            <a:r>
              <a:rPr lang="en-IN" sz="4400" dirty="0"/>
              <a:t>Data analysis</a:t>
            </a:r>
          </a:p>
        </p:txBody>
      </p:sp>
      <p:sp>
        <p:nvSpPr>
          <p:cNvPr id="4" name="Footer Placeholder 3">
            <a:extLst>
              <a:ext uri="{FF2B5EF4-FFF2-40B4-BE49-F238E27FC236}">
                <a16:creationId xmlns:a16="http://schemas.microsoft.com/office/drawing/2014/main" id="{BA9F24A9-75A8-4992-9A48-F54372142850}"/>
              </a:ext>
            </a:extLst>
          </p:cNvPr>
          <p:cNvSpPr>
            <a:spLocks noGrp="1"/>
          </p:cNvSpPr>
          <p:nvPr>
            <p:ph type="ftr" sz="quarter" idx="11"/>
          </p:nvPr>
        </p:nvSpPr>
        <p:spPr/>
        <p:txBody>
          <a:bodyPr/>
          <a:lstStyle/>
          <a:p>
            <a:r>
              <a:rPr lang="en-US"/>
              <a:t>DATA MINING AND ANALYSIS COURSE PROJECT</a:t>
            </a:r>
          </a:p>
        </p:txBody>
      </p:sp>
      <p:sp>
        <p:nvSpPr>
          <p:cNvPr id="5" name="Slide Number Placeholder 4">
            <a:extLst>
              <a:ext uri="{FF2B5EF4-FFF2-40B4-BE49-F238E27FC236}">
                <a16:creationId xmlns:a16="http://schemas.microsoft.com/office/drawing/2014/main" id="{385B2A85-FC06-4367-BCBD-8E472E3A6D68}"/>
              </a:ext>
            </a:extLst>
          </p:cNvPr>
          <p:cNvSpPr>
            <a:spLocks noGrp="1"/>
          </p:cNvSpPr>
          <p:nvPr>
            <p:ph type="sldNum" sz="quarter" idx="12"/>
          </p:nvPr>
        </p:nvSpPr>
        <p:spPr/>
        <p:txBody>
          <a:bodyPr/>
          <a:lstStyle/>
          <a:p>
            <a:fld id="{E7EE73C7-9B5F-420C-A757-2B7FF0541DF6}" type="slidenum">
              <a:rPr lang="en-US" smtClean="0"/>
              <a:pPr/>
              <a:t>7</a:t>
            </a:fld>
            <a:endParaRPr lang="en-US"/>
          </a:p>
        </p:txBody>
      </p:sp>
      <p:pic>
        <p:nvPicPr>
          <p:cNvPr id="10" name="Content Placeholder 9">
            <a:extLst>
              <a:ext uri="{FF2B5EF4-FFF2-40B4-BE49-F238E27FC236}">
                <a16:creationId xmlns:a16="http://schemas.microsoft.com/office/drawing/2014/main" id="{6FFAE00E-F705-4650-BB45-39FCC1E2FD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405" y="1090342"/>
            <a:ext cx="11690803" cy="4207957"/>
          </a:xfrm>
        </p:spPr>
      </p:pic>
      <p:sp>
        <p:nvSpPr>
          <p:cNvPr id="3" name="TextBox 2">
            <a:extLst>
              <a:ext uri="{FF2B5EF4-FFF2-40B4-BE49-F238E27FC236}">
                <a16:creationId xmlns:a16="http://schemas.microsoft.com/office/drawing/2014/main" id="{AAFD6828-08CC-4967-844B-16E49262C955}"/>
              </a:ext>
            </a:extLst>
          </p:cNvPr>
          <p:cNvSpPr txBox="1"/>
          <p:nvPr/>
        </p:nvSpPr>
        <p:spPr>
          <a:xfrm>
            <a:off x="260405" y="545171"/>
            <a:ext cx="11076986" cy="369332"/>
          </a:xfrm>
          <a:prstGeom prst="rect">
            <a:avLst/>
          </a:prstGeom>
          <a:noFill/>
        </p:spPr>
        <p:txBody>
          <a:bodyPr wrap="square" rtlCol="0">
            <a:spAutoFit/>
          </a:bodyPr>
          <a:lstStyle/>
          <a:p>
            <a:r>
              <a:rPr lang="en-US" dirty="0"/>
              <a:t>Most analysis here will be only on the training set, to avoid the auto-generated questions in Test.csv</a:t>
            </a:r>
          </a:p>
        </p:txBody>
      </p:sp>
      <p:sp>
        <p:nvSpPr>
          <p:cNvPr id="6" name="TextBox 5">
            <a:extLst>
              <a:ext uri="{FF2B5EF4-FFF2-40B4-BE49-F238E27FC236}">
                <a16:creationId xmlns:a16="http://schemas.microsoft.com/office/drawing/2014/main" id="{F497A815-29BA-490F-AC1A-823BCF57A153}"/>
              </a:ext>
            </a:extLst>
          </p:cNvPr>
          <p:cNvSpPr txBox="1"/>
          <p:nvPr/>
        </p:nvSpPr>
        <p:spPr>
          <a:xfrm>
            <a:off x="378691" y="5440218"/>
            <a:ext cx="11572517" cy="369332"/>
          </a:xfrm>
          <a:prstGeom prst="rect">
            <a:avLst/>
          </a:prstGeom>
          <a:noFill/>
        </p:spPr>
        <p:txBody>
          <a:bodyPr wrap="square" rtlCol="0">
            <a:spAutoFit/>
          </a:bodyPr>
          <a:lstStyle/>
          <a:p>
            <a:r>
              <a:rPr lang="en-US" dirty="0"/>
              <a:t>Analysis of question appearance in training data set for finding features for the given dataset.</a:t>
            </a:r>
          </a:p>
        </p:txBody>
      </p:sp>
    </p:spTree>
    <p:extLst>
      <p:ext uri="{BB962C8B-B14F-4D97-AF65-F5344CB8AC3E}">
        <p14:creationId xmlns:p14="http://schemas.microsoft.com/office/powerpoint/2010/main" val="3269931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CC506B9-DAC9-47EB-8F8F-BF7FC46F93B8}"/>
              </a:ext>
            </a:extLst>
          </p:cNvPr>
          <p:cNvSpPr>
            <a:spLocks noGrp="1"/>
          </p:cNvSpPr>
          <p:nvPr>
            <p:ph type="title"/>
          </p:nvPr>
        </p:nvSpPr>
        <p:spPr>
          <a:xfrm>
            <a:off x="183157" y="0"/>
            <a:ext cx="10058400" cy="512895"/>
          </a:xfrm>
        </p:spPr>
        <p:txBody>
          <a:bodyPr>
            <a:noAutofit/>
          </a:bodyPr>
          <a:lstStyle/>
          <a:p>
            <a:r>
              <a:rPr lang="en-US" sz="4000" dirty="0"/>
              <a:t>Semantic analysis</a:t>
            </a:r>
          </a:p>
        </p:txBody>
      </p:sp>
      <p:sp>
        <p:nvSpPr>
          <p:cNvPr id="4" name="Footer Placeholder 3">
            <a:extLst>
              <a:ext uri="{FF2B5EF4-FFF2-40B4-BE49-F238E27FC236}">
                <a16:creationId xmlns:a16="http://schemas.microsoft.com/office/drawing/2014/main" id="{6E778A3B-1279-4034-B218-E92E55D9DF14}"/>
              </a:ext>
            </a:extLst>
          </p:cNvPr>
          <p:cNvSpPr>
            <a:spLocks noGrp="1"/>
          </p:cNvSpPr>
          <p:nvPr>
            <p:ph type="ftr" sz="quarter" idx="11"/>
          </p:nvPr>
        </p:nvSpPr>
        <p:spPr/>
        <p:txBody>
          <a:bodyPr/>
          <a:lstStyle/>
          <a:p>
            <a:r>
              <a:rPr lang="en-US"/>
              <a:t>DATA MINING AND ANALYSIS COURSE PROJECT</a:t>
            </a:r>
          </a:p>
        </p:txBody>
      </p:sp>
      <p:sp>
        <p:nvSpPr>
          <p:cNvPr id="5" name="Slide Number Placeholder 4">
            <a:extLst>
              <a:ext uri="{FF2B5EF4-FFF2-40B4-BE49-F238E27FC236}">
                <a16:creationId xmlns:a16="http://schemas.microsoft.com/office/drawing/2014/main" id="{210F5B25-04EB-4AE0-BAE0-F2056D2AD83C}"/>
              </a:ext>
            </a:extLst>
          </p:cNvPr>
          <p:cNvSpPr>
            <a:spLocks noGrp="1"/>
          </p:cNvSpPr>
          <p:nvPr>
            <p:ph type="sldNum" sz="quarter" idx="12"/>
          </p:nvPr>
        </p:nvSpPr>
        <p:spPr/>
        <p:txBody>
          <a:bodyPr/>
          <a:lstStyle/>
          <a:p>
            <a:fld id="{E7EE73C7-9B5F-420C-A757-2B7FF0541DF6}" type="slidenum">
              <a:rPr lang="en-US" smtClean="0"/>
              <a:pPr/>
              <a:t>8</a:t>
            </a:fld>
            <a:endParaRPr lang="en-US"/>
          </a:p>
        </p:txBody>
      </p:sp>
      <p:pic>
        <p:nvPicPr>
          <p:cNvPr id="7" name="Content Placeholder 6">
            <a:extLst>
              <a:ext uri="{FF2B5EF4-FFF2-40B4-BE49-F238E27FC236}">
                <a16:creationId xmlns:a16="http://schemas.microsoft.com/office/drawing/2014/main" id="{8DDE7FBC-CA48-4D61-AB4E-E8EC71550F2F}"/>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512895"/>
            <a:ext cx="12192000" cy="5129212"/>
          </a:xfrm>
        </p:spPr>
      </p:pic>
      <p:sp>
        <p:nvSpPr>
          <p:cNvPr id="3" name="TextBox 2">
            <a:extLst>
              <a:ext uri="{FF2B5EF4-FFF2-40B4-BE49-F238E27FC236}">
                <a16:creationId xmlns:a16="http://schemas.microsoft.com/office/drawing/2014/main" id="{2B423BA6-8265-4FF7-BC8C-55871579E503}"/>
              </a:ext>
            </a:extLst>
          </p:cNvPr>
          <p:cNvSpPr txBox="1"/>
          <p:nvPr/>
        </p:nvSpPr>
        <p:spPr>
          <a:xfrm>
            <a:off x="267854" y="5626453"/>
            <a:ext cx="11462328" cy="646331"/>
          </a:xfrm>
          <a:prstGeom prst="rect">
            <a:avLst/>
          </a:prstGeom>
          <a:noFill/>
        </p:spPr>
        <p:txBody>
          <a:bodyPr wrap="square" rtlCol="0">
            <a:spAutoFit/>
          </a:bodyPr>
          <a:lstStyle/>
          <a:p>
            <a:r>
              <a:rPr lang="en-US" dirty="0"/>
              <a:t>Analysis of the usage of different punctuation in questions - this may form a basis for some interesting features later on.</a:t>
            </a:r>
          </a:p>
        </p:txBody>
      </p:sp>
    </p:spTree>
    <p:extLst>
      <p:ext uri="{BB962C8B-B14F-4D97-AF65-F5344CB8AC3E}">
        <p14:creationId xmlns:p14="http://schemas.microsoft.com/office/powerpoint/2010/main" val="2742045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75F3F9-308C-4393-A48A-8E0BC723A732}"/>
              </a:ext>
            </a:extLst>
          </p:cNvPr>
          <p:cNvSpPr>
            <a:spLocks noGrp="1"/>
          </p:cNvSpPr>
          <p:nvPr>
            <p:ph type="ftr" sz="quarter" idx="11"/>
          </p:nvPr>
        </p:nvSpPr>
        <p:spPr/>
        <p:txBody>
          <a:bodyPr/>
          <a:lstStyle/>
          <a:p>
            <a:r>
              <a:rPr lang="en-US"/>
              <a:t>DATA MINING AND ANALYSIS COURSE PROJECT</a:t>
            </a:r>
          </a:p>
        </p:txBody>
      </p:sp>
      <p:sp>
        <p:nvSpPr>
          <p:cNvPr id="5" name="Slide Number Placeholder 4">
            <a:extLst>
              <a:ext uri="{FF2B5EF4-FFF2-40B4-BE49-F238E27FC236}">
                <a16:creationId xmlns:a16="http://schemas.microsoft.com/office/drawing/2014/main" id="{F31C9203-0623-4365-893E-1484BBF4DB1A}"/>
              </a:ext>
            </a:extLst>
          </p:cNvPr>
          <p:cNvSpPr>
            <a:spLocks noGrp="1"/>
          </p:cNvSpPr>
          <p:nvPr>
            <p:ph type="sldNum" sz="quarter" idx="12"/>
          </p:nvPr>
        </p:nvSpPr>
        <p:spPr/>
        <p:txBody>
          <a:bodyPr/>
          <a:lstStyle/>
          <a:p>
            <a:fld id="{E7EE73C7-9B5F-420C-A757-2B7FF0541DF6}" type="slidenum">
              <a:rPr lang="en-US" smtClean="0"/>
              <a:pPr/>
              <a:t>9</a:t>
            </a:fld>
            <a:endParaRPr lang="en-US"/>
          </a:p>
        </p:txBody>
      </p:sp>
      <p:pic>
        <p:nvPicPr>
          <p:cNvPr id="6" name="Content Placeholder 6">
            <a:extLst>
              <a:ext uri="{FF2B5EF4-FFF2-40B4-BE49-F238E27FC236}">
                <a16:creationId xmlns:a16="http://schemas.microsoft.com/office/drawing/2014/main" id="{F2060FFE-7E82-4953-AB6E-E7514C4D60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012" y="909043"/>
            <a:ext cx="10146012" cy="3566542"/>
          </a:xfrm>
          <a:prstGeom prst="rect">
            <a:avLst/>
          </a:prstGeom>
        </p:spPr>
      </p:pic>
      <p:sp>
        <p:nvSpPr>
          <p:cNvPr id="7" name="TextBox 6">
            <a:extLst>
              <a:ext uri="{FF2B5EF4-FFF2-40B4-BE49-F238E27FC236}">
                <a16:creationId xmlns:a16="http://schemas.microsoft.com/office/drawing/2014/main" id="{562390FE-09E3-4BB1-9C47-75A809FB86A0}"/>
              </a:ext>
            </a:extLst>
          </p:cNvPr>
          <p:cNvSpPr txBox="1"/>
          <p:nvPr/>
        </p:nvSpPr>
        <p:spPr>
          <a:xfrm>
            <a:off x="746576" y="5634298"/>
            <a:ext cx="11370887" cy="369332"/>
          </a:xfrm>
          <a:prstGeom prst="rect">
            <a:avLst/>
          </a:prstGeom>
          <a:noFill/>
        </p:spPr>
        <p:txBody>
          <a:bodyPr wrap="square" rtlCol="0">
            <a:spAutoFit/>
          </a:bodyPr>
          <a:lstStyle/>
          <a:p>
            <a:r>
              <a:rPr lang="en-IN" dirty="0"/>
              <a:t>From the above graph 63% non-duplicate questions and 37% duplicate questions in the training data set.</a:t>
            </a:r>
            <a:endParaRPr lang="en-US" dirty="0"/>
          </a:p>
        </p:txBody>
      </p:sp>
    </p:spTree>
    <p:extLst>
      <p:ext uri="{BB962C8B-B14F-4D97-AF65-F5344CB8AC3E}">
        <p14:creationId xmlns:p14="http://schemas.microsoft.com/office/powerpoint/2010/main" val="6631525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323</TotalTime>
  <Words>791</Words>
  <Application>Microsoft Office PowerPoint</Application>
  <PresentationFormat>Widescreen</PresentationFormat>
  <Paragraphs>138</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Rockwell</vt:lpstr>
      <vt:lpstr>Rockwell Condensed</vt:lpstr>
      <vt:lpstr>Wingdings</vt:lpstr>
      <vt:lpstr>Wood Type</vt:lpstr>
      <vt:lpstr>PowerPoint Presentation</vt:lpstr>
      <vt:lpstr>Problem Statement</vt:lpstr>
      <vt:lpstr>Detailed Description of dataset</vt:lpstr>
      <vt:lpstr>PowerPoint Presentation</vt:lpstr>
      <vt:lpstr>SNAPSHOT (Test.csv) </vt:lpstr>
      <vt:lpstr>Dataset</vt:lpstr>
      <vt:lpstr>Data analysis</vt:lpstr>
      <vt:lpstr>Semantic analysis</vt:lpstr>
      <vt:lpstr>PowerPoint Presentation</vt:lpstr>
      <vt:lpstr>number of words distribution in the questions</vt:lpstr>
      <vt:lpstr>From above graph</vt:lpstr>
      <vt:lpstr>number of characters distribution in the questions</vt:lpstr>
      <vt:lpstr>From above graph</vt:lpstr>
      <vt:lpstr>Pre-processing</vt:lpstr>
      <vt:lpstr>Pre-processing</vt:lpstr>
      <vt:lpstr>Pre-processing</vt:lpstr>
      <vt:lpstr>Pre-processing</vt:lpstr>
      <vt:lpstr>Pre-processing</vt:lpstr>
      <vt:lpstr>Pre-processing</vt:lpstr>
      <vt:lpstr>Pre-processing</vt:lpstr>
      <vt:lpstr>Fitting the training dataset into model</vt:lpstr>
      <vt:lpstr>Feature Importance and Pruning</vt:lpstr>
      <vt:lpstr>Fitting the training dataset into model</vt:lpstr>
      <vt:lpstr>Fitting the training dataset into model</vt:lpstr>
      <vt:lpstr>Fitting the training dataset into model</vt:lpstr>
      <vt:lpstr>Fitting the training dataset into model</vt:lpstr>
      <vt:lpstr>Fitting the training dataset into model</vt:lpstr>
      <vt:lpstr>Fitting the training dataset into model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Product Backorders</dc:title>
  <dc:creator>Yogesh Hiremath</dc:creator>
  <cp:lastModifiedBy>Yogesh Hiremath</cp:lastModifiedBy>
  <cp:revision>43</cp:revision>
  <dcterms:created xsi:type="dcterms:W3CDTF">2017-08-31T14:43:27Z</dcterms:created>
  <dcterms:modified xsi:type="dcterms:W3CDTF">2017-10-12T18:01:48Z</dcterms:modified>
</cp:coreProperties>
</file>