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304088" cy="9590088"/>
  <p:defaultTextStyle>
    <a:defPPr>
      <a:defRPr lang="en-GB"/>
    </a:defPPr>
    <a:lvl1pPr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1pPr>
    <a:lvl2pPr marL="4572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2pPr>
    <a:lvl3pPr marL="9144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3pPr>
    <a:lvl4pPr marL="13716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4pPr>
    <a:lvl5pPr marL="18288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14" y="-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0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04088" cy="95900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2663" cy="35941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54538"/>
            <a:ext cx="5354637" cy="431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37025" y="9109075"/>
            <a:ext cx="316388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fld id="{A9407344-910B-420F-8D0B-38256BE528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3E78F3-48C4-4592-B779-C69CBFFB12C2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DB730F-B878-4FE9-A06E-AD45FC549E9F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ADBBB0-D433-4D06-82C0-60AFFF297633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7D3E74-0CDD-40B4-9F28-4F7BA3C684E0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127A10-56F8-4941-A6D5-DA6EC65B2852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63714C9-07E8-495C-BC9E-9DA6EE4F1D77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B9B9BC-B42A-4E9C-9A46-E102E95B84B4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B12E00-ECBD-48B2-8DFF-EC019014D13E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C1E96C-D75A-4E00-A165-86EA702FD7EF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7DCF16-57E0-46FE-AD0E-87F77037EBDD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E0E36C-4040-45F4-ADB2-DBAB89CAAEB1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CF8C7D-A055-48A1-ADEC-00D55FC0AE70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17D9C4-8F7E-43C4-939F-38E2EFCC49C6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132924-0A96-4FC2-A18C-19988C49E821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4731DF-9B90-443E-9689-02FBD0172687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00CB2B-4CF0-4B3C-98C3-8DEE22054EAB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9CE43A-A178-489C-960C-10CE28836044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708B74-8CC3-4975-B369-BD293874DE1D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662E56-F6BC-4A02-9267-E3CCDDAB5E8F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167223-0D05-4D98-8128-FAEDC15F33E0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9339E8-8837-41A0-8835-71C095C0703A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F7BFAE-FEAF-46E2-AB1E-491B265D373F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034038-A675-4736-A4A4-ABC9A05C4901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6E0DAE-2377-43FD-87FB-9B6F4A6EA0F9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EF2E76-E829-48A9-8E47-987B4E3527C3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EB865C-D0FB-4786-B756-981B98643AD8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26D5B2-9510-4CE5-B8DE-ABEA77CDBA86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B3D9B50-1F98-45C5-A5A1-4037494C40BC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409C00-C285-42D0-B8D1-E4EEEB4A3F46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26C481-7E06-4109-A026-508835F47AFC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74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74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9C905-747D-45DC-9CD9-7AC2B9D9C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11FC6-5A88-4702-9C81-516561930E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D6D22-F7DD-44EC-A02C-6086E72990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BA509-0F24-437E-9FAF-4036A25E31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2CE82-DA62-4367-ADAE-84EF403A46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C9748-EF18-478D-89F3-95A7D865D4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ECD43-65E1-4E27-929E-55EB575508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1179A-210D-40E5-AE51-E5C4023F16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B5762-3700-4F5E-92E9-79BA897E70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8C190-7CAE-4DAF-A5DC-A1EA6C1B3C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50F3-8C57-40A8-9077-700B444FD3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271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7999412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609600" y="1033463"/>
            <a:ext cx="7958138" cy="55562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3366"/>
          </a:solidFill>
          <a:ln w="936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609600" y="6438900"/>
            <a:ext cx="7924800" cy="1588"/>
          </a:xfrm>
          <a:prstGeom prst="line">
            <a:avLst/>
          </a:prstGeom>
          <a:noFill/>
          <a:ln w="324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743200" y="6477000"/>
            <a:ext cx="373380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 rot="16200000">
            <a:off x="-916782" y="5266674"/>
            <a:ext cx="1903413" cy="6664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000" b="1">
                <a:solidFill>
                  <a:srgbClr val="000000"/>
                </a:solidFill>
                <a:latin typeface="Palatino Linotype" pitchFamily="16" charset="0"/>
              </a:rPr>
              <a:t>DAC </a:t>
            </a:r>
            <a:endParaRPr lang="en-GB" sz="1000" b="1" smtClean="0">
              <a:solidFill>
                <a:srgbClr val="000000"/>
              </a:solidFill>
              <a:latin typeface="Palatino Linotype" pitchFamily="16" charset="0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b="1" smtClean="0">
                <a:solidFill>
                  <a:srgbClr val="000000"/>
                </a:solidFill>
                <a:latin typeface="Palatino Linotype" pitchFamily="16" charset="0"/>
              </a:rPr>
              <a:t> </a:t>
            </a:r>
            <a:endParaRPr lang="en-GB" sz="1800" b="1">
              <a:solidFill>
                <a:srgbClr val="000000"/>
              </a:solidFill>
              <a:latin typeface="Palatino Linotype" pitchFamily="16" charset="0"/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29400" y="228600"/>
            <a:ext cx="22098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2pPr>
      <a:lvl3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3pPr>
      <a:lvl4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4pPr>
      <a:lvl5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468313" indent="-468313" algn="l" defTabSz="457200" rtl="0" eaLnBrk="0" fontAlgn="base" hangingPunct="0">
        <a:lnSpc>
          <a:spcPct val="101000"/>
        </a:lnSpc>
        <a:spcBef>
          <a:spcPts val="650"/>
        </a:spcBef>
        <a:spcAft>
          <a:spcPct val="0"/>
        </a:spcAft>
        <a:buClr>
          <a:srgbClr val="CC0000"/>
        </a:buClr>
        <a:buSzPct val="65000"/>
        <a:buFont typeface="Wingdings" charset="2"/>
        <a:buChar char="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906463" indent="-436563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2pPr>
      <a:lvl3pPr marL="1303338" indent="-393700" algn="l" defTabSz="457200" rtl="0" eaLnBrk="0" fontAlgn="base" hangingPunct="0">
        <a:lnSpc>
          <a:spcPct val="101000"/>
        </a:lnSpc>
        <a:spcBef>
          <a:spcPts val="575"/>
        </a:spcBef>
        <a:spcAft>
          <a:spcPct val="0"/>
        </a:spcAft>
        <a:buClr>
          <a:srgbClr val="CC0000"/>
        </a:buClr>
        <a:buSzPct val="60000"/>
        <a:buFont typeface="Wingdings" charset="2"/>
        <a:buChar char=""/>
        <a:defRPr sz="2300">
          <a:solidFill>
            <a:srgbClr val="000000"/>
          </a:solidFill>
          <a:latin typeface="+mn-lt"/>
          <a:cs typeface="+mn-cs"/>
        </a:defRPr>
      </a:lvl3pPr>
      <a:lvl4pPr marL="1692275" indent="-387350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92325" indent="-398463" algn="l" defTabSz="457200" rtl="0" eaLnBrk="0" fontAlgn="base" hangingPunct="0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5pPr>
      <a:lvl6pPr marL="25495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6pPr>
      <a:lvl7pPr marL="30067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7pPr>
      <a:lvl8pPr marL="34639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8pPr>
      <a:lvl9pPr marL="39211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0813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Verdana" pitchFamily="32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Verdana" pitchFamily="32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Verdana" pitchFamily="32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5962D4B8-2619-45B0-AEE1-4C2AE16BCF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62800" y="152400"/>
            <a:ext cx="1676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2pPr>
      <a:lvl3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3pPr>
      <a:lvl4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4pPr>
      <a:lvl5pPr algn="l" defTabSz="457200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468313" indent="-468313" algn="l" defTabSz="457200" rtl="0" eaLnBrk="0" fontAlgn="base" hangingPunct="0">
        <a:lnSpc>
          <a:spcPct val="101000"/>
        </a:lnSpc>
        <a:spcBef>
          <a:spcPts val="650"/>
        </a:spcBef>
        <a:spcAft>
          <a:spcPct val="0"/>
        </a:spcAft>
        <a:buClr>
          <a:srgbClr val="CC0000"/>
        </a:buClr>
        <a:buSzPct val="65000"/>
        <a:buFont typeface="Wingdings" charset="2"/>
        <a:buChar char="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906463" indent="-436563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2pPr>
      <a:lvl3pPr marL="1303338" indent="-393700" algn="l" defTabSz="457200" rtl="0" eaLnBrk="0" fontAlgn="base" hangingPunct="0">
        <a:lnSpc>
          <a:spcPct val="101000"/>
        </a:lnSpc>
        <a:spcBef>
          <a:spcPts val="575"/>
        </a:spcBef>
        <a:spcAft>
          <a:spcPct val="0"/>
        </a:spcAft>
        <a:buClr>
          <a:srgbClr val="CC0000"/>
        </a:buClr>
        <a:buSzPct val="60000"/>
        <a:buFont typeface="Wingdings" charset="2"/>
        <a:buChar char=""/>
        <a:defRPr sz="2300">
          <a:solidFill>
            <a:srgbClr val="000000"/>
          </a:solidFill>
          <a:latin typeface="+mn-lt"/>
          <a:cs typeface="+mn-cs"/>
        </a:defRPr>
      </a:lvl3pPr>
      <a:lvl4pPr marL="1692275" indent="-387350" algn="l" defTabSz="457200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92325" indent="-398463" algn="l" defTabSz="457200" rtl="0" eaLnBrk="0" fontAlgn="base" hangingPunct="0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5pPr>
      <a:lvl6pPr marL="25495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6pPr>
      <a:lvl7pPr marL="30067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7pPr>
      <a:lvl8pPr marL="34639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8pPr>
      <a:lvl9pPr marL="3921125" indent="-398463" algn="l" defTabSz="457200" rtl="0" fontAlgn="base">
        <a:lnSpc>
          <a:spcPct val="101000"/>
        </a:lnSpc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charset="2"/>
        <a:buChar char="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905000" y="2667000"/>
            <a:ext cx="5410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>
                <a:solidFill>
                  <a:srgbClr val="000099"/>
                </a:solidFill>
                <a:latin typeface="Palatino Linotype" pitchFamily="16" charset="0"/>
              </a:rPr>
              <a:t>Collection Framework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609600"/>
            <a:ext cx="261937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The List interface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1219200"/>
            <a:ext cx="70866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906463" lvl="1" indent="-43656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endParaRPr lang="en-GB" sz="2000" b="1">
              <a:solidFill>
                <a:srgbClr val="000000"/>
              </a:solidFill>
              <a:latin typeface="Palatino Linotype" pitchFamily="16" charset="0"/>
            </a:endParaRP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Blip>
                <a:blip r:embed="rId3"/>
              </a:buBlip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Additional methods 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Blip>
                <a:blip r:embed="rId3"/>
              </a:buBlip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- Dealing with position-oriented operations:</a:t>
            </a:r>
          </a:p>
          <a:p>
            <a:pPr marL="906463" lvl="1" indent="-43656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endParaRPr lang="en-GB" sz="2000" b="1">
              <a:solidFill>
                <a:srgbClr val="000000"/>
              </a:solidFill>
              <a:latin typeface="Palatino Linotype" pitchFamily="16" charset="0"/>
            </a:endParaRP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void add(int index, E element)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boolean addAll(int index, Collection c)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E get(int index)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int indexOf(Object element)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int lastIndexOf(Object element)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Object remove(int index) </a:t>
            </a:r>
          </a:p>
          <a:p>
            <a:pPr marL="1303338" lvl="2" indent="-3937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96486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public Object set(int index, E element)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15277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 implementations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The collections framework contains two concrete implementations to it: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 ArrayList and LinkedList.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How to select which class will solve your problem?</a:t>
            </a:r>
          </a:p>
          <a:p>
            <a:pPr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150336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ArrayList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373538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ArrayList is recommended when you're adding and removing elements only to the end of the collection satisfies you and when you wish to access elements using their indices.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 is less time-consuming than LinkedList is.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The ArrayList provides a collection backed by an array.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1701800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LinkedList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LinkedList is best when add and remove operations happen anywhere, not only at the end.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But LinkedList's added flexibility comes at an added cost -- it results in much slower indexed operations.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161131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Using List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54864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import java.util.*;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class ListDemo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public static void main(String args[])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List&lt;Emp&gt; list = new ArrayList&lt;Emp&gt;();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for (int i=0;i&lt;10;i++)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    list.add(new Emp(i));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System.out.println(“Third Employee from the list: " 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  (list.get(2).getEmpId());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Iterator&lt;Emp&gt; it = list.iterator();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while(it.hasNext())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  System.out.println("All the Employees: "+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     (it.next().getEmpId());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18452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List: Positional access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256698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 get(int index);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 set(int index, E element);           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void add(int index, E element);             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Object remove(int index);                        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boolean addAll(int index, Collection c);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These operations are more efficient with the ArrayList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609600"/>
            <a:ext cx="2246312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List: Searching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int indexOf(Object o);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int lastIndexOf(Object o);</a:t>
            </a:r>
            <a:br>
              <a:rPr lang="en-GB" sz="2000" b="1" smtClean="0">
                <a:latin typeface="Palatino Linotype" pitchFamily="16" charset="0"/>
              </a:rPr>
            </a:br>
            <a:endParaRPr lang="en-GB" sz="2000" b="1" smtClean="0">
              <a:latin typeface="Palatino Linotype" pitchFamily="16" charset="0"/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37502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Interface List: Iteration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3425" y="1219200"/>
            <a:ext cx="7924800" cy="508087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>
                <a:latin typeface="Palatino Linotype" pitchFamily="16" charset="0"/>
              </a:rPr>
              <a:t>Iterators</a:t>
            </a:r>
            <a:r>
              <a:rPr lang="en-GB" sz="2000" b="1" dirty="0" smtClean="0">
                <a:latin typeface="Palatino Linotype" pitchFamily="16" charset="0"/>
              </a:rPr>
              <a:t> specific to Lists: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>
                <a:latin typeface="Palatino Linotype" pitchFamily="16" charset="0"/>
              </a:rPr>
              <a:t>ListIterator</a:t>
            </a:r>
            <a:r>
              <a:rPr lang="en-GB" sz="2000" b="1" dirty="0" smtClean="0">
                <a:latin typeface="Palatino Linotype" pitchFamily="16" charset="0"/>
              </a:rPr>
              <a:t>&lt;E&gt;  </a:t>
            </a:r>
            <a:r>
              <a:rPr lang="en-GB" sz="2000" b="1" dirty="0" err="1" smtClean="0">
                <a:latin typeface="Palatino Linotype" pitchFamily="16" charset="0"/>
              </a:rPr>
              <a:t>listIterator</a:t>
            </a:r>
            <a:r>
              <a:rPr lang="en-GB" sz="2000" b="1" dirty="0" smtClean="0">
                <a:latin typeface="Palatino Linotype" pitchFamily="16" charset="0"/>
              </a:rPr>
              <a:t>( </a:t>
            </a:r>
            <a:r>
              <a:rPr lang="en-GB" sz="2000" b="1" dirty="0" smtClean="0">
                <a:latin typeface="Palatino Linotype" pitchFamily="16" charset="0"/>
              </a:rPr>
              <a:t>) – Places cursor before 1</a:t>
            </a:r>
            <a:r>
              <a:rPr lang="en-GB" sz="2000" b="1" baseline="30000" dirty="0" smtClean="0">
                <a:latin typeface="Palatino Linotype" pitchFamily="16" charset="0"/>
              </a:rPr>
              <a:t>st</a:t>
            </a:r>
            <a:r>
              <a:rPr lang="en-GB" sz="2000" b="1" dirty="0" smtClean="0">
                <a:latin typeface="Palatino Linotype" pitchFamily="16" charset="0"/>
              </a:rPr>
              <a:t> element</a:t>
            </a:r>
            <a:endParaRPr lang="en-GB" sz="2000" b="1" dirty="0" smtClean="0">
              <a:latin typeface="Palatino Linotype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>
                <a:latin typeface="Palatino Linotype" pitchFamily="16" charset="0"/>
              </a:rPr>
              <a:t>ListIterator</a:t>
            </a:r>
            <a:r>
              <a:rPr lang="en-GB" sz="2000" b="1" dirty="0" smtClean="0">
                <a:latin typeface="Palatino Linotype" pitchFamily="16" charset="0"/>
              </a:rPr>
              <a:t>&lt;E&gt;  </a:t>
            </a:r>
            <a:r>
              <a:rPr lang="en-GB" sz="2000" b="1" dirty="0" err="1" smtClean="0">
                <a:latin typeface="Palatino Linotype" pitchFamily="16" charset="0"/>
              </a:rPr>
              <a:t>listIterator</a:t>
            </a:r>
            <a:r>
              <a:rPr lang="en-GB" sz="2000" b="1" dirty="0" smtClean="0">
                <a:latin typeface="Palatino Linotype" pitchFamily="16" charset="0"/>
              </a:rPr>
              <a:t>(</a:t>
            </a:r>
            <a:r>
              <a:rPr lang="en-GB" sz="2000" b="1" dirty="0" err="1" smtClean="0">
                <a:latin typeface="Palatino Linotype" pitchFamily="16" charset="0"/>
              </a:rPr>
              <a:t>int</a:t>
            </a:r>
            <a:r>
              <a:rPr lang="en-GB" sz="2000" b="1" dirty="0" smtClean="0">
                <a:latin typeface="Palatino Linotype" pitchFamily="16" charset="0"/>
              </a:rPr>
              <a:t> index</a:t>
            </a:r>
            <a:r>
              <a:rPr lang="en-GB" sz="2000" b="1" dirty="0" smtClean="0">
                <a:latin typeface="Palatino Linotype" pitchFamily="16" charset="0"/>
              </a:rPr>
              <a:t>) –Places cursor before </a:t>
            </a:r>
            <a:r>
              <a:rPr lang="en-GB" sz="2000" b="1" dirty="0" err="1" smtClean="0">
                <a:latin typeface="Palatino Linotype" pitchFamily="16" charset="0"/>
              </a:rPr>
              <a:t>specifed</a:t>
            </a:r>
            <a:r>
              <a:rPr lang="en-GB" sz="2000" b="1" dirty="0" smtClean="0">
                <a:latin typeface="Palatino Linotype" pitchFamily="16" charset="0"/>
              </a:rPr>
              <a:t> index.</a:t>
            </a:r>
            <a:endParaRPr lang="en-GB" sz="2000" b="1" dirty="0" smtClean="0">
              <a:latin typeface="Palatino Linotype" pitchFamily="16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Palatino Linotype" pitchFamily="16" charset="0"/>
              </a:rPr>
              <a:t>starts at the position indicated (0 is first element)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Inherited methods: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 smtClean="0">
                <a:latin typeface="Palatino Linotype" pitchFamily="16" charset="0"/>
              </a:rPr>
              <a:t>boolean</a:t>
            </a:r>
            <a:r>
              <a:rPr lang="en-GB" b="1" dirty="0" smtClean="0">
                <a:latin typeface="Palatino Linotype" pitchFamily="16" charset="0"/>
              </a:rPr>
              <a:t> </a:t>
            </a:r>
            <a:r>
              <a:rPr lang="en-GB" b="1" dirty="0" err="1" smtClean="0">
                <a:latin typeface="Palatino Linotype" pitchFamily="16" charset="0"/>
              </a:rPr>
              <a:t>hasNext</a:t>
            </a:r>
            <a:r>
              <a:rPr lang="en-GB" b="1" dirty="0" smtClean="0">
                <a:latin typeface="Palatino Linotype" pitchFamily="16" charset="0"/>
              </a:rPr>
              <a:t>( 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Palatino Linotype" pitchFamily="16" charset="0"/>
              </a:rPr>
              <a:t>E next( 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Palatino Linotype" pitchFamily="16" charset="0"/>
              </a:rPr>
              <a:t>void remove( 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Additional methods: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 smtClean="0">
                <a:latin typeface="Palatino Linotype" pitchFamily="16" charset="0"/>
              </a:rPr>
              <a:t>boolean</a:t>
            </a:r>
            <a:r>
              <a:rPr lang="en-GB" b="1" dirty="0" smtClean="0">
                <a:latin typeface="Palatino Linotype" pitchFamily="16" charset="0"/>
              </a:rPr>
              <a:t> </a:t>
            </a:r>
            <a:r>
              <a:rPr lang="en-GB" b="1" dirty="0" err="1" smtClean="0">
                <a:latin typeface="Palatino Linotype" pitchFamily="16" charset="0"/>
              </a:rPr>
              <a:t>hasPrevious</a:t>
            </a:r>
            <a:r>
              <a:rPr lang="en-GB" b="1" dirty="0" smtClean="0">
                <a:latin typeface="Palatino Linotype" pitchFamily="16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Palatino Linotype" pitchFamily="16" charset="0"/>
              </a:rPr>
              <a:t>E previous()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 smtClean="0">
                <a:latin typeface="Palatino Linotype" pitchFamily="16" charset="0"/>
              </a:rPr>
              <a:t>int</a:t>
            </a:r>
            <a:r>
              <a:rPr lang="en-GB" b="1" dirty="0" smtClean="0">
                <a:latin typeface="Palatino Linotype" pitchFamily="16" charset="0"/>
              </a:rPr>
              <a:t> </a:t>
            </a:r>
            <a:r>
              <a:rPr lang="en-GB" b="1" dirty="0" err="1" smtClean="0">
                <a:latin typeface="Palatino Linotype" pitchFamily="16" charset="0"/>
              </a:rPr>
              <a:t>previousIndex</a:t>
            </a:r>
            <a:r>
              <a:rPr lang="en-GB" b="1" dirty="0" smtClean="0">
                <a:latin typeface="Palatino Linotype" pitchFamily="16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 smtClean="0">
                <a:latin typeface="Palatino Linotype" pitchFamily="16" charset="0"/>
              </a:rPr>
              <a:t>int</a:t>
            </a:r>
            <a:r>
              <a:rPr lang="en-GB" b="1" dirty="0" smtClean="0">
                <a:latin typeface="Palatino Linotype" pitchFamily="16" charset="0"/>
              </a:rPr>
              <a:t> </a:t>
            </a:r>
            <a:r>
              <a:rPr lang="en-GB" b="1" dirty="0" err="1" smtClean="0">
                <a:latin typeface="Palatino Linotype" pitchFamily="16" charset="0"/>
              </a:rPr>
              <a:t>nextIndex</a:t>
            </a:r>
            <a:r>
              <a:rPr lang="en-GB" b="1" dirty="0" smtClean="0">
                <a:latin typeface="Palatino Linotype" pitchFamily="16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dirty="0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64331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List: Iterating backwards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188753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boolean hasPrevious( 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 previous( 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int nextIndex( 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int previousIndex( );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15436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List: More operations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2259013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void add(E o);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Inserts an object at the cursor position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E set(E o);       // Optional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Replace the current element; return the old one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E remove(int index); // Optional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Remove and return the element at that position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1219200"/>
            <a:ext cx="7693025" cy="2286000"/>
          </a:xfrm>
        </p:spPr>
        <p:txBody>
          <a:bodyPr lIns="90000" tIns="46800" rIns="90000" bIns="46800" anchor="t">
            <a:spAutoFit/>
          </a:bodyPr>
          <a:lstStyle/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Can we change array size dynamically?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Any problems while inserting new element?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While deleting any element from group?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Are the elements of Array automatically in sorted order?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smtClean="0">
                <a:latin typeface="Palatino Linotype" pitchFamily="16" charset="0"/>
              </a:rPr>
              <a:t>Is searching is easy with array?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19113" y="609600"/>
            <a:ext cx="51720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99"/>
                </a:solidFill>
                <a:latin typeface="Palatino Linotype" pitchFamily="16" charset="0"/>
              </a:rPr>
              <a:t>Limitations with Traditional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609600"/>
            <a:ext cx="255111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Queue and Stack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Implement Stack and Queue using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Linkedlist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47688" y="609600"/>
            <a:ext cx="623887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Set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 collection that contains no duplicate elements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Set will not maintain any order for elements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While adding new element it is using Object’s equals() and hashCode() method to check , if such element is there or not in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07022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Set implementations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There are three concrete Set implementations that are part of the Collection Framework: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HashSet, TreeSet, and LinkedHashSet.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How to select a class which will fulfill your requirement?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73088" y="609600"/>
            <a:ext cx="5484812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HashSet and TreeSet, LinkedHashSet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You use HashSet, which maintains its collection in an unordered manner.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If this doesn't suit your needs, you can use TreeSet.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 A TreeSet keeps the elements in the collection in sorted order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While HashSet has an undefined order for its elements, LinkedHashSet supports iterating through its elements in the order they were inserted.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Understand that the additional features provided by TreeSet and LinkedHashSet add to the runtime costs.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609600"/>
            <a:ext cx="3409950" cy="457200"/>
          </a:xfrm>
        </p:spPr>
        <p:txBody>
          <a:bodyPr wrap="square"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000099"/>
                </a:solidFill>
                <a:latin typeface="Palatino Linotype" pitchFamily="16" charset="0"/>
              </a:rPr>
              <a:t>Map&lt;K,V&gt;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4426853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An object that maps keys to values.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A map cannot contain duplicate keys.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each key can map to at most one value.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Palatino Linotype" pitchFamily="16" charset="0"/>
              </a:rPr>
              <a:t>The Data is stored in pairs of objects: key and value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Every value object has a key object attached to it.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The hash code of key determines where will the pair be stored in the Map.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You can only retrieve a value object through its key.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The Map interface is not extending the Collection interface.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Map  consists of Entries or Mappings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Palatino Linotype" pitchFamily="16" charset="0"/>
              </a:rPr>
              <a:t>Entry or mapping consists of key &amp; value type </a:t>
            </a:r>
            <a:r>
              <a:rPr lang="en-GB" sz="2000" b="1" smtClean="0">
                <a:latin typeface="Palatino Linotype" pitchFamily="16" charset="0"/>
              </a:rPr>
              <a:t>of references.</a:t>
            </a:r>
            <a:endParaRPr lang="en-GB" sz="2000" b="1" dirty="0" smtClean="0">
              <a:latin typeface="Palatino Linotype" pitchFamily="16" charset="0"/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dirty="0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49275" y="609600"/>
            <a:ext cx="2343150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Map's Methods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294005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Methods that deal with adding and removing of key-value pairs: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public Object put(K key, V value)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public V remove(Object key)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public void putAll(Map&lt;K,V&gt; mapping)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public void clear() 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 flipH="1">
            <a:off x="6246813" y="2286000"/>
            <a:ext cx="841375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1219200"/>
            <a:ext cx="8229600" cy="2749550"/>
          </a:xfrm>
        </p:spPr>
        <p:txBody>
          <a:bodyPr lIns="91440" tIns="45720" rIns="91440" bIns="45720" anchor="t">
            <a:spAutoFit/>
          </a:bodyPr>
          <a:lstStyle/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Methods that allow you to query the Map's content: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V get(Object key) 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</a:t>
            </a:r>
            <a:r>
              <a:rPr lang="en-GB" sz="2000" b="1" dirty="0" err="1" smtClean="0">
                <a:latin typeface="Palatino Linotype" pitchFamily="16" charset="0"/>
              </a:rPr>
              <a:t>boolean</a:t>
            </a:r>
            <a:r>
              <a:rPr lang="en-GB" sz="2000" b="1" dirty="0" smtClean="0">
                <a:latin typeface="Palatino Linotype" pitchFamily="16" charset="0"/>
              </a:rPr>
              <a:t> </a:t>
            </a:r>
            <a:r>
              <a:rPr lang="en-GB" sz="2000" b="1" dirty="0" err="1" smtClean="0">
                <a:latin typeface="Palatino Linotype" pitchFamily="16" charset="0"/>
              </a:rPr>
              <a:t>containsKey</a:t>
            </a:r>
            <a:r>
              <a:rPr lang="en-GB" sz="2000" b="1" dirty="0" smtClean="0">
                <a:latin typeface="Palatino Linotype" pitchFamily="16" charset="0"/>
              </a:rPr>
              <a:t>(Object key) 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</a:t>
            </a:r>
            <a:r>
              <a:rPr lang="en-GB" sz="2000" b="1" dirty="0" err="1" smtClean="0">
                <a:latin typeface="Palatino Linotype" pitchFamily="16" charset="0"/>
              </a:rPr>
              <a:t>boolean</a:t>
            </a:r>
            <a:r>
              <a:rPr lang="en-GB" sz="2000" b="1" dirty="0" smtClean="0">
                <a:latin typeface="Palatino Linotype" pitchFamily="16" charset="0"/>
              </a:rPr>
              <a:t> </a:t>
            </a:r>
            <a:r>
              <a:rPr lang="en-GB" sz="2000" b="1" dirty="0" err="1" smtClean="0">
                <a:latin typeface="Palatino Linotype" pitchFamily="16" charset="0"/>
              </a:rPr>
              <a:t>containsValue</a:t>
            </a:r>
            <a:r>
              <a:rPr lang="en-GB" sz="2000" b="1" dirty="0" smtClean="0">
                <a:latin typeface="Palatino Linotype" pitchFamily="16" charset="0"/>
              </a:rPr>
              <a:t>(Object value) 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</a:t>
            </a:r>
            <a:r>
              <a:rPr lang="en-GB" sz="2000" b="1" dirty="0" err="1" smtClean="0">
                <a:latin typeface="Palatino Linotype" pitchFamily="16" charset="0"/>
              </a:rPr>
              <a:t>int</a:t>
            </a:r>
            <a:r>
              <a:rPr lang="en-GB" sz="2000" b="1" dirty="0" smtClean="0">
                <a:latin typeface="Palatino Linotype" pitchFamily="16" charset="0"/>
              </a:rPr>
              <a:t> size() </a:t>
            </a:r>
          </a:p>
          <a:p>
            <a:pPr marL="906463" lvl="1" indent="-43656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public </a:t>
            </a:r>
            <a:r>
              <a:rPr lang="en-GB" sz="2000" b="1" dirty="0" err="1" smtClean="0">
                <a:latin typeface="Palatino Linotype" pitchFamily="16" charset="0"/>
              </a:rPr>
              <a:t>boolean</a:t>
            </a:r>
            <a:r>
              <a:rPr lang="en-GB" sz="2000" b="1" dirty="0" smtClean="0">
                <a:latin typeface="Palatino Linotype" pitchFamily="16" charset="0"/>
              </a:rPr>
              <a:t> </a:t>
            </a:r>
            <a:r>
              <a:rPr lang="en-GB" sz="2000" b="1" dirty="0" err="1" smtClean="0">
                <a:latin typeface="Palatino Linotype" pitchFamily="16" charset="0"/>
              </a:rPr>
              <a:t>isEmpty</a:t>
            </a:r>
            <a:r>
              <a:rPr lang="en-GB" sz="2000" b="1" dirty="0" smtClean="0">
                <a:latin typeface="Palatino Linotype" pitchFamily="16" charset="0"/>
              </a:rPr>
              <a:t>() 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600" b="1" dirty="0" smtClean="0">
              <a:latin typeface="Palatino Linotype" pitchFamily="1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2343150" cy="460375"/>
          </a:xfrm>
        </p:spPr>
        <p:txBody>
          <a:bodyPr lIns="90000" tIns="46800" rIns="90000" bIns="4680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Map's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290888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Map Implementations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93025" cy="1981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Collection framework gives two classes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HashMap and TreeMap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How to select which will fulfill your requirement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052763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HashMap , TreeMap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20000" cy="4087813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smtClean="0">
                <a:latin typeface="Palatino Linotype" pitchFamily="16" charset="0"/>
              </a:rPr>
              <a:t>By default, choose HashMap, it serves the most needs.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smtClean="0">
                <a:latin typeface="Palatino Linotype" pitchFamily="16" charset="0"/>
              </a:rPr>
              <a:t>TreeMap implementation will maintain the keys of the map in a sorted order.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smtClean="0">
                <a:latin typeface="Palatino Linotype" pitchFamily="16" charset="0"/>
              </a:rPr>
              <a:t>it's better to simply keep everything in a HashMap while adding, and create a TreeMap at the end: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smtClean="0">
                <a:latin typeface="Palatino Linotype" pitchFamily="16" charset="0"/>
              </a:rPr>
              <a:t>Map &lt;String,String&gt; map = new HashMap&lt;String,String&gt;();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// Add and remove elements from unsorted map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map.put("Foo", "Bar");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map.put("Bar", "Foo");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map.remove("Foo");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map.put("Foo", "Baz");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// Then sort before displaying elements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// in sorted order</a:t>
            </a:r>
            <a:br>
              <a:rPr lang="en-GB" sz="1800" b="1" smtClean="0">
                <a:latin typeface="Palatino Linotype" pitchFamily="16" charset="0"/>
              </a:rPr>
            </a:br>
            <a:r>
              <a:rPr lang="en-GB" sz="1800" b="1" smtClean="0">
                <a:latin typeface="Palatino Linotype" pitchFamily="16" charset="0"/>
              </a:rPr>
              <a:t>map = new TreeMap(map); 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4019550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Historical Implementations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85800" y="1219200"/>
            <a:ext cx="4191000" cy="323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List: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Vector,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Stack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Map: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Hashtable, Properties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endParaRPr lang="en-GB" sz="2000" b="1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685800" y="1371600"/>
            <a:ext cx="4191000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685800" y="5897563"/>
            <a:ext cx="4191000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685800" y="1371600"/>
            <a:ext cx="1588" cy="452596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8915400" y="1371600"/>
            <a:ext cx="1588" cy="452596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4876800" y="1371600"/>
            <a:ext cx="4038600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4876800" y="5897563"/>
            <a:ext cx="4038600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1219200"/>
            <a:ext cx="8382000" cy="1823576"/>
          </a:xfrm>
        </p:spPr>
        <p:txBody>
          <a:bodyPr lIns="91440" tIns="45720" rIns="91440" bIns="45720" anchor="t">
            <a:spAutoFit/>
          </a:bodyPr>
          <a:lstStyle/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Collection—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A collection is a group of data (</a:t>
            </a:r>
            <a:r>
              <a:rPr lang="en-GB" sz="2000" b="1" smtClean="0">
                <a:latin typeface="Palatino Linotype" pitchFamily="16" charset="0"/>
              </a:rPr>
              <a:t>object references ) handled as a single unit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What do u mean by framework?</a:t>
            </a:r>
          </a:p>
          <a:p>
            <a:pPr marL="468313" indent="-468313" eaLnBrk="1" hangingPunct="1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smtClean="0">
                <a:latin typeface="Palatino Linotype" pitchFamily="16" charset="0"/>
              </a:rPr>
              <a:t>Do u remember data structures in c?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92125" y="644525"/>
            <a:ext cx="162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99"/>
                </a:solidFill>
                <a:latin typeface="Palatino Linotype" pitchFamily="16" charset="0"/>
              </a:rPr>
              <a:t>Collection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644525"/>
            <a:ext cx="3459163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What is the Difference?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305800" cy="24384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The main difference between the historical members we discussed and the new ones is that the old ones are synchronized.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-We can  ensure about data integrity.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Synchronization is very resource-consuming, so it is preferable not to automatically synchronize every data structure.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3824288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Data structure Algorithms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2672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smtClean="0">
                <a:latin typeface="Palatino Linotype" pitchFamily="16" charset="0"/>
              </a:rPr>
              <a:t>Collection frameworks encapsulates the  algorithms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smtClean="0">
                <a:latin typeface="Palatino Linotype" pitchFamily="16" charset="0"/>
              </a:rPr>
              <a:t>Programmer don’t have to worry abut the implementation of  the various collections types.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smtClean="0">
                <a:latin typeface="Palatino Linotype" pitchFamily="16" charset="0"/>
              </a:rPr>
              <a:t>Nevertheless,  still collection framework is  encourages programmer to extend members of collection to create a specific implementation where one is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1758950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Collections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247900" y="1714500"/>
            <a:ext cx="1803998" cy="710067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Collection&lt;E&gt;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350963" y="3162300"/>
            <a:ext cx="1714500" cy="70485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Set&lt;E&gt;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79763" y="3162300"/>
            <a:ext cx="1714500" cy="70485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List&lt;E&gt;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350963" y="4384675"/>
            <a:ext cx="1733466" cy="710067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Palatino Linotype" pitchFamily="16" charset="0"/>
              </a:rPr>
              <a:t>SortedSet</a:t>
            </a: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&lt;E&gt;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075363" y="1714500"/>
            <a:ext cx="1714500" cy="70485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Map&lt;K,V&gt;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6081712" y="2971800"/>
            <a:ext cx="2300288" cy="710067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&lt;&lt;interface&gt;&gt;</a:t>
            </a:r>
          </a:p>
          <a:p>
            <a:pPr algn="ctr">
              <a:lnSpc>
                <a:spcPct val="100000"/>
              </a:lnSpc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Palatino Linotype" pitchFamily="16" charset="0"/>
              </a:rPr>
              <a:t>SortedMap</a:t>
            </a: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&lt;K,V&gt;</a:t>
            </a: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3106738" y="2381250"/>
            <a:ext cx="1587" cy="2857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2152650" y="2651125"/>
            <a:ext cx="1909763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2163763" y="3886200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2163763" y="2667000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4068763" y="2667000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6811963" y="2438400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990600" y="5486400"/>
            <a:ext cx="8382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000000"/>
                </a:solidFill>
                <a:latin typeface="Palatino Linotype" pitchFamily="16" charset="0"/>
              </a:rPr>
              <a:t>Collection framework is in java.util package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5222875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How you will implement your ideas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6200" cy="3810000"/>
          </a:xfrm>
        </p:spPr>
        <p:txBody>
          <a:bodyPr lIns="91440" tIns="45720" rIns="91440" bIns="45720">
            <a:spAutoFit/>
          </a:bodyPr>
          <a:lstStyle/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Palatino Linotype" pitchFamily="16" charset="0"/>
              </a:rPr>
              <a:t>By Extending an abstract class which provides implementation for most of the methods except few methods are left for you as abstract :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>
                <a:latin typeface="Palatino Linotype" pitchFamily="16" charset="0"/>
              </a:rPr>
              <a:t>AbstractCollection</a:t>
            </a:r>
            <a:r>
              <a:rPr lang="en-GB" sz="2000" b="1" dirty="0" smtClean="0">
                <a:latin typeface="Palatino Linotype" pitchFamily="16" charset="0"/>
              </a:rPr>
              <a:t>,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>
                <a:latin typeface="Palatino Linotype" pitchFamily="16" charset="0"/>
              </a:rPr>
              <a:t>AbstractList</a:t>
            </a:r>
            <a:endParaRPr lang="en-GB" sz="2000" b="1" dirty="0" smtClean="0">
              <a:latin typeface="Palatino Linotype" pitchFamily="16" charset="0"/>
            </a:endParaRP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>
                <a:latin typeface="Palatino Linotype" pitchFamily="16" charset="0"/>
              </a:rPr>
              <a:t>AbstractSet</a:t>
            </a:r>
            <a:endParaRPr lang="en-GB" sz="2000" b="1" dirty="0" smtClean="0">
              <a:latin typeface="Palatino Linotype" pitchFamily="16" charset="0"/>
            </a:endParaRP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>
                <a:latin typeface="Palatino Linotype" pitchFamily="16" charset="0"/>
              </a:rPr>
              <a:t>AbstractMap</a:t>
            </a:r>
            <a:r>
              <a:rPr lang="en-GB" sz="2000" b="1" dirty="0" smtClean="0">
                <a:latin typeface="Palatino Linotype" pitchFamily="16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Palatino Linotype" pitchFamily="16" charset="0"/>
              </a:rPr>
              <a:t>By Using one of the concrete classes supplied by the framework.</a:t>
            </a:r>
          </a:p>
          <a:p>
            <a:pPr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dirty="0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4495800" cy="46196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The Collection&lt;E&gt; interface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4648200" cy="4929188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boolean </a:t>
            </a:r>
            <a:r>
              <a:rPr lang="en-GB" sz="2000" b="1" smtClean="0">
                <a:solidFill>
                  <a:schemeClr val="tx1"/>
                </a:solidFill>
                <a:latin typeface="Palatino Linotype" pitchFamily="16" charset="0"/>
              </a:rPr>
              <a:t>add(E </a:t>
            </a:r>
            <a:r>
              <a:rPr lang="en-GB" sz="2000" b="1" smtClean="0">
                <a:latin typeface="Palatino Linotype" pitchFamily="16" charset="0"/>
              </a:rPr>
              <a:t>o)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addAll(Collection c)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void clear()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</a:t>
            </a:r>
            <a:r>
              <a:rPr lang="en-GB" sz="2000" b="1" smtClean="0">
                <a:solidFill>
                  <a:srgbClr val="000099"/>
                </a:solidFill>
                <a:latin typeface="Palatino Linotype" pitchFamily="16" charset="0"/>
              </a:rPr>
              <a:t> contains(Object </a:t>
            </a:r>
            <a:r>
              <a:rPr lang="en-GB" sz="2000" b="1" smtClean="0">
                <a:latin typeface="Palatino Linotype" pitchFamily="16" charset="0"/>
              </a:rPr>
              <a:t>o)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 containsAll(Collection c)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equals(</a:t>
            </a:r>
            <a:r>
              <a:rPr lang="en-GB" sz="2000" b="1" smtClean="0">
                <a:solidFill>
                  <a:srgbClr val="000099"/>
                </a:solidFill>
                <a:latin typeface="Palatino Linotype" pitchFamily="16" charset="0"/>
              </a:rPr>
              <a:t>Object</a:t>
            </a:r>
            <a:r>
              <a:rPr lang="en-GB" sz="2000" b="1" smtClean="0">
                <a:latin typeface="Palatino Linotype" pitchFamily="16" charset="0"/>
              </a:rPr>
              <a:t> o)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int hashCode()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boolean isEmpty()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Iterator&lt;E&gt;  iterator()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remove(Object o)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removeAll(Collection c)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boolean retainAll(Collection c)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int size()  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Object[] toArray()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>Type[]  toArray(Type[] a) </a:t>
            </a:r>
            <a:br>
              <a:rPr lang="en-GB" sz="2000" b="1" smtClean="0">
                <a:latin typeface="Palatino Linotype" pitchFamily="16" charset="0"/>
              </a:rPr>
            </a:br>
            <a:r>
              <a:rPr lang="en-GB" sz="2000" b="1" smtClean="0">
                <a:latin typeface="Palatino Linotype" pitchFamily="16" charset="0"/>
              </a:rPr>
              <a:t/>
            </a:r>
            <a:br>
              <a:rPr lang="en-GB" sz="2000" b="1" smtClean="0">
                <a:latin typeface="Palatino Linotype" pitchFamily="16" charset="0"/>
              </a:rPr>
            </a:br>
            <a:endParaRPr lang="en-GB" sz="2000" b="1" smtClean="0">
              <a:latin typeface="Palatino Linotype" pitchFamily="16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638800" y="1331913"/>
            <a:ext cx="3124200" cy="4383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Times New Roman" pitchFamily="16" charset="0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 There is no </a:t>
            </a: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direct concrete implementation class  </a:t>
            </a: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for Collection interface but </a:t>
            </a:r>
            <a:r>
              <a:rPr lang="en-GB" sz="2000" b="1" dirty="0" smtClean="0">
                <a:solidFill>
                  <a:srgbClr val="000000"/>
                </a:solidFill>
                <a:latin typeface="Palatino Linotype" pitchFamily="16" charset="0"/>
              </a:rPr>
              <a:t> exists for sub </a:t>
            </a: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interface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 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Blip>
                <a:blip r:embed="rId3"/>
              </a:buBlip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Palatino Linotype" pitchFamily="16" charset="0"/>
              </a:rPr>
              <a:t>This interface supports the most basic and general operations and queries that can be performed on a group of objects.</a:t>
            </a:r>
          </a:p>
          <a:p>
            <a:pPr marL="468313" indent="-468313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None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</a:pPr>
            <a:endParaRPr lang="en-GB" sz="2000" b="1" dirty="0">
              <a:solidFill>
                <a:srgbClr val="000000"/>
              </a:solidFill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58800" y="609600"/>
            <a:ext cx="1219200" cy="457200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Iterator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305800" cy="3216275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An iterator over a collection.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Iterator takes the place of Enumeration in the Java collections framework.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Iterators allow the caller to remove elements from the underlying collection during the iteration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hasNext():boolean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next(): E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>
                <a:latin typeface="Palatino Linotype" pitchFamily="16" charset="0"/>
              </a:rPr>
              <a:t>remove():void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smtClean="0">
              <a:latin typeface="Palatino Linotype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6738" y="609600"/>
            <a:ext cx="2001837" cy="823913"/>
          </a:xfrm>
        </p:spPr>
        <p:txBody>
          <a:bodyPr lIns="91440" tIns="45720" rIns="91440" bIns="45720" anchor="t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99"/>
              </a:buClr>
              <a:buFont typeface="Palatino Linotype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mtClean="0">
                <a:solidFill>
                  <a:srgbClr val="000099"/>
                </a:solidFill>
                <a:latin typeface="Palatino Linotype" pitchFamily="16" charset="0"/>
              </a:rPr>
              <a:t>List interface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975" y="1228725"/>
            <a:ext cx="7997825" cy="3878263"/>
          </a:xfrm>
        </p:spPr>
        <p:txBody>
          <a:bodyPr lIns="91440" tIns="45720" rIns="91440" bIns="45720">
            <a:spAutoFit/>
          </a:bodyPr>
          <a:lstStyle/>
          <a:p>
            <a:pPr lvl="1" eaLnBrk="1" hangingPunct="1">
              <a:lnSpc>
                <a:spcPct val="100000"/>
              </a:lnSpc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a list is a collection in which duplicate elements are allowed, and where the order is significant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  <a:p>
            <a:pPr lvl="1" eaLnBrk="1" hangingPunct="1">
              <a:lnSpc>
                <a:spcPct val="100000"/>
              </a:lnSpc>
              <a:buFont typeface="Wingding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smtClean="0">
                <a:latin typeface="Palatino Linotype" pitchFamily="16" charset="0"/>
              </a:rPr>
              <a:t>the List interface inherits from Collection, but changes the semantics of some methods, and adds new methods. The list starts its index at 0.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smtClean="0">
              <a:latin typeface="Palatino Linotype" pitchFamily="16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718425" cy="463550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DDDDDD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FFFFFF"/>
                </a:solidFill>
                <a:latin typeface="Courier New" pitchFamily="49" charset="0"/>
              </a:rPr>
              <a:t>a,b,c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&gt;</a:t>
            </a:r>
            <a:r>
              <a:rPr lang="en-GB" dirty="0">
                <a:solidFill>
                  <a:srgbClr val="FFFFFF"/>
                </a:solidFill>
                <a:latin typeface="Arial" charset="0"/>
              </a:rPr>
              <a:t>, 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FFFFFF"/>
                </a:solidFill>
                <a:latin typeface="Courier New" pitchFamily="49" charset="0"/>
              </a:rPr>
              <a:t>c,a,b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&gt;</a:t>
            </a:r>
            <a:r>
              <a:rPr lang="en-GB" dirty="0">
                <a:solidFill>
                  <a:srgbClr val="FFFFFF"/>
                </a:solidFill>
                <a:latin typeface="Arial" charset="0"/>
              </a:rPr>
              <a:t> and 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FFFFFF"/>
                </a:solidFill>
                <a:latin typeface="Courier New" pitchFamily="49" charset="0"/>
              </a:rPr>
              <a:t>a,b,b,c</a:t>
            </a:r>
            <a:r>
              <a:rPr lang="en-GB" dirty="0">
                <a:solidFill>
                  <a:srgbClr val="FFFFFF"/>
                </a:solidFill>
                <a:latin typeface="Courier New" pitchFamily="49" charset="0"/>
              </a:rPr>
              <a:t>&gt;</a:t>
            </a:r>
            <a:r>
              <a:rPr lang="en-GB" dirty="0">
                <a:solidFill>
                  <a:srgbClr val="FFFFFF"/>
                </a:solidFill>
                <a:latin typeface="Arial" charset="0"/>
              </a:rPr>
              <a:t>   are different lists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Lucida Sans Unicode"/>
      </a:majorFont>
      <a:minorFont>
        <a:latin typeface="Verdan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Lucida Sans Unicode"/>
      </a:majorFont>
      <a:minorFont>
        <a:latin typeface="Verdan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1297</Words>
  <PresentationFormat>On-screen Show (4:3)</PresentationFormat>
  <Paragraphs>222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Slide 1</vt:lpstr>
      <vt:lpstr>Slide 2</vt:lpstr>
      <vt:lpstr>Slide 3</vt:lpstr>
      <vt:lpstr>Data structure Algorithms</vt:lpstr>
      <vt:lpstr>Collections</vt:lpstr>
      <vt:lpstr>How you will implement your ideas</vt:lpstr>
      <vt:lpstr>The Collection&lt;E&gt; interface</vt:lpstr>
      <vt:lpstr>Iterator</vt:lpstr>
      <vt:lpstr>List interface</vt:lpstr>
      <vt:lpstr>The List interface</vt:lpstr>
      <vt:lpstr>List implementations</vt:lpstr>
      <vt:lpstr>ArrayList</vt:lpstr>
      <vt:lpstr>LinkedList</vt:lpstr>
      <vt:lpstr>Using List</vt:lpstr>
      <vt:lpstr>List: Positional access</vt:lpstr>
      <vt:lpstr>List: Searching</vt:lpstr>
      <vt:lpstr>Interface List: Iteration</vt:lpstr>
      <vt:lpstr>List: Iterating backwards</vt:lpstr>
      <vt:lpstr>List: More operations</vt:lpstr>
      <vt:lpstr>Queue and Stack</vt:lpstr>
      <vt:lpstr>Set</vt:lpstr>
      <vt:lpstr>Set implementations</vt:lpstr>
      <vt:lpstr>HashSet and TreeSet, LinkedHashSet </vt:lpstr>
      <vt:lpstr>Map&lt;K,V&gt;</vt:lpstr>
      <vt:lpstr>Map's Methods</vt:lpstr>
      <vt:lpstr>Map's Methods</vt:lpstr>
      <vt:lpstr>Map Implementations</vt:lpstr>
      <vt:lpstr>HashMap , TreeMap</vt:lpstr>
      <vt:lpstr>Historical Implementations</vt:lpstr>
      <vt:lpstr>What is the Difference?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Madhura</dc:creator>
  <cp:lastModifiedBy>admin</cp:lastModifiedBy>
  <cp:revision>27</cp:revision>
  <dcterms:modified xsi:type="dcterms:W3CDTF">2018-10-07T06:46:09Z</dcterms:modified>
  <cp:contentStatus/>
</cp:coreProperties>
</file>