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14"/>
  </p:handoutMasterIdLst>
  <p:sldIdLst>
    <p:sldId id="264" r:id="rId4"/>
    <p:sldId id="265" r:id="rId5"/>
    <p:sldId id="266" r:id="rId6"/>
    <p:sldId id="267" r:id="rId7"/>
    <p:sldId id="268" r:id="rId9"/>
    <p:sldId id="269" r:id="rId10"/>
    <p:sldId id="272" r:id="rId11"/>
    <p:sldId id="273" r:id="rId12"/>
    <p:sldId id="270" r:id="rId13"/>
  </p:sldIdLst>
  <p:sldSz cx="12192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765" name="Header Placeholder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algn="l" fontAlgn="base"/>
            <a:endParaRPr lang="en-US" altLang="en-US" sz="1200" strike="noStrike" noProof="1" dirty="0"/>
          </a:p>
        </p:txBody>
      </p:sp>
      <p:sp>
        <p:nvSpPr>
          <p:cNvPr id="1048766" name="Date Placeholder 2"/>
          <p:cNvSpPr/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algn="r" fontAlgn="base"/>
            <a:endParaRPr lang="en-US" altLang="en-US" sz="1200" strike="noStrike" noProof="1" dirty="0"/>
          </a:p>
        </p:txBody>
      </p:sp>
      <p:sp>
        <p:nvSpPr>
          <p:cNvPr id="1048767" name="Footer Placeholder 3"/>
          <p:cNvSpPr/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l" fontAlgn="base"/>
            <a:endParaRPr lang="en-US" altLang="en-US" sz="1200" strike="noStrike" noProof="1" dirty="0"/>
          </a:p>
        </p:txBody>
      </p:sp>
      <p:sp>
        <p:nvSpPr>
          <p:cNvPr id="1048768" name="Slide Number Placeholder 4"/>
          <p:cNvSpPr/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fontAlgn="base"/>
            <a:fld id="{9A0DB2DC-4C9A-4742-B13C-FB6460FD3503}" type="slidenum">
              <a:rPr lang="en-US" alt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759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algn="l" fontAlgn="base"/>
            <a:endParaRPr lang="zh-CN" altLang="en-US" sz="1200" strike="noStrike" noProof="1" dirty="0">
              <a:ea typeface="Calibri" panose="020F0502020204030204" pitchFamily="34" charset="0"/>
            </a:endParaRPr>
          </a:p>
        </p:txBody>
      </p:sp>
      <p:sp>
        <p:nvSpPr>
          <p:cNvPr id="1048760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algn="r" fontAlgn="base"/>
            <a:endParaRPr lang="zh-CN" altLang="en-US" sz="1200" strike="noStrike" noProof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0" name="幻灯片图像占位符 3"/>
          <p:cNvSpPr/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备注占位符 4"/>
          <p:cNvSpPr/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763" name="页脚占位符 5"/>
          <p:cNvSpPr/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l" fontAlgn="base"/>
            <a:endParaRPr lang="zh-CN" altLang="en-US" sz="1200" strike="noStrike" noProof="1" dirty="0">
              <a:ea typeface="Calibri" panose="020F0502020204030204" pitchFamily="34" charset="0"/>
            </a:endParaRPr>
          </a:p>
        </p:txBody>
      </p:sp>
      <p:sp>
        <p:nvSpPr>
          <p:cNvPr id="1048764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z="1200" strike="noStrike" noProof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1pPr>
    <a:lvl2pPr marL="457200" lvl="1" indent="-4572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2pPr>
    <a:lvl3pPr marL="914400" lvl="2" indent="-9144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3pPr>
    <a:lvl4pPr marL="1371600" lvl="3" indent="-13716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4pPr>
    <a:lvl5pPr marL="1828800" lvl="4" indent="-18288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5pPr>
    <a:lvl6pPr marL="2286000" lvl="5" indent="-18288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6pPr>
    <a:lvl7pPr marL="2743200" lvl="6" indent="-18288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7pPr>
    <a:lvl8pPr marL="3200400" lvl="7" indent="-18288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8pPr>
    <a:lvl9pPr marL="3657600" lvl="8" indent="-1828800" algn="l" defTabSz="914400" eaLnBrk="1" fontAlgn="base" latinLnBrk="0" hangingPunct="1"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/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/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p>
            <a:pPr lvl="0"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9pPr>
    </p:bodyStyle>
    <p:otherStyle>
      <a:lvl1pPr marL="0" lvl="0" indent="0" algn="l" defTabSz="914400" eaLnBrk="1" fontAlgn="base" latinLnBrk="0" hangingPunct="1"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-4572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914400" lvl="2" indent="-9144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371600" lvl="3" indent="-13716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1828800" lvl="4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/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2051" name="文本占位符 2"/>
          <p:cNvSpPr/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649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0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endParaRPr lang="zh-CN" altLang="en-US" strike="noStrike" noProof="1" dirty="0"/>
          </a:p>
        </p:txBody>
      </p:sp>
      <p:sp>
        <p:nvSpPr>
          <p:cNvPr id="1048651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>
                <a:solidFill>
                  <a:srgbClr val="808080"/>
                </a:solidFill>
                <a:latin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fld>
            <a:endParaRPr lang="zh-CN" altLang="en-US" strike="noStrike" noProof="1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055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p>
            <a:pPr lvl="0"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9pPr>
    </p:bodyStyle>
    <p:otherStyle>
      <a:lvl1pPr marL="0" lvl="0" indent="0" algn="l" defTabSz="914400" eaLnBrk="1" fontAlgn="base" latinLnBrk="0" hangingPunct="1"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-4572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914400" lvl="2" indent="-9144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371600" lvl="3" indent="-13716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1828800" lvl="4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9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80"/>
          <p:cNvGrpSpPr/>
          <p:nvPr/>
        </p:nvGrpSpPr>
        <p:grpSpPr>
          <a:xfrm>
            <a:off x="2520950" y="1722438"/>
            <a:ext cx="6834188" cy="1941512"/>
            <a:chOff x="2674620" y="3958792"/>
            <a:chExt cx="6833562" cy="830921"/>
          </a:xfrm>
        </p:grpSpPr>
        <p:sp>
          <p:nvSpPr>
            <p:cNvPr id="5123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5124" name="矩形 35"/>
            <p:cNvSpPr/>
            <p:nvPr/>
          </p:nvSpPr>
          <p:spPr>
            <a:xfrm>
              <a:off x="3355486" y="4045059"/>
              <a:ext cx="5299756" cy="65838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p>
              <a:pPr algn="ctr">
                <a:buFontTx/>
                <a:buNone/>
              </a:pPr>
              <a:r>
                <a:rPr lang="en-US" altLang="en-US" sz="4800" b="1" dirty="0">
                  <a:solidFill>
                    <a:srgbClr val="FFFFFF"/>
                  </a:solidFill>
                  <a:latin typeface="Calibri" panose="020F0502020204030204" pitchFamily="34" charset="0"/>
                  <a:ea typeface="+mn-ea"/>
                </a:rPr>
                <a:t>English Assessment</a:t>
              </a:r>
              <a:endParaRPr lang="en-US" altLang="en-US" dirty="0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5125" name="矩形 39"/>
          <p:cNvSpPr/>
          <p:nvPr/>
        </p:nvSpPr>
        <p:spPr>
          <a:xfrm>
            <a:off x="4500563" y="4152900"/>
            <a:ext cx="3017837" cy="1377950"/>
          </a:xfrm>
          <a:prstGeom prst="rect">
            <a:avLst/>
          </a:prstGeom>
          <a:solidFill>
            <a:srgbClr val="262626">
              <a:alpha val="75000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5126" name="文本框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08" y="4262438"/>
            <a:ext cx="3013075" cy="11588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s 1048775"/>
          <p:cNvSpPr/>
          <p:nvPr/>
        </p:nvSpPr>
        <p:spPr>
          <a:xfrm rot="6681">
            <a:off x="8994775" y="3765550"/>
            <a:ext cx="1185863" cy="12779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Rectangles 1048777"/>
          <p:cNvSpPr/>
          <p:nvPr/>
        </p:nvSpPr>
        <p:spPr>
          <a:xfrm>
            <a:off x="8410575" y="4370388"/>
            <a:ext cx="1766888" cy="9731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矩形 68"/>
          <p:cNvSpPr/>
          <p:nvPr/>
        </p:nvSpPr>
        <p:spPr>
          <a:xfrm>
            <a:off x="1466850" y="307975"/>
            <a:ext cx="3541713" cy="584200"/>
          </a:xfrm>
          <a:prstGeom prst="rect">
            <a:avLst/>
          </a:prstGeom>
          <a:solidFill>
            <a:srgbClr val="20BA7C">
              <a:alpha val="95000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149" name="文本框 3"/>
          <p:cNvSpPr/>
          <p:nvPr/>
        </p:nvSpPr>
        <p:spPr>
          <a:xfrm>
            <a:off x="1660525" y="284163"/>
            <a:ext cx="3198813" cy="6254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</a:rPr>
              <a:t>English</a:t>
            </a:r>
            <a:r>
              <a:rPr lang="en-US" altLang="zh-CN" sz="3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</a:rPr>
              <a:t>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0" name="文本框 51"/>
          <p:cNvSpPr/>
          <p:nvPr/>
        </p:nvSpPr>
        <p:spPr>
          <a:xfrm>
            <a:off x="4624388" y="3313113"/>
            <a:ext cx="5426075" cy="8032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+mn-ea"/>
              </a:rPr>
              <a:t>Examine - The Different Strategies and        Perspectives  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1" name="文本框 47"/>
          <p:cNvSpPr/>
          <p:nvPr/>
        </p:nvSpPr>
        <p:spPr>
          <a:xfrm>
            <a:off x="4673600" y="2119313"/>
            <a:ext cx="5187950" cy="8016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+mn-ea"/>
              </a:rPr>
              <a:t>Analyse - Different Perspective on Rain - Calamity to Joy   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2" name="文本框 72"/>
          <p:cNvSpPr/>
          <p:nvPr/>
        </p:nvSpPr>
        <p:spPr>
          <a:xfrm>
            <a:off x="4624388" y="4319588"/>
            <a:ext cx="5297487" cy="8032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+mn-ea"/>
              </a:rPr>
              <a:t>Analyse - how the narrator dealt with loss in 'A House is Not a Home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3" name="文本框 4"/>
          <p:cNvSpPr/>
          <p:nvPr/>
        </p:nvSpPr>
        <p:spPr>
          <a:xfrm>
            <a:off x="1668463" y="1066800"/>
            <a:ext cx="8261350" cy="368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+mn-ea"/>
                <a:sym typeface="Microsoft YaHei" panose="020B0503020204020204" charset="-122"/>
              </a:rPr>
              <a:t>Assessment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154" name="Group 84"/>
          <p:cNvGrpSpPr/>
          <p:nvPr/>
        </p:nvGrpSpPr>
        <p:grpSpPr>
          <a:xfrm>
            <a:off x="3768725" y="2022475"/>
            <a:ext cx="760413" cy="760413"/>
            <a:chOff x="3424768" y="1611109"/>
            <a:chExt cx="759650" cy="759649"/>
          </a:xfrm>
        </p:grpSpPr>
        <p:sp>
          <p:nvSpPr>
            <p:cNvPr id="6155" name="椭圆 75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F1A7C8"/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6156" name="Freeform 5"/>
            <p:cNvSpPr/>
            <p:nvPr/>
          </p:nvSpPr>
          <p:spPr>
            <a:xfrm>
              <a:off x="3524311" y="1805900"/>
              <a:ext cx="555723" cy="348110"/>
            </a:xfrm>
            <a:custGeom>
              <a:avLst/>
              <a:gdLst/>
              <a:ahLst/>
              <a:cxnLst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6157" name="Group 86"/>
          <p:cNvGrpSpPr/>
          <p:nvPr/>
        </p:nvGrpSpPr>
        <p:grpSpPr>
          <a:xfrm>
            <a:off x="3756025" y="4170363"/>
            <a:ext cx="760413" cy="760412"/>
            <a:chOff x="816774" y="4776910"/>
            <a:chExt cx="759650" cy="759649"/>
          </a:xfrm>
        </p:grpSpPr>
        <p:sp>
          <p:nvSpPr>
            <p:cNvPr id="6158" name="椭圆 78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FBB148"/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grpSp>
          <p:nvGrpSpPr>
            <p:cNvPr id="6159" name="Group 88"/>
            <p:cNvGrpSpPr/>
            <p:nvPr/>
          </p:nvGrpSpPr>
          <p:grpSpPr>
            <a:xfrm>
              <a:off x="927948" y="4902205"/>
              <a:ext cx="469372" cy="442727"/>
              <a:chOff x="244475" y="2743200"/>
              <a:chExt cx="727075" cy="685800"/>
            </a:xfrm>
          </p:grpSpPr>
          <p:sp>
            <p:nvSpPr>
              <p:cNvPr id="6160" name="Freeform 15"/>
              <p:cNvSpPr/>
              <p:nvPr/>
            </p:nvSpPr>
            <p:spPr>
              <a:xfrm>
                <a:off x="244475" y="3013075"/>
                <a:ext cx="204788" cy="415925"/>
              </a:xfrm>
              <a:custGeom>
                <a:avLst/>
                <a:gdLst/>
                <a:ahLst/>
                <a:cxnLst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1" name="Freeform 16"/>
              <p:cNvSpPr/>
              <p:nvPr/>
            </p:nvSpPr>
            <p:spPr>
              <a:xfrm>
                <a:off x="500063" y="2914650"/>
                <a:ext cx="207963" cy="514350"/>
              </a:xfrm>
              <a:custGeom>
                <a:avLst/>
                <a:gdLst/>
                <a:ahLst/>
                <a:cxnLst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2" name="Freeform 17"/>
              <p:cNvSpPr/>
              <p:nvPr/>
            </p:nvSpPr>
            <p:spPr>
              <a:xfrm>
                <a:off x="762000" y="2743200"/>
                <a:ext cx="209550" cy="685800"/>
              </a:xfrm>
              <a:custGeom>
                <a:avLst/>
                <a:gdLst/>
                <a:ahLst/>
                <a:cxnLst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6163" name="Group 90"/>
          <p:cNvGrpSpPr/>
          <p:nvPr/>
        </p:nvGrpSpPr>
        <p:grpSpPr>
          <a:xfrm>
            <a:off x="3768725" y="3113088"/>
            <a:ext cx="760413" cy="758825"/>
            <a:chOff x="3424768" y="2961096"/>
            <a:chExt cx="759650" cy="759649"/>
          </a:xfrm>
        </p:grpSpPr>
        <p:sp>
          <p:nvSpPr>
            <p:cNvPr id="6164" name="椭圆 84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20B37A"/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grpSp>
          <p:nvGrpSpPr>
            <p:cNvPr id="6165" name="Group 92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</p:grpSpPr>
          <p:sp>
            <p:nvSpPr>
              <p:cNvPr id="6166" name="Freeform 25"/>
              <p:cNvSpPr/>
              <p:nvPr/>
            </p:nvSpPr>
            <p:spPr>
              <a:xfrm>
                <a:off x="10787673" y="2508217"/>
                <a:ext cx="478426" cy="569698"/>
              </a:xfrm>
              <a:custGeom>
                <a:avLst/>
                <a:gdLst/>
                <a:ahLst/>
                <a:cxnLst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7" name="Freeform 26"/>
              <p:cNvSpPr/>
              <p:nvPr/>
            </p:nvSpPr>
            <p:spPr>
              <a:xfrm>
                <a:off x="10925460" y="2614454"/>
                <a:ext cx="205404" cy="34527"/>
              </a:xfrm>
              <a:custGeom>
                <a:avLst/>
                <a:gdLst/>
                <a:ahLst/>
                <a:cxnLst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8" name="Freeform 27"/>
              <p:cNvSpPr/>
              <p:nvPr/>
            </p:nvSpPr>
            <p:spPr>
              <a:xfrm>
                <a:off x="10854015" y="2723348"/>
                <a:ext cx="276849" cy="34527"/>
              </a:xfrm>
              <a:custGeom>
                <a:avLst/>
                <a:gdLst/>
                <a:ahLst/>
                <a:cxnLst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9" name="Freeform 28"/>
              <p:cNvSpPr/>
              <p:nvPr/>
            </p:nvSpPr>
            <p:spPr>
              <a:xfrm>
                <a:off x="10854015" y="2793730"/>
                <a:ext cx="276849" cy="34527"/>
              </a:xfrm>
              <a:custGeom>
                <a:avLst/>
                <a:gdLst/>
                <a:ahLst/>
                <a:cxnLst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70" name="Freeform 29"/>
              <p:cNvSpPr/>
              <p:nvPr/>
            </p:nvSpPr>
            <p:spPr>
              <a:xfrm>
                <a:off x="10854015" y="2862784"/>
                <a:ext cx="276849" cy="38511"/>
              </a:xfrm>
              <a:custGeom>
                <a:avLst/>
                <a:gdLst/>
                <a:ahLst/>
                <a:cxnLst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Title 1048815"/>
          <p:cNvSpPr/>
          <p:nvPr>
            <p:ph type="ctrTitle"/>
          </p:nvPr>
        </p:nvSpPr>
        <p:spPr>
          <a:xfrm>
            <a:off x="3930650" y="1422400"/>
            <a:ext cx="4329113" cy="561975"/>
          </a:xfrm>
        </p:spPr>
        <p:txBody>
          <a:bodyPr vert="horz" lIns="91440" tIns="45720" rIns="91440" bIns="45720" anchor="b" anchorCtr="0"/>
          <a:p>
            <a:pPr algn="l" defTabSz="914400">
              <a:buClrTx/>
              <a:buSzTx/>
              <a:buFontTx/>
              <a:buNone/>
            </a:pPr>
            <a:r>
              <a:rPr lang="en-US" altLang="en-US" sz="4800" kern="1200" dirty="0">
                <a:latin typeface="+mj-lt"/>
                <a:ea typeface="+mj-ea"/>
                <a:cs typeface="+mj-cs"/>
              </a:rPr>
              <a:t>My Choice is :-</a:t>
            </a:r>
            <a:endParaRPr lang="en-US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Subtitle 1048817"/>
          <p:cNvSpPr/>
          <p:nvPr>
            <p:ph type="subTitle" idx="1"/>
          </p:nvPr>
        </p:nvSpPr>
        <p:spPr>
          <a:xfrm>
            <a:off x="4188460" y="3059748"/>
            <a:ext cx="6176963" cy="912812"/>
          </a:xfrm>
        </p:spPr>
        <p:txBody>
          <a:bodyPr vert="horz" lIns="91440" tIns="45720" rIns="91440" bIns="45720" anchor="t" anchorCtr="0"/>
          <a:p>
            <a:pPr algn="l" defTabSz="914400">
              <a:buClrTx/>
              <a:buSzTx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Analyse - Different Perspective on Rain - Calamity to Joy    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7172" name="Group 96"/>
          <p:cNvGrpSpPr/>
          <p:nvPr/>
        </p:nvGrpSpPr>
        <p:grpSpPr>
          <a:xfrm>
            <a:off x="3274695" y="3060065"/>
            <a:ext cx="760413" cy="760413"/>
            <a:chOff x="3424768" y="1611109"/>
            <a:chExt cx="759650" cy="759649"/>
          </a:xfrm>
        </p:grpSpPr>
        <p:sp>
          <p:nvSpPr>
            <p:cNvPr id="7173" name="椭圆 75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F1A7C8"/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7174" name="Freeform 5"/>
            <p:cNvSpPr/>
            <p:nvPr/>
          </p:nvSpPr>
          <p:spPr>
            <a:xfrm>
              <a:off x="3524311" y="1805900"/>
              <a:ext cx="555723" cy="348110"/>
            </a:xfrm>
            <a:custGeom>
              <a:avLst/>
              <a:gdLst/>
              <a:ahLst/>
              <a:cxnLst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9"/>
          <p:cNvSpPr/>
          <p:nvPr/>
        </p:nvSpPr>
        <p:spPr>
          <a:xfrm>
            <a:off x="6064250" y="725488"/>
            <a:ext cx="5003800" cy="5313362"/>
          </a:xfrm>
          <a:prstGeom prst="rect">
            <a:avLst/>
          </a:prstGeom>
          <a:solidFill>
            <a:srgbClr val="20B37A">
              <a:alpha val="92998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8195" name="矩形 3"/>
          <p:cNvSpPr/>
          <p:nvPr/>
        </p:nvSpPr>
        <p:spPr>
          <a:xfrm>
            <a:off x="1133158" y="695008"/>
            <a:ext cx="3546475" cy="584200"/>
          </a:xfrm>
          <a:prstGeom prst="rect">
            <a:avLst/>
          </a:prstGeom>
          <a:solidFill>
            <a:srgbClr val="32205C">
              <a:alpha val="95000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8196" name="文本框 4"/>
          <p:cNvSpPr/>
          <p:nvPr/>
        </p:nvSpPr>
        <p:spPr>
          <a:xfrm>
            <a:off x="2211705" y="695325"/>
            <a:ext cx="3517900" cy="583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Rain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ea typeface="+mn-ea"/>
            </a:endParaRPr>
          </a:p>
        </p:txBody>
      </p:sp>
      <p:pic>
        <p:nvPicPr>
          <p:cNvPr id="8197" name="图片 35" descr="C:\Users\master vivek\Pictures\03-not-weird-facts-rain-Mr_Twister.jpg03-not-weird-facts-rain-Mr_Twist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8715" y="2011680"/>
            <a:ext cx="4580890" cy="30549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198" name="Group 100"/>
          <p:cNvGrpSpPr/>
          <p:nvPr/>
        </p:nvGrpSpPr>
        <p:grpSpPr>
          <a:xfrm>
            <a:off x="5873750" y="965200"/>
            <a:ext cx="5194935" cy="829945"/>
            <a:chOff x="8360706" y="926201"/>
            <a:chExt cx="5194935" cy="830502"/>
          </a:xfrm>
        </p:grpSpPr>
        <p:sp>
          <p:nvSpPr>
            <p:cNvPr id="8199" name="椭圆 16"/>
            <p:cNvSpPr/>
            <p:nvPr/>
          </p:nvSpPr>
          <p:spPr>
            <a:xfrm>
              <a:off x="8360706" y="964908"/>
              <a:ext cx="445806" cy="445806"/>
            </a:xfrm>
            <a:prstGeom prst="ellipse">
              <a:avLst/>
            </a:prstGeom>
            <a:solidFill>
              <a:srgbClr val="32205C">
                <a:alpha val="89998"/>
              </a:srgbClr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8200" name="文本框 17"/>
            <p:cNvSpPr/>
            <p:nvPr/>
          </p:nvSpPr>
          <p:spPr>
            <a:xfrm>
              <a:off x="9059206" y="926201"/>
              <a:ext cx="4496435" cy="8305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pPr>
                <a:buFontTx/>
                <a:buNone/>
              </a:pPr>
              <a:r>
                <a:rPr lang="en-US" altLang="en-US" sz="2400" b="1" dirty="0">
                  <a:latin typeface="+mn-lt"/>
                  <a:ea typeface="+mn-ea"/>
                  <a:sym typeface="+mn-ea"/>
                </a:rPr>
                <a:t>Different Perspective on Rain - Calamity to Joy </a:t>
              </a:r>
              <a:endParaRPr lang="en-US" altLang="en-US" sz="2400" b="1" dirty="0">
                <a:latin typeface="+mn-lt"/>
                <a:ea typeface="+mn-ea"/>
                <a:sym typeface="+mn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409690" y="2042795"/>
            <a:ext cx="43700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effectLst/>
              </a:rPr>
              <a:t>I will tell you about my perspective on rain.</a:t>
            </a:r>
            <a:r>
              <a:rPr lang="en-US" sz="2000">
                <a:effectLst/>
              </a:rPr>
              <a:t> I don’t like rain because of our roads and streets are fully filled by dirty water and When I go out the vehicle splatter on me. but some things good in rain :-</a:t>
            </a:r>
            <a:endParaRPr lang="en-US" sz="2000">
              <a:effectLst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b="1">
                <a:effectLst/>
              </a:rPr>
              <a:t>rain come with cool air</a:t>
            </a:r>
            <a:r>
              <a:rPr lang="en-US" sz="2000">
                <a:effectLst/>
              </a:rPr>
              <a:t> </a:t>
            </a:r>
            <a:endParaRPr lang="en-US" sz="2000">
              <a:effectLst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b="1">
                <a:effectLst/>
              </a:rPr>
              <a:t>we drink tea and eat pakoda, samosa and etc.</a:t>
            </a:r>
            <a:endParaRPr lang="en-US" sz="2000" b="1">
              <a:effectLst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2000">
              <a:effectLst/>
            </a:endParaRPr>
          </a:p>
          <a:p>
            <a:pPr marL="342900" indent="-342900"/>
            <a:endParaRPr lang="en-US" sz="2000">
              <a:effectLst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9"/>
          <p:cNvSpPr/>
          <p:nvPr/>
        </p:nvSpPr>
        <p:spPr>
          <a:xfrm>
            <a:off x="6283960" y="619760"/>
            <a:ext cx="5740400" cy="5544185"/>
          </a:xfrm>
          <a:prstGeom prst="rect">
            <a:avLst/>
          </a:prstGeom>
          <a:solidFill>
            <a:schemeClr val="accent2">
              <a:lumMod val="60000"/>
              <a:lumOff val="40000"/>
              <a:alpha val="93000"/>
            </a:scheme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8195" name="矩形 3"/>
          <p:cNvSpPr/>
          <p:nvPr/>
        </p:nvSpPr>
        <p:spPr>
          <a:xfrm>
            <a:off x="419735" y="106045"/>
            <a:ext cx="4615180" cy="567055"/>
          </a:xfrm>
          <a:prstGeom prst="rect">
            <a:avLst/>
          </a:prstGeom>
          <a:solidFill>
            <a:srgbClr val="00B0F0">
              <a:alpha val="95000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9735" y="159385"/>
            <a:ext cx="4614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Childrens Perspective :-</a:t>
            </a:r>
            <a:endParaRPr lang="en-US" sz="2400" b="1"/>
          </a:p>
        </p:txBody>
      </p:sp>
      <p:sp>
        <p:nvSpPr>
          <p:cNvPr id="8194" name="矩形 9"/>
          <p:cNvSpPr/>
          <p:nvPr/>
        </p:nvSpPr>
        <p:spPr>
          <a:xfrm>
            <a:off x="7012305" y="3202940"/>
            <a:ext cx="4284980" cy="25984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8198" name="Group 100"/>
          <p:cNvGrpSpPr/>
          <p:nvPr/>
        </p:nvGrpSpPr>
        <p:grpSpPr>
          <a:xfrm>
            <a:off x="6075680" y="905510"/>
            <a:ext cx="5194935" cy="521970"/>
            <a:chOff x="8360706" y="926201"/>
            <a:chExt cx="5194935" cy="522320"/>
          </a:xfrm>
        </p:grpSpPr>
        <p:sp>
          <p:nvSpPr>
            <p:cNvPr id="8199" name="椭圆 16"/>
            <p:cNvSpPr/>
            <p:nvPr/>
          </p:nvSpPr>
          <p:spPr>
            <a:xfrm>
              <a:off x="8360706" y="964908"/>
              <a:ext cx="445806" cy="445806"/>
            </a:xfrm>
            <a:prstGeom prst="ellipse">
              <a:avLst/>
            </a:prstGeom>
            <a:solidFill>
              <a:srgbClr val="32205C">
                <a:alpha val="89998"/>
              </a:srgbClr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8200" name="文本框 17"/>
            <p:cNvSpPr/>
            <p:nvPr/>
          </p:nvSpPr>
          <p:spPr>
            <a:xfrm>
              <a:off x="9059206" y="926201"/>
              <a:ext cx="4496435" cy="522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pPr>
                <a:buFontTx/>
                <a:buNone/>
              </a:pPr>
              <a:r>
                <a:rPr lang="en-US" altLang="en-US" sz="2800" b="1" dirty="0">
                  <a:latin typeface="+mn-lt"/>
                  <a:ea typeface="+mn-ea"/>
                  <a:sym typeface="+mn-ea"/>
                </a:rPr>
                <a:t>Children like rain :-</a:t>
              </a:r>
              <a:endParaRPr lang="en-US" altLang="en-US" sz="2800" b="1" dirty="0">
                <a:latin typeface="+mn-lt"/>
                <a:ea typeface="+mn-ea"/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6602095" y="1572895"/>
            <a:ext cx="5104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  <a:buChar char="Ø"/>
            </a:pPr>
            <a:r>
              <a:rPr lang="en-US" sz="2000">
                <a:effectLst/>
              </a:rPr>
              <a:t>The childrens are playing with paper boat in rain</a:t>
            </a:r>
            <a:endParaRPr lang="en-US" sz="2000">
              <a:effectLst/>
            </a:endParaRPr>
          </a:p>
          <a:p>
            <a:pPr>
              <a:buFont typeface="Wingdings" panose="05000000000000000000" charset="0"/>
              <a:buChar char="Ø"/>
            </a:pPr>
            <a:endParaRPr lang="en-US" sz="2000">
              <a:effectLst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000">
                <a:effectLst/>
              </a:rPr>
              <a:t>Children are also like to bath in rain.</a:t>
            </a:r>
            <a:endParaRPr lang="en-US" sz="2000">
              <a:effectLst/>
            </a:endParaRPr>
          </a:p>
          <a:p>
            <a:pPr marL="342900" indent="-342900"/>
            <a:endParaRPr lang="en-US" sz="2000">
              <a:effectLst/>
            </a:endParaRPr>
          </a:p>
        </p:txBody>
      </p:sp>
      <p:sp>
        <p:nvSpPr>
          <p:cNvPr id="9222" name="Rechteck 11"/>
          <p:cNvSpPr/>
          <p:nvPr/>
        </p:nvSpPr>
        <p:spPr>
          <a:xfrm>
            <a:off x="565785" y="792163"/>
            <a:ext cx="5403850" cy="5094287"/>
          </a:xfrm>
          <a:custGeom>
            <a:avLst/>
            <a:gdLst/>
            <a:ahLst/>
            <a:cxnLst/>
            <a:pathLst>
              <a:path w="14594553" h="13754100">
                <a:moveTo>
                  <a:pt x="4847303" y="0"/>
                </a:moveTo>
                <a:lnTo>
                  <a:pt x="14594553" y="38100"/>
                </a:lnTo>
                <a:lnTo>
                  <a:pt x="14594553" y="13754100"/>
                </a:lnTo>
                <a:lnTo>
                  <a:pt x="0" y="13745497"/>
                </a:lnTo>
                <a:lnTo>
                  <a:pt x="4847303" y="0"/>
                </a:lnTo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9"/>
          <p:cNvSpPr/>
          <p:nvPr/>
        </p:nvSpPr>
        <p:spPr>
          <a:xfrm>
            <a:off x="6116955" y="772478"/>
            <a:ext cx="5003800" cy="5313362"/>
          </a:xfrm>
          <a:prstGeom prst="rect">
            <a:avLst/>
          </a:prstGeom>
          <a:solidFill>
            <a:srgbClr val="20B37A">
              <a:alpha val="92998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243" name="矩形 3"/>
          <p:cNvSpPr/>
          <p:nvPr/>
        </p:nvSpPr>
        <p:spPr>
          <a:xfrm>
            <a:off x="6844983" y="928053"/>
            <a:ext cx="3546475" cy="584200"/>
          </a:xfrm>
          <a:prstGeom prst="rect">
            <a:avLst/>
          </a:prstGeom>
          <a:solidFill>
            <a:srgbClr val="32205C">
              <a:alpha val="95000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244" name="文本框 4"/>
          <p:cNvSpPr/>
          <p:nvPr/>
        </p:nvSpPr>
        <p:spPr>
          <a:xfrm>
            <a:off x="6845300" y="915670"/>
            <a:ext cx="35471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p>
            <a:pPr algn="ctr"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Rain on the roof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0245" name="椭圆 16"/>
          <p:cNvSpPr/>
          <p:nvPr/>
        </p:nvSpPr>
        <p:spPr>
          <a:xfrm>
            <a:off x="5901055" y="1751330"/>
            <a:ext cx="444500" cy="446088"/>
          </a:xfrm>
          <a:prstGeom prst="ellipse">
            <a:avLst/>
          </a:prstGeom>
          <a:solidFill>
            <a:srgbClr val="32205C">
              <a:alpha val="89998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10251" name="图片 12" descr="C:\Users\master vivek\Pictures\download.jpgdownloa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4260" y="1821815"/>
            <a:ext cx="4802505" cy="3215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433820" y="1751330"/>
            <a:ext cx="43707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We know that when rainy water drops are fall down on the roof then water drops create a sound and the is good in listning and poet of </a:t>
            </a:r>
            <a:r>
              <a:rPr lang="en-US" sz="2400" b="1"/>
              <a:t>‘Rain on the roof ’ Coates Kinney</a:t>
            </a:r>
            <a:r>
              <a:rPr lang="en-US" sz="2400"/>
              <a:t> like that sound. </a:t>
            </a:r>
            <a:endParaRPr 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9"/>
          <p:cNvSpPr/>
          <p:nvPr/>
        </p:nvSpPr>
        <p:spPr>
          <a:xfrm>
            <a:off x="984250" y="487680"/>
            <a:ext cx="10244455" cy="5883275"/>
          </a:xfrm>
          <a:prstGeom prst="rect">
            <a:avLst/>
          </a:prstGeom>
          <a:solidFill>
            <a:srgbClr val="20B37A">
              <a:alpha val="92998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6" name="Group 100"/>
          <p:cNvGrpSpPr/>
          <p:nvPr/>
        </p:nvGrpSpPr>
        <p:grpSpPr>
          <a:xfrm>
            <a:off x="984250" y="701620"/>
            <a:ext cx="8894445" cy="706809"/>
            <a:chOff x="3615351" y="546797"/>
            <a:chExt cx="8894445" cy="707284"/>
          </a:xfrm>
        </p:grpSpPr>
        <p:sp>
          <p:nvSpPr>
            <p:cNvPr id="7" name="椭圆 16"/>
            <p:cNvSpPr/>
            <p:nvPr/>
          </p:nvSpPr>
          <p:spPr>
            <a:xfrm>
              <a:off x="3615351" y="546797"/>
              <a:ext cx="445806" cy="445806"/>
            </a:xfrm>
            <a:prstGeom prst="ellipse">
              <a:avLst/>
            </a:prstGeom>
            <a:solidFill>
              <a:srgbClr val="32205C">
                <a:alpha val="89998"/>
              </a:srgbClr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8" name="文本框 17"/>
            <p:cNvSpPr/>
            <p:nvPr/>
          </p:nvSpPr>
          <p:spPr>
            <a:xfrm>
              <a:off x="4965996" y="546851"/>
              <a:ext cx="7543800" cy="707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pPr algn="ctr">
                <a:buFontTx/>
                <a:buNone/>
              </a:pPr>
              <a:r>
                <a:rPr lang="en-US" altLang="en-US" sz="4000" b="1" dirty="0">
                  <a:latin typeface="+mn-lt"/>
                  <a:ea typeface="+mn-ea"/>
                  <a:sym typeface="+mn-ea"/>
                </a:rPr>
                <a:t>Why people don’t like Rain?</a:t>
              </a:r>
              <a:endParaRPr lang="en-US" altLang="en-US" sz="4000" b="1" dirty="0">
                <a:latin typeface="+mn-lt"/>
                <a:ea typeface="+mn-ea"/>
                <a:sym typeface="+mn-ea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1430020" y="1664970"/>
            <a:ext cx="95846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ym typeface="+mn-ea"/>
              </a:rPr>
              <a:t>They get wet (especially girls are pissed off when they get their hair wet)</a:t>
            </a:r>
            <a:endParaRPr lang="en-US" sz="2000" b="1"/>
          </a:p>
          <a:p>
            <a:endParaRPr lang="en-US" sz="2000" b="1"/>
          </a:p>
          <a:p>
            <a:r>
              <a:rPr lang="en-US" sz="2000" b="1">
                <a:sym typeface="+mn-ea"/>
              </a:rPr>
              <a:t>It sometimes cancels their plans for the day</a:t>
            </a:r>
            <a:endParaRPr lang="en-US" sz="2000" b="1"/>
          </a:p>
          <a:p>
            <a:endParaRPr lang="en-US" sz="2000" b="1"/>
          </a:p>
          <a:p>
            <a:r>
              <a:rPr lang="en-US" sz="2000" b="1">
                <a:sym typeface="+mn-ea"/>
              </a:rPr>
              <a:t>People who play ground sports can’t play because of mud</a:t>
            </a:r>
            <a:br>
              <a:rPr lang="en-US" sz="2000" b="1">
                <a:sym typeface="+mn-ea"/>
              </a:rPr>
            </a:br>
            <a:endParaRPr lang="en-US" sz="2000" b="1"/>
          </a:p>
          <a:p>
            <a:r>
              <a:rPr lang="en-US" sz="2000" b="1">
                <a:sym typeface="+mn-ea"/>
              </a:rPr>
              <a:t>Sometimes flights are canceled due to weather</a:t>
            </a:r>
            <a:br>
              <a:rPr lang="en-US" sz="2000" b="1">
                <a:sym typeface="+mn-ea"/>
              </a:rPr>
            </a:br>
            <a:endParaRPr lang="en-US" sz="2000" b="1"/>
          </a:p>
          <a:p>
            <a:r>
              <a:rPr lang="en-US" sz="2000" b="1">
                <a:sym typeface="+mn-ea"/>
              </a:rPr>
              <a:t>If people were not prepared by having umbrellas or jackets they might get sick</a:t>
            </a:r>
            <a:endParaRPr lang="en-US" sz="2000" b="1"/>
          </a:p>
          <a:p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961390" y="1405890"/>
            <a:ext cx="1026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9"/>
          <p:cNvSpPr/>
          <p:nvPr/>
        </p:nvSpPr>
        <p:spPr>
          <a:xfrm>
            <a:off x="984250" y="547370"/>
            <a:ext cx="10244455" cy="5883275"/>
          </a:xfrm>
          <a:prstGeom prst="rect">
            <a:avLst/>
          </a:prstGeom>
          <a:solidFill>
            <a:srgbClr val="20B37A">
              <a:alpha val="92998"/>
            </a:srgbClr>
          </a:solidFill>
          <a:ln w="9525">
            <a:noFill/>
          </a:ln>
        </p:spPr>
        <p:txBody>
          <a:bodyPr lIns="91440" tIns="45720" rIns="91440" bIns="45720" anchor="ctr" anchorCtr="0"/>
          <a:p>
            <a:pPr algn="ctr">
              <a:buFontTx/>
              <a:buNone/>
            </a:pP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8198" name="Group 100"/>
          <p:cNvGrpSpPr/>
          <p:nvPr/>
        </p:nvGrpSpPr>
        <p:grpSpPr>
          <a:xfrm>
            <a:off x="984250" y="699134"/>
            <a:ext cx="7919720" cy="706755"/>
            <a:chOff x="3615351" y="544309"/>
            <a:chExt cx="7919720" cy="707230"/>
          </a:xfrm>
        </p:grpSpPr>
        <p:sp>
          <p:nvSpPr>
            <p:cNvPr id="8199" name="椭圆 16"/>
            <p:cNvSpPr/>
            <p:nvPr/>
          </p:nvSpPr>
          <p:spPr>
            <a:xfrm>
              <a:off x="3615351" y="546797"/>
              <a:ext cx="445806" cy="445806"/>
            </a:xfrm>
            <a:prstGeom prst="ellipse">
              <a:avLst/>
            </a:prstGeom>
            <a:solidFill>
              <a:srgbClr val="32205C">
                <a:alpha val="89998"/>
              </a:srgbClr>
            </a:solidFill>
            <a:ln w="9525">
              <a:noFill/>
            </a:ln>
          </p:spPr>
          <p:txBody>
            <a:bodyPr lIns="91440" tIns="45720" rIns="91440" bIns="45720" anchor="ctr" anchorCtr="0"/>
            <a:p>
              <a:pPr algn="ctr">
                <a:buFontTx/>
                <a:buNone/>
              </a:pPr>
              <a:endParaRPr lang="zh-CN" altLang="en-US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8200" name="文本框 17"/>
            <p:cNvSpPr/>
            <p:nvPr/>
          </p:nvSpPr>
          <p:spPr>
            <a:xfrm>
              <a:off x="5915956" y="544309"/>
              <a:ext cx="5619115" cy="707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pPr algn="ctr">
                <a:buFontTx/>
                <a:buNone/>
              </a:pPr>
              <a:r>
                <a:rPr lang="en-US" altLang="en-US" sz="4000" b="1" dirty="0">
                  <a:latin typeface="+mn-lt"/>
                  <a:ea typeface="+mn-ea"/>
                  <a:sym typeface="+mn-ea"/>
                </a:rPr>
                <a:t>Why people like Rain?</a:t>
              </a:r>
              <a:endParaRPr lang="en-US" altLang="en-US" sz="4000" b="1" dirty="0">
                <a:latin typeface="+mn-lt"/>
                <a:ea typeface="+mn-ea"/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430020" y="1664970"/>
            <a:ext cx="95846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People like watching the rainbow especially if they live somewhere where it doesn’t rain a lot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Rain is a sign of peace and refreshment also people like seeing rainbows (which don’t always appear)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It is a good time for family gatherings since families don’t sit together that much anymore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That smell of the earth when it rains is so delightful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A good time to do activities in home you haven’t done for a while like read, watch a movie, bake a cake, etc.</a:t>
            </a:r>
            <a:endParaRPr lang="en-US" sz="2000" b="1"/>
          </a:p>
          <a:p>
            <a:endParaRPr lang="en-US" sz="2000" b="1"/>
          </a:p>
        </p:txBody>
      </p:sp>
      <p:cxnSp>
        <p:nvCxnSpPr>
          <p:cNvPr id="4" name="Straight Connector 3"/>
          <p:cNvCxnSpPr/>
          <p:nvPr/>
        </p:nvCxnSpPr>
        <p:spPr>
          <a:xfrm>
            <a:off x="961390" y="1405890"/>
            <a:ext cx="1026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1"/>
          <p:cNvSpPr/>
          <p:nvPr/>
        </p:nvSpPr>
        <p:spPr>
          <a:xfrm>
            <a:off x="3425825" y="1995488"/>
            <a:ext cx="5340350" cy="16922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p>
            <a:pPr algn="ctr">
              <a:buFontTx/>
              <a:buNone/>
            </a:pPr>
            <a:r>
              <a:rPr lang="de-DE" altLang="en-US" sz="5400" b="1" dirty="0">
                <a:solidFill>
                  <a:srgbClr val="FFFFFF"/>
                </a:solidFill>
                <a:latin typeface="Calibri" panose="020F0502020204030204" pitchFamily="34" charset="0"/>
                <a:ea typeface="+mn-ea"/>
              </a:rPr>
              <a:t>Thank You for </a:t>
            </a:r>
            <a:endParaRPr lang="en-US" altLang="en-US" dirty="0">
              <a:latin typeface="Arial" panose="020B0604020202020204" pitchFamily="34" charset="0"/>
              <a:ea typeface="+mn-ea"/>
            </a:endParaRPr>
          </a:p>
          <a:p>
            <a:pPr algn="ctr">
              <a:buFontTx/>
              <a:buNone/>
            </a:pPr>
            <a:r>
              <a:rPr lang="de-DE" altLang="en-US" sz="5400" b="1" dirty="0">
                <a:solidFill>
                  <a:srgbClr val="FFFFFF"/>
                </a:solidFill>
                <a:latin typeface="Calibri" panose="020F0502020204030204" pitchFamily="34" charset="0"/>
                <a:ea typeface="+mn-ea"/>
              </a:rPr>
              <a:t>Watching</a:t>
            </a: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ags/tag11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ags/tag12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ags/tag13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ags/tag14.xml><?xml version="1.0" encoding="utf-8"?>
<p:tagLst xmlns:p="http://schemas.openxmlformats.org/presentationml/2006/main">
  <p:tag name="KSO_WM_SLIDE_SUBTYPE" val=""/>
  <p:tag name="KSO_WM_TEMPLATE_TOPIC_DEFAULT" val=""/>
  <p:tag name="KSO_WM_TEMPLATE_JOB_ID" val=""/>
  <p:tag name="KSO_WM_TEMPLATE_SCENE_ID" val=""/>
  <p:tag name="KSO_WM_TEMPLATE_OUTLINE_ID" val=""/>
  <p:tag name="KSO_WM_TEMPLATE_TOPIC_ID" val=""/>
  <p:tag name="KSO_WM_SLIDE_SIZE" val=""/>
  <p:tag name="KSO_WM_SLIDE_POSITION" val=""/>
  <p:tag name="KSO_WM_BEAUTIFY_FLAG" val=""/>
  <p:tag name="KSO_WM_SLIDE_TYPE" val=""/>
  <p:tag name="KSO_WM_SLIDE_LAYOUT_CNT" val=""/>
  <p:tag name="KSO_WM_SLIDE_LAYOUT" val=""/>
  <p:tag name="KSO_WM_SLIDE_ITEM_CNT" val=""/>
  <p:tag name="KSO_WM_SLIDE_INDEX" val=""/>
  <p:tag name="KSO_WM_SLIDE_ID" val=""/>
  <p:tag name="KSO_WM_TAG_VERSION" val=""/>
  <p:tag name="KSO_WM_TEMPLATE_INDEX" val=""/>
  <p:tag name="KSO_WM_TEMPLATE_CATEGORY" val=""/>
  <p:tag name="KSO_WM_TEMPLATE_THUMBS_INDEX" val="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"/>
  <p:tag name="KSO_WM_TEMPLATE_TOPIC_DEFAULT" val=""/>
  <p:tag name="KSO_WM_TEMPLATE_JOB_ID" val=""/>
  <p:tag name="KSO_WM_TEMPLATE_SCENE_ID" val=""/>
  <p:tag name="KSO_WM_TEMPLATE_OUTLINE_ID" val=""/>
  <p:tag name="KSO_WM_TEMPLATE_TOPIC_ID" val=""/>
  <p:tag name="KSO_WM_SLIDE_SIZE" val=""/>
  <p:tag name="KSO_WM_SLIDE_POSITION" val=""/>
  <p:tag name="KSO_WM_BEAUTIFY_FLAG" val=""/>
  <p:tag name="KSO_WM_SLIDE_TYPE" val=""/>
  <p:tag name="KSO_WM_SLIDE_LAYOUT_CNT" val=""/>
  <p:tag name="KSO_WM_SLIDE_LAYOUT" val=""/>
  <p:tag name="KSO_WM_SLIDE_ITEM_CNT" val=""/>
  <p:tag name="KSO_WM_SLIDE_INDEX" val=""/>
  <p:tag name="KSO_WM_SLIDE_ID" val=""/>
  <p:tag name="KSO_WM_TAG_VERSION" val=""/>
  <p:tag name="KSO_WM_TEMPLATE_INDEX" val=""/>
  <p:tag name="KSO_WM_TEMPLATE_CATEGORY" val=""/>
  <p:tag name="KSO_WM_TEMPLATE_THUMBS_INDEX" val=""/>
</p:tagLst>
</file>

<file path=ppt/tags/tag8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ags/tag9.xml><?xml version="1.0" encoding="utf-8"?>
<p:tagLst xmlns:p="http://schemas.openxmlformats.org/presentationml/2006/main">
  <p:tag name="KSO_WM_BEAUTIFY_FLAG" val=""/>
  <p:tag name="KSO_WM_TEMPLATE_CATEGORY" val=""/>
  <p:tag name="KSO_WM_TEMPLATE_INDEX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/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Wingdings</vt:lpstr>
      <vt:lpstr>Arial Unicode MS</vt:lpstr>
      <vt:lpstr>默认设计模板</vt:lpstr>
      <vt:lpstr>默认设计模板</vt:lpstr>
      <vt:lpstr>PowerPoint 演示文稿</vt:lpstr>
      <vt:lpstr>PowerPoint 演示文稿</vt:lpstr>
      <vt:lpstr>My Choice is :-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master vivek</cp:lastModifiedBy>
  <cp:revision>5</cp:revision>
  <dcterms:created xsi:type="dcterms:W3CDTF">2022-03-08T12:10:00Z</dcterms:created>
  <dcterms:modified xsi:type="dcterms:W3CDTF">2022-03-09T17:02:53Z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5FEAC243867342BEB4EE8E1B4AA014E8</vt:lpwstr>
  </property>
</Properties>
</file>