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Override2.xml" ContentType="application/vnd.openxmlformats-officedocument.themeOverride+xml"/>
  <Override PartName="/ppt/theme/themeOverride1.xml" ContentType="application/vnd.openxmlformats-officedocument.themeOverrid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handoutMasters/handoutMaster1.xml" ContentType="application/vnd.openxmlformats-officedocument.presentationml.handoutMaster+xml"/>
  <Override PartName="/ppt/theme/theme3.xml" ContentType="application/vnd.openxmlformats-officedocument.theme+xml"/>
  <Override PartName="/ppt/diagrams/layout1.xml" ContentType="application/vnd.openxmlformats-officedocument.drawingml.diagramLayout+xml"/>
  <Override PartName="/ppt/theme/theme2.xml" ContentType="application/vnd.openxmlformats-officedocument.theme+xml"/>
  <Override PartName="/ppt/theme/themeOverride3.xml" ContentType="application/vnd.openxmlformats-officedocument.themeOverride+xml"/>
  <Override PartName="/ppt/theme/themeOverride5.xml" ContentType="application/vnd.openxmlformats-officedocument.themeOverride+xml"/>
  <Override PartName="/ppt/theme/themeOverride4.xml" ContentType="application/vnd.openxmlformats-officedocument.themeOverride+xml"/>
  <Override PartName="/ppt/theme/themeOverride6.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32"/>
  </p:notesMasterIdLst>
  <p:handoutMasterIdLst>
    <p:handoutMasterId r:id="rId33"/>
  </p:handoutMasterIdLst>
  <p:sldIdLst>
    <p:sldId id="297" r:id="rId2"/>
    <p:sldId id="329" r:id="rId3"/>
    <p:sldId id="324" r:id="rId4"/>
    <p:sldId id="308" r:id="rId5"/>
    <p:sldId id="354" r:id="rId6"/>
    <p:sldId id="355" r:id="rId7"/>
    <p:sldId id="318" r:id="rId8"/>
    <p:sldId id="319" r:id="rId9"/>
    <p:sldId id="320" r:id="rId10"/>
    <p:sldId id="321" r:id="rId11"/>
    <p:sldId id="322" r:id="rId12"/>
    <p:sldId id="328" r:id="rId13"/>
    <p:sldId id="356" r:id="rId14"/>
    <p:sldId id="357" r:id="rId15"/>
    <p:sldId id="358" r:id="rId16"/>
    <p:sldId id="359" r:id="rId17"/>
    <p:sldId id="360" r:id="rId18"/>
    <p:sldId id="361" r:id="rId19"/>
    <p:sldId id="339" r:id="rId20"/>
    <p:sldId id="340" r:id="rId21"/>
    <p:sldId id="342" r:id="rId22"/>
    <p:sldId id="343" r:id="rId23"/>
    <p:sldId id="345" r:id="rId24"/>
    <p:sldId id="347" r:id="rId25"/>
    <p:sldId id="349" r:id="rId26"/>
    <p:sldId id="350" r:id="rId27"/>
    <p:sldId id="351" r:id="rId28"/>
    <p:sldId id="352" r:id="rId29"/>
    <p:sldId id="348" r:id="rId30"/>
    <p:sldId id="35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70" d="100"/>
          <a:sy n="70" d="100"/>
        </p:scale>
        <p:origin x="13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849B8-822B-44B1-BC49-3C9C786F1BF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3D28B69-3DC9-48FF-90C1-C603142953FE}">
      <dgm:prSet/>
      <dgm:spPr/>
      <dgm:t>
        <a:bodyPr/>
        <a:lstStyle/>
        <a:p>
          <a:r>
            <a:rPr lang="en-US" dirty="0" smtClean="0"/>
            <a:t>Claims</a:t>
          </a:r>
          <a:endParaRPr lang="en-US" dirty="0" smtClean="0"/>
        </a:p>
      </dgm:t>
    </dgm:pt>
    <dgm:pt modelId="{9DFA3027-9309-472F-9B93-FB56401E5D47}" type="parTrans" cxnId="{F7BEF437-7B25-46D1-A85B-0166CB4C44C0}">
      <dgm:prSet/>
      <dgm:spPr/>
      <dgm:t>
        <a:bodyPr/>
        <a:lstStyle/>
        <a:p>
          <a:endParaRPr lang="en-US"/>
        </a:p>
      </dgm:t>
    </dgm:pt>
    <dgm:pt modelId="{128A734E-AB9B-419A-A6EC-D836D820B09E}" type="sibTrans" cxnId="{F7BEF437-7B25-46D1-A85B-0166CB4C44C0}">
      <dgm:prSet/>
      <dgm:spPr/>
      <dgm:t>
        <a:bodyPr/>
        <a:lstStyle/>
        <a:p>
          <a:endParaRPr lang="en-US"/>
        </a:p>
      </dgm:t>
    </dgm:pt>
    <dgm:pt modelId="{A3467C51-8D63-41AE-8B57-B8FF81A308C9}">
      <dgm:prSet/>
      <dgm:spPr/>
      <dgm:t>
        <a:bodyPr/>
        <a:lstStyle/>
        <a:p>
          <a:r>
            <a:rPr lang="en-US" dirty="0" smtClean="0"/>
            <a:t>Claims Processing</a:t>
          </a:r>
          <a:endParaRPr lang="en-US" dirty="0" smtClean="0"/>
        </a:p>
      </dgm:t>
    </dgm:pt>
    <dgm:pt modelId="{073DA27F-E9E2-4B11-ABFA-E97056AD7FE6}" type="parTrans" cxnId="{C3F6D3EC-7A22-4640-9853-ED2D430815EC}">
      <dgm:prSet/>
      <dgm:spPr/>
      <dgm:t>
        <a:bodyPr/>
        <a:lstStyle/>
        <a:p>
          <a:endParaRPr lang="en-US"/>
        </a:p>
      </dgm:t>
    </dgm:pt>
    <dgm:pt modelId="{4FEAAF0A-321E-4B58-B2A3-CB1F7C6A5D93}" type="sibTrans" cxnId="{C3F6D3EC-7A22-4640-9853-ED2D430815EC}">
      <dgm:prSet/>
      <dgm:spPr/>
      <dgm:t>
        <a:bodyPr/>
        <a:lstStyle/>
        <a:p>
          <a:endParaRPr lang="en-US"/>
        </a:p>
      </dgm:t>
    </dgm:pt>
    <dgm:pt modelId="{DD550528-56A0-42B3-A80F-19A8B5D2763C}">
      <dgm:prSet/>
      <dgm:spPr/>
      <dgm:t>
        <a:bodyPr/>
        <a:lstStyle/>
        <a:p>
          <a:r>
            <a:rPr lang="en-US" dirty="0" smtClean="0"/>
            <a:t>Health Insurance</a:t>
          </a:r>
        </a:p>
      </dgm:t>
    </dgm:pt>
    <dgm:pt modelId="{D5DB6CDC-2C01-4060-845D-1E53ADBB527D}" type="parTrans" cxnId="{7A2E23DF-E717-416E-A7B6-40BB297E0412}">
      <dgm:prSet/>
      <dgm:spPr/>
      <dgm:t>
        <a:bodyPr/>
        <a:lstStyle/>
        <a:p>
          <a:endParaRPr lang="en-US"/>
        </a:p>
      </dgm:t>
    </dgm:pt>
    <dgm:pt modelId="{55D4648F-FC53-4663-83CE-EB6DE300DC6B}" type="sibTrans" cxnId="{7A2E23DF-E717-416E-A7B6-40BB297E0412}">
      <dgm:prSet/>
      <dgm:spPr/>
      <dgm:t>
        <a:bodyPr/>
        <a:lstStyle/>
        <a:p>
          <a:endParaRPr lang="en-US"/>
        </a:p>
      </dgm:t>
    </dgm:pt>
    <dgm:pt modelId="{39499E12-FB8B-4ED9-9EAA-0872891EC857}">
      <dgm:prSet/>
      <dgm:spPr/>
      <dgm:t>
        <a:bodyPr/>
        <a:lstStyle/>
        <a:p>
          <a:r>
            <a:rPr lang="en-US" dirty="0" smtClean="0"/>
            <a:t>Pillars of Healthcare</a:t>
          </a:r>
          <a:endParaRPr lang="en-US" dirty="0" smtClean="0"/>
        </a:p>
      </dgm:t>
    </dgm:pt>
    <dgm:pt modelId="{8E9C38F7-5336-4C11-96AA-B679E9143CE0}" type="parTrans" cxnId="{0301FD4D-6731-48BA-8684-8A20114A1A81}">
      <dgm:prSet/>
      <dgm:spPr/>
      <dgm:t>
        <a:bodyPr/>
        <a:lstStyle/>
        <a:p>
          <a:endParaRPr lang="en-US"/>
        </a:p>
      </dgm:t>
    </dgm:pt>
    <dgm:pt modelId="{A4D9A735-C1D2-4028-ADCB-B81D37BB6AA3}" type="sibTrans" cxnId="{0301FD4D-6731-48BA-8684-8A20114A1A81}">
      <dgm:prSet/>
      <dgm:spPr/>
      <dgm:t>
        <a:bodyPr/>
        <a:lstStyle/>
        <a:p>
          <a:endParaRPr lang="en-US"/>
        </a:p>
      </dgm:t>
    </dgm:pt>
    <dgm:pt modelId="{B0BF756D-4D16-4272-9999-037D9F7491D0}">
      <dgm:prSet/>
      <dgm:spPr/>
      <dgm:t>
        <a:bodyPr/>
        <a:lstStyle/>
        <a:p>
          <a:r>
            <a:rPr lang="en-US" dirty="0" smtClean="0"/>
            <a:t>Insurance Offerings</a:t>
          </a:r>
          <a:endParaRPr lang="en-US" dirty="0" smtClean="0"/>
        </a:p>
      </dgm:t>
    </dgm:pt>
    <dgm:pt modelId="{F18A3139-EE31-4FAF-8611-36BB00E51D6D}" type="parTrans" cxnId="{01D37C1C-5594-4E13-977D-CF0BBC321016}">
      <dgm:prSet/>
      <dgm:spPr/>
      <dgm:t>
        <a:bodyPr/>
        <a:lstStyle/>
        <a:p>
          <a:endParaRPr lang="en-US"/>
        </a:p>
      </dgm:t>
    </dgm:pt>
    <dgm:pt modelId="{DABD22E6-9931-42C1-97B7-35AA0B639158}" type="sibTrans" cxnId="{01D37C1C-5594-4E13-977D-CF0BBC321016}">
      <dgm:prSet/>
      <dgm:spPr/>
      <dgm:t>
        <a:bodyPr/>
        <a:lstStyle/>
        <a:p>
          <a:endParaRPr lang="en-US"/>
        </a:p>
      </dgm:t>
    </dgm:pt>
    <dgm:pt modelId="{BF1749C2-B2E7-48DE-9B70-289FE86CF302}">
      <dgm:prSet/>
      <dgm:spPr/>
      <dgm:t>
        <a:bodyPr/>
        <a:lstStyle/>
        <a:p>
          <a:r>
            <a:rPr lang="en-US" dirty="0" smtClean="0"/>
            <a:t>Insurance Types</a:t>
          </a:r>
          <a:endParaRPr lang="en-US" dirty="0" smtClean="0"/>
        </a:p>
      </dgm:t>
    </dgm:pt>
    <dgm:pt modelId="{F169D927-1AFD-4CFC-9040-CB4692A340AD}" type="parTrans" cxnId="{EAC126C7-C7DE-4D29-AF96-5A6F9C9649B9}">
      <dgm:prSet/>
      <dgm:spPr/>
      <dgm:t>
        <a:bodyPr/>
        <a:lstStyle/>
        <a:p>
          <a:endParaRPr lang="en-US"/>
        </a:p>
      </dgm:t>
    </dgm:pt>
    <dgm:pt modelId="{B513AA33-F92D-4E56-BA14-BA71625BC38C}" type="sibTrans" cxnId="{EAC126C7-C7DE-4D29-AF96-5A6F9C9649B9}">
      <dgm:prSet/>
      <dgm:spPr/>
      <dgm:t>
        <a:bodyPr/>
        <a:lstStyle/>
        <a:p>
          <a:endParaRPr lang="en-US"/>
        </a:p>
      </dgm:t>
    </dgm:pt>
    <dgm:pt modelId="{88AA3925-4563-459B-A50E-A1CC9EC4063D}">
      <dgm:prSet/>
      <dgm:spPr/>
      <dgm:t>
        <a:bodyPr/>
        <a:lstStyle/>
        <a:p>
          <a:r>
            <a:rPr lang="en-US" smtClean="0"/>
            <a:t>Key Terms</a:t>
          </a:r>
          <a:endParaRPr lang="en-US" dirty="0" smtClean="0"/>
        </a:p>
      </dgm:t>
    </dgm:pt>
    <dgm:pt modelId="{14FB653D-7F3B-4E70-A2C2-F8CA6458F628}" type="parTrans" cxnId="{77B8033F-6857-490B-8381-94E431911494}">
      <dgm:prSet/>
      <dgm:spPr/>
      <dgm:t>
        <a:bodyPr/>
        <a:lstStyle/>
        <a:p>
          <a:endParaRPr lang="en-US"/>
        </a:p>
      </dgm:t>
    </dgm:pt>
    <dgm:pt modelId="{C38C0EB7-2DEF-4DCE-9571-F3F5725ADD5E}" type="sibTrans" cxnId="{77B8033F-6857-490B-8381-94E431911494}">
      <dgm:prSet/>
      <dgm:spPr/>
      <dgm:t>
        <a:bodyPr/>
        <a:lstStyle/>
        <a:p>
          <a:endParaRPr lang="en-US"/>
        </a:p>
      </dgm:t>
    </dgm:pt>
    <dgm:pt modelId="{FE54502D-0625-4888-A426-0CEF498B0B9B}" type="pres">
      <dgm:prSet presAssocID="{BAB849B8-822B-44B1-BC49-3C9C786F1BF6}" presName="linear" presStyleCnt="0">
        <dgm:presLayoutVars>
          <dgm:dir/>
          <dgm:animLvl val="lvl"/>
          <dgm:resizeHandles val="exact"/>
        </dgm:presLayoutVars>
      </dgm:prSet>
      <dgm:spPr/>
      <dgm:t>
        <a:bodyPr/>
        <a:lstStyle/>
        <a:p>
          <a:endParaRPr lang="en-US"/>
        </a:p>
      </dgm:t>
    </dgm:pt>
    <dgm:pt modelId="{0DBA1104-F3A0-4A65-AE0D-E18184B29EEE}" type="pres">
      <dgm:prSet presAssocID="{39499E12-FB8B-4ED9-9EAA-0872891EC857}" presName="parentLin" presStyleCnt="0"/>
      <dgm:spPr/>
    </dgm:pt>
    <dgm:pt modelId="{8443B991-F8F8-4C2C-A76A-EEDF573BBDB7}" type="pres">
      <dgm:prSet presAssocID="{39499E12-FB8B-4ED9-9EAA-0872891EC857}" presName="parentLeftMargin" presStyleLbl="node1" presStyleIdx="0" presStyleCnt="7"/>
      <dgm:spPr/>
      <dgm:t>
        <a:bodyPr/>
        <a:lstStyle/>
        <a:p>
          <a:endParaRPr lang="en-US"/>
        </a:p>
      </dgm:t>
    </dgm:pt>
    <dgm:pt modelId="{7A95FFDE-A4FF-4F68-9595-BE0D5036AB52}" type="pres">
      <dgm:prSet presAssocID="{39499E12-FB8B-4ED9-9EAA-0872891EC857}" presName="parentText" presStyleLbl="node1" presStyleIdx="0" presStyleCnt="7">
        <dgm:presLayoutVars>
          <dgm:chMax val="0"/>
          <dgm:bulletEnabled val="1"/>
        </dgm:presLayoutVars>
      </dgm:prSet>
      <dgm:spPr/>
      <dgm:t>
        <a:bodyPr/>
        <a:lstStyle/>
        <a:p>
          <a:endParaRPr lang="en-US"/>
        </a:p>
      </dgm:t>
    </dgm:pt>
    <dgm:pt modelId="{72C02819-D709-45FD-BD52-4EE6804D34A8}" type="pres">
      <dgm:prSet presAssocID="{39499E12-FB8B-4ED9-9EAA-0872891EC857}" presName="negativeSpace" presStyleCnt="0"/>
      <dgm:spPr/>
    </dgm:pt>
    <dgm:pt modelId="{49440D79-FDB5-4A06-9457-B1735EC634AF}" type="pres">
      <dgm:prSet presAssocID="{39499E12-FB8B-4ED9-9EAA-0872891EC857}" presName="childText" presStyleLbl="conFgAcc1" presStyleIdx="0" presStyleCnt="7">
        <dgm:presLayoutVars>
          <dgm:bulletEnabled val="1"/>
        </dgm:presLayoutVars>
      </dgm:prSet>
      <dgm:spPr/>
    </dgm:pt>
    <dgm:pt modelId="{48B62FEB-E5AD-4B2C-B34F-01ECCE2712C0}" type="pres">
      <dgm:prSet presAssocID="{A4D9A735-C1D2-4028-ADCB-B81D37BB6AA3}" presName="spaceBetweenRectangles" presStyleCnt="0"/>
      <dgm:spPr/>
    </dgm:pt>
    <dgm:pt modelId="{77A3583A-AE25-46C5-8FE9-7AEC0C6FF377}" type="pres">
      <dgm:prSet presAssocID="{DD550528-56A0-42B3-A80F-19A8B5D2763C}" presName="parentLin" presStyleCnt="0"/>
      <dgm:spPr/>
    </dgm:pt>
    <dgm:pt modelId="{359301EE-E858-4F7C-9E0F-B08C6695AA61}" type="pres">
      <dgm:prSet presAssocID="{DD550528-56A0-42B3-A80F-19A8B5D2763C}" presName="parentLeftMargin" presStyleLbl="node1" presStyleIdx="0" presStyleCnt="7"/>
      <dgm:spPr/>
      <dgm:t>
        <a:bodyPr/>
        <a:lstStyle/>
        <a:p>
          <a:endParaRPr lang="en-US"/>
        </a:p>
      </dgm:t>
    </dgm:pt>
    <dgm:pt modelId="{3C35F49B-0285-4844-B5B9-7CF2E69EC6FE}" type="pres">
      <dgm:prSet presAssocID="{DD550528-56A0-42B3-A80F-19A8B5D2763C}" presName="parentText" presStyleLbl="node1" presStyleIdx="1" presStyleCnt="7">
        <dgm:presLayoutVars>
          <dgm:chMax val="0"/>
          <dgm:bulletEnabled val="1"/>
        </dgm:presLayoutVars>
      </dgm:prSet>
      <dgm:spPr/>
      <dgm:t>
        <a:bodyPr/>
        <a:lstStyle/>
        <a:p>
          <a:endParaRPr lang="en-US"/>
        </a:p>
      </dgm:t>
    </dgm:pt>
    <dgm:pt modelId="{11B5E398-8F3D-4349-AB42-E6C97D44AD61}" type="pres">
      <dgm:prSet presAssocID="{DD550528-56A0-42B3-A80F-19A8B5D2763C}" presName="negativeSpace" presStyleCnt="0"/>
      <dgm:spPr/>
    </dgm:pt>
    <dgm:pt modelId="{B1624A30-8E96-4314-9E13-FDFF993F37DB}" type="pres">
      <dgm:prSet presAssocID="{DD550528-56A0-42B3-A80F-19A8B5D2763C}" presName="childText" presStyleLbl="conFgAcc1" presStyleIdx="1" presStyleCnt="7">
        <dgm:presLayoutVars>
          <dgm:bulletEnabled val="1"/>
        </dgm:presLayoutVars>
      </dgm:prSet>
      <dgm:spPr/>
    </dgm:pt>
    <dgm:pt modelId="{36E2C5C5-8742-4E29-AB51-4EE8AABAEA50}" type="pres">
      <dgm:prSet presAssocID="{55D4648F-FC53-4663-83CE-EB6DE300DC6B}" presName="spaceBetweenRectangles" presStyleCnt="0"/>
      <dgm:spPr/>
    </dgm:pt>
    <dgm:pt modelId="{D2511619-4A89-4BA5-8CB0-9201A399FAB4}" type="pres">
      <dgm:prSet presAssocID="{88AA3925-4563-459B-A50E-A1CC9EC4063D}" presName="parentLin" presStyleCnt="0"/>
      <dgm:spPr/>
    </dgm:pt>
    <dgm:pt modelId="{DE0087F4-C62A-438A-81A5-A90A51A67A19}" type="pres">
      <dgm:prSet presAssocID="{88AA3925-4563-459B-A50E-A1CC9EC4063D}" presName="parentLeftMargin" presStyleLbl="node1" presStyleIdx="1" presStyleCnt="7"/>
      <dgm:spPr/>
      <dgm:t>
        <a:bodyPr/>
        <a:lstStyle/>
        <a:p>
          <a:endParaRPr lang="en-US"/>
        </a:p>
      </dgm:t>
    </dgm:pt>
    <dgm:pt modelId="{2C5882CB-30EC-4174-AE9B-4F537CFE750B}" type="pres">
      <dgm:prSet presAssocID="{88AA3925-4563-459B-A50E-A1CC9EC4063D}" presName="parentText" presStyleLbl="node1" presStyleIdx="2" presStyleCnt="7">
        <dgm:presLayoutVars>
          <dgm:chMax val="0"/>
          <dgm:bulletEnabled val="1"/>
        </dgm:presLayoutVars>
      </dgm:prSet>
      <dgm:spPr/>
      <dgm:t>
        <a:bodyPr/>
        <a:lstStyle/>
        <a:p>
          <a:endParaRPr lang="en-US"/>
        </a:p>
      </dgm:t>
    </dgm:pt>
    <dgm:pt modelId="{3E426CF1-7635-483D-B166-D4C657DDE146}" type="pres">
      <dgm:prSet presAssocID="{88AA3925-4563-459B-A50E-A1CC9EC4063D}" presName="negativeSpace" presStyleCnt="0"/>
      <dgm:spPr/>
    </dgm:pt>
    <dgm:pt modelId="{A3465E15-5218-4A1E-ADDE-524F1EE5A459}" type="pres">
      <dgm:prSet presAssocID="{88AA3925-4563-459B-A50E-A1CC9EC4063D}" presName="childText" presStyleLbl="conFgAcc1" presStyleIdx="2" presStyleCnt="7">
        <dgm:presLayoutVars>
          <dgm:bulletEnabled val="1"/>
        </dgm:presLayoutVars>
      </dgm:prSet>
      <dgm:spPr/>
    </dgm:pt>
    <dgm:pt modelId="{658FE5FB-E8C7-41E4-99FD-478580950162}" type="pres">
      <dgm:prSet presAssocID="{C38C0EB7-2DEF-4DCE-9571-F3F5725ADD5E}" presName="spaceBetweenRectangles" presStyleCnt="0"/>
      <dgm:spPr/>
    </dgm:pt>
    <dgm:pt modelId="{A9643EB0-1D7F-4CD6-B920-24A2CC922A5F}" type="pres">
      <dgm:prSet presAssocID="{B0BF756D-4D16-4272-9999-037D9F7491D0}" presName="parentLin" presStyleCnt="0"/>
      <dgm:spPr/>
    </dgm:pt>
    <dgm:pt modelId="{A901C78B-7113-44C9-A4CD-E08EE35B82B2}" type="pres">
      <dgm:prSet presAssocID="{B0BF756D-4D16-4272-9999-037D9F7491D0}" presName="parentLeftMargin" presStyleLbl="node1" presStyleIdx="2" presStyleCnt="7"/>
      <dgm:spPr/>
      <dgm:t>
        <a:bodyPr/>
        <a:lstStyle/>
        <a:p>
          <a:endParaRPr lang="en-US"/>
        </a:p>
      </dgm:t>
    </dgm:pt>
    <dgm:pt modelId="{5481633A-D45C-46BC-AC31-271215EE6003}" type="pres">
      <dgm:prSet presAssocID="{B0BF756D-4D16-4272-9999-037D9F7491D0}" presName="parentText" presStyleLbl="node1" presStyleIdx="3" presStyleCnt="7">
        <dgm:presLayoutVars>
          <dgm:chMax val="0"/>
          <dgm:bulletEnabled val="1"/>
        </dgm:presLayoutVars>
      </dgm:prSet>
      <dgm:spPr/>
      <dgm:t>
        <a:bodyPr/>
        <a:lstStyle/>
        <a:p>
          <a:endParaRPr lang="en-US"/>
        </a:p>
      </dgm:t>
    </dgm:pt>
    <dgm:pt modelId="{CBD9B30F-7396-4F01-AD7B-D250A59366D2}" type="pres">
      <dgm:prSet presAssocID="{B0BF756D-4D16-4272-9999-037D9F7491D0}" presName="negativeSpace" presStyleCnt="0"/>
      <dgm:spPr/>
    </dgm:pt>
    <dgm:pt modelId="{2355D695-4E75-422F-B87D-BB4AE5D744C4}" type="pres">
      <dgm:prSet presAssocID="{B0BF756D-4D16-4272-9999-037D9F7491D0}" presName="childText" presStyleLbl="conFgAcc1" presStyleIdx="3" presStyleCnt="7">
        <dgm:presLayoutVars>
          <dgm:bulletEnabled val="1"/>
        </dgm:presLayoutVars>
      </dgm:prSet>
      <dgm:spPr/>
    </dgm:pt>
    <dgm:pt modelId="{47046F94-FC88-4E21-8E3F-C9C7B9BC40DF}" type="pres">
      <dgm:prSet presAssocID="{DABD22E6-9931-42C1-97B7-35AA0B639158}" presName="spaceBetweenRectangles" presStyleCnt="0"/>
      <dgm:spPr/>
    </dgm:pt>
    <dgm:pt modelId="{02150918-9B6D-4C8A-839B-13EEA6C57508}" type="pres">
      <dgm:prSet presAssocID="{BF1749C2-B2E7-48DE-9B70-289FE86CF302}" presName="parentLin" presStyleCnt="0"/>
      <dgm:spPr/>
    </dgm:pt>
    <dgm:pt modelId="{06EBE799-E7F2-44B0-9EF4-30513B311308}" type="pres">
      <dgm:prSet presAssocID="{BF1749C2-B2E7-48DE-9B70-289FE86CF302}" presName="parentLeftMargin" presStyleLbl="node1" presStyleIdx="3" presStyleCnt="7"/>
      <dgm:spPr/>
      <dgm:t>
        <a:bodyPr/>
        <a:lstStyle/>
        <a:p>
          <a:endParaRPr lang="en-US"/>
        </a:p>
      </dgm:t>
    </dgm:pt>
    <dgm:pt modelId="{EA71080A-A644-4593-B185-DCCAA221A08E}" type="pres">
      <dgm:prSet presAssocID="{BF1749C2-B2E7-48DE-9B70-289FE86CF302}" presName="parentText" presStyleLbl="node1" presStyleIdx="4" presStyleCnt="7">
        <dgm:presLayoutVars>
          <dgm:chMax val="0"/>
          <dgm:bulletEnabled val="1"/>
        </dgm:presLayoutVars>
      </dgm:prSet>
      <dgm:spPr/>
      <dgm:t>
        <a:bodyPr/>
        <a:lstStyle/>
        <a:p>
          <a:endParaRPr lang="en-US"/>
        </a:p>
      </dgm:t>
    </dgm:pt>
    <dgm:pt modelId="{6A82A46A-3014-4E7C-A656-5F7C4EFA90BE}" type="pres">
      <dgm:prSet presAssocID="{BF1749C2-B2E7-48DE-9B70-289FE86CF302}" presName="negativeSpace" presStyleCnt="0"/>
      <dgm:spPr/>
    </dgm:pt>
    <dgm:pt modelId="{713AE64D-621F-49D3-B30C-F6130543ABA1}" type="pres">
      <dgm:prSet presAssocID="{BF1749C2-B2E7-48DE-9B70-289FE86CF302}" presName="childText" presStyleLbl="conFgAcc1" presStyleIdx="4" presStyleCnt="7">
        <dgm:presLayoutVars>
          <dgm:bulletEnabled val="1"/>
        </dgm:presLayoutVars>
      </dgm:prSet>
      <dgm:spPr/>
    </dgm:pt>
    <dgm:pt modelId="{E310F5FA-E1E0-4D6E-9FBB-13A153306257}" type="pres">
      <dgm:prSet presAssocID="{B513AA33-F92D-4E56-BA14-BA71625BC38C}" presName="spaceBetweenRectangles" presStyleCnt="0"/>
      <dgm:spPr/>
    </dgm:pt>
    <dgm:pt modelId="{28501A1D-665C-471A-8DEA-74A24D98F762}" type="pres">
      <dgm:prSet presAssocID="{03D28B69-3DC9-48FF-90C1-C603142953FE}" presName="parentLin" presStyleCnt="0"/>
      <dgm:spPr/>
    </dgm:pt>
    <dgm:pt modelId="{1CD33AC5-2943-4C84-B9D9-C0DABC3C5348}" type="pres">
      <dgm:prSet presAssocID="{03D28B69-3DC9-48FF-90C1-C603142953FE}" presName="parentLeftMargin" presStyleLbl="node1" presStyleIdx="4" presStyleCnt="7"/>
      <dgm:spPr/>
      <dgm:t>
        <a:bodyPr/>
        <a:lstStyle/>
        <a:p>
          <a:endParaRPr lang="en-US"/>
        </a:p>
      </dgm:t>
    </dgm:pt>
    <dgm:pt modelId="{92E49A98-52B0-4C37-BC72-CE520B8EE0FC}" type="pres">
      <dgm:prSet presAssocID="{03D28B69-3DC9-48FF-90C1-C603142953FE}" presName="parentText" presStyleLbl="node1" presStyleIdx="5" presStyleCnt="7">
        <dgm:presLayoutVars>
          <dgm:chMax val="0"/>
          <dgm:bulletEnabled val="1"/>
        </dgm:presLayoutVars>
      </dgm:prSet>
      <dgm:spPr/>
      <dgm:t>
        <a:bodyPr/>
        <a:lstStyle/>
        <a:p>
          <a:endParaRPr lang="en-US"/>
        </a:p>
      </dgm:t>
    </dgm:pt>
    <dgm:pt modelId="{BC7571D6-7E78-49F3-B758-15CDBFFDF5A1}" type="pres">
      <dgm:prSet presAssocID="{03D28B69-3DC9-48FF-90C1-C603142953FE}" presName="negativeSpace" presStyleCnt="0"/>
      <dgm:spPr/>
    </dgm:pt>
    <dgm:pt modelId="{95CA67E1-03FB-489B-A074-144115E41CA6}" type="pres">
      <dgm:prSet presAssocID="{03D28B69-3DC9-48FF-90C1-C603142953FE}" presName="childText" presStyleLbl="conFgAcc1" presStyleIdx="5" presStyleCnt="7">
        <dgm:presLayoutVars>
          <dgm:bulletEnabled val="1"/>
        </dgm:presLayoutVars>
      </dgm:prSet>
      <dgm:spPr/>
    </dgm:pt>
    <dgm:pt modelId="{280F30F9-6FBC-4484-B2C3-A571CAFAAA58}" type="pres">
      <dgm:prSet presAssocID="{128A734E-AB9B-419A-A6EC-D836D820B09E}" presName="spaceBetweenRectangles" presStyleCnt="0"/>
      <dgm:spPr/>
    </dgm:pt>
    <dgm:pt modelId="{69765C94-132D-4CFE-A856-4A8F492C3097}" type="pres">
      <dgm:prSet presAssocID="{A3467C51-8D63-41AE-8B57-B8FF81A308C9}" presName="parentLin" presStyleCnt="0"/>
      <dgm:spPr/>
    </dgm:pt>
    <dgm:pt modelId="{456B2029-3FF9-4F77-A5F7-52A574824AD6}" type="pres">
      <dgm:prSet presAssocID="{A3467C51-8D63-41AE-8B57-B8FF81A308C9}" presName="parentLeftMargin" presStyleLbl="node1" presStyleIdx="5" presStyleCnt="7"/>
      <dgm:spPr/>
      <dgm:t>
        <a:bodyPr/>
        <a:lstStyle/>
        <a:p>
          <a:endParaRPr lang="en-US"/>
        </a:p>
      </dgm:t>
    </dgm:pt>
    <dgm:pt modelId="{3392EC3B-AA4F-406C-8340-08D2F2182644}" type="pres">
      <dgm:prSet presAssocID="{A3467C51-8D63-41AE-8B57-B8FF81A308C9}" presName="parentText" presStyleLbl="node1" presStyleIdx="6" presStyleCnt="7">
        <dgm:presLayoutVars>
          <dgm:chMax val="0"/>
          <dgm:bulletEnabled val="1"/>
        </dgm:presLayoutVars>
      </dgm:prSet>
      <dgm:spPr/>
      <dgm:t>
        <a:bodyPr/>
        <a:lstStyle/>
        <a:p>
          <a:endParaRPr lang="en-US"/>
        </a:p>
      </dgm:t>
    </dgm:pt>
    <dgm:pt modelId="{971E36D5-A630-48E2-AD98-06730A51AD30}" type="pres">
      <dgm:prSet presAssocID="{A3467C51-8D63-41AE-8B57-B8FF81A308C9}" presName="negativeSpace" presStyleCnt="0"/>
      <dgm:spPr/>
    </dgm:pt>
    <dgm:pt modelId="{7E36072D-12EF-499F-8340-CD6ED3AFB64B}" type="pres">
      <dgm:prSet presAssocID="{A3467C51-8D63-41AE-8B57-B8FF81A308C9}" presName="childText" presStyleLbl="conFgAcc1" presStyleIdx="6" presStyleCnt="7">
        <dgm:presLayoutVars>
          <dgm:bulletEnabled val="1"/>
        </dgm:presLayoutVars>
      </dgm:prSet>
      <dgm:spPr/>
      <dgm:t>
        <a:bodyPr/>
        <a:lstStyle/>
        <a:p>
          <a:endParaRPr lang="en-US"/>
        </a:p>
      </dgm:t>
    </dgm:pt>
  </dgm:ptLst>
  <dgm:cxnLst>
    <dgm:cxn modelId="{77B8033F-6857-490B-8381-94E431911494}" srcId="{BAB849B8-822B-44B1-BC49-3C9C786F1BF6}" destId="{88AA3925-4563-459B-A50E-A1CC9EC4063D}" srcOrd="2" destOrd="0" parTransId="{14FB653D-7F3B-4E70-A2C2-F8CA6458F628}" sibTransId="{C38C0EB7-2DEF-4DCE-9571-F3F5725ADD5E}"/>
    <dgm:cxn modelId="{E094BFE9-A8B9-4502-BC6C-6A56724FD4EC}" type="presOf" srcId="{88AA3925-4563-459B-A50E-A1CC9EC4063D}" destId="{DE0087F4-C62A-438A-81A5-A90A51A67A19}" srcOrd="0" destOrd="0" presId="urn:microsoft.com/office/officeart/2005/8/layout/list1"/>
    <dgm:cxn modelId="{F7BEF437-7B25-46D1-A85B-0166CB4C44C0}" srcId="{BAB849B8-822B-44B1-BC49-3C9C786F1BF6}" destId="{03D28B69-3DC9-48FF-90C1-C603142953FE}" srcOrd="5" destOrd="0" parTransId="{9DFA3027-9309-472F-9B93-FB56401E5D47}" sibTransId="{128A734E-AB9B-419A-A6EC-D836D820B09E}"/>
    <dgm:cxn modelId="{BC22CA79-CF6A-4B53-B84B-EFC3E3CE900D}" type="presOf" srcId="{B0BF756D-4D16-4272-9999-037D9F7491D0}" destId="{A901C78B-7113-44C9-A4CD-E08EE35B82B2}" srcOrd="0" destOrd="0" presId="urn:microsoft.com/office/officeart/2005/8/layout/list1"/>
    <dgm:cxn modelId="{A3839A78-FAF8-4299-8F58-9C21A3F7FFB4}" type="presOf" srcId="{BAB849B8-822B-44B1-BC49-3C9C786F1BF6}" destId="{FE54502D-0625-4888-A426-0CEF498B0B9B}" srcOrd="0" destOrd="0" presId="urn:microsoft.com/office/officeart/2005/8/layout/list1"/>
    <dgm:cxn modelId="{7A2E23DF-E717-416E-A7B6-40BB297E0412}" srcId="{BAB849B8-822B-44B1-BC49-3C9C786F1BF6}" destId="{DD550528-56A0-42B3-A80F-19A8B5D2763C}" srcOrd="1" destOrd="0" parTransId="{D5DB6CDC-2C01-4060-845D-1E53ADBB527D}" sibTransId="{55D4648F-FC53-4663-83CE-EB6DE300DC6B}"/>
    <dgm:cxn modelId="{A88EE598-F499-4CCA-B222-DD085294FDC4}" type="presOf" srcId="{03D28B69-3DC9-48FF-90C1-C603142953FE}" destId="{92E49A98-52B0-4C37-BC72-CE520B8EE0FC}" srcOrd="1" destOrd="0" presId="urn:microsoft.com/office/officeart/2005/8/layout/list1"/>
    <dgm:cxn modelId="{FC1751C2-C219-431E-ACF0-30BCAD4A5396}" type="presOf" srcId="{A3467C51-8D63-41AE-8B57-B8FF81A308C9}" destId="{3392EC3B-AA4F-406C-8340-08D2F2182644}" srcOrd="1" destOrd="0" presId="urn:microsoft.com/office/officeart/2005/8/layout/list1"/>
    <dgm:cxn modelId="{546C51AB-2FFC-4922-B533-B248A49E3633}" type="presOf" srcId="{DD550528-56A0-42B3-A80F-19A8B5D2763C}" destId="{3C35F49B-0285-4844-B5B9-7CF2E69EC6FE}" srcOrd="1" destOrd="0" presId="urn:microsoft.com/office/officeart/2005/8/layout/list1"/>
    <dgm:cxn modelId="{6A710D61-9331-448D-9B37-72056B4D8D5F}" type="presOf" srcId="{39499E12-FB8B-4ED9-9EAA-0872891EC857}" destId="{7A95FFDE-A4FF-4F68-9595-BE0D5036AB52}" srcOrd="1" destOrd="0" presId="urn:microsoft.com/office/officeart/2005/8/layout/list1"/>
    <dgm:cxn modelId="{9142C247-8C1A-466D-9019-FF4C1AA1088C}" type="presOf" srcId="{DD550528-56A0-42B3-A80F-19A8B5D2763C}" destId="{359301EE-E858-4F7C-9E0F-B08C6695AA61}" srcOrd="0" destOrd="0" presId="urn:microsoft.com/office/officeart/2005/8/layout/list1"/>
    <dgm:cxn modelId="{473CFEA7-B2F1-400B-9FFE-9D844E1CC1E2}" type="presOf" srcId="{B0BF756D-4D16-4272-9999-037D9F7491D0}" destId="{5481633A-D45C-46BC-AC31-271215EE6003}" srcOrd="1" destOrd="0" presId="urn:microsoft.com/office/officeart/2005/8/layout/list1"/>
    <dgm:cxn modelId="{E5B249F7-D552-4A57-9EFE-67FE08CD809A}" type="presOf" srcId="{BF1749C2-B2E7-48DE-9B70-289FE86CF302}" destId="{EA71080A-A644-4593-B185-DCCAA221A08E}" srcOrd="1" destOrd="0" presId="urn:microsoft.com/office/officeart/2005/8/layout/list1"/>
    <dgm:cxn modelId="{B80FDFE7-FBAD-4B46-9311-DE2AD6F8A053}" type="presOf" srcId="{03D28B69-3DC9-48FF-90C1-C603142953FE}" destId="{1CD33AC5-2943-4C84-B9D9-C0DABC3C5348}" srcOrd="0" destOrd="0" presId="urn:microsoft.com/office/officeart/2005/8/layout/list1"/>
    <dgm:cxn modelId="{0301FD4D-6731-48BA-8684-8A20114A1A81}" srcId="{BAB849B8-822B-44B1-BC49-3C9C786F1BF6}" destId="{39499E12-FB8B-4ED9-9EAA-0872891EC857}" srcOrd="0" destOrd="0" parTransId="{8E9C38F7-5336-4C11-96AA-B679E9143CE0}" sibTransId="{A4D9A735-C1D2-4028-ADCB-B81D37BB6AA3}"/>
    <dgm:cxn modelId="{C3F6D3EC-7A22-4640-9853-ED2D430815EC}" srcId="{BAB849B8-822B-44B1-BC49-3C9C786F1BF6}" destId="{A3467C51-8D63-41AE-8B57-B8FF81A308C9}" srcOrd="6" destOrd="0" parTransId="{073DA27F-E9E2-4B11-ABFA-E97056AD7FE6}" sibTransId="{4FEAAF0A-321E-4B58-B2A3-CB1F7C6A5D93}"/>
    <dgm:cxn modelId="{EAC126C7-C7DE-4D29-AF96-5A6F9C9649B9}" srcId="{BAB849B8-822B-44B1-BC49-3C9C786F1BF6}" destId="{BF1749C2-B2E7-48DE-9B70-289FE86CF302}" srcOrd="4" destOrd="0" parTransId="{F169D927-1AFD-4CFC-9040-CB4692A340AD}" sibTransId="{B513AA33-F92D-4E56-BA14-BA71625BC38C}"/>
    <dgm:cxn modelId="{0700D5FF-147F-4D23-A9B9-4F0654D6E47B}" type="presOf" srcId="{39499E12-FB8B-4ED9-9EAA-0872891EC857}" destId="{8443B991-F8F8-4C2C-A76A-EEDF573BBDB7}" srcOrd="0" destOrd="0" presId="urn:microsoft.com/office/officeart/2005/8/layout/list1"/>
    <dgm:cxn modelId="{01D37C1C-5594-4E13-977D-CF0BBC321016}" srcId="{BAB849B8-822B-44B1-BC49-3C9C786F1BF6}" destId="{B0BF756D-4D16-4272-9999-037D9F7491D0}" srcOrd="3" destOrd="0" parTransId="{F18A3139-EE31-4FAF-8611-36BB00E51D6D}" sibTransId="{DABD22E6-9931-42C1-97B7-35AA0B639158}"/>
    <dgm:cxn modelId="{82F4A866-2AC3-4072-B726-9209692DE642}" type="presOf" srcId="{BF1749C2-B2E7-48DE-9B70-289FE86CF302}" destId="{06EBE799-E7F2-44B0-9EF4-30513B311308}" srcOrd="0" destOrd="0" presId="urn:microsoft.com/office/officeart/2005/8/layout/list1"/>
    <dgm:cxn modelId="{F9BBBA4B-19B7-4651-A15E-399274979608}" type="presOf" srcId="{88AA3925-4563-459B-A50E-A1CC9EC4063D}" destId="{2C5882CB-30EC-4174-AE9B-4F537CFE750B}" srcOrd="1" destOrd="0" presId="urn:microsoft.com/office/officeart/2005/8/layout/list1"/>
    <dgm:cxn modelId="{053F4583-94E1-4780-8A26-942B2FA748D0}" type="presOf" srcId="{A3467C51-8D63-41AE-8B57-B8FF81A308C9}" destId="{456B2029-3FF9-4F77-A5F7-52A574824AD6}" srcOrd="0" destOrd="0" presId="urn:microsoft.com/office/officeart/2005/8/layout/list1"/>
    <dgm:cxn modelId="{5C393712-D702-4AE0-A599-C97A16A6DA5C}" type="presParOf" srcId="{FE54502D-0625-4888-A426-0CEF498B0B9B}" destId="{0DBA1104-F3A0-4A65-AE0D-E18184B29EEE}" srcOrd="0" destOrd="0" presId="urn:microsoft.com/office/officeart/2005/8/layout/list1"/>
    <dgm:cxn modelId="{92FE2B89-6D09-48C0-8BFB-05A6D85D91BF}" type="presParOf" srcId="{0DBA1104-F3A0-4A65-AE0D-E18184B29EEE}" destId="{8443B991-F8F8-4C2C-A76A-EEDF573BBDB7}" srcOrd="0" destOrd="0" presId="urn:microsoft.com/office/officeart/2005/8/layout/list1"/>
    <dgm:cxn modelId="{4181C0A5-67F5-460F-943B-4494FAB7C046}" type="presParOf" srcId="{0DBA1104-F3A0-4A65-AE0D-E18184B29EEE}" destId="{7A95FFDE-A4FF-4F68-9595-BE0D5036AB52}" srcOrd="1" destOrd="0" presId="urn:microsoft.com/office/officeart/2005/8/layout/list1"/>
    <dgm:cxn modelId="{46E87C29-4EB7-461A-BF52-DEBBF44291AA}" type="presParOf" srcId="{FE54502D-0625-4888-A426-0CEF498B0B9B}" destId="{72C02819-D709-45FD-BD52-4EE6804D34A8}" srcOrd="1" destOrd="0" presId="urn:microsoft.com/office/officeart/2005/8/layout/list1"/>
    <dgm:cxn modelId="{E6357E32-91DD-4703-A0F2-D732ADEE0AE8}" type="presParOf" srcId="{FE54502D-0625-4888-A426-0CEF498B0B9B}" destId="{49440D79-FDB5-4A06-9457-B1735EC634AF}" srcOrd="2" destOrd="0" presId="urn:microsoft.com/office/officeart/2005/8/layout/list1"/>
    <dgm:cxn modelId="{A6AED659-CFB8-43F8-BEF4-FE88D96036CF}" type="presParOf" srcId="{FE54502D-0625-4888-A426-0CEF498B0B9B}" destId="{48B62FEB-E5AD-4B2C-B34F-01ECCE2712C0}" srcOrd="3" destOrd="0" presId="urn:microsoft.com/office/officeart/2005/8/layout/list1"/>
    <dgm:cxn modelId="{5BEBA1BC-14A9-4C04-946B-B67FC6701963}" type="presParOf" srcId="{FE54502D-0625-4888-A426-0CEF498B0B9B}" destId="{77A3583A-AE25-46C5-8FE9-7AEC0C6FF377}" srcOrd="4" destOrd="0" presId="urn:microsoft.com/office/officeart/2005/8/layout/list1"/>
    <dgm:cxn modelId="{BD53242D-E138-4D5C-972F-80D9A882C4BC}" type="presParOf" srcId="{77A3583A-AE25-46C5-8FE9-7AEC0C6FF377}" destId="{359301EE-E858-4F7C-9E0F-B08C6695AA61}" srcOrd="0" destOrd="0" presId="urn:microsoft.com/office/officeart/2005/8/layout/list1"/>
    <dgm:cxn modelId="{D14D8532-4CB2-405A-A900-8B13B903B53B}" type="presParOf" srcId="{77A3583A-AE25-46C5-8FE9-7AEC0C6FF377}" destId="{3C35F49B-0285-4844-B5B9-7CF2E69EC6FE}" srcOrd="1" destOrd="0" presId="urn:microsoft.com/office/officeart/2005/8/layout/list1"/>
    <dgm:cxn modelId="{59A244AE-C928-46A8-97E7-FB7F16AD2DF2}" type="presParOf" srcId="{FE54502D-0625-4888-A426-0CEF498B0B9B}" destId="{11B5E398-8F3D-4349-AB42-E6C97D44AD61}" srcOrd="5" destOrd="0" presId="urn:microsoft.com/office/officeart/2005/8/layout/list1"/>
    <dgm:cxn modelId="{045ED53D-450A-4FC8-9752-CE1A4B61C5EC}" type="presParOf" srcId="{FE54502D-0625-4888-A426-0CEF498B0B9B}" destId="{B1624A30-8E96-4314-9E13-FDFF993F37DB}" srcOrd="6" destOrd="0" presId="urn:microsoft.com/office/officeart/2005/8/layout/list1"/>
    <dgm:cxn modelId="{235B5132-B0C0-4FFC-A21E-11B7D0CD31AD}" type="presParOf" srcId="{FE54502D-0625-4888-A426-0CEF498B0B9B}" destId="{36E2C5C5-8742-4E29-AB51-4EE8AABAEA50}" srcOrd="7" destOrd="0" presId="urn:microsoft.com/office/officeart/2005/8/layout/list1"/>
    <dgm:cxn modelId="{4E29FE18-A7D2-4F13-8B15-E0C5AE0FA577}" type="presParOf" srcId="{FE54502D-0625-4888-A426-0CEF498B0B9B}" destId="{D2511619-4A89-4BA5-8CB0-9201A399FAB4}" srcOrd="8" destOrd="0" presId="urn:microsoft.com/office/officeart/2005/8/layout/list1"/>
    <dgm:cxn modelId="{B3464135-1BC1-4A71-A876-BE5E8977D49B}" type="presParOf" srcId="{D2511619-4A89-4BA5-8CB0-9201A399FAB4}" destId="{DE0087F4-C62A-438A-81A5-A90A51A67A19}" srcOrd="0" destOrd="0" presId="urn:microsoft.com/office/officeart/2005/8/layout/list1"/>
    <dgm:cxn modelId="{C04F6D95-B56A-4E49-83CD-3E2175A91B3F}" type="presParOf" srcId="{D2511619-4A89-4BA5-8CB0-9201A399FAB4}" destId="{2C5882CB-30EC-4174-AE9B-4F537CFE750B}" srcOrd="1" destOrd="0" presId="urn:microsoft.com/office/officeart/2005/8/layout/list1"/>
    <dgm:cxn modelId="{4F79A26C-6149-471B-9A19-473D5FCAC1D7}" type="presParOf" srcId="{FE54502D-0625-4888-A426-0CEF498B0B9B}" destId="{3E426CF1-7635-483D-B166-D4C657DDE146}" srcOrd="9" destOrd="0" presId="urn:microsoft.com/office/officeart/2005/8/layout/list1"/>
    <dgm:cxn modelId="{ADDB20D6-BE62-4F5A-9947-68D88686887A}" type="presParOf" srcId="{FE54502D-0625-4888-A426-0CEF498B0B9B}" destId="{A3465E15-5218-4A1E-ADDE-524F1EE5A459}" srcOrd="10" destOrd="0" presId="urn:microsoft.com/office/officeart/2005/8/layout/list1"/>
    <dgm:cxn modelId="{06146A5B-B1BA-4B7C-B484-A2F2C88FA79F}" type="presParOf" srcId="{FE54502D-0625-4888-A426-0CEF498B0B9B}" destId="{658FE5FB-E8C7-41E4-99FD-478580950162}" srcOrd="11" destOrd="0" presId="urn:microsoft.com/office/officeart/2005/8/layout/list1"/>
    <dgm:cxn modelId="{4F5137AE-EC6D-4088-91C7-927F4DB33C58}" type="presParOf" srcId="{FE54502D-0625-4888-A426-0CEF498B0B9B}" destId="{A9643EB0-1D7F-4CD6-B920-24A2CC922A5F}" srcOrd="12" destOrd="0" presId="urn:microsoft.com/office/officeart/2005/8/layout/list1"/>
    <dgm:cxn modelId="{9262A4F5-197E-47B0-B45D-0900F8038A29}" type="presParOf" srcId="{A9643EB0-1D7F-4CD6-B920-24A2CC922A5F}" destId="{A901C78B-7113-44C9-A4CD-E08EE35B82B2}" srcOrd="0" destOrd="0" presId="urn:microsoft.com/office/officeart/2005/8/layout/list1"/>
    <dgm:cxn modelId="{C66F9389-0086-485D-9D90-042CE2F32EE9}" type="presParOf" srcId="{A9643EB0-1D7F-4CD6-B920-24A2CC922A5F}" destId="{5481633A-D45C-46BC-AC31-271215EE6003}" srcOrd="1" destOrd="0" presId="urn:microsoft.com/office/officeart/2005/8/layout/list1"/>
    <dgm:cxn modelId="{3270C219-A67E-40F5-A408-8730563723FD}" type="presParOf" srcId="{FE54502D-0625-4888-A426-0CEF498B0B9B}" destId="{CBD9B30F-7396-4F01-AD7B-D250A59366D2}" srcOrd="13" destOrd="0" presId="urn:microsoft.com/office/officeart/2005/8/layout/list1"/>
    <dgm:cxn modelId="{AB8AFD3B-BFBF-40EB-838F-2D49712D137E}" type="presParOf" srcId="{FE54502D-0625-4888-A426-0CEF498B0B9B}" destId="{2355D695-4E75-422F-B87D-BB4AE5D744C4}" srcOrd="14" destOrd="0" presId="urn:microsoft.com/office/officeart/2005/8/layout/list1"/>
    <dgm:cxn modelId="{FD3CA901-CA8E-416F-BA6B-54BDF78C71CA}" type="presParOf" srcId="{FE54502D-0625-4888-A426-0CEF498B0B9B}" destId="{47046F94-FC88-4E21-8E3F-C9C7B9BC40DF}" srcOrd="15" destOrd="0" presId="urn:microsoft.com/office/officeart/2005/8/layout/list1"/>
    <dgm:cxn modelId="{E6E86896-65EE-4BED-A945-51E9304BD7FF}" type="presParOf" srcId="{FE54502D-0625-4888-A426-0CEF498B0B9B}" destId="{02150918-9B6D-4C8A-839B-13EEA6C57508}" srcOrd="16" destOrd="0" presId="urn:microsoft.com/office/officeart/2005/8/layout/list1"/>
    <dgm:cxn modelId="{3C66D738-9ADD-40B3-9E3F-369D3A4B9170}" type="presParOf" srcId="{02150918-9B6D-4C8A-839B-13EEA6C57508}" destId="{06EBE799-E7F2-44B0-9EF4-30513B311308}" srcOrd="0" destOrd="0" presId="urn:microsoft.com/office/officeart/2005/8/layout/list1"/>
    <dgm:cxn modelId="{123DB36B-9FB0-4F85-9902-6337ED347ECE}" type="presParOf" srcId="{02150918-9B6D-4C8A-839B-13EEA6C57508}" destId="{EA71080A-A644-4593-B185-DCCAA221A08E}" srcOrd="1" destOrd="0" presId="urn:microsoft.com/office/officeart/2005/8/layout/list1"/>
    <dgm:cxn modelId="{B1835422-002C-45F1-AAC5-8A38EC227E2E}" type="presParOf" srcId="{FE54502D-0625-4888-A426-0CEF498B0B9B}" destId="{6A82A46A-3014-4E7C-A656-5F7C4EFA90BE}" srcOrd="17" destOrd="0" presId="urn:microsoft.com/office/officeart/2005/8/layout/list1"/>
    <dgm:cxn modelId="{ABF3C1B7-6D4B-40DC-996D-9C43200778A2}" type="presParOf" srcId="{FE54502D-0625-4888-A426-0CEF498B0B9B}" destId="{713AE64D-621F-49D3-B30C-F6130543ABA1}" srcOrd="18" destOrd="0" presId="urn:microsoft.com/office/officeart/2005/8/layout/list1"/>
    <dgm:cxn modelId="{0505E026-E3DD-4EF6-93F6-51DEE90673BE}" type="presParOf" srcId="{FE54502D-0625-4888-A426-0CEF498B0B9B}" destId="{E310F5FA-E1E0-4D6E-9FBB-13A153306257}" srcOrd="19" destOrd="0" presId="urn:microsoft.com/office/officeart/2005/8/layout/list1"/>
    <dgm:cxn modelId="{F34976EC-5D37-40F1-A960-803B8EFCA492}" type="presParOf" srcId="{FE54502D-0625-4888-A426-0CEF498B0B9B}" destId="{28501A1D-665C-471A-8DEA-74A24D98F762}" srcOrd="20" destOrd="0" presId="urn:microsoft.com/office/officeart/2005/8/layout/list1"/>
    <dgm:cxn modelId="{ABD0455A-5B2D-4434-A880-6F7F00226CA4}" type="presParOf" srcId="{28501A1D-665C-471A-8DEA-74A24D98F762}" destId="{1CD33AC5-2943-4C84-B9D9-C0DABC3C5348}" srcOrd="0" destOrd="0" presId="urn:microsoft.com/office/officeart/2005/8/layout/list1"/>
    <dgm:cxn modelId="{9AA5482D-9220-415A-94F4-AF9CB3011BE6}" type="presParOf" srcId="{28501A1D-665C-471A-8DEA-74A24D98F762}" destId="{92E49A98-52B0-4C37-BC72-CE520B8EE0FC}" srcOrd="1" destOrd="0" presId="urn:microsoft.com/office/officeart/2005/8/layout/list1"/>
    <dgm:cxn modelId="{5561C283-8A67-4010-9530-F48B8CA2C85A}" type="presParOf" srcId="{FE54502D-0625-4888-A426-0CEF498B0B9B}" destId="{BC7571D6-7E78-49F3-B758-15CDBFFDF5A1}" srcOrd="21" destOrd="0" presId="urn:microsoft.com/office/officeart/2005/8/layout/list1"/>
    <dgm:cxn modelId="{2728AD5E-2CE6-4433-9CE0-2D454F018BB9}" type="presParOf" srcId="{FE54502D-0625-4888-A426-0CEF498B0B9B}" destId="{95CA67E1-03FB-489B-A074-144115E41CA6}" srcOrd="22" destOrd="0" presId="urn:microsoft.com/office/officeart/2005/8/layout/list1"/>
    <dgm:cxn modelId="{D1D5BEA3-FAE2-4CEF-B1DF-B9DCA3B51381}" type="presParOf" srcId="{FE54502D-0625-4888-A426-0CEF498B0B9B}" destId="{280F30F9-6FBC-4484-B2C3-A571CAFAAA58}" srcOrd="23" destOrd="0" presId="urn:microsoft.com/office/officeart/2005/8/layout/list1"/>
    <dgm:cxn modelId="{0BA6622B-A680-4998-BFFB-8A48D238B900}" type="presParOf" srcId="{FE54502D-0625-4888-A426-0CEF498B0B9B}" destId="{69765C94-132D-4CFE-A856-4A8F492C3097}" srcOrd="24" destOrd="0" presId="urn:microsoft.com/office/officeart/2005/8/layout/list1"/>
    <dgm:cxn modelId="{4B2EE436-3528-4B3A-9F8A-FFCDB3406252}" type="presParOf" srcId="{69765C94-132D-4CFE-A856-4A8F492C3097}" destId="{456B2029-3FF9-4F77-A5F7-52A574824AD6}" srcOrd="0" destOrd="0" presId="urn:microsoft.com/office/officeart/2005/8/layout/list1"/>
    <dgm:cxn modelId="{F37FACBC-3631-4682-9CCA-A99C5D65B797}" type="presParOf" srcId="{69765C94-132D-4CFE-A856-4A8F492C3097}" destId="{3392EC3B-AA4F-406C-8340-08D2F2182644}" srcOrd="1" destOrd="0" presId="urn:microsoft.com/office/officeart/2005/8/layout/list1"/>
    <dgm:cxn modelId="{5AFA77CD-7DFA-452A-BDA0-989FC108CA82}" type="presParOf" srcId="{FE54502D-0625-4888-A426-0CEF498B0B9B}" destId="{971E36D5-A630-48E2-AD98-06730A51AD30}" srcOrd="25" destOrd="0" presId="urn:microsoft.com/office/officeart/2005/8/layout/list1"/>
    <dgm:cxn modelId="{F683BF53-15CB-45AE-B6C2-1310EB2AF4D9}" type="presParOf" srcId="{FE54502D-0625-4888-A426-0CEF498B0B9B}" destId="{7E36072D-12EF-499F-8340-CD6ED3AFB64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40D79-FDB5-4A06-9457-B1735EC634AF}">
      <dsp:nvSpPr>
        <dsp:cNvPr id="0" name=""/>
        <dsp:cNvSpPr/>
      </dsp:nvSpPr>
      <dsp:spPr>
        <a:xfrm>
          <a:off x="0" y="235198"/>
          <a:ext cx="8570976" cy="352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95FFDE-A4FF-4F68-9595-BE0D5036AB52}">
      <dsp:nvSpPr>
        <dsp:cNvPr id="0" name=""/>
        <dsp:cNvSpPr/>
      </dsp:nvSpPr>
      <dsp:spPr>
        <a:xfrm>
          <a:off x="428548" y="28558"/>
          <a:ext cx="5999683" cy="4132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Pillars of Healthcare</a:t>
          </a:r>
          <a:endParaRPr lang="en-US" sz="1400" kern="1200" dirty="0" smtClean="0"/>
        </a:p>
      </dsp:txBody>
      <dsp:txXfrm>
        <a:off x="448723" y="48733"/>
        <a:ext cx="5959333" cy="372930"/>
      </dsp:txXfrm>
    </dsp:sp>
    <dsp:sp modelId="{B1624A30-8E96-4314-9E13-FDFF993F37DB}">
      <dsp:nvSpPr>
        <dsp:cNvPr id="0" name=""/>
        <dsp:cNvSpPr/>
      </dsp:nvSpPr>
      <dsp:spPr>
        <a:xfrm>
          <a:off x="0" y="870238"/>
          <a:ext cx="8570976" cy="3528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5F49B-0285-4844-B5B9-7CF2E69EC6FE}">
      <dsp:nvSpPr>
        <dsp:cNvPr id="0" name=""/>
        <dsp:cNvSpPr/>
      </dsp:nvSpPr>
      <dsp:spPr>
        <a:xfrm>
          <a:off x="428548" y="663598"/>
          <a:ext cx="5999683" cy="4132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Health Insurance</a:t>
          </a:r>
        </a:p>
      </dsp:txBody>
      <dsp:txXfrm>
        <a:off x="448723" y="683773"/>
        <a:ext cx="5959333" cy="372930"/>
      </dsp:txXfrm>
    </dsp:sp>
    <dsp:sp modelId="{A3465E15-5218-4A1E-ADDE-524F1EE5A459}">
      <dsp:nvSpPr>
        <dsp:cNvPr id="0" name=""/>
        <dsp:cNvSpPr/>
      </dsp:nvSpPr>
      <dsp:spPr>
        <a:xfrm>
          <a:off x="0" y="1505278"/>
          <a:ext cx="8570976" cy="3528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5882CB-30EC-4174-AE9B-4F537CFE750B}">
      <dsp:nvSpPr>
        <dsp:cNvPr id="0" name=""/>
        <dsp:cNvSpPr/>
      </dsp:nvSpPr>
      <dsp:spPr>
        <a:xfrm>
          <a:off x="428548" y="1298639"/>
          <a:ext cx="5999683" cy="4132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smtClean="0"/>
            <a:t>Key Terms</a:t>
          </a:r>
          <a:endParaRPr lang="en-US" sz="1400" kern="1200" dirty="0" smtClean="0"/>
        </a:p>
      </dsp:txBody>
      <dsp:txXfrm>
        <a:off x="448723" y="1318814"/>
        <a:ext cx="5959333" cy="372930"/>
      </dsp:txXfrm>
    </dsp:sp>
    <dsp:sp modelId="{2355D695-4E75-422F-B87D-BB4AE5D744C4}">
      <dsp:nvSpPr>
        <dsp:cNvPr id="0" name=""/>
        <dsp:cNvSpPr/>
      </dsp:nvSpPr>
      <dsp:spPr>
        <a:xfrm>
          <a:off x="0" y="2140319"/>
          <a:ext cx="8570976" cy="3528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81633A-D45C-46BC-AC31-271215EE6003}">
      <dsp:nvSpPr>
        <dsp:cNvPr id="0" name=""/>
        <dsp:cNvSpPr/>
      </dsp:nvSpPr>
      <dsp:spPr>
        <a:xfrm>
          <a:off x="428548" y="1933679"/>
          <a:ext cx="5999683" cy="4132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Insurance Offerings</a:t>
          </a:r>
          <a:endParaRPr lang="en-US" sz="1400" kern="1200" dirty="0" smtClean="0"/>
        </a:p>
      </dsp:txBody>
      <dsp:txXfrm>
        <a:off x="448723" y="1953854"/>
        <a:ext cx="5959333" cy="372930"/>
      </dsp:txXfrm>
    </dsp:sp>
    <dsp:sp modelId="{713AE64D-621F-49D3-B30C-F6130543ABA1}">
      <dsp:nvSpPr>
        <dsp:cNvPr id="0" name=""/>
        <dsp:cNvSpPr/>
      </dsp:nvSpPr>
      <dsp:spPr>
        <a:xfrm>
          <a:off x="0" y="2775359"/>
          <a:ext cx="8570976" cy="352800"/>
        </a:xfrm>
        <a:prstGeom prst="rect">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1080A-A644-4593-B185-DCCAA221A08E}">
      <dsp:nvSpPr>
        <dsp:cNvPr id="0" name=""/>
        <dsp:cNvSpPr/>
      </dsp:nvSpPr>
      <dsp:spPr>
        <a:xfrm>
          <a:off x="428548" y="2568719"/>
          <a:ext cx="5999683" cy="41328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Insurance Types</a:t>
          </a:r>
          <a:endParaRPr lang="en-US" sz="1400" kern="1200" dirty="0" smtClean="0"/>
        </a:p>
      </dsp:txBody>
      <dsp:txXfrm>
        <a:off x="448723" y="2588894"/>
        <a:ext cx="5959333" cy="372930"/>
      </dsp:txXfrm>
    </dsp:sp>
    <dsp:sp modelId="{95CA67E1-03FB-489B-A074-144115E41CA6}">
      <dsp:nvSpPr>
        <dsp:cNvPr id="0" name=""/>
        <dsp:cNvSpPr/>
      </dsp:nvSpPr>
      <dsp:spPr>
        <a:xfrm>
          <a:off x="0" y="3410399"/>
          <a:ext cx="8570976" cy="352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E49A98-52B0-4C37-BC72-CE520B8EE0FC}">
      <dsp:nvSpPr>
        <dsp:cNvPr id="0" name=""/>
        <dsp:cNvSpPr/>
      </dsp:nvSpPr>
      <dsp:spPr>
        <a:xfrm>
          <a:off x="428548" y="3203759"/>
          <a:ext cx="5999683" cy="4132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Claims</a:t>
          </a:r>
          <a:endParaRPr lang="en-US" sz="1400" kern="1200" dirty="0" smtClean="0"/>
        </a:p>
      </dsp:txBody>
      <dsp:txXfrm>
        <a:off x="448723" y="3223934"/>
        <a:ext cx="5959333" cy="372930"/>
      </dsp:txXfrm>
    </dsp:sp>
    <dsp:sp modelId="{7E36072D-12EF-499F-8340-CD6ED3AFB64B}">
      <dsp:nvSpPr>
        <dsp:cNvPr id="0" name=""/>
        <dsp:cNvSpPr/>
      </dsp:nvSpPr>
      <dsp:spPr>
        <a:xfrm>
          <a:off x="0" y="4045439"/>
          <a:ext cx="8570976" cy="3528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92EC3B-AA4F-406C-8340-08D2F2182644}">
      <dsp:nvSpPr>
        <dsp:cNvPr id="0" name=""/>
        <dsp:cNvSpPr/>
      </dsp:nvSpPr>
      <dsp:spPr>
        <a:xfrm>
          <a:off x="428548" y="3838799"/>
          <a:ext cx="5999683" cy="4132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74" tIns="0" rIns="226774" bIns="0" numCol="1" spcCol="1270" anchor="ctr" anchorCtr="0">
          <a:noAutofit/>
        </a:bodyPr>
        <a:lstStyle/>
        <a:p>
          <a:pPr lvl="0" algn="l" defTabSz="622300">
            <a:lnSpc>
              <a:spcPct val="90000"/>
            </a:lnSpc>
            <a:spcBef>
              <a:spcPct val="0"/>
            </a:spcBef>
            <a:spcAft>
              <a:spcPct val="35000"/>
            </a:spcAft>
          </a:pPr>
          <a:r>
            <a:rPr lang="en-US" sz="1400" kern="1200" dirty="0" smtClean="0"/>
            <a:t>Claims Processing</a:t>
          </a:r>
          <a:endParaRPr lang="en-US" sz="1400" kern="1200" dirty="0" smtClean="0"/>
        </a:p>
      </dsp:txBody>
      <dsp:txXfrm>
        <a:off x="448723" y="3858974"/>
        <a:ext cx="5959333"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US"/>
              <a:t>Medvision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1956A86-27C2-43E6-BD53-7AB2D867DC34}" type="datetime3">
              <a:rPr lang="en-US"/>
              <a:pPr>
                <a:defRPr/>
              </a:pPr>
              <a:t>2 February 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Medvision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4FD63F4C-FBE6-4681-956A-C3CB2ADA7231}" type="slidenum">
              <a:rPr lang="en-US"/>
              <a:pPr>
                <a:defRPr/>
              </a:pPr>
              <a:t>‹#›</a:t>
            </a:fld>
            <a:endParaRPr lang="en-US"/>
          </a:p>
        </p:txBody>
      </p:sp>
    </p:spTree>
    <p:extLst>
      <p:ext uri="{BB962C8B-B14F-4D97-AF65-F5344CB8AC3E}">
        <p14:creationId xmlns:p14="http://schemas.microsoft.com/office/powerpoint/2010/main" val="7871418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US"/>
              <a:t>Medvision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F93206E-31FB-416A-9545-5788AED196EA}" type="datetime3">
              <a:rPr lang="en-US"/>
              <a:pPr>
                <a:defRPr/>
              </a:pPr>
              <a:t>2 February 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Medvision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D01744F-75DA-46B7-BEFE-95E010E70DA1}" type="slidenum">
              <a:rPr lang="en-US"/>
              <a:pPr>
                <a:defRPr/>
              </a:pPr>
              <a:t>‹#›</a:t>
            </a:fld>
            <a:endParaRPr lang="en-US"/>
          </a:p>
        </p:txBody>
      </p:sp>
    </p:spTree>
    <p:extLst>
      <p:ext uri="{BB962C8B-B14F-4D97-AF65-F5344CB8AC3E}">
        <p14:creationId xmlns:p14="http://schemas.microsoft.com/office/powerpoint/2010/main" val="428139043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913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3786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1608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0177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694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1514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7381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5" name="Footer Placeholder 4"/>
          <p:cNvSpPr>
            <a:spLocks noGrp="1"/>
          </p:cNvSpPr>
          <p:nvPr>
            <p:ph type="ftr" sz="quarter" idx="11"/>
          </p:nvPr>
        </p:nvSpPr>
        <p:spPr/>
        <p:txBody>
          <a:bodyPr/>
          <a:lstStyle/>
          <a:p>
            <a:pPr>
              <a:defRPr/>
            </a:pPr>
            <a:r>
              <a:rPr lang="en-US" smtClean="0"/>
              <a:t>Medvision</a:t>
            </a:r>
            <a:endParaRPr lang="en-US"/>
          </a:p>
        </p:txBody>
      </p:sp>
      <p:sp>
        <p:nvSpPr>
          <p:cNvPr id="6" name="Slide Number Placeholder 5"/>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398138196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208058811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354663608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241073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289621486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4" name="Footer Placeholder 3"/>
          <p:cNvSpPr>
            <a:spLocks noGrp="1"/>
          </p:cNvSpPr>
          <p:nvPr>
            <p:ph type="ftr" sz="quarter" idx="11"/>
          </p:nvPr>
        </p:nvSpPr>
        <p:spPr/>
        <p:txBody>
          <a:bodyPr/>
          <a:lstStyle/>
          <a:p>
            <a:pPr>
              <a:defRPr/>
            </a:pPr>
            <a:r>
              <a:rPr lang="en-US" smtClean="0"/>
              <a:t>Medvision</a:t>
            </a:r>
            <a:endParaRPr lang="en-US"/>
          </a:p>
        </p:txBody>
      </p:sp>
      <p:sp>
        <p:nvSpPr>
          <p:cNvPr id="5" name="Slide Number Placeholder 4"/>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215389228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4" name="Footer Placeholder 3"/>
          <p:cNvSpPr>
            <a:spLocks noGrp="1"/>
          </p:cNvSpPr>
          <p:nvPr>
            <p:ph type="ftr" sz="quarter" idx="11"/>
          </p:nvPr>
        </p:nvSpPr>
        <p:spPr/>
        <p:txBody>
          <a:bodyPr/>
          <a:lstStyle/>
          <a:p>
            <a:pPr>
              <a:defRPr/>
            </a:pPr>
            <a:r>
              <a:rPr lang="en-US" smtClean="0"/>
              <a:t>Medvision</a:t>
            </a:r>
            <a:endParaRPr lang="en-US"/>
          </a:p>
        </p:txBody>
      </p:sp>
      <p:sp>
        <p:nvSpPr>
          <p:cNvPr id="5" name="Slide Number Placeholder 4"/>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38720331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9885BFF-DF5E-4E8F-AABD-E67CA35B3845}" type="datetime3">
              <a:rPr lang="en-US" smtClean="0"/>
              <a:pPr>
                <a:defRPr/>
              </a:pPr>
              <a:t>2 February 2018</a:t>
            </a:fld>
            <a:endParaRPr lang="en-US"/>
          </a:p>
        </p:txBody>
      </p:sp>
      <p:sp>
        <p:nvSpPr>
          <p:cNvPr id="5" name="Footer Placeholder 4"/>
          <p:cNvSpPr>
            <a:spLocks noGrp="1"/>
          </p:cNvSpPr>
          <p:nvPr>
            <p:ph type="ftr" sz="quarter" idx="11"/>
          </p:nvPr>
        </p:nvSpPr>
        <p:spPr/>
        <p:txBody>
          <a:bodyPr/>
          <a:lstStyle/>
          <a:p>
            <a:pPr>
              <a:defRPr/>
            </a:pPr>
            <a:r>
              <a:rPr lang="en-US" smtClean="0"/>
              <a:t>Medvision</a:t>
            </a:r>
            <a:endParaRPr lang="en-US"/>
          </a:p>
        </p:txBody>
      </p:sp>
      <p:sp>
        <p:nvSpPr>
          <p:cNvPr id="6" name="Slide Number Placeholder 5"/>
          <p:cNvSpPr>
            <a:spLocks noGrp="1"/>
          </p:cNvSpPr>
          <p:nvPr>
            <p:ph type="sldNum" sz="quarter" idx="12"/>
          </p:nvPr>
        </p:nvSpPr>
        <p:spPr/>
        <p:txBody>
          <a:bodyPr/>
          <a:lstStyle/>
          <a:p>
            <a:pPr>
              <a:defRPr/>
            </a:pPr>
            <a:fld id="{67A66DD2-CDF8-4100-B6DC-B451884F6559}" type="slidenum">
              <a:rPr lang="en-US" smtClean="0"/>
              <a:pPr>
                <a:defRPr/>
              </a:pPr>
              <a:t>‹#›</a:t>
            </a:fld>
            <a:endParaRPr lang="en-US"/>
          </a:p>
        </p:txBody>
      </p:sp>
    </p:spTree>
    <p:extLst>
      <p:ext uri="{BB962C8B-B14F-4D97-AF65-F5344CB8AC3E}">
        <p14:creationId xmlns:p14="http://schemas.microsoft.com/office/powerpoint/2010/main" val="118685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E85DB8C-B951-4E73-9C67-E135D5B037E1}" type="datetime3">
              <a:rPr lang="en-US" smtClean="0"/>
              <a:pPr>
                <a:defRPr/>
              </a:pPr>
              <a:t>2 February 2018</a:t>
            </a:fld>
            <a:endParaRPr lang="en-US"/>
          </a:p>
        </p:txBody>
      </p:sp>
      <p:sp>
        <p:nvSpPr>
          <p:cNvPr id="5" name="Footer Placeholder 4"/>
          <p:cNvSpPr>
            <a:spLocks noGrp="1"/>
          </p:cNvSpPr>
          <p:nvPr>
            <p:ph type="ftr" sz="quarter" idx="11"/>
          </p:nvPr>
        </p:nvSpPr>
        <p:spPr/>
        <p:txBody>
          <a:bodyPr/>
          <a:lstStyle/>
          <a:p>
            <a:pPr>
              <a:defRPr/>
            </a:pPr>
            <a:r>
              <a:rPr lang="en-US" smtClean="0"/>
              <a:t>Medvision</a:t>
            </a:r>
            <a:endParaRPr lang="en-US"/>
          </a:p>
        </p:txBody>
      </p:sp>
      <p:sp>
        <p:nvSpPr>
          <p:cNvPr id="6" name="Slide Number Placeholder 5"/>
          <p:cNvSpPr>
            <a:spLocks noGrp="1"/>
          </p:cNvSpPr>
          <p:nvPr>
            <p:ph type="sldNum" sz="quarter" idx="12"/>
          </p:nvPr>
        </p:nvSpPr>
        <p:spPr/>
        <p:txBody>
          <a:bodyPr/>
          <a:lstStyle/>
          <a:p>
            <a:pPr>
              <a:defRPr/>
            </a:pPr>
            <a:fld id="{7DCBE13A-3525-4EF4-AB5F-769439538625}" type="slidenum">
              <a:rPr lang="en-US" smtClean="0"/>
              <a:pPr>
                <a:defRPr/>
              </a:pPr>
              <a:t>‹#›</a:t>
            </a:fld>
            <a:endParaRPr lang="en-US"/>
          </a:p>
        </p:txBody>
      </p:sp>
    </p:spTree>
    <p:extLst>
      <p:ext uri="{BB962C8B-B14F-4D97-AF65-F5344CB8AC3E}">
        <p14:creationId xmlns:p14="http://schemas.microsoft.com/office/powerpoint/2010/main" val="3565144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0"/>
            <a:ext cx="2908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a:solidFill>
                  <a:schemeClr val="tx2"/>
                </a:solidFill>
              </a:defRPr>
            </a:lvl1pPr>
          </a:lstStyle>
          <a:p>
            <a:pPr>
              <a:defRPr/>
            </a:pPr>
            <a:fld id="{25C8563B-E09A-4754-93BC-9C1E8E970C6D}" type="datetime3">
              <a:rPr lang="en-US"/>
              <a:pPr>
                <a:defRPr/>
              </a:pPr>
              <a:t>2 February 2018</a:t>
            </a:fld>
            <a:endParaRPr lang="en-US"/>
          </a:p>
        </p:txBody>
      </p:sp>
      <p:sp>
        <p:nvSpPr>
          <p:cNvPr id="4" name="Footer Placeholder 4"/>
          <p:cNvSpPr>
            <a:spLocks noGrp="1"/>
          </p:cNvSpPr>
          <p:nvPr>
            <p:ph type="ftr" sz="quarter" idx="11"/>
          </p:nvPr>
        </p:nvSpPr>
        <p:spPr/>
        <p:txBody>
          <a:bodyPr/>
          <a:lstStyle>
            <a:lvl1pPr>
              <a:defRPr>
                <a:solidFill>
                  <a:schemeClr val="tx2"/>
                </a:solidFill>
              </a:defRPr>
            </a:lvl1pPr>
          </a:lstStyle>
          <a:p>
            <a:pPr>
              <a:defRPr/>
            </a:pPr>
            <a:r>
              <a:rPr lang="en-US"/>
              <a:t>Medvision</a:t>
            </a:r>
          </a:p>
        </p:txBody>
      </p:sp>
      <p:sp>
        <p:nvSpPr>
          <p:cNvPr id="5" name="Slide Number Placeholder 5"/>
          <p:cNvSpPr>
            <a:spLocks noGrp="1"/>
          </p:cNvSpPr>
          <p:nvPr>
            <p:ph type="sldNum" sz="quarter" idx="12"/>
          </p:nvPr>
        </p:nvSpPr>
        <p:spPr/>
        <p:txBody>
          <a:bodyPr/>
          <a:lstStyle>
            <a:lvl1pPr>
              <a:defRPr>
                <a:solidFill>
                  <a:schemeClr val="tx2"/>
                </a:solidFill>
              </a:defRPr>
            </a:lvl1pPr>
          </a:lstStyle>
          <a:p>
            <a:pPr>
              <a:defRPr/>
            </a:pPr>
            <a:fld id="{81B770A4-AADB-4541-8833-19AF3A91ECAA}" type="slidenum">
              <a:rPr lang="en-US"/>
              <a:pPr>
                <a:defRPr/>
              </a:pPr>
              <a:t>‹#›</a:t>
            </a:fld>
            <a:endParaRPr lang="en-US"/>
          </a:p>
        </p:txBody>
      </p:sp>
    </p:spTree>
    <p:extLst>
      <p:ext uri="{BB962C8B-B14F-4D97-AF65-F5344CB8AC3E}">
        <p14:creationId xmlns:p14="http://schemas.microsoft.com/office/powerpoint/2010/main" val="198971043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accent2"/>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0"/>
            <a:ext cx="2908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a:solidFill>
                  <a:schemeClr val="tx2"/>
                </a:solidFill>
              </a:defRPr>
            </a:lvl1pPr>
          </a:lstStyle>
          <a:p>
            <a:pPr>
              <a:defRPr/>
            </a:pPr>
            <a:fld id="{07453D0C-210C-4A9E-8A15-187A66FE73CD}" type="datetime3">
              <a:rPr lang="en-US"/>
              <a:pPr>
                <a:defRPr/>
              </a:pPr>
              <a:t>2 February 2018</a:t>
            </a:fld>
            <a:endParaRPr lang="en-US"/>
          </a:p>
        </p:txBody>
      </p:sp>
      <p:sp>
        <p:nvSpPr>
          <p:cNvPr id="4" name="Footer Placeholder 4"/>
          <p:cNvSpPr>
            <a:spLocks noGrp="1"/>
          </p:cNvSpPr>
          <p:nvPr>
            <p:ph type="ftr" sz="quarter" idx="11"/>
          </p:nvPr>
        </p:nvSpPr>
        <p:spPr/>
        <p:txBody>
          <a:bodyPr/>
          <a:lstStyle>
            <a:lvl1pPr>
              <a:defRPr>
                <a:solidFill>
                  <a:schemeClr val="tx2"/>
                </a:solidFill>
              </a:defRPr>
            </a:lvl1pPr>
          </a:lstStyle>
          <a:p>
            <a:pPr>
              <a:defRPr/>
            </a:pPr>
            <a:r>
              <a:rPr lang="en-US"/>
              <a:t>Medvision</a:t>
            </a:r>
          </a:p>
        </p:txBody>
      </p:sp>
      <p:sp>
        <p:nvSpPr>
          <p:cNvPr id="5" name="Slide Number Placeholder 5"/>
          <p:cNvSpPr>
            <a:spLocks noGrp="1"/>
          </p:cNvSpPr>
          <p:nvPr>
            <p:ph type="sldNum" sz="quarter" idx="12"/>
          </p:nvPr>
        </p:nvSpPr>
        <p:spPr/>
        <p:txBody>
          <a:bodyPr/>
          <a:lstStyle>
            <a:lvl1pPr>
              <a:defRPr>
                <a:solidFill>
                  <a:schemeClr val="tx2"/>
                </a:solidFill>
              </a:defRPr>
            </a:lvl1pPr>
          </a:lstStyle>
          <a:p>
            <a:pPr>
              <a:defRPr/>
            </a:pPr>
            <a:fld id="{56AC5EFE-6752-4272-B21D-30B6F59E8201}" type="slidenum">
              <a:rPr lang="en-US"/>
              <a:pPr>
                <a:defRPr/>
              </a:pPr>
              <a:t>‹#›</a:t>
            </a:fld>
            <a:endParaRPr lang="en-US"/>
          </a:p>
        </p:txBody>
      </p:sp>
    </p:spTree>
    <p:extLst>
      <p:ext uri="{BB962C8B-B14F-4D97-AF65-F5344CB8AC3E}">
        <p14:creationId xmlns:p14="http://schemas.microsoft.com/office/powerpoint/2010/main" val="43832375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CE59F99-6438-4215-9B17-75BC08081890}" type="datetime3">
              <a:rPr lang="en-US" smtClean="0"/>
              <a:pPr>
                <a:defRPr/>
              </a:pPr>
              <a:t>2 February 2018</a:t>
            </a:fld>
            <a:endParaRPr lang="en-US"/>
          </a:p>
        </p:txBody>
      </p:sp>
      <p:sp>
        <p:nvSpPr>
          <p:cNvPr id="5" name="Footer Placeholder 4"/>
          <p:cNvSpPr>
            <a:spLocks noGrp="1"/>
          </p:cNvSpPr>
          <p:nvPr>
            <p:ph type="ftr" sz="quarter" idx="11"/>
          </p:nvPr>
        </p:nvSpPr>
        <p:spPr/>
        <p:txBody>
          <a:bodyPr/>
          <a:lstStyle/>
          <a:p>
            <a:pPr>
              <a:defRPr/>
            </a:pPr>
            <a:r>
              <a:rPr lang="en-US" smtClean="0"/>
              <a:t>Medvision</a:t>
            </a:r>
            <a:endParaRPr lang="en-US"/>
          </a:p>
        </p:txBody>
      </p:sp>
      <p:sp>
        <p:nvSpPr>
          <p:cNvPr id="6" name="Slide Number Placeholder 5"/>
          <p:cNvSpPr>
            <a:spLocks noGrp="1"/>
          </p:cNvSpPr>
          <p:nvPr>
            <p:ph type="sldNum" sz="quarter" idx="12"/>
          </p:nvPr>
        </p:nvSpPr>
        <p:spPr/>
        <p:txBody>
          <a:bodyPr/>
          <a:lstStyle/>
          <a:p>
            <a:pPr>
              <a:defRPr/>
            </a:pPr>
            <a:fld id="{6A589A85-AAC8-4024-95ED-9A006ED48D29}" type="slidenum">
              <a:rPr lang="en-US" smtClean="0"/>
              <a:pPr>
                <a:defRPr/>
              </a:pPr>
              <a:t>‹#›</a:t>
            </a:fld>
            <a:endParaRPr lang="en-US"/>
          </a:p>
        </p:txBody>
      </p:sp>
    </p:spTree>
    <p:extLst>
      <p:ext uri="{BB962C8B-B14F-4D97-AF65-F5344CB8AC3E}">
        <p14:creationId xmlns:p14="http://schemas.microsoft.com/office/powerpoint/2010/main" val="4068223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0" y="-12192"/>
            <a:ext cx="91440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vl1pPr>
          </a:lstStyle>
          <a:p>
            <a:pPr>
              <a:defRPr/>
            </a:pPr>
            <a:fld id="{0F67AB05-3103-4403-81D4-1438E53DA94C}" type="datetime3">
              <a:rPr lang="en-US"/>
              <a:pPr>
                <a:defRPr/>
              </a:pPr>
              <a:t>2 February 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Medvision</a:t>
            </a:r>
          </a:p>
        </p:txBody>
      </p:sp>
      <p:sp>
        <p:nvSpPr>
          <p:cNvPr id="7" name="Slide Number Placeholder 6"/>
          <p:cNvSpPr>
            <a:spLocks noGrp="1"/>
          </p:cNvSpPr>
          <p:nvPr>
            <p:ph type="sldNum" sz="quarter" idx="12"/>
          </p:nvPr>
        </p:nvSpPr>
        <p:spPr/>
        <p:txBody>
          <a:bodyPr/>
          <a:lstStyle>
            <a:lvl1pPr>
              <a:defRPr/>
            </a:lvl1pPr>
          </a:lstStyle>
          <a:p>
            <a:pPr>
              <a:defRPr/>
            </a:pPr>
            <a:fld id="{E4151757-D7E5-4A17-B1EC-5FC56F2C7290}" type="slidenum">
              <a:rPr lang="en-US"/>
              <a:pPr>
                <a:defRPr/>
              </a:pPr>
              <a:t>‹#›</a:t>
            </a:fld>
            <a:endParaRPr lang="en-US"/>
          </a:p>
        </p:txBody>
      </p:sp>
    </p:spTree>
    <p:extLst>
      <p:ext uri="{BB962C8B-B14F-4D97-AF65-F5344CB8AC3E}">
        <p14:creationId xmlns:p14="http://schemas.microsoft.com/office/powerpoint/2010/main" val="225044560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12192"/>
            <a:ext cx="91440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fld id="{BC185A3D-9FC0-456D-94A2-11F5963F3E3F}" type="datetime3">
              <a:rPr lang="en-US"/>
              <a:pPr>
                <a:defRPr/>
              </a:pPr>
              <a:t>2 February 2018</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Medvision</a:t>
            </a:r>
          </a:p>
        </p:txBody>
      </p:sp>
      <p:sp>
        <p:nvSpPr>
          <p:cNvPr id="9" name="Slide Number Placeholder 8"/>
          <p:cNvSpPr>
            <a:spLocks noGrp="1"/>
          </p:cNvSpPr>
          <p:nvPr>
            <p:ph type="sldNum" sz="quarter" idx="12"/>
          </p:nvPr>
        </p:nvSpPr>
        <p:spPr/>
        <p:txBody>
          <a:bodyPr/>
          <a:lstStyle>
            <a:lvl1pPr>
              <a:defRPr/>
            </a:lvl1pPr>
          </a:lstStyle>
          <a:p>
            <a:pPr>
              <a:defRPr/>
            </a:pPr>
            <a:fld id="{037D3BC0-D999-42F5-8152-2EAA91CDABAB}" type="slidenum">
              <a:rPr lang="en-US"/>
              <a:pPr>
                <a:defRPr/>
              </a:pPr>
              <a:t>‹#›</a:t>
            </a:fld>
            <a:endParaRPr lang="en-US"/>
          </a:p>
        </p:txBody>
      </p:sp>
    </p:spTree>
    <p:extLst>
      <p:ext uri="{BB962C8B-B14F-4D97-AF65-F5344CB8AC3E}">
        <p14:creationId xmlns:p14="http://schemas.microsoft.com/office/powerpoint/2010/main" val="27657865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12192"/>
            <a:ext cx="77724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C2045F7E-03F5-4E88-A16E-63ECAC13FF60}" type="datetime3">
              <a:rPr lang="en-US"/>
              <a:pPr>
                <a:defRPr/>
              </a:pPr>
              <a:t>2 February 2018</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Medvision</a:t>
            </a:r>
          </a:p>
        </p:txBody>
      </p:sp>
      <p:sp>
        <p:nvSpPr>
          <p:cNvPr id="5" name="Slide Number Placeholder 4"/>
          <p:cNvSpPr>
            <a:spLocks noGrp="1"/>
          </p:cNvSpPr>
          <p:nvPr>
            <p:ph type="sldNum" sz="quarter" idx="12"/>
          </p:nvPr>
        </p:nvSpPr>
        <p:spPr/>
        <p:txBody>
          <a:bodyPr/>
          <a:lstStyle>
            <a:lvl1pPr>
              <a:defRPr/>
            </a:lvl1pPr>
          </a:lstStyle>
          <a:p>
            <a:pPr>
              <a:defRPr/>
            </a:pPr>
            <a:fld id="{A3861E0E-6A99-46A3-A2E4-8A4413911C92}" type="slidenum">
              <a:rPr lang="en-US"/>
              <a:pPr>
                <a:defRPr/>
              </a:pPr>
              <a:t>‹#›</a:t>
            </a:fld>
            <a:endParaRPr lang="en-US"/>
          </a:p>
        </p:txBody>
      </p:sp>
    </p:spTree>
    <p:extLst>
      <p:ext uri="{BB962C8B-B14F-4D97-AF65-F5344CB8AC3E}">
        <p14:creationId xmlns:p14="http://schemas.microsoft.com/office/powerpoint/2010/main" val="35536253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78373"/>
            <a:ext cx="4572000" cy="4810947"/>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1280161"/>
            <a:ext cx="2560320" cy="4299646"/>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1"/>
          <p:cNvSpPr>
            <a:spLocks noGrp="1"/>
          </p:cNvSpPr>
          <p:nvPr>
            <p:ph type="title"/>
          </p:nvPr>
        </p:nvSpPr>
        <p:spPr>
          <a:xfrm>
            <a:off x="0" y="-12192"/>
            <a:ext cx="91440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vl1pPr>
          </a:lstStyle>
          <a:p>
            <a:pPr>
              <a:defRPr/>
            </a:pPr>
            <a:fld id="{3DD4EDA5-C50A-4B4B-B259-54453D0C30F2}" type="datetime3">
              <a:rPr lang="en-US"/>
              <a:pPr>
                <a:defRPr/>
              </a:pPr>
              <a:t>2 February 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Medvision</a:t>
            </a:r>
          </a:p>
        </p:txBody>
      </p:sp>
      <p:sp>
        <p:nvSpPr>
          <p:cNvPr id="7" name="Slide Number Placeholder 6"/>
          <p:cNvSpPr>
            <a:spLocks noGrp="1"/>
          </p:cNvSpPr>
          <p:nvPr>
            <p:ph type="sldNum" sz="quarter" idx="12"/>
          </p:nvPr>
        </p:nvSpPr>
        <p:spPr/>
        <p:txBody>
          <a:bodyPr/>
          <a:lstStyle>
            <a:lvl1pPr>
              <a:defRPr/>
            </a:lvl1pPr>
          </a:lstStyle>
          <a:p>
            <a:pPr>
              <a:defRPr/>
            </a:pPr>
            <a:fld id="{71889814-F494-4A75-9B19-27473D2262BA}" type="slidenum">
              <a:rPr lang="en-US"/>
              <a:pPr>
                <a:defRPr/>
              </a:pPr>
              <a:t>‹#›</a:t>
            </a:fld>
            <a:endParaRPr lang="en-US"/>
          </a:p>
        </p:txBody>
      </p:sp>
    </p:spTree>
    <p:extLst>
      <p:ext uri="{BB962C8B-B14F-4D97-AF65-F5344CB8AC3E}">
        <p14:creationId xmlns:p14="http://schemas.microsoft.com/office/powerpoint/2010/main" val="174730956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rtlCol="0">
            <a:normAutofit/>
          </a:bodyPr>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1"/>
          <p:cNvSpPr>
            <a:spLocks noGrp="1"/>
          </p:cNvSpPr>
          <p:nvPr>
            <p:ph type="title"/>
          </p:nvPr>
        </p:nvSpPr>
        <p:spPr>
          <a:xfrm>
            <a:off x="0" y="-12192"/>
            <a:ext cx="91440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vl1pPr>
          </a:lstStyle>
          <a:p>
            <a:pPr>
              <a:defRPr/>
            </a:pPr>
            <a:fld id="{31855A77-6B40-4782-B952-558CCD0A8F3C}" type="datetime3">
              <a:rPr lang="en-US"/>
              <a:pPr>
                <a:defRPr/>
              </a:pPr>
              <a:t>2 February 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Medvision</a:t>
            </a:r>
          </a:p>
        </p:txBody>
      </p:sp>
      <p:sp>
        <p:nvSpPr>
          <p:cNvPr id="7" name="Slide Number Placeholder 6"/>
          <p:cNvSpPr>
            <a:spLocks noGrp="1"/>
          </p:cNvSpPr>
          <p:nvPr>
            <p:ph type="sldNum" sz="quarter" idx="12"/>
          </p:nvPr>
        </p:nvSpPr>
        <p:spPr/>
        <p:txBody>
          <a:bodyPr/>
          <a:lstStyle>
            <a:lvl1pPr>
              <a:defRPr/>
            </a:lvl1pPr>
          </a:lstStyle>
          <a:p>
            <a:pPr>
              <a:defRPr/>
            </a:pPr>
            <a:fld id="{F13E8FEE-8474-429D-A45A-11FBB0884AE2}" type="slidenum">
              <a:rPr lang="en-US"/>
              <a:pPr>
                <a:defRPr/>
              </a:pPr>
              <a:t>‹#›</a:t>
            </a:fld>
            <a:endParaRPr lang="en-US"/>
          </a:p>
        </p:txBody>
      </p:sp>
    </p:spTree>
    <p:extLst>
      <p:ext uri="{BB962C8B-B14F-4D97-AF65-F5344CB8AC3E}">
        <p14:creationId xmlns:p14="http://schemas.microsoft.com/office/powerpoint/2010/main" val="327274479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Vertical Text">
    <p:bg>
      <p:bgPr>
        <a:solidFill>
          <a:schemeClr val="bg1"/>
        </a:solid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0" y="-12192"/>
            <a:ext cx="9144000" cy="959315"/>
          </a:xfrm>
          <a:prstGeom prst="rect">
            <a:avLst/>
          </a:prstGeom>
          <a:solidFill>
            <a:schemeClr val="tx2"/>
          </a:solidFill>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9885BFF-DF5E-4E8F-AABD-E67CA35B3845}" type="datetime3">
              <a:rPr lang="en-US"/>
              <a:pPr>
                <a:defRPr/>
              </a:pPr>
              <a:t>2 February 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Medvision</a:t>
            </a:r>
          </a:p>
        </p:txBody>
      </p:sp>
      <p:sp>
        <p:nvSpPr>
          <p:cNvPr id="6" name="Slide Number Placeholder 5"/>
          <p:cNvSpPr>
            <a:spLocks noGrp="1"/>
          </p:cNvSpPr>
          <p:nvPr>
            <p:ph type="sldNum" sz="quarter" idx="12"/>
          </p:nvPr>
        </p:nvSpPr>
        <p:spPr/>
        <p:txBody>
          <a:bodyPr/>
          <a:lstStyle>
            <a:lvl1pPr>
              <a:defRPr/>
            </a:lvl1pPr>
          </a:lstStyle>
          <a:p>
            <a:pPr>
              <a:defRPr/>
            </a:pPr>
            <a:fld id="{67A66DD2-CDF8-4100-B6DC-B451884F6559}" type="slidenum">
              <a:rPr lang="en-US"/>
              <a:pPr>
                <a:defRPr/>
              </a:pPr>
              <a:t>‹#›</a:t>
            </a:fld>
            <a:endParaRPr lang="en-US"/>
          </a:p>
        </p:txBody>
      </p:sp>
    </p:spTree>
    <p:extLst>
      <p:ext uri="{BB962C8B-B14F-4D97-AF65-F5344CB8AC3E}">
        <p14:creationId xmlns:p14="http://schemas.microsoft.com/office/powerpoint/2010/main" val="181110664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1DB2E0F-7EC6-4B6B-9CEB-3C22599F7500}" type="datetime3">
              <a:rPr lang="en-US" smtClean="0"/>
              <a:pPr>
                <a:defRPr/>
              </a:pPr>
              <a:t>2 February 2018</a:t>
            </a:fld>
            <a:endParaRPr lang="en-US" dirty="0"/>
          </a:p>
        </p:txBody>
      </p:sp>
      <p:sp>
        <p:nvSpPr>
          <p:cNvPr id="5" name="Footer Placeholder 4"/>
          <p:cNvSpPr>
            <a:spLocks noGrp="1"/>
          </p:cNvSpPr>
          <p:nvPr>
            <p:ph type="ftr" sz="quarter" idx="11"/>
          </p:nvPr>
        </p:nvSpPr>
        <p:spPr/>
        <p:txBody>
          <a:bodyPr/>
          <a:lstStyle/>
          <a:p>
            <a:pPr>
              <a:defRPr/>
            </a:pPr>
            <a:r>
              <a:rPr lang="en-US" smtClean="0"/>
              <a:t>Medvision</a:t>
            </a:r>
            <a:endParaRPr lang="en-US"/>
          </a:p>
        </p:txBody>
      </p:sp>
      <p:sp>
        <p:nvSpPr>
          <p:cNvPr id="6" name="Slide Number Placeholder 5"/>
          <p:cNvSpPr>
            <a:spLocks noGrp="1"/>
          </p:cNvSpPr>
          <p:nvPr>
            <p:ph type="sldNum" sz="quarter" idx="12"/>
          </p:nvPr>
        </p:nvSpPr>
        <p:spPr/>
        <p:txBody>
          <a:body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39367373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0F67AB05-3103-4403-81D4-1438E53DA94C}" type="datetime3">
              <a:rPr lang="en-US" smtClean="0"/>
              <a:pPr>
                <a:defRPr/>
              </a:pPr>
              <a:t>2 February 2018</a:t>
            </a:fld>
            <a:endParaRPr lang="en-US"/>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E4151757-D7E5-4A17-B1EC-5FC56F2C7290}" type="slidenum">
              <a:rPr lang="en-US" smtClean="0"/>
              <a:pPr>
                <a:defRPr/>
              </a:pPr>
              <a:t>‹#›</a:t>
            </a:fld>
            <a:endParaRPr lang="en-US"/>
          </a:p>
        </p:txBody>
      </p:sp>
    </p:spTree>
    <p:extLst>
      <p:ext uri="{BB962C8B-B14F-4D97-AF65-F5344CB8AC3E}">
        <p14:creationId xmlns:p14="http://schemas.microsoft.com/office/powerpoint/2010/main" val="333108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BC185A3D-9FC0-456D-94A2-11F5963F3E3F}" type="datetime3">
              <a:rPr lang="en-US" smtClean="0"/>
              <a:pPr>
                <a:defRPr/>
              </a:pPr>
              <a:t>2 February 2018</a:t>
            </a:fld>
            <a:endParaRPr lang="en-US"/>
          </a:p>
        </p:txBody>
      </p:sp>
      <p:sp>
        <p:nvSpPr>
          <p:cNvPr id="8" name="Footer Placeholder 7"/>
          <p:cNvSpPr>
            <a:spLocks noGrp="1"/>
          </p:cNvSpPr>
          <p:nvPr>
            <p:ph type="ftr" sz="quarter" idx="11"/>
          </p:nvPr>
        </p:nvSpPr>
        <p:spPr/>
        <p:txBody>
          <a:bodyPr/>
          <a:lstStyle/>
          <a:p>
            <a:pPr>
              <a:defRPr/>
            </a:pPr>
            <a:r>
              <a:rPr lang="en-US" smtClean="0"/>
              <a:t>Medvision</a:t>
            </a:r>
            <a:endParaRPr lang="en-US"/>
          </a:p>
        </p:txBody>
      </p:sp>
      <p:sp>
        <p:nvSpPr>
          <p:cNvPr id="9" name="Slide Number Placeholder 8"/>
          <p:cNvSpPr>
            <a:spLocks noGrp="1"/>
          </p:cNvSpPr>
          <p:nvPr>
            <p:ph type="sldNum" sz="quarter" idx="12"/>
          </p:nvPr>
        </p:nvSpPr>
        <p:spPr/>
        <p:txBody>
          <a:bodyPr/>
          <a:lstStyle/>
          <a:p>
            <a:pPr>
              <a:defRPr/>
            </a:pPr>
            <a:fld id="{037D3BC0-D999-42F5-8152-2EAA91CDABAB}" type="slidenum">
              <a:rPr lang="en-US" smtClean="0"/>
              <a:pPr>
                <a:defRPr/>
              </a:pPr>
              <a:t>‹#›</a:t>
            </a:fld>
            <a:endParaRPr lang="en-US"/>
          </a:p>
        </p:txBody>
      </p:sp>
    </p:spTree>
    <p:extLst>
      <p:ext uri="{BB962C8B-B14F-4D97-AF65-F5344CB8AC3E}">
        <p14:creationId xmlns:p14="http://schemas.microsoft.com/office/powerpoint/2010/main" val="334657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4" name="Footer Placeholder 3"/>
          <p:cNvSpPr>
            <a:spLocks noGrp="1"/>
          </p:cNvSpPr>
          <p:nvPr>
            <p:ph type="ftr" sz="quarter" idx="11"/>
          </p:nvPr>
        </p:nvSpPr>
        <p:spPr/>
        <p:txBody>
          <a:bodyPr/>
          <a:lstStyle/>
          <a:p>
            <a:pPr>
              <a:defRPr/>
            </a:pPr>
            <a:r>
              <a:rPr lang="en-US" smtClean="0"/>
              <a:t>Medvision</a:t>
            </a:r>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a:t>
            </a:fld>
            <a:endParaRPr lang="en-US"/>
          </a:p>
        </p:txBody>
      </p:sp>
    </p:spTree>
    <p:extLst>
      <p:ext uri="{BB962C8B-B14F-4D97-AF65-F5344CB8AC3E}">
        <p14:creationId xmlns:p14="http://schemas.microsoft.com/office/powerpoint/2010/main" val="267111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5B333D3-6905-4C58-AE24-1E87259C2E27}" type="datetime3">
              <a:rPr lang="en-US" smtClean="0"/>
              <a:pPr>
                <a:defRPr/>
              </a:pPr>
              <a:t>2 February 2018</a:t>
            </a:fld>
            <a:endParaRPr lang="en-US"/>
          </a:p>
        </p:txBody>
      </p:sp>
      <p:sp>
        <p:nvSpPr>
          <p:cNvPr id="3" name="Footer Placeholder 2"/>
          <p:cNvSpPr>
            <a:spLocks noGrp="1"/>
          </p:cNvSpPr>
          <p:nvPr>
            <p:ph type="ftr" sz="quarter" idx="11"/>
          </p:nvPr>
        </p:nvSpPr>
        <p:spPr/>
        <p:txBody>
          <a:bodyPr/>
          <a:lstStyle/>
          <a:p>
            <a:pPr>
              <a:defRPr/>
            </a:pPr>
            <a:r>
              <a:rPr lang="en-US" smtClean="0"/>
              <a:t>Medvision</a:t>
            </a:r>
            <a:endParaRPr lang="en-US"/>
          </a:p>
        </p:txBody>
      </p:sp>
      <p:sp>
        <p:nvSpPr>
          <p:cNvPr id="4" name="Slide Number Placeholder 3"/>
          <p:cNvSpPr>
            <a:spLocks noGrp="1"/>
          </p:cNvSpPr>
          <p:nvPr>
            <p:ph type="sldNum" sz="quarter" idx="12"/>
          </p:nvPr>
        </p:nvSpPr>
        <p:spPr/>
        <p:txBody>
          <a:bodyPr/>
          <a:lstStyle/>
          <a:p>
            <a:pPr>
              <a:defRPr/>
            </a:pPr>
            <a:fld id="{575671F2-BE8A-46A7-93A1-5E4C3DB6FB62}" type="slidenum">
              <a:rPr lang="en-US" smtClean="0"/>
              <a:pPr>
                <a:defRPr/>
              </a:pPr>
              <a:t>‹#›</a:t>
            </a:fld>
            <a:endParaRPr lang="en-US"/>
          </a:p>
        </p:txBody>
      </p:sp>
    </p:spTree>
    <p:extLst>
      <p:ext uri="{BB962C8B-B14F-4D97-AF65-F5344CB8AC3E}">
        <p14:creationId xmlns:p14="http://schemas.microsoft.com/office/powerpoint/2010/main" val="202562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DD4EDA5-C50A-4B4B-B259-54453D0C30F2}" type="datetime3">
              <a:rPr lang="en-US" smtClean="0"/>
              <a:pPr>
                <a:defRPr/>
              </a:pPr>
              <a:t>2 February 2018</a:t>
            </a:fld>
            <a:endParaRPr lang="en-US"/>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71889814-F494-4A75-9B19-27473D2262BA}" type="slidenum">
              <a:rPr lang="en-US" smtClean="0"/>
              <a:pPr>
                <a:defRPr/>
              </a:pPr>
              <a:t>‹#›</a:t>
            </a:fld>
            <a:endParaRPr lang="en-US"/>
          </a:p>
        </p:txBody>
      </p:sp>
    </p:spTree>
    <p:extLst>
      <p:ext uri="{BB962C8B-B14F-4D97-AF65-F5344CB8AC3E}">
        <p14:creationId xmlns:p14="http://schemas.microsoft.com/office/powerpoint/2010/main" val="182402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1855A77-6B40-4782-B952-558CCD0A8F3C}" type="datetime3">
              <a:rPr lang="en-US" smtClean="0"/>
              <a:pPr>
                <a:defRPr/>
              </a:pPr>
              <a:t>2 February 2018</a:t>
            </a:fld>
            <a:endParaRPr lang="en-US"/>
          </a:p>
        </p:txBody>
      </p:sp>
      <p:sp>
        <p:nvSpPr>
          <p:cNvPr id="6" name="Footer Placeholder 5"/>
          <p:cNvSpPr>
            <a:spLocks noGrp="1"/>
          </p:cNvSpPr>
          <p:nvPr>
            <p:ph type="ftr" sz="quarter" idx="11"/>
          </p:nvPr>
        </p:nvSpPr>
        <p:spPr/>
        <p:txBody>
          <a:bodyPr/>
          <a:lstStyle/>
          <a:p>
            <a:pPr>
              <a:defRPr/>
            </a:pPr>
            <a:r>
              <a:rPr lang="en-US" smtClean="0"/>
              <a:t>Medvision</a:t>
            </a:r>
            <a:endParaRPr lang="en-US"/>
          </a:p>
        </p:txBody>
      </p:sp>
      <p:sp>
        <p:nvSpPr>
          <p:cNvPr id="7" name="Slide Number Placeholder 6"/>
          <p:cNvSpPr>
            <a:spLocks noGrp="1"/>
          </p:cNvSpPr>
          <p:nvPr>
            <p:ph type="sldNum" sz="quarter" idx="12"/>
          </p:nvPr>
        </p:nvSpPr>
        <p:spPr/>
        <p:txBody>
          <a:bodyPr/>
          <a:lstStyle/>
          <a:p>
            <a:pPr>
              <a:defRPr/>
            </a:pPr>
            <a:fld id="{F13E8FEE-8474-429D-A45A-11FBB0884AE2}" type="slidenum">
              <a:rPr lang="en-US" smtClean="0"/>
              <a:pPr>
                <a:defRPr/>
              </a:pPr>
              <a:t>‹#›</a:t>
            </a:fld>
            <a:endParaRPr lang="en-US"/>
          </a:p>
        </p:txBody>
      </p:sp>
    </p:spTree>
    <p:extLst>
      <p:ext uri="{BB962C8B-B14F-4D97-AF65-F5344CB8AC3E}">
        <p14:creationId xmlns:p14="http://schemas.microsoft.com/office/powerpoint/2010/main" val="5775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21DB2E0F-7EC6-4B6B-9CEB-3C22599F7500}" type="datetime3">
              <a:rPr lang="en-US" smtClean="0"/>
              <a:pPr>
                <a:defRPr/>
              </a:pPr>
              <a:t>2 February 2018</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smtClean="0"/>
              <a:t>Medvision</a:t>
            </a:r>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6A20BDC0-00E6-48D1-8C26-25F55A8D22AC}" type="slidenum">
              <a:rPr lang="en-US" smtClean="0"/>
              <a:pPr>
                <a:defRPr/>
              </a:pPr>
              <a:t>‹#›</a:t>
            </a:fld>
            <a:endParaRPr lang="en-US"/>
          </a:p>
        </p:txBody>
      </p:sp>
    </p:spTree>
    <p:extLst>
      <p:ext uri="{BB962C8B-B14F-4D97-AF65-F5344CB8AC3E}">
        <p14:creationId xmlns:p14="http://schemas.microsoft.com/office/powerpoint/2010/main" val="1254988169"/>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843" r:id="rId18"/>
    <p:sldLayoutId id="2147483844" r:id="rId19"/>
    <p:sldLayoutId id="2147483846" r:id="rId20"/>
    <p:sldLayoutId id="2147483847" r:id="rId21"/>
    <p:sldLayoutId id="2147483848" r:id="rId22"/>
    <p:sldLayoutId id="2147483850" r:id="rId23"/>
    <p:sldLayoutId id="2147483851" r:id="rId24"/>
    <p:sldLayoutId id="2147483852" r:id="rId25"/>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007" y="2424753"/>
            <a:ext cx="7765321" cy="1326321"/>
          </a:xfrm>
        </p:spPr>
        <p:txBody>
          <a:bodyPr/>
          <a:lstStyle/>
          <a:p>
            <a:r>
              <a:rPr lang="en-US" dirty="0" smtClean="0"/>
              <a:t>US Healthcare BASICS</a:t>
            </a:r>
            <a:endParaRPr lang="en-US" dirty="0"/>
          </a:p>
        </p:txBody>
      </p:sp>
      <p:sp>
        <p:nvSpPr>
          <p:cNvPr id="4" name="Date Placeholder 3"/>
          <p:cNvSpPr>
            <a:spLocks noGrp="1"/>
          </p:cNvSpPr>
          <p:nvPr>
            <p:ph type="dt" sz="half" idx="10"/>
          </p:nvPr>
        </p:nvSpPr>
        <p:spPr/>
        <p:txBody>
          <a:bodyPr/>
          <a:lstStyle/>
          <a:p>
            <a:pPr>
              <a:defRPr/>
            </a:pPr>
            <a:fld id="{DCE59F99-6438-4215-9B17-75BC08081890}" type="datetime3">
              <a:rPr lang="en-US" smtClean="0"/>
              <a:pPr>
                <a:defRPr/>
              </a:pPr>
              <a:t>2 February 2018</a:t>
            </a:fld>
            <a:endParaRPr lang="en-US"/>
          </a:p>
        </p:txBody>
      </p:sp>
      <p:sp>
        <p:nvSpPr>
          <p:cNvPr id="6" name="Slide Number Placeholder 5"/>
          <p:cNvSpPr>
            <a:spLocks noGrp="1"/>
          </p:cNvSpPr>
          <p:nvPr>
            <p:ph type="sldNum" sz="quarter" idx="12"/>
          </p:nvPr>
        </p:nvSpPr>
        <p:spPr/>
        <p:txBody>
          <a:bodyPr/>
          <a:lstStyle/>
          <a:p>
            <a:pPr>
              <a:defRPr/>
            </a:pPr>
            <a:fld id="{6A589A85-AAC8-4024-95ED-9A006ED48D29}" type="slidenum">
              <a:rPr lang="en-US" smtClean="0"/>
              <a:pPr>
                <a:defRPr/>
              </a:pPr>
              <a:t>1</a:t>
            </a:fld>
            <a:endParaRPr lang="en-US"/>
          </a:p>
        </p:txBody>
      </p:sp>
    </p:spTree>
    <p:extLst>
      <p:ext uri="{BB962C8B-B14F-4D97-AF65-F5344CB8AC3E}">
        <p14:creationId xmlns:p14="http://schemas.microsoft.com/office/powerpoint/2010/main" val="603782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IN" dirty="0"/>
          </a:p>
        </p:txBody>
      </p:sp>
      <p:sp>
        <p:nvSpPr>
          <p:cNvPr id="3" name="Content Placeholder 2"/>
          <p:cNvSpPr>
            <a:spLocks noGrp="1"/>
          </p:cNvSpPr>
          <p:nvPr>
            <p:ph idx="1"/>
          </p:nvPr>
        </p:nvSpPr>
        <p:spPr/>
        <p:txBody>
          <a:bodyPr>
            <a:normAutofit/>
          </a:bodyPr>
          <a:lstStyle/>
          <a:p>
            <a:r>
              <a:rPr lang="en-IN" sz="1800" dirty="0" smtClean="0">
                <a:latin typeface="Calibri" panose="020F0502020204030204" pitchFamily="34" charset="0"/>
                <a:cs typeface="Calibri" panose="020F0502020204030204" pitchFamily="34" charset="0"/>
              </a:rPr>
              <a:t>In-Network Provider: A health care provider on a list of providers preselected by the insurer. The insurer will offer discounted coinsurance or co-payments, or additional benefits, to a plan member to see an in-network provider. Generally, providers in network are providers who have a contract with the insurer to accept rates further discounted from the "usual and customary" charges the insurer pays to out-of-network providers.</a:t>
            </a:r>
          </a:p>
          <a:p>
            <a:r>
              <a:rPr lang="en-IN" sz="1800" dirty="0" smtClean="0">
                <a:latin typeface="Calibri" panose="020F0502020204030204" pitchFamily="34" charset="0"/>
                <a:cs typeface="Calibri" panose="020F0502020204030204" pitchFamily="34" charset="0"/>
              </a:rPr>
              <a:t>Prior Authorization: A certification or authorization that an insurer provides prior to medical service occurring. Obtaining an authorization means that the insurer is obligated to pay for the service, assuming it matches what was authorized. Many smaller, routine services do not require authorization.</a:t>
            </a:r>
          </a:p>
        </p:txBody>
      </p:sp>
    </p:spTree>
    <p:extLst>
      <p:ext uri="{BB962C8B-B14F-4D97-AF65-F5344CB8AC3E}">
        <p14:creationId xmlns:p14="http://schemas.microsoft.com/office/powerpoint/2010/main" val="3621858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IN" dirty="0"/>
          </a:p>
        </p:txBody>
      </p:sp>
      <p:sp>
        <p:nvSpPr>
          <p:cNvPr id="3" name="Content Placeholder 2"/>
          <p:cNvSpPr>
            <a:spLocks noGrp="1"/>
          </p:cNvSpPr>
          <p:nvPr>
            <p:ph idx="1"/>
          </p:nvPr>
        </p:nvSpPr>
        <p:spPr/>
        <p:txBody>
          <a:bodyPr>
            <a:normAutofit/>
          </a:bodyPr>
          <a:lstStyle/>
          <a:p>
            <a:pPr lvl="1"/>
            <a:r>
              <a:rPr lang="en-IN" dirty="0" smtClean="0">
                <a:latin typeface="Calibri" panose="020F0502020204030204" pitchFamily="34" charset="0"/>
                <a:cs typeface="Calibri" panose="020F0502020204030204" pitchFamily="34" charset="0"/>
              </a:rPr>
              <a:t>Capitation: An amount paid by an insurer to a health care provider, for which the provider agrees to treat all members of the insurer.</a:t>
            </a:r>
          </a:p>
          <a:p>
            <a:pPr lvl="1"/>
            <a:r>
              <a:rPr lang="en-IN" dirty="0" smtClean="0">
                <a:latin typeface="Calibri" panose="020F0502020204030204" pitchFamily="34" charset="0"/>
                <a:cs typeface="Calibri" panose="020F0502020204030204" pitchFamily="34" charset="0"/>
              </a:rPr>
              <a:t>Explanation of Benefits: A document that may be sent by an insurer to a patient explaining what was covered for a medical service, and how payment amount and patient responsibility amount were determined.</a:t>
            </a:r>
          </a:p>
          <a:p>
            <a:pPr lvl="1"/>
            <a:r>
              <a:rPr lang="en-IN" dirty="0" smtClean="0">
                <a:latin typeface="Calibri" panose="020F0502020204030204" pitchFamily="34" charset="0"/>
                <a:cs typeface="Calibri" panose="020F0502020204030204" pitchFamily="34" charset="0"/>
              </a:rPr>
              <a:t> Electronic Remittance Advice: An ERA is an electronic file that contains claim payment and remittance information.</a:t>
            </a:r>
          </a:p>
          <a:p>
            <a:pPr lvl="1"/>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735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smtClean="0"/>
              <a:t>ICD codes &amp; HCPCS codes</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12</a:t>
            </a:fld>
            <a:endParaRPr lang="en-US"/>
          </a:p>
        </p:txBody>
      </p:sp>
      <p:sp>
        <p:nvSpPr>
          <p:cNvPr id="6" name="Shape 413"/>
          <p:cNvSpPr txBox="1"/>
          <p:nvPr/>
        </p:nvSpPr>
        <p:spPr>
          <a:xfrm>
            <a:off x="195072" y="1060705"/>
            <a:ext cx="8303949" cy="4797898"/>
          </a:xfrm>
          <a:prstGeom prst="rect">
            <a:avLst/>
          </a:prstGeom>
          <a:noFill/>
          <a:ln>
            <a:noFill/>
          </a:ln>
        </p:spPr>
        <p:txBody>
          <a:bodyPr lIns="68569" tIns="34275" rIns="68569" bIns="34275" anchor="t" anchorCtr="0">
            <a:noAutofit/>
          </a:bodyPr>
          <a:lstStyle/>
          <a:p>
            <a:pPr marL="214313" indent="-214313">
              <a:spcBef>
                <a:spcPts val="1350"/>
              </a:spcBef>
              <a:buClr>
                <a:schemeClr val="accent1"/>
              </a:buClr>
              <a:buSzPct val="100000"/>
              <a:buFont typeface="Noto Symbol"/>
              <a:buChar char="▪"/>
            </a:pPr>
            <a:r>
              <a:rPr lang="en-US" dirty="0">
                <a:latin typeface="Calibri" panose="020F0502020204030204" pitchFamily="34" charset="0"/>
                <a:ea typeface="Arial"/>
                <a:cs typeface="Arial"/>
              </a:rPr>
              <a:t>The code set providers currently use to report medical diagnoses and procedures on claims for services furnished is ICD codes</a:t>
            </a:r>
            <a:r>
              <a:rPr lang="en-US" dirty="0" smtClean="0">
                <a:latin typeface="Calibri" panose="020F0502020204030204" pitchFamily="34" charset="0"/>
                <a:ea typeface="Arial"/>
                <a:cs typeface="Arial"/>
              </a:rPr>
              <a:t>.</a:t>
            </a:r>
            <a:endParaRPr lang="en-US" dirty="0">
              <a:latin typeface="Calibri" panose="020F0502020204030204" pitchFamily="34" charset="0"/>
              <a:ea typeface="Arial"/>
              <a:cs typeface="Arial"/>
            </a:endParaRPr>
          </a:p>
          <a:p>
            <a:pPr marL="214313" indent="-214313">
              <a:spcBef>
                <a:spcPts val="1350"/>
              </a:spcBef>
              <a:buClr>
                <a:schemeClr val="accent1"/>
              </a:buClr>
              <a:buSzPct val="100000"/>
              <a:buFont typeface="Noto Symbol"/>
              <a:buChar char="▪"/>
            </a:pPr>
            <a:r>
              <a:rPr lang="en-US" dirty="0">
                <a:latin typeface="Calibri" panose="020F0502020204030204" pitchFamily="34" charset="0"/>
                <a:ea typeface="Arial"/>
                <a:cs typeface="Arial"/>
              </a:rPr>
              <a:t>The code set providers currently use to procedures and services on claims is HCPCS </a:t>
            </a:r>
            <a:r>
              <a:rPr lang="en-US" dirty="0" smtClean="0">
                <a:latin typeface="Calibri" panose="020F0502020204030204" pitchFamily="34" charset="0"/>
                <a:ea typeface="Arial"/>
                <a:cs typeface="Arial"/>
              </a:rPr>
              <a:t>codes</a:t>
            </a:r>
            <a:endParaRPr lang="en-US" dirty="0">
              <a:latin typeface="Calibri" panose="020F0502020204030204" pitchFamily="34" charset="0"/>
              <a:ea typeface="Arial"/>
              <a:cs typeface="Arial"/>
            </a:endParaRPr>
          </a:p>
          <a:p>
            <a:pPr marL="214313" indent="-214313">
              <a:spcBef>
                <a:spcPts val="1350"/>
              </a:spcBef>
              <a:buClr>
                <a:schemeClr val="accent1"/>
              </a:buClr>
              <a:buSzPct val="100000"/>
              <a:buFont typeface="Noto Symbol"/>
              <a:buChar char="▪"/>
            </a:pPr>
            <a:r>
              <a:rPr lang="en-US" dirty="0">
                <a:latin typeface="Calibri" panose="020F0502020204030204" pitchFamily="34" charset="0"/>
                <a:ea typeface="Arial"/>
                <a:cs typeface="Arial"/>
              </a:rPr>
              <a:t>When ICD-10 is implemented on October 1, 2015, physicians, suppliers, outpatient facilities, and hospital outpatient departments will: </a:t>
            </a:r>
            <a:endParaRPr lang="en-US" dirty="0" smtClean="0">
              <a:latin typeface="Calibri" panose="020F0502020204030204" pitchFamily="34" charset="0"/>
              <a:ea typeface="Arial"/>
              <a:cs typeface="Arial"/>
            </a:endParaRPr>
          </a:p>
          <a:p>
            <a:pPr marL="671513" lvl="1" indent="-214313">
              <a:spcBef>
                <a:spcPts val="1350"/>
              </a:spcBef>
              <a:buClr>
                <a:schemeClr val="accent1"/>
              </a:buClr>
              <a:buSzPct val="100000"/>
              <a:buFont typeface="Noto Symbol"/>
              <a:buChar char="▪"/>
            </a:pPr>
            <a:r>
              <a:rPr lang="en-US" dirty="0" smtClean="0">
                <a:latin typeface="Calibri" panose="020F0502020204030204" pitchFamily="34" charset="0"/>
                <a:ea typeface="Arial"/>
                <a:cs typeface="Arial"/>
              </a:rPr>
              <a:t>Continue </a:t>
            </a:r>
            <a:r>
              <a:rPr lang="en-US" dirty="0">
                <a:latin typeface="Calibri" panose="020F0502020204030204" pitchFamily="34" charset="0"/>
                <a:ea typeface="Arial"/>
                <a:cs typeface="Arial"/>
              </a:rPr>
              <a:t>to report and receive payments for furnished services, including physician visits to inpatients, based on CPT and HCPCS codes; </a:t>
            </a:r>
          </a:p>
          <a:p>
            <a:pPr marL="671513" lvl="2" indent="-214313">
              <a:spcBef>
                <a:spcPts val="1350"/>
              </a:spcBef>
              <a:buClr>
                <a:schemeClr val="accent1"/>
              </a:buClr>
              <a:buSzPct val="100000"/>
              <a:buFont typeface="Noto Symbol"/>
              <a:buChar char="▪"/>
            </a:pPr>
            <a:r>
              <a:rPr lang="en-US" dirty="0">
                <a:latin typeface="Calibri" panose="020F0502020204030204" pitchFamily="34" charset="0"/>
                <a:ea typeface="Arial"/>
                <a:cs typeface="Arial"/>
              </a:rPr>
              <a:t>Use only ICD-10-CM (diagnosis) codes, not ICD-10-PCS (procedure) codes, on claims; </a:t>
            </a:r>
          </a:p>
          <a:p>
            <a:pPr marL="214313" indent="-214313">
              <a:spcBef>
                <a:spcPts val="1350"/>
              </a:spcBef>
              <a:buClr>
                <a:schemeClr val="accent1"/>
              </a:buClr>
              <a:buSzPct val="100000"/>
              <a:buFont typeface="Noto Symbol"/>
              <a:buChar char="▪"/>
            </a:pPr>
            <a:r>
              <a:rPr lang="en-US" dirty="0">
                <a:latin typeface="Calibri" panose="020F0502020204030204" pitchFamily="34" charset="0"/>
                <a:ea typeface="Arial"/>
                <a:cs typeface="Arial"/>
              </a:rPr>
              <a:t>When ICD-10 is implemented, inpatient providers will report ICD-10-CM diagnosis and ICD-10-PCS procedure codes on claims, which the MAC will use to assign discharges to the appropriate ICD-10 MS-DRG.</a:t>
            </a:r>
          </a:p>
          <a:p>
            <a:pPr marL="214313" indent="-214313">
              <a:spcBef>
                <a:spcPts val="0"/>
              </a:spcBef>
              <a:buClr>
                <a:schemeClr val="accent1"/>
              </a:buClr>
              <a:buSzPct val="100000"/>
              <a:buFont typeface="Noto Symbol"/>
              <a:buChar char="▪"/>
            </a:pPr>
            <a:endParaRPr lang="en-US" sz="1600" dirty="0">
              <a:latin typeface="Calibri" panose="020F0502020204030204" pitchFamily="34" charset="0"/>
              <a:ea typeface="Arial"/>
              <a:cs typeface="Arial"/>
              <a:sym typeface="Arial"/>
            </a:endParaRPr>
          </a:p>
        </p:txBody>
      </p:sp>
    </p:spTree>
    <p:extLst>
      <p:ext uri="{BB962C8B-B14F-4D97-AF65-F5344CB8AC3E}">
        <p14:creationId xmlns:p14="http://schemas.microsoft.com/office/powerpoint/2010/main" val="318485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250"/>
                                        <p:tgtEl>
                                          <p:spTgt spid="6">
                                            <p:txEl>
                                              <p:pRg st="0" end="0"/>
                                            </p:txEl>
                                          </p:spTgt>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250"/>
                                        <p:tgtEl>
                                          <p:spTgt spid="6">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250"/>
                                        <p:tgtEl>
                                          <p:spTgt spid="6">
                                            <p:txEl>
                                              <p:pRg st="2" end="2"/>
                                            </p:txEl>
                                          </p:spTgt>
                                        </p:tgtEl>
                                      </p:cBhvr>
                                    </p:animEffect>
                                  </p:childTnLst>
                                </p:cTn>
                              </p:par>
                            </p:childTnLst>
                          </p:cTn>
                        </p:par>
                        <p:par>
                          <p:cTn id="16" fill="hold">
                            <p:stCondLst>
                              <p:cond delay="375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250"/>
                                        <p:tgtEl>
                                          <p:spTgt spid="6">
                                            <p:txEl>
                                              <p:pRg st="3" end="3"/>
                                            </p:txEl>
                                          </p:spTgt>
                                        </p:tgtEl>
                                      </p:cBhvr>
                                    </p:animEffect>
                                  </p:childTnLst>
                                </p:cTn>
                              </p:par>
                            </p:childTnLst>
                          </p:cTn>
                        </p:par>
                        <p:par>
                          <p:cTn id="20" fill="hold">
                            <p:stCondLst>
                              <p:cond delay="5000"/>
                            </p:stCondLst>
                            <p:childTnLst>
                              <p:par>
                                <p:cTn id="21" presetID="10" presetClass="entr" presetSubtype="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1250"/>
                                        <p:tgtEl>
                                          <p:spTgt spid="6">
                                            <p:txEl>
                                              <p:pRg st="4" end="4"/>
                                            </p:txEl>
                                          </p:spTgt>
                                        </p:tgtEl>
                                      </p:cBhvr>
                                    </p:animEffect>
                                  </p:childTnLst>
                                </p:cTn>
                              </p:par>
                            </p:childTnLst>
                          </p:cTn>
                        </p:par>
                        <p:par>
                          <p:cTn id="24" fill="hold">
                            <p:stCondLst>
                              <p:cond delay="6250"/>
                            </p:stCondLst>
                            <p:childTnLst>
                              <p:par>
                                <p:cTn id="25" presetID="10" presetClass="entr" presetSubtype="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2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41105"/>
            <a:ext cx="7765321" cy="1326321"/>
          </a:xfrm>
        </p:spPr>
        <p:txBody>
          <a:bodyPr/>
          <a:lstStyle/>
          <a:p>
            <a:r>
              <a:rPr lang="en-US" dirty="0"/>
              <a:t>Insurance </a:t>
            </a:r>
            <a:r>
              <a:rPr lang="en-US" dirty="0" err="1" smtClean="0"/>
              <a:t>oFFERINGS</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13</a:t>
            </a:fld>
            <a:endParaRPr lang="en-US"/>
          </a:p>
        </p:txBody>
      </p:sp>
      <p:sp>
        <p:nvSpPr>
          <p:cNvPr id="6" name="Shape 128"/>
          <p:cNvSpPr txBox="1">
            <a:spLocks/>
          </p:cNvSpPr>
          <p:nvPr/>
        </p:nvSpPr>
        <p:spPr bwMode="auto">
          <a:xfrm>
            <a:off x="453207" y="1805024"/>
            <a:ext cx="8229600"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lvl1pPr marL="182563" indent="-182563" algn="l" rtl="0" eaLnBrk="1" fontAlgn="base"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1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397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kern="1200">
                <a:solidFill>
                  <a:schemeClr val="tx1"/>
                </a:solidFill>
                <a:latin typeface="+mn-lt"/>
                <a:ea typeface="+mn-ea"/>
                <a:cs typeface="+mn-cs"/>
              </a:defRPr>
            </a:lvl3pPr>
            <a:lvl4pPr marL="8683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69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1">
              <a:buFont typeface="Arial" panose="020B0604020202020204" pitchFamily="34" charset="0"/>
              <a:buChar char="•"/>
            </a:pPr>
            <a:r>
              <a:rPr lang="en" sz="1800" dirty="0">
                <a:latin typeface="Calibri" panose="020F0502020204030204" pitchFamily="34" charset="0"/>
              </a:rPr>
              <a:t>Medicare</a:t>
            </a:r>
          </a:p>
          <a:p>
            <a:pPr lvl="1">
              <a:buFont typeface="Arial" panose="020B0604020202020204" pitchFamily="34" charset="0"/>
              <a:buChar char="•"/>
            </a:pPr>
            <a:r>
              <a:rPr lang="en" sz="1800" dirty="0">
                <a:latin typeface="Calibri" panose="020F0502020204030204" pitchFamily="34" charset="0"/>
              </a:rPr>
              <a:t>Medicaid</a:t>
            </a:r>
          </a:p>
          <a:p>
            <a:pPr lvl="1">
              <a:buFont typeface="Arial" panose="020B0604020202020204" pitchFamily="34" charset="0"/>
              <a:buChar char="•"/>
            </a:pPr>
            <a:r>
              <a:rPr lang="en" sz="1800" dirty="0">
                <a:latin typeface="Calibri" panose="020F0502020204030204" pitchFamily="34" charset="0"/>
              </a:rPr>
              <a:t>Commercial</a:t>
            </a:r>
          </a:p>
          <a:p>
            <a:pPr lvl="1">
              <a:buFont typeface="Arial" panose="020B0604020202020204" pitchFamily="34" charset="0"/>
              <a:buChar char="•"/>
            </a:pPr>
            <a:r>
              <a:rPr lang="en" sz="1800" dirty="0" smtClean="0">
                <a:latin typeface="Calibri" panose="020F0502020204030204" pitchFamily="34" charset="0"/>
              </a:rPr>
              <a:t>Workers </a:t>
            </a:r>
            <a:r>
              <a:rPr lang="en" sz="1800" dirty="0">
                <a:latin typeface="Calibri" panose="020F0502020204030204" pitchFamily="34" charset="0"/>
              </a:rPr>
              <a:t>Compensation</a:t>
            </a:r>
          </a:p>
          <a:p>
            <a:pPr marL="228600" lvl="1" indent="0">
              <a:buNone/>
            </a:pPr>
            <a:endParaRPr lang="en" sz="1800" dirty="0" smtClean="0">
              <a:latin typeface="Calibri" panose="020F0502020204030204" pitchFamily="34" charset="0"/>
            </a:endParaRPr>
          </a:p>
        </p:txBody>
      </p:sp>
    </p:spTree>
    <p:extLst>
      <p:ext uri="{BB962C8B-B14F-4D97-AF65-F5344CB8AC3E}">
        <p14:creationId xmlns:p14="http://schemas.microsoft.com/office/powerpoint/2010/main" val="937724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63937"/>
            <a:ext cx="7765321" cy="1326321"/>
          </a:xfrm>
        </p:spPr>
        <p:txBody>
          <a:bodyPr/>
          <a:lstStyle/>
          <a:p>
            <a:r>
              <a:rPr lang="en-US" dirty="0"/>
              <a:t>Medicare	</a:t>
            </a:r>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14</a:t>
            </a:fld>
            <a:endParaRPr lang="en-US"/>
          </a:p>
        </p:txBody>
      </p:sp>
      <p:sp>
        <p:nvSpPr>
          <p:cNvPr id="7" name="Rectangle 6"/>
          <p:cNvSpPr/>
          <p:nvPr/>
        </p:nvSpPr>
        <p:spPr>
          <a:xfrm>
            <a:off x="685347" y="1667766"/>
            <a:ext cx="7926389" cy="3139321"/>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rPr>
              <a:t>Provides health insurance coverage to people who are aged 65 and over; to those who are under 65 and are permanently physically disabled or who have a congenital physical disability; or to those who meet other special criteria like the End Stage Renal Disease program (ESRD).</a:t>
            </a:r>
          </a:p>
          <a:p>
            <a:pPr marL="285750" indent="-285750">
              <a:buFont typeface="Arial" panose="020B0604020202020204" pitchFamily="34" charset="0"/>
              <a:buChar char="•"/>
            </a:pPr>
            <a:r>
              <a:rPr lang="en-IN" dirty="0">
                <a:latin typeface="Calibri" panose="020F0502020204030204" pitchFamily="34" charset="0"/>
              </a:rPr>
              <a:t>The </a:t>
            </a:r>
            <a:r>
              <a:rPr lang="en-IN" dirty="0" err="1">
                <a:latin typeface="Calibri" panose="020F0502020204030204" pitchFamily="34" charset="0"/>
              </a:rPr>
              <a:t>Center</a:t>
            </a:r>
            <a:r>
              <a:rPr lang="en-IN" dirty="0">
                <a:latin typeface="Calibri" panose="020F0502020204030204" pitchFamily="34" charset="0"/>
              </a:rPr>
              <a:t> for Medicare and Medicaid Services (CMS), a component of the Department of Health and Human Services (HHS), administers Medicare, Medicaid.</a:t>
            </a:r>
          </a:p>
          <a:p>
            <a:pPr marL="285750" indent="-285750">
              <a:buFont typeface="Arial" panose="020B0604020202020204" pitchFamily="34" charset="0"/>
              <a:buChar char="•"/>
            </a:pPr>
            <a:r>
              <a:rPr lang="en-IN" dirty="0">
                <a:latin typeface="Calibri" panose="020F0502020204030204" pitchFamily="34" charset="0"/>
              </a:rPr>
              <a:t>Medicare is financed by payroll taxes imposed by the Federal Insurance Contributions Act (FICA) and the Self-Employment Contributions Act of 1954. In the case of employees, the tax is equal to 2.9 % of the wages, salaries and other compensation in connection with employment</a:t>
            </a:r>
            <a:endParaRPr lang="en-IN" dirty="0">
              <a:latin typeface="Calibri" panose="020F0502020204030204" pitchFamily="34" charset="0"/>
            </a:endParaRPr>
          </a:p>
        </p:txBody>
      </p:sp>
    </p:spTree>
    <p:extLst>
      <p:ext uri="{BB962C8B-B14F-4D97-AF65-F5344CB8AC3E}">
        <p14:creationId xmlns:p14="http://schemas.microsoft.com/office/powerpoint/2010/main" val="321552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09351"/>
            <a:ext cx="7765321" cy="591402"/>
          </a:xfrm>
        </p:spPr>
        <p:txBody>
          <a:bodyPr/>
          <a:lstStyle/>
          <a:p>
            <a:r>
              <a:rPr lang="en-US" dirty="0"/>
              <a:t>Types of Medicare</a:t>
            </a:r>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15</a:t>
            </a:fld>
            <a:endParaRPr lang="en-US"/>
          </a:p>
        </p:txBody>
      </p:sp>
      <p:sp>
        <p:nvSpPr>
          <p:cNvPr id="6" name="Rectangle 5"/>
          <p:cNvSpPr/>
          <p:nvPr/>
        </p:nvSpPr>
        <p:spPr>
          <a:xfrm>
            <a:off x="685347" y="1667766"/>
            <a:ext cx="7926389" cy="4278094"/>
          </a:xfrm>
          <a:prstGeom prst="rect">
            <a:avLst/>
          </a:prstGeom>
        </p:spPr>
        <p:txBody>
          <a:bodyPr wrap="square">
            <a:spAutoFit/>
          </a:bodyPr>
          <a:lstStyle/>
          <a:p>
            <a:r>
              <a:rPr lang="en-IN" sz="1600" dirty="0">
                <a:latin typeface="Calibri" panose="020F0502020204030204" pitchFamily="34" charset="0"/>
              </a:rPr>
              <a:t>Part A: Hospital Insurance</a:t>
            </a:r>
          </a:p>
          <a:p>
            <a:pPr lvl="1"/>
            <a:r>
              <a:rPr lang="en-IN" sz="1600" dirty="0">
                <a:latin typeface="Calibri" panose="020F0502020204030204" pitchFamily="34" charset="0"/>
              </a:rPr>
              <a:t>covers inpatient hospital stays (at least overnight), including semiprivate room, food, and tests.</a:t>
            </a:r>
          </a:p>
          <a:p>
            <a:r>
              <a:rPr lang="en-IN" sz="1600" dirty="0">
                <a:latin typeface="Calibri" panose="020F0502020204030204" pitchFamily="34" charset="0"/>
              </a:rPr>
              <a:t>Part B: Medical Insurance</a:t>
            </a:r>
          </a:p>
          <a:p>
            <a:pPr lvl="1"/>
            <a:r>
              <a:rPr lang="en-IN" sz="1600" dirty="0">
                <a:latin typeface="Calibri" panose="020F0502020204030204" pitchFamily="34" charset="0"/>
              </a:rPr>
              <a:t>coverage includes physician and nursing services, x-rays, laboratory and diagnostic tests, influenza and pneumonia vaccinations, blood transfusions, renal dialysis, outpatient hospital procedures, limited ambulance transportation, immunosuppressive drugs for organ transplant recipients, chemotherapy, hormonal and other outpatient medical treatments administered in a doctor's office.</a:t>
            </a:r>
          </a:p>
          <a:p>
            <a:r>
              <a:rPr lang="en-IN" sz="1600" dirty="0">
                <a:latin typeface="Calibri" panose="020F0502020204030204" pitchFamily="34" charset="0"/>
              </a:rPr>
              <a:t>Part C: Medicare Advantage plans</a:t>
            </a:r>
          </a:p>
          <a:p>
            <a:pPr lvl="1"/>
            <a:r>
              <a:rPr lang="en-IN" sz="1600" dirty="0">
                <a:latin typeface="Calibri" panose="020F0502020204030204" pitchFamily="34" charset="0"/>
              </a:rPr>
              <a:t>Medicare beneficiaries were given the option to receive their Medicare benefits through private health insurance plans.</a:t>
            </a:r>
          </a:p>
          <a:p>
            <a:r>
              <a:rPr lang="en-IN" sz="1600" dirty="0">
                <a:latin typeface="Calibri" panose="020F0502020204030204" pitchFamily="34" charset="0"/>
              </a:rPr>
              <a:t>Part D: Prescription Drug plans</a:t>
            </a:r>
          </a:p>
          <a:p>
            <a:pPr lvl="1"/>
            <a:r>
              <a:rPr lang="en-IN" sz="1600" dirty="0">
                <a:latin typeface="Calibri" panose="020F0502020204030204" pitchFamily="34" charset="0"/>
              </a:rPr>
              <a:t>a person with Medicare must </a:t>
            </a:r>
            <a:r>
              <a:rPr lang="en-IN" sz="1600" dirty="0" err="1">
                <a:latin typeface="Calibri" panose="020F0502020204030204" pitchFamily="34" charset="0"/>
              </a:rPr>
              <a:t>enroll</a:t>
            </a:r>
            <a:r>
              <a:rPr lang="en-IN" sz="1600" dirty="0">
                <a:latin typeface="Calibri" panose="020F0502020204030204" pitchFamily="34" charset="0"/>
              </a:rPr>
              <a:t> in a stand-alone Prescription Drug Plan (PDP) or Medicare Advantage plan with prescription drug coverage (MA-PD). These plans are approved and regulated by the Medicare program, but are actually designed and administered by private health insurance companies </a:t>
            </a:r>
            <a:endParaRPr lang="en-IN" sz="1600" dirty="0">
              <a:latin typeface="Calibri" panose="020F0502020204030204" pitchFamily="34" charset="0"/>
            </a:endParaRPr>
          </a:p>
        </p:txBody>
      </p:sp>
    </p:spTree>
    <p:extLst>
      <p:ext uri="{BB962C8B-B14F-4D97-AF65-F5344CB8AC3E}">
        <p14:creationId xmlns:p14="http://schemas.microsoft.com/office/powerpoint/2010/main" val="4075021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4" name="Shape 644"/>
          <p:cNvSpPr txBox="1"/>
          <p:nvPr/>
        </p:nvSpPr>
        <p:spPr>
          <a:xfrm>
            <a:off x="643275" y="994459"/>
            <a:ext cx="7855746" cy="4367708"/>
          </a:xfrm>
          <a:prstGeom prst="rect">
            <a:avLst/>
          </a:prstGeom>
          <a:noFill/>
          <a:ln>
            <a:noFill/>
          </a:ln>
        </p:spPr>
        <p:txBody>
          <a:bodyPr lIns="68569" tIns="34275" rIns="68569" bIns="34275" anchor="t" anchorCtr="0">
            <a:noAutofit/>
          </a:bodyPr>
          <a:lstStyle/>
          <a:p>
            <a:pPr marL="285750" indent="-285750">
              <a:buFont typeface="Arial" panose="020B0604020202020204" pitchFamily="34" charset="0"/>
              <a:buChar char="•"/>
            </a:pPr>
            <a:r>
              <a:rPr lang="en-US" dirty="0"/>
              <a:t>A federal program, run and partially funded by individual states to provide medical benefits </a:t>
            </a:r>
            <a:r>
              <a:rPr lang="en-US" dirty="0" smtClean="0"/>
              <a:t>to certain </a:t>
            </a:r>
            <a:r>
              <a:rPr lang="en-US" dirty="0"/>
              <a:t>low income people. </a:t>
            </a:r>
            <a:endParaRPr lang="en-US" dirty="0" smtClean="0"/>
          </a:p>
          <a:p>
            <a:pPr marL="285750" indent="-285750">
              <a:buFont typeface="Arial" panose="020B0604020202020204" pitchFamily="34" charset="0"/>
              <a:buChar char="•"/>
            </a:pPr>
            <a:r>
              <a:rPr lang="en-US" dirty="0" smtClean="0"/>
              <a:t>The </a:t>
            </a:r>
            <a:r>
              <a:rPr lang="en-US" dirty="0"/>
              <a:t>state, under broad federal guidelines, determines </a:t>
            </a:r>
            <a:r>
              <a:rPr lang="en-US" dirty="0" smtClean="0"/>
              <a:t>what benefits </a:t>
            </a:r>
            <a:r>
              <a:rPr lang="en-US" dirty="0"/>
              <a:t>are covered, who is eligible and how much providers will be paid. All states </a:t>
            </a:r>
            <a:r>
              <a:rPr lang="en-US" dirty="0" smtClean="0"/>
              <a:t>but Arizona </a:t>
            </a:r>
            <a:r>
              <a:rPr lang="en-US" dirty="0"/>
              <a:t>have Medicaid programs.</a:t>
            </a:r>
            <a:endParaRPr lang="en-US" dirty="0">
              <a:latin typeface="Calibri" panose="020F0502020204030204" pitchFamily="34" charset="0"/>
              <a:ea typeface="Arial"/>
              <a:cs typeface="Arial"/>
              <a:sym typeface="Arial"/>
            </a:endParaRPr>
          </a:p>
        </p:txBody>
      </p:sp>
      <p:sp>
        <p:nvSpPr>
          <p:cNvPr id="2" name="Title 1"/>
          <p:cNvSpPr>
            <a:spLocks noGrp="1"/>
          </p:cNvSpPr>
          <p:nvPr>
            <p:ph type="title"/>
          </p:nvPr>
        </p:nvSpPr>
        <p:spPr>
          <a:xfrm>
            <a:off x="0" y="-12192"/>
            <a:ext cx="9144000" cy="959315"/>
          </a:xfrm>
        </p:spPr>
        <p:txBody>
          <a:bodyPr/>
          <a:lstStyle/>
          <a:p>
            <a:r>
              <a:rPr lang="en-US" dirty="0"/>
              <a:t>Medicaid</a:t>
            </a:r>
          </a:p>
        </p:txBody>
      </p:sp>
    </p:spTree>
    <p:extLst>
      <p:ext uri="{BB962C8B-B14F-4D97-AF65-F5344CB8AC3E}">
        <p14:creationId xmlns:p14="http://schemas.microsoft.com/office/powerpoint/2010/main" val="29462375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smtClean="0"/>
              <a:t>Commercial Insurance</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17</a:t>
            </a:fld>
            <a:endParaRPr lang="en-US"/>
          </a:p>
        </p:txBody>
      </p:sp>
      <p:sp>
        <p:nvSpPr>
          <p:cNvPr id="6" name="Rectangle 5"/>
          <p:cNvSpPr/>
          <p:nvPr/>
        </p:nvSpPr>
        <p:spPr>
          <a:xfrm>
            <a:off x="330200" y="1443841"/>
            <a:ext cx="8420100" cy="1600438"/>
          </a:xfrm>
          <a:prstGeom prst="rect">
            <a:avLst/>
          </a:prstGeom>
          <a:noFill/>
          <a:ln>
            <a:noFill/>
          </a:ln>
        </p:spPr>
        <p:txBody>
          <a:bodyPr lIns="68569" tIns="34275" rIns="68569" bIns="34275" anchor="t" anchorCtr="0">
            <a:noAutofit/>
          </a:bodyPr>
          <a:lstStyle/>
          <a:p>
            <a:pPr marL="285750" indent="-285750">
              <a:spcBef>
                <a:spcPts val="0"/>
              </a:spcBef>
              <a:buClr>
                <a:schemeClr val="accent1"/>
              </a:buClr>
              <a:buSzPct val="100000"/>
              <a:buFont typeface="Arial" panose="020B0604020202020204" pitchFamily="34" charset="0"/>
              <a:buChar char="•"/>
            </a:pPr>
            <a:r>
              <a:rPr lang="en-US" dirty="0"/>
              <a:t>Commercial health insurance policies are sold by for-profit carriers. They are usually sold by agents and brokers, but can also be purchased directly from the carrier in many instances. These policies vary widely in the amount and types of specific coverage that they provide</a:t>
            </a:r>
            <a:r>
              <a:rPr lang="en-US" dirty="0">
                <a:latin typeface="Calibri" panose="020F0502020204030204" pitchFamily="34" charset="0"/>
                <a:ea typeface="Arial"/>
                <a:cs typeface="Arial"/>
              </a:rPr>
              <a:t/>
            </a:r>
            <a:br>
              <a:rPr lang="en-US" dirty="0">
                <a:latin typeface="Calibri" panose="020F0502020204030204" pitchFamily="34" charset="0"/>
                <a:ea typeface="Arial"/>
                <a:cs typeface="Arial"/>
              </a:rPr>
            </a:br>
            <a:r>
              <a:rPr lang="en-US" dirty="0">
                <a:latin typeface="Calibri" panose="020F0502020204030204" pitchFamily="34" charset="0"/>
                <a:ea typeface="Arial"/>
                <a:cs typeface="Arial"/>
              </a:rPr>
              <a:t/>
            </a:r>
            <a:br>
              <a:rPr lang="en-US" dirty="0">
                <a:latin typeface="Calibri" panose="020F0502020204030204" pitchFamily="34" charset="0"/>
                <a:ea typeface="Arial"/>
                <a:cs typeface="Arial"/>
              </a:rPr>
            </a:br>
            <a:endParaRPr lang="en-US" dirty="0">
              <a:latin typeface="Calibri" panose="020F0502020204030204" pitchFamily="34" charset="0"/>
              <a:ea typeface="Arial"/>
              <a:cs typeface="Arial"/>
            </a:endParaRPr>
          </a:p>
        </p:txBody>
      </p:sp>
    </p:spTree>
    <p:extLst>
      <p:ext uri="{BB962C8B-B14F-4D97-AF65-F5344CB8AC3E}">
        <p14:creationId xmlns:p14="http://schemas.microsoft.com/office/powerpoint/2010/main" val="2126214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smtClean="0"/>
              <a:t>Workers compensation</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18</a:t>
            </a:fld>
            <a:endParaRPr lang="en-US"/>
          </a:p>
        </p:txBody>
      </p:sp>
      <p:sp>
        <p:nvSpPr>
          <p:cNvPr id="6" name="Rectangle 5"/>
          <p:cNvSpPr/>
          <p:nvPr/>
        </p:nvSpPr>
        <p:spPr>
          <a:xfrm>
            <a:off x="431800" y="1346538"/>
            <a:ext cx="8064500" cy="2062103"/>
          </a:xfrm>
          <a:prstGeom prst="rect">
            <a:avLst/>
          </a:prstGeom>
          <a:noFill/>
          <a:ln>
            <a:noFill/>
          </a:ln>
        </p:spPr>
        <p:txBody>
          <a:bodyPr lIns="68569" tIns="34275" rIns="68569" bIns="34275" anchor="t" anchorCtr="0">
            <a:noAutofit/>
          </a:bodyPr>
          <a:lstStyle/>
          <a:p>
            <a:pPr marL="214313" indent="-214313">
              <a:spcBef>
                <a:spcPts val="0"/>
              </a:spcBef>
              <a:buClr>
                <a:schemeClr val="accent1"/>
              </a:buClr>
              <a:buSzPct val="100000"/>
              <a:buFont typeface="Noto Symbol"/>
              <a:buChar char="▪"/>
            </a:pPr>
            <a:r>
              <a:rPr lang="en-US" dirty="0">
                <a:latin typeface="Calibri" panose="020F0502020204030204" pitchFamily="34" charset="0"/>
                <a:ea typeface="Arial"/>
                <a:cs typeface="Arial"/>
              </a:rPr>
              <a:t>A state-mandated insurance program that provides benefits for healthcare costs and lost wages to qualified employees and their dependents if </a:t>
            </a:r>
            <a:r>
              <a:rPr lang="en-US" dirty="0" smtClean="0">
                <a:latin typeface="Calibri" panose="020F0502020204030204" pitchFamily="34" charset="0"/>
                <a:ea typeface="Arial"/>
                <a:cs typeface="Arial"/>
              </a:rPr>
              <a:t>an employee </a:t>
            </a:r>
            <a:r>
              <a:rPr lang="en-US" dirty="0">
                <a:latin typeface="Calibri" panose="020F0502020204030204" pitchFamily="34" charset="0"/>
                <a:ea typeface="Arial"/>
                <a:cs typeface="Arial"/>
              </a:rPr>
              <a:t>suffers a work-related injury or disease.</a:t>
            </a:r>
          </a:p>
          <a:p>
            <a:pPr marL="214313" indent="-214313">
              <a:spcBef>
                <a:spcPts val="0"/>
              </a:spcBef>
              <a:buClr>
                <a:schemeClr val="accent1"/>
              </a:buClr>
              <a:buSzPct val="100000"/>
              <a:buFont typeface="Noto Symbol"/>
              <a:buChar char="▪"/>
            </a:pPr>
            <a:r>
              <a:rPr lang="en-US" dirty="0">
                <a:latin typeface="Calibri" panose="020F0502020204030204" pitchFamily="34" charset="0"/>
                <a:ea typeface="Arial"/>
                <a:cs typeface="Arial"/>
              </a:rPr>
              <a:t>Every state has a </a:t>
            </a:r>
            <a:r>
              <a:rPr lang="en-US" dirty="0" smtClean="0">
                <a:latin typeface="Calibri" panose="020F0502020204030204" pitchFamily="34" charset="0"/>
                <a:ea typeface="Arial"/>
                <a:cs typeface="Arial"/>
              </a:rPr>
              <a:t>workers‘ compensation </a:t>
            </a:r>
            <a:r>
              <a:rPr lang="en-US" dirty="0">
                <a:latin typeface="Calibri" panose="020F0502020204030204" pitchFamily="34" charset="0"/>
                <a:ea typeface="Arial"/>
                <a:cs typeface="Arial"/>
              </a:rPr>
              <a:t>law and 47 states require employers to offer workers' </a:t>
            </a:r>
            <a:r>
              <a:rPr lang="en-US" dirty="0" smtClean="0">
                <a:latin typeface="Calibri" panose="020F0502020204030204" pitchFamily="34" charset="0"/>
                <a:ea typeface="Arial"/>
                <a:cs typeface="Arial"/>
              </a:rPr>
              <a:t>compensation Benefits</a:t>
            </a:r>
            <a:endParaRPr lang="en-US" dirty="0">
              <a:latin typeface="Calibri" panose="020F0502020204030204" pitchFamily="34" charset="0"/>
              <a:ea typeface="Arial"/>
              <a:cs typeface="Arial"/>
            </a:endParaRPr>
          </a:p>
          <a:p>
            <a:pPr marL="214313" indent="-214313">
              <a:spcBef>
                <a:spcPts val="0"/>
              </a:spcBef>
              <a:buClr>
                <a:schemeClr val="accent1"/>
              </a:buClr>
              <a:buSzPct val="100000"/>
              <a:buFont typeface="Noto Symbol"/>
              <a:buChar char="▪"/>
            </a:pPr>
            <a:r>
              <a:rPr lang="en-US" dirty="0">
                <a:latin typeface="Calibri" panose="020F0502020204030204" pitchFamily="34" charset="0"/>
                <a:ea typeface="Arial"/>
                <a:cs typeface="Arial"/>
              </a:rPr>
              <a:t>Many employers purchase workers’ compensation insurance, under which </a:t>
            </a:r>
            <a:r>
              <a:rPr lang="en-US" dirty="0" smtClean="0">
                <a:latin typeface="Calibri" panose="020F0502020204030204" pitchFamily="34" charset="0"/>
                <a:ea typeface="Arial"/>
                <a:cs typeface="Arial"/>
              </a:rPr>
              <a:t>the insurer </a:t>
            </a:r>
            <a:r>
              <a:rPr lang="en-US" dirty="0">
                <a:latin typeface="Calibri" panose="020F0502020204030204" pitchFamily="34" charset="0"/>
                <a:ea typeface="Arial"/>
                <a:cs typeface="Arial"/>
              </a:rPr>
              <a:t>is liable for workers' compensation benefits that become payable</a:t>
            </a:r>
          </a:p>
        </p:txBody>
      </p:sp>
    </p:spTree>
    <p:extLst>
      <p:ext uri="{BB962C8B-B14F-4D97-AF65-F5344CB8AC3E}">
        <p14:creationId xmlns:p14="http://schemas.microsoft.com/office/powerpoint/2010/main" val="611127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US" dirty="0" smtClean="0"/>
              <a:t>Insurance</a:t>
            </a:r>
            <a:r>
              <a:rPr lang="en" dirty="0" smtClean="0"/>
              <a:t> types</a:t>
            </a:r>
            <a:endParaRPr lang="en" dirty="0"/>
          </a:p>
        </p:txBody>
      </p:sp>
      <p:sp>
        <p:nvSpPr>
          <p:cNvPr id="128" name="Shape 128"/>
          <p:cNvSpPr txBox="1">
            <a:spLocks noGrp="1"/>
          </p:cNvSpPr>
          <p:nvPr>
            <p:ph type="body" idx="4294967295"/>
          </p:nvPr>
        </p:nvSpPr>
        <p:spPr>
          <a:xfrm>
            <a:off x="457200" y="1094370"/>
            <a:ext cx="8229600" cy="4956874"/>
          </a:xfrm>
          <a:prstGeom prst="rect">
            <a:avLst/>
          </a:prstGeom>
        </p:spPr>
        <p:txBody>
          <a:bodyPr vert="horz" wrap="square" lIns="91425" tIns="91425" rIns="91425" bIns="91425" numCol="1" anchor="t" anchorCtr="0" compatLnSpc="1">
            <a:prstTxWarp prst="textNoShape">
              <a:avLst/>
            </a:prstTxWarp>
            <a:noAutofit/>
          </a:bodyPr>
          <a:lstStyle/>
          <a:p>
            <a:pPr marL="400050" indent="-285750">
              <a:buClr>
                <a:schemeClr val="tx1"/>
              </a:buClr>
              <a:buSzPct val="100000"/>
            </a:pPr>
            <a:r>
              <a:rPr lang="en" sz="1800" dirty="0" smtClean="0">
                <a:latin typeface="Calibri" panose="020F0502020204030204" pitchFamily="34" charset="0"/>
              </a:rPr>
              <a:t>Health </a:t>
            </a:r>
            <a:r>
              <a:rPr lang="en" sz="1800" dirty="0" smtClean="0">
                <a:latin typeface="Calibri" panose="020F0502020204030204" pitchFamily="34" charset="0"/>
              </a:rPr>
              <a:t>Maintenance Organizations(HMO</a:t>
            </a:r>
            <a:r>
              <a:rPr lang="en" sz="1800" dirty="0" smtClean="0">
                <a:latin typeface="Calibri" panose="020F0502020204030204" pitchFamily="34" charset="0"/>
              </a:rPr>
              <a:t>) </a:t>
            </a:r>
          </a:p>
          <a:p>
            <a:pPr marL="400050" indent="-285750">
              <a:buClr>
                <a:schemeClr val="tx1"/>
              </a:buClr>
              <a:buSzPct val="100000"/>
            </a:pPr>
            <a:r>
              <a:rPr lang="en" sz="1800" dirty="0" smtClean="0">
                <a:latin typeface="Calibri" panose="020F0502020204030204" pitchFamily="34" charset="0"/>
              </a:rPr>
              <a:t>Preferred </a:t>
            </a:r>
            <a:r>
              <a:rPr lang="en" sz="1800" dirty="0" smtClean="0">
                <a:latin typeface="Calibri" panose="020F0502020204030204" pitchFamily="34" charset="0"/>
              </a:rPr>
              <a:t>Provider Organizations(PPO</a:t>
            </a:r>
            <a:r>
              <a:rPr lang="en" sz="1800" dirty="0" smtClean="0">
                <a:latin typeface="Calibri" panose="020F0502020204030204" pitchFamily="34" charset="0"/>
              </a:rPr>
              <a:t>)</a:t>
            </a:r>
            <a:endParaRPr lang="en" sz="1800" dirty="0" smtClean="0">
              <a:latin typeface="Calibri" panose="020F0502020204030204" pitchFamily="34" charset="0"/>
            </a:endParaRPr>
          </a:p>
          <a:p>
            <a:pPr marL="400050" indent="-285750">
              <a:buClr>
                <a:schemeClr val="tx1"/>
              </a:buClr>
              <a:buSzPct val="100000"/>
            </a:pPr>
            <a:r>
              <a:rPr lang="en" sz="1800" dirty="0" smtClean="0">
                <a:latin typeface="Calibri" panose="020F0502020204030204" pitchFamily="34" charset="0"/>
              </a:rPr>
              <a:t>Point </a:t>
            </a:r>
            <a:r>
              <a:rPr lang="en" sz="1800" dirty="0" smtClean="0">
                <a:latin typeface="Calibri" panose="020F0502020204030204" pitchFamily="34" charset="0"/>
              </a:rPr>
              <a:t>of service(POS</a:t>
            </a:r>
            <a:r>
              <a:rPr lang="en" sz="1800" dirty="0" smtClean="0">
                <a:latin typeface="Calibri" panose="020F0502020204030204" pitchFamily="34" charset="0"/>
              </a:rPr>
              <a:t>)</a:t>
            </a:r>
          </a:p>
        </p:txBody>
      </p:sp>
    </p:spTree>
    <p:extLst>
      <p:ext uri="{BB962C8B-B14F-4D97-AF65-F5344CB8AC3E}">
        <p14:creationId xmlns:p14="http://schemas.microsoft.com/office/powerpoint/2010/main" val="106695850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CE59F99-6438-4215-9B17-75BC08081890}" type="datetime3">
              <a:rPr lang="en-US" smtClean="0"/>
              <a:pPr>
                <a:defRPr/>
              </a:pPr>
              <a:t>5 February 2018</a:t>
            </a:fld>
            <a:endParaRPr lang="en-US"/>
          </a:p>
        </p:txBody>
      </p:sp>
      <p:sp>
        <p:nvSpPr>
          <p:cNvPr id="6" name="Slide Number Placeholder 5"/>
          <p:cNvSpPr>
            <a:spLocks noGrp="1"/>
          </p:cNvSpPr>
          <p:nvPr>
            <p:ph type="sldNum" sz="quarter" idx="12"/>
          </p:nvPr>
        </p:nvSpPr>
        <p:spPr/>
        <p:txBody>
          <a:bodyPr/>
          <a:lstStyle/>
          <a:p>
            <a:pPr>
              <a:defRPr/>
            </a:pPr>
            <a:fld id="{6A589A85-AAC8-4024-95ED-9A006ED48D29}" type="slidenum">
              <a:rPr lang="en-US" smtClean="0"/>
              <a:pPr>
                <a:defRPr/>
              </a:pPr>
              <a:t>2</a:t>
            </a:fld>
            <a:endParaRPr lang="en-US"/>
          </a:p>
        </p:txBody>
      </p:sp>
      <p:graphicFrame>
        <p:nvGraphicFramePr>
          <p:cNvPr id="7" name="Diagram 6"/>
          <p:cNvGraphicFramePr/>
          <p:nvPr>
            <p:extLst>
              <p:ext uri="{D42A27DB-BD31-4B8C-83A1-F6EECF244321}">
                <p14:modId xmlns:p14="http://schemas.microsoft.com/office/powerpoint/2010/main" val="1426650191"/>
              </p:ext>
            </p:extLst>
          </p:nvPr>
        </p:nvGraphicFramePr>
        <p:xfrm>
          <a:off x="280416" y="1365161"/>
          <a:ext cx="8570976" cy="4426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p:cNvSpPr>
            <a:spLocks noGrp="1"/>
          </p:cNvSpPr>
          <p:nvPr>
            <p:ph type="title"/>
          </p:nvPr>
        </p:nvSpPr>
        <p:spPr>
          <a:xfrm>
            <a:off x="402767" y="197477"/>
            <a:ext cx="7765321" cy="1076367"/>
          </a:xfrm>
        </p:spPr>
        <p:txBody>
          <a:bodyPr/>
          <a:lstStyle/>
          <a:p>
            <a:r>
              <a:rPr lang="en-US" dirty="0" smtClean="0"/>
              <a:t>TABLE OF CONTENTS</a:t>
            </a:r>
            <a:endParaRPr lang="en-US" dirty="0"/>
          </a:p>
        </p:txBody>
      </p:sp>
    </p:spTree>
    <p:extLst>
      <p:ext uri="{BB962C8B-B14F-4D97-AF65-F5344CB8AC3E}">
        <p14:creationId xmlns:p14="http://schemas.microsoft.com/office/powerpoint/2010/main" val="3617310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
              <a:t>HMO</a:t>
            </a:r>
          </a:p>
        </p:txBody>
      </p:sp>
      <p:sp>
        <p:nvSpPr>
          <p:cNvPr id="64" name="Shape 64"/>
          <p:cNvSpPr txBox="1">
            <a:spLocks noGrp="1"/>
          </p:cNvSpPr>
          <p:nvPr>
            <p:ph type="body" idx="4294967295"/>
          </p:nvPr>
        </p:nvSpPr>
        <p:spPr>
          <a:xfrm>
            <a:off x="337376" y="1106424"/>
            <a:ext cx="8229600" cy="3725863"/>
          </a:xfrm>
          <a:prstGeom prst="rect">
            <a:avLst/>
          </a:prstGeom>
        </p:spPr>
        <p:txBody>
          <a:bodyPr vert="horz" wrap="square" lIns="91425" tIns="91425" rIns="91425" bIns="91425" numCol="1" anchor="t" anchorCtr="0" compatLnSpc="1">
            <a:prstTxWarp prst="textNoShape">
              <a:avLst/>
            </a:prstTxWarp>
            <a:noAutofit/>
          </a:bodyPr>
          <a:lstStyle/>
          <a:p>
            <a:pPr>
              <a:buNone/>
            </a:pPr>
            <a:r>
              <a:rPr lang="en" sz="1800" dirty="0">
                <a:latin typeface="Calibri" panose="020F0502020204030204" pitchFamily="34" charset="0"/>
              </a:rPr>
              <a:t>Health Maintenance Organization (HMO) plans:</a:t>
            </a:r>
          </a:p>
          <a:p>
            <a:pPr marL="457200" indent="-342900">
              <a:buClr>
                <a:schemeClr val="tx1"/>
              </a:buClr>
              <a:buSzPct val="100000"/>
              <a:buFont typeface="Arial"/>
              <a:buChar char="●"/>
            </a:pPr>
            <a:r>
              <a:rPr lang="en" sz="1800" dirty="0">
                <a:latin typeface="Calibri" panose="020F0502020204030204" pitchFamily="34" charset="0"/>
              </a:rPr>
              <a:t>Require Primary Care Physician (PCP) to manage and coordinate patient’s care</a:t>
            </a:r>
          </a:p>
          <a:p>
            <a:pPr marL="457200" indent="-342900">
              <a:buClr>
                <a:schemeClr val="tx1"/>
              </a:buClr>
              <a:buSzPct val="100000"/>
              <a:buFont typeface="Arial"/>
              <a:buChar char="●"/>
            </a:pPr>
            <a:r>
              <a:rPr lang="en" sz="1800" dirty="0">
                <a:latin typeface="Calibri" panose="020F0502020204030204" pitchFamily="34" charset="0"/>
              </a:rPr>
              <a:t>Must stay within network for most or all of health care</a:t>
            </a:r>
          </a:p>
          <a:p>
            <a:pPr marL="457200" indent="-342900">
              <a:buClr>
                <a:schemeClr val="tx1"/>
              </a:buClr>
              <a:buSzPct val="100000"/>
              <a:buFont typeface="Arial"/>
              <a:buChar char="●"/>
            </a:pPr>
            <a:r>
              <a:rPr lang="en" sz="1800" dirty="0">
                <a:latin typeface="Calibri" panose="020F0502020204030204" pitchFamily="34" charset="0"/>
              </a:rPr>
              <a:t>PCP referrals needed for most specialists/ diagnostic services (labs, xrays)</a:t>
            </a:r>
          </a:p>
          <a:p>
            <a:pPr marL="457200" indent="-342900">
              <a:buClr>
                <a:schemeClr val="tx1"/>
              </a:buClr>
              <a:buSzPct val="100000"/>
              <a:buFont typeface="Arial"/>
              <a:buChar char="●"/>
            </a:pPr>
            <a:r>
              <a:rPr lang="en" sz="1800" dirty="0">
                <a:latin typeface="Calibri" panose="020F0502020204030204" pitchFamily="34" charset="0"/>
              </a:rPr>
              <a:t>Usually only pay for care within the network</a:t>
            </a:r>
          </a:p>
          <a:p>
            <a:pPr marL="457200" indent="-342900">
              <a:buClr>
                <a:schemeClr val="tx1"/>
              </a:buClr>
              <a:buSzPct val="100000"/>
              <a:buFont typeface="Arial"/>
              <a:buChar char="●"/>
            </a:pPr>
            <a:r>
              <a:rPr lang="en" sz="1800" dirty="0">
                <a:latin typeface="Calibri" panose="020F0502020204030204" pitchFamily="34" charset="0"/>
              </a:rPr>
              <a:t>Payment: Most require a small copay for each visit to a doctor or plan facility. Some require no payment when you visit doctors; however these plans usually have slightly higher monthly premiums. </a:t>
            </a:r>
          </a:p>
          <a:p>
            <a:pPr marL="457200" indent="-342900">
              <a:buClr>
                <a:schemeClr val="tx1"/>
              </a:buClr>
              <a:buSzPct val="100000"/>
              <a:buFont typeface="Arial"/>
              <a:buChar char="●"/>
            </a:pPr>
            <a:r>
              <a:rPr lang="en" sz="1800" dirty="0">
                <a:latin typeface="Calibri" panose="020F0502020204030204" pitchFamily="34" charset="0"/>
              </a:rPr>
              <a:t>Generally provide preventive care such as well child visits, flu shots, etc., at lower out-of-pocket costs to patients</a:t>
            </a:r>
          </a:p>
          <a:p>
            <a:pPr marL="457200" indent="-342900">
              <a:buClr>
                <a:schemeClr val="tx1"/>
              </a:buClr>
              <a:buSzPct val="100000"/>
              <a:buFont typeface="Arial"/>
              <a:buChar char="●"/>
            </a:pPr>
            <a:r>
              <a:rPr lang="en" sz="1800" dirty="0">
                <a:latin typeface="Calibri" panose="020F0502020204030204" pitchFamily="34" charset="0"/>
              </a:rPr>
              <a:t>Patient typically responsible for payment if doctor is out-of-network</a:t>
            </a:r>
          </a:p>
          <a:p>
            <a:pPr>
              <a:buNone/>
            </a:pPr>
            <a:endParaRPr sz="1600" dirty="0">
              <a:latin typeface="Calibri" panose="020F0502020204030204" pitchFamily="34" charset="0"/>
            </a:endParaRPr>
          </a:p>
        </p:txBody>
      </p:sp>
    </p:spTree>
    <p:extLst>
      <p:ext uri="{BB962C8B-B14F-4D97-AF65-F5344CB8AC3E}">
        <p14:creationId xmlns:p14="http://schemas.microsoft.com/office/powerpoint/2010/main" val="1814565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
              <a:t>PPO</a:t>
            </a:r>
          </a:p>
        </p:txBody>
      </p:sp>
      <p:sp>
        <p:nvSpPr>
          <p:cNvPr id="71" name="Shape 71"/>
          <p:cNvSpPr txBox="1">
            <a:spLocks noGrp="1"/>
          </p:cNvSpPr>
          <p:nvPr>
            <p:ph type="body" idx="4294967295"/>
          </p:nvPr>
        </p:nvSpPr>
        <p:spPr>
          <a:xfrm>
            <a:off x="586855" y="1072896"/>
            <a:ext cx="8229600" cy="4710367"/>
          </a:xfrm>
          <a:prstGeom prst="rect">
            <a:avLst/>
          </a:prstGeom>
        </p:spPr>
        <p:txBody>
          <a:bodyPr vert="horz" wrap="square" lIns="91425" tIns="91425" rIns="91425" bIns="91425" numCol="1" anchor="t" anchorCtr="0" compatLnSpc="1">
            <a:prstTxWarp prst="textNoShape">
              <a:avLst/>
            </a:prstTxWarp>
            <a:noAutofit/>
          </a:bodyPr>
          <a:lstStyle/>
          <a:p>
            <a:pPr>
              <a:buClr>
                <a:schemeClr val="tx1"/>
              </a:buClr>
              <a:buNone/>
            </a:pPr>
            <a:r>
              <a:rPr lang="en" sz="1800" dirty="0">
                <a:latin typeface="Calibri" panose="020F0502020204030204" pitchFamily="34" charset="0"/>
              </a:rPr>
              <a:t>Preferred Provider Organizations (PPO) Plans:</a:t>
            </a:r>
          </a:p>
          <a:p>
            <a:pPr marL="457200" indent="-342900">
              <a:buClr>
                <a:schemeClr val="tx1"/>
              </a:buClr>
              <a:buSzPct val="100000"/>
              <a:buFont typeface="Arial"/>
              <a:buChar char="●"/>
            </a:pPr>
            <a:r>
              <a:rPr lang="en" sz="1800" dirty="0">
                <a:latin typeface="Calibri" panose="020F0502020204030204" pitchFamily="34" charset="0"/>
              </a:rPr>
              <a:t>Contracts with a network of “preferred” providers from which patients can choose</a:t>
            </a:r>
          </a:p>
          <a:p>
            <a:pPr marL="457200" indent="-342900">
              <a:buClr>
                <a:schemeClr val="tx1"/>
              </a:buClr>
              <a:buSzPct val="100000"/>
              <a:buFont typeface="Arial"/>
              <a:buChar char="●"/>
            </a:pPr>
            <a:r>
              <a:rPr lang="en" sz="1800" dirty="0">
                <a:latin typeface="Calibri" panose="020F0502020204030204" pitchFamily="34" charset="0"/>
              </a:rPr>
              <a:t>Referrals from PCP are not needed</a:t>
            </a:r>
          </a:p>
          <a:p>
            <a:pPr marL="457200" indent="-342900">
              <a:buClr>
                <a:schemeClr val="tx1"/>
              </a:buClr>
              <a:buSzPct val="100000"/>
              <a:buFont typeface="Arial"/>
              <a:buChar char="●"/>
            </a:pPr>
            <a:r>
              <a:rPr lang="en" sz="1800" dirty="0">
                <a:latin typeface="Calibri" panose="020F0502020204030204" pitchFamily="34" charset="0"/>
              </a:rPr>
              <a:t>Typically, patients are responsible for an annual deductible and co payment for visits</a:t>
            </a:r>
          </a:p>
          <a:p>
            <a:pPr marL="457200" indent="-342900">
              <a:buClr>
                <a:schemeClr val="tx1"/>
              </a:buClr>
              <a:buSzPct val="100000"/>
              <a:buFont typeface="Arial"/>
              <a:buChar char="●"/>
            </a:pPr>
            <a:r>
              <a:rPr lang="en" sz="1800" dirty="0">
                <a:latin typeface="Calibri" panose="020F0502020204030204" pitchFamily="34" charset="0"/>
              </a:rPr>
              <a:t>If you go to a “out of network” provider, the coverage is at a lower amount</a:t>
            </a:r>
          </a:p>
        </p:txBody>
      </p:sp>
    </p:spTree>
    <p:extLst>
      <p:ext uri="{BB962C8B-B14F-4D97-AF65-F5344CB8AC3E}">
        <p14:creationId xmlns:p14="http://schemas.microsoft.com/office/powerpoint/2010/main" val="66902186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
              <a:t>Point of Service</a:t>
            </a:r>
          </a:p>
        </p:txBody>
      </p:sp>
      <p:sp>
        <p:nvSpPr>
          <p:cNvPr id="78" name="Shape 78"/>
          <p:cNvSpPr txBox="1">
            <a:spLocks noGrp="1"/>
          </p:cNvSpPr>
          <p:nvPr>
            <p:ph type="body" idx="4294967295"/>
          </p:nvPr>
        </p:nvSpPr>
        <p:spPr>
          <a:xfrm>
            <a:off x="382144" y="1121664"/>
            <a:ext cx="8229600" cy="4661599"/>
          </a:xfrm>
          <a:prstGeom prst="rect">
            <a:avLst/>
          </a:prstGeom>
        </p:spPr>
        <p:txBody>
          <a:bodyPr vert="horz" wrap="square" lIns="91425" tIns="91425" rIns="91425" bIns="91425" numCol="1" anchor="t" anchorCtr="0" compatLnSpc="1">
            <a:prstTxWarp prst="textNoShape">
              <a:avLst/>
            </a:prstTxWarp>
            <a:noAutofit/>
          </a:bodyPr>
          <a:lstStyle/>
          <a:p>
            <a:pPr>
              <a:buNone/>
            </a:pPr>
            <a:r>
              <a:rPr lang="en" sz="1800" dirty="0">
                <a:latin typeface="Calibri" panose="020F0502020204030204" pitchFamily="34" charset="0"/>
              </a:rPr>
              <a:t>Point of Service (POS) plans:</a:t>
            </a:r>
          </a:p>
          <a:p>
            <a:pPr marL="457200" indent="-342900">
              <a:buClr>
                <a:schemeClr val="tx1"/>
              </a:buClr>
              <a:buSzPct val="100000"/>
              <a:buFont typeface="Arial"/>
              <a:buChar char="●"/>
            </a:pPr>
            <a:r>
              <a:rPr lang="en" sz="1800" dirty="0">
                <a:latin typeface="Calibri" panose="020F0502020204030204" pitchFamily="34" charset="0"/>
              </a:rPr>
              <a:t>Combination of a HMO and a PPO </a:t>
            </a:r>
          </a:p>
          <a:p>
            <a:pPr marL="457200" indent="-342900">
              <a:buClr>
                <a:schemeClr val="tx1"/>
              </a:buClr>
              <a:buSzPct val="100000"/>
              <a:buFont typeface="Arial"/>
              <a:buChar char="●"/>
            </a:pPr>
            <a:r>
              <a:rPr lang="en" sz="1800" dirty="0">
                <a:latin typeface="Calibri" panose="020F0502020204030204" pitchFamily="34" charset="0"/>
              </a:rPr>
              <a:t>Benefit levels vary depending on whether patient’s care is in or out of the network of providers</a:t>
            </a:r>
          </a:p>
          <a:p>
            <a:pPr marL="457200" indent="-342900">
              <a:buClr>
                <a:schemeClr val="tx1"/>
              </a:buClr>
              <a:buSzPct val="100000"/>
              <a:buFont typeface="Arial"/>
              <a:buChar char="●"/>
            </a:pPr>
            <a:r>
              <a:rPr lang="en" sz="1800" dirty="0">
                <a:latin typeface="Calibri" panose="020F0502020204030204" pitchFamily="34" charset="0"/>
              </a:rPr>
              <a:t>Typically have a network that functions like a HMO </a:t>
            </a:r>
          </a:p>
          <a:p>
            <a:pPr marL="914400" lvl="1" indent="-342900">
              <a:buClr>
                <a:schemeClr val="tx1"/>
              </a:buClr>
              <a:buSzPct val="100000"/>
              <a:buFont typeface="Courier New"/>
              <a:buChar char="o"/>
            </a:pPr>
            <a:r>
              <a:rPr lang="en" dirty="0">
                <a:latin typeface="Calibri" panose="020F0502020204030204" pitchFamily="34" charset="0"/>
              </a:rPr>
              <a:t>you pick a primary care doctor, who manages and coordinates your care within the network. </a:t>
            </a:r>
          </a:p>
          <a:p>
            <a:pPr marL="457200" indent="-342900">
              <a:buClr>
                <a:schemeClr val="tx1"/>
              </a:buClr>
              <a:buSzPct val="100000"/>
              <a:buFont typeface="Arial"/>
              <a:buChar char="●"/>
            </a:pPr>
            <a:r>
              <a:rPr lang="en" sz="1800" dirty="0">
                <a:latin typeface="Calibri" panose="020F0502020204030204" pitchFamily="34" charset="0"/>
              </a:rPr>
              <a:t>Allow you to use a provider who is not in the network. However, if you choose to go out-of-network for your care, you will pay more (at greater out-of-pocket cost)</a:t>
            </a:r>
          </a:p>
          <a:p>
            <a:pPr marL="457200" indent="-342900">
              <a:buClr>
                <a:schemeClr val="tx1"/>
              </a:buClr>
              <a:buSzPct val="100000"/>
              <a:buFont typeface="Arial"/>
              <a:buChar char="●"/>
            </a:pPr>
            <a:r>
              <a:rPr lang="en" sz="1800" dirty="0">
                <a:latin typeface="Calibri" panose="020F0502020204030204" pitchFamily="34" charset="0"/>
              </a:rPr>
              <a:t>Don’t need referral from PCP to still have coverage</a:t>
            </a:r>
          </a:p>
        </p:txBody>
      </p:sp>
    </p:spTree>
    <p:extLst>
      <p:ext uri="{BB962C8B-B14F-4D97-AF65-F5344CB8AC3E}">
        <p14:creationId xmlns:p14="http://schemas.microsoft.com/office/powerpoint/2010/main" val="44614382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
              <a:t>HMO vs. PPO</a:t>
            </a:r>
          </a:p>
        </p:txBody>
      </p:sp>
      <p:pic>
        <p:nvPicPr>
          <p:cNvPr id="85" name="Shape 85"/>
          <p:cNvPicPr preferRelativeResize="0"/>
          <p:nvPr/>
        </p:nvPicPr>
        <p:blipFill>
          <a:blip r:embed="rId3">
            <a:alphaModFix/>
          </a:blip>
          <a:stretch>
            <a:fillRect/>
          </a:stretch>
        </p:blipFill>
        <p:spPr>
          <a:xfrm>
            <a:off x="663800" y="2206201"/>
            <a:ext cx="7816400" cy="3136525"/>
          </a:xfrm>
          <a:prstGeom prst="rect">
            <a:avLst/>
          </a:prstGeom>
          <a:noFill/>
          <a:ln>
            <a:noFill/>
          </a:ln>
        </p:spPr>
      </p:pic>
    </p:spTree>
    <p:extLst>
      <p:ext uri="{BB962C8B-B14F-4D97-AF65-F5344CB8AC3E}">
        <p14:creationId xmlns:p14="http://schemas.microsoft.com/office/powerpoint/2010/main" val="131585847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smtClean="0"/>
              <a:t>CLAIMS</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24</a:t>
            </a:fld>
            <a:endParaRPr lang="en-US"/>
          </a:p>
        </p:txBody>
      </p:sp>
      <p:sp>
        <p:nvSpPr>
          <p:cNvPr id="6" name="Rectangle 5"/>
          <p:cNvSpPr/>
          <p:nvPr/>
        </p:nvSpPr>
        <p:spPr>
          <a:xfrm>
            <a:off x="475488" y="1582341"/>
            <a:ext cx="8168640" cy="3139321"/>
          </a:xfrm>
          <a:prstGeom prst="rect">
            <a:avLst/>
          </a:prstGeom>
        </p:spPr>
        <p:txBody>
          <a:bodyPr wrap="square">
            <a:spAutoFit/>
          </a:bodyPr>
          <a:lstStyle/>
          <a:p>
            <a:pPr marL="285750" indent="-285750">
              <a:buFont typeface="Arial" panose="020B0604020202020204" pitchFamily="34" charset="0"/>
              <a:buChar char="•"/>
            </a:pPr>
            <a:r>
              <a:rPr lang="en-US" b="1" i="1" dirty="0">
                <a:latin typeface="Helvetica-BoldOblique"/>
              </a:rPr>
              <a:t>A claim </a:t>
            </a:r>
            <a:r>
              <a:rPr lang="en-US" dirty="0">
                <a:latin typeface="Helvetica" panose="020B0604020202020204" pitchFamily="34" charset="0"/>
              </a:rPr>
              <a:t>is an itemized statement of healthcare services and their costs provided by </a:t>
            </a:r>
            <a:r>
              <a:rPr lang="en-US" dirty="0" smtClean="0">
                <a:latin typeface="Helvetica" panose="020B0604020202020204" pitchFamily="34" charset="0"/>
              </a:rPr>
              <a:t>a hospital</a:t>
            </a:r>
            <a:r>
              <a:rPr lang="en-US" dirty="0">
                <a:latin typeface="Helvetica" panose="020B0604020202020204" pitchFamily="34" charset="0"/>
              </a:rPr>
              <a:t>, physician’s office, or other provider facility. </a:t>
            </a:r>
            <a:endParaRPr lang="en-US" dirty="0" smtClean="0">
              <a:latin typeface="Helvetica" panose="020B0604020202020204" pitchFamily="34" charset="0"/>
            </a:endParaRPr>
          </a:p>
          <a:p>
            <a:pPr marL="285750" indent="-285750">
              <a:buFont typeface="Arial" panose="020B0604020202020204" pitchFamily="34" charset="0"/>
              <a:buChar char="•"/>
            </a:pPr>
            <a:endParaRPr lang="en-US" dirty="0" smtClean="0">
              <a:latin typeface="Helvetica" panose="020B0604020202020204" pitchFamily="34" charset="0"/>
            </a:endParaRPr>
          </a:p>
          <a:p>
            <a:pPr marL="285750" indent="-285750">
              <a:buFont typeface="Arial" panose="020B0604020202020204" pitchFamily="34" charset="0"/>
              <a:buChar char="•"/>
            </a:pPr>
            <a:r>
              <a:rPr lang="en-US" dirty="0" smtClean="0">
                <a:latin typeface="Helvetica" panose="020B0604020202020204" pitchFamily="34" charset="0"/>
              </a:rPr>
              <a:t>Claims </a:t>
            </a:r>
            <a:r>
              <a:rPr lang="en-US" dirty="0">
                <a:latin typeface="Helvetica" panose="020B0604020202020204" pitchFamily="34" charset="0"/>
              </a:rPr>
              <a:t>are submitted to the </a:t>
            </a:r>
            <a:r>
              <a:rPr lang="en-US" dirty="0" smtClean="0">
                <a:latin typeface="Helvetica" panose="020B0604020202020204" pitchFamily="34" charset="0"/>
              </a:rPr>
              <a:t>insurer or </a:t>
            </a:r>
            <a:r>
              <a:rPr lang="en-US" dirty="0">
                <a:latin typeface="Helvetica" panose="020B0604020202020204" pitchFamily="34" charset="0"/>
              </a:rPr>
              <a:t>health plan </a:t>
            </a:r>
            <a:r>
              <a:rPr lang="en-US" dirty="0" smtClean="0">
                <a:latin typeface="Helvetica" panose="020B0604020202020204" pitchFamily="34" charset="0"/>
              </a:rPr>
              <a:t>by </a:t>
            </a:r>
            <a:r>
              <a:rPr lang="en-US" dirty="0">
                <a:latin typeface="Helvetica" panose="020B0604020202020204" pitchFamily="34" charset="0"/>
              </a:rPr>
              <a:t>either the plan member or the provider for payment of the </a:t>
            </a:r>
            <a:r>
              <a:rPr lang="en-US" dirty="0" smtClean="0">
                <a:latin typeface="Helvetica" panose="020B0604020202020204" pitchFamily="34" charset="0"/>
              </a:rPr>
              <a:t>costs incurred </a:t>
            </a:r>
            <a:r>
              <a:rPr lang="en-US" dirty="0">
                <a:latin typeface="Helvetica" panose="020B0604020202020204" pitchFamily="34" charset="0"/>
              </a:rPr>
              <a:t>by the covered person</a:t>
            </a:r>
            <a:r>
              <a:rPr lang="en-US" dirty="0" smtClean="0">
                <a:latin typeface="Helvetica" panose="020B0604020202020204" pitchFamily="34" charset="0"/>
              </a:rPr>
              <a:t>.</a:t>
            </a:r>
          </a:p>
          <a:p>
            <a:pPr marL="285750" indent="-285750">
              <a:buFont typeface="Arial" panose="020B0604020202020204" pitchFamily="34" charset="0"/>
              <a:buChar char="•"/>
            </a:pPr>
            <a:endParaRPr lang="en-US" dirty="0" smtClean="0">
              <a:latin typeface="Helvetica" panose="020B0604020202020204" pitchFamily="34" charset="0"/>
            </a:endParaRPr>
          </a:p>
          <a:p>
            <a:pPr marL="285750" indent="-285750">
              <a:buFont typeface="Arial" panose="020B0604020202020204" pitchFamily="34" charset="0"/>
              <a:buChar char="•"/>
            </a:pPr>
            <a:r>
              <a:rPr lang="en-US" dirty="0" smtClean="0">
                <a:latin typeface="Helvetica" panose="020B0604020202020204" pitchFamily="34" charset="0"/>
              </a:rPr>
              <a:t>The </a:t>
            </a:r>
            <a:r>
              <a:rPr lang="en-US" dirty="0">
                <a:latin typeface="Helvetica" panose="020B0604020202020204" pitchFamily="34" charset="0"/>
              </a:rPr>
              <a:t>person or entity submitting a claim is called </a:t>
            </a:r>
            <a:r>
              <a:rPr lang="en-US" dirty="0" smtClean="0">
                <a:latin typeface="Helvetica" panose="020B0604020202020204" pitchFamily="34" charset="0"/>
              </a:rPr>
              <a:t>the </a:t>
            </a:r>
            <a:r>
              <a:rPr lang="en-US" b="1" i="1" dirty="0" smtClean="0">
                <a:latin typeface="Helvetica-BoldOblique"/>
              </a:rPr>
              <a:t>claimant</a:t>
            </a:r>
            <a:r>
              <a:rPr lang="en-US" dirty="0" smtClean="0">
                <a:latin typeface="Helvetica" panose="020B0604020202020204" pitchFamily="34" charset="0"/>
              </a:rPr>
              <a:t>.</a:t>
            </a:r>
          </a:p>
          <a:p>
            <a:pPr marL="285750" indent="-285750">
              <a:buFont typeface="Arial" panose="020B0604020202020204" pitchFamily="34" charset="0"/>
              <a:buChar char="•"/>
            </a:pPr>
            <a:endParaRPr lang="en-US" dirty="0">
              <a:latin typeface="Helvetica" panose="020B0604020202020204" pitchFamily="34" charset="0"/>
            </a:endParaRPr>
          </a:p>
          <a:p>
            <a:pPr marL="285750" indent="-285750">
              <a:buFont typeface="Arial" panose="020B0604020202020204" pitchFamily="34" charset="0"/>
              <a:buChar char="•"/>
            </a:pPr>
            <a:r>
              <a:rPr lang="en-US" b="1" dirty="0">
                <a:latin typeface="Helvetica" panose="020B0604020202020204" pitchFamily="34" charset="0"/>
              </a:rPr>
              <a:t>Encounter</a:t>
            </a:r>
            <a:r>
              <a:rPr lang="en-US" dirty="0">
                <a:latin typeface="Helvetica" panose="020B0604020202020204" pitchFamily="34" charset="0"/>
              </a:rPr>
              <a:t>: An encounter is a healthcare visit of any type by an enrollee to a provider of care or services</a:t>
            </a:r>
          </a:p>
        </p:txBody>
      </p:sp>
    </p:spTree>
    <p:extLst>
      <p:ext uri="{BB962C8B-B14F-4D97-AF65-F5344CB8AC3E}">
        <p14:creationId xmlns:p14="http://schemas.microsoft.com/office/powerpoint/2010/main" val="627984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smtClean="0"/>
              <a:t>Claim Processing</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25</a:t>
            </a:fld>
            <a:endParaRPr lang="en-US"/>
          </a:p>
        </p:txBody>
      </p:sp>
      <p:sp>
        <p:nvSpPr>
          <p:cNvPr id="6" name="Rectangle 5"/>
          <p:cNvSpPr/>
          <p:nvPr/>
        </p:nvSpPr>
        <p:spPr>
          <a:xfrm>
            <a:off x="475488" y="1582341"/>
            <a:ext cx="8168640" cy="3554819"/>
          </a:xfrm>
          <a:prstGeom prst="rect">
            <a:avLst/>
          </a:prstGeom>
        </p:spPr>
        <p:txBody>
          <a:bodyPr wrap="square">
            <a:spAutoFit/>
          </a:bodyPr>
          <a:lstStyle/>
          <a:p>
            <a:r>
              <a:rPr lang="en-US" dirty="0" smtClean="0">
                <a:latin typeface="Calibri" panose="020F0502020204030204" pitchFamily="34" charset="0"/>
              </a:rPr>
              <a:t>The following steps are included in processing a claim</a:t>
            </a:r>
          </a:p>
          <a:p>
            <a:endParaRPr lang="en-US" dirty="0" smtClean="0">
              <a:latin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rPr>
              <a:t>Verifying Member </a:t>
            </a:r>
            <a:r>
              <a:rPr lang="en-US" dirty="0" smtClean="0">
                <a:latin typeface="Calibri" panose="020F0502020204030204" pitchFamily="34" charset="0"/>
              </a:rPr>
              <a:t>Status</a:t>
            </a:r>
          </a:p>
          <a:p>
            <a:pPr marL="285750" indent="-285750">
              <a:lnSpc>
                <a:spcPct val="150000"/>
              </a:lnSpc>
              <a:buFont typeface="Arial" panose="020B0604020202020204" pitchFamily="34" charset="0"/>
              <a:buChar char="•"/>
            </a:pPr>
            <a:r>
              <a:rPr lang="en-US" dirty="0">
                <a:latin typeface="Calibri" panose="020F0502020204030204" pitchFamily="34" charset="0"/>
              </a:rPr>
              <a:t>Provider </a:t>
            </a:r>
            <a:r>
              <a:rPr lang="en-US" dirty="0" smtClean="0">
                <a:latin typeface="Calibri" panose="020F0502020204030204" pitchFamily="34" charset="0"/>
              </a:rPr>
              <a:t>Status</a:t>
            </a:r>
          </a:p>
          <a:p>
            <a:pPr marL="285750" indent="-285750">
              <a:lnSpc>
                <a:spcPct val="150000"/>
              </a:lnSpc>
              <a:buFont typeface="Arial" panose="020B0604020202020204" pitchFamily="34" charset="0"/>
              <a:buChar char="•"/>
            </a:pPr>
            <a:r>
              <a:rPr lang="en-US" dirty="0">
                <a:latin typeface="Calibri" panose="020F0502020204030204" pitchFamily="34" charset="0"/>
              </a:rPr>
              <a:t>Determining Appropriateness of Treatment </a:t>
            </a:r>
            <a:r>
              <a:rPr lang="en-US" dirty="0" smtClean="0">
                <a:latin typeface="Calibri" panose="020F0502020204030204" pitchFamily="34" charset="0"/>
              </a:rPr>
              <a:t>Provided</a:t>
            </a:r>
          </a:p>
          <a:p>
            <a:pPr marL="285750" indent="-285750">
              <a:lnSpc>
                <a:spcPct val="150000"/>
              </a:lnSpc>
              <a:buFont typeface="Arial" panose="020B0604020202020204" pitchFamily="34" charset="0"/>
              <a:buChar char="•"/>
            </a:pPr>
            <a:r>
              <a:rPr lang="en-US" dirty="0">
                <a:latin typeface="Calibri" panose="020F0502020204030204" pitchFamily="34" charset="0"/>
              </a:rPr>
              <a:t>Verifying </a:t>
            </a:r>
            <a:r>
              <a:rPr lang="en-US" dirty="0" smtClean="0">
                <a:latin typeface="Calibri" panose="020F0502020204030204" pitchFamily="34" charset="0"/>
              </a:rPr>
              <a:t>Authorization</a:t>
            </a:r>
          </a:p>
          <a:p>
            <a:pPr marL="285750" indent="-285750">
              <a:lnSpc>
                <a:spcPct val="150000"/>
              </a:lnSpc>
              <a:buFont typeface="Arial" panose="020B0604020202020204" pitchFamily="34" charset="0"/>
              <a:buChar char="•"/>
            </a:pPr>
            <a:r>
              <a:rPr lang="en-US" dirty="0">
                <a:latin typeface="Calibri" panose="020F0502020204030204" pitchFamily="34" charset="0"/>
              </a:rPr>
              <a:t>Verifying That the Service Is Covered by the </a:t>
            </a:r>
            <a:r>
              <a:rPr lang="en-US" dirty="0" smtClean="0">
                <a:latin typeface="Calibri" panose="020F0502020204030204" pitchFamily="34" charset="0"/>
              </a:rPr>
              <a:t>Plan</a:t>
            </a:r>
          </a:p>
          <a:p>
            <a:pPr marL="285750" indent="-285750">
              <a:lnSpc>
                <a:spcPct val="150000"/>
              </a:lnSpc>
              <a:buFont typeface="Arial" panose="020B0604020202020204" pitchFamily="34" charset="0"/>
              <a:buChar char="•"/>
            </a:pPr>
            <a:r>
              <a:rPr lang="en-US" dirty="0">
                <a:latin typeface="Calibri" panose="020F0502020204030204" pitchFamily="34" charset="0"/>
              </a:rPr>
              <a:t>Verifying That the Service Was Actually </a:t>
            </a:r>
            <a:r>
              <a:rPr lang="en-US" dirty="0" smtClean="0">
                <a:latin typeface="Calibri" panose="020F0502020204030204" pitchFamily="34" charset="0"/>
              </a:rPr>
              <a:t>Provided</a:t>
            </a:r>
          </a:p>
          <a:p>
            <a:pPr marL="285750" indent="-285750">
              <a:lnSpc>
                <a:spcPct val="150000"/>
              </a:lnSpc>
              <a:buFont typeface="Arial" panose="020B0604020202020204" pitchFamily="34" charset="0"/>
              <a:buChar char="•"/>
            </a:pPr>
            <a:r>
              <a:rPr lang="en-US" dirty="0">
                <a:latin typeface="Calibri" panose="020F0502020204030204" pitchFamily="34" charset="0"/>
              </a:rPr>
              <a:t>Determining the Amount of Benefits to Pay</a:t>
            </a:r>
            <a:r>
              <a:rPr lang="en-US" i="1" dirty="0" smtClean="0">
                <a:latin typeface="Calibri" panose="020F0502020204030204" pitchFamily="34" charset="0"/>
              </a:rPr>
              <a:t> </a:t>
            </a:r>
            <a:endParaRPr lang="en-US" dirty="0">
              <a:latin typeface="Calibri" panose="020F0502020204030204" pitchFamily="34" charset="0"/>
            </a:endParaRPr>
          </a:p>
        </p:txBody>
      </p:sp>
    </p:spTree>
    <p:extLst>
      <p:ext uri="{BB962C8B-B14F-4D97-AF65-F5344CB8AC3E}">
        <p14:creationId xmlns:p14="http://schemas.microsoft.com/office/powerpoint/2010/main" val="278618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normAutofit/>
          </a:bodyPr>
          <a:lstStyle/>
          <a:p>
            <a:r>
              <a:rPr lang="en-US" dirty="0"/>
              <a:t>Process Health </a:t>
            </a:r>
            <a:r>
              <a:rPr lang="en-US" dirty="0" smtClean="0"/>
              <a:t>CLAIM</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26</a:t>
            </a:fld>
            <a:endParaRPr lang="en-US"/>
          </a:p>
        </p:txBody>
      </p:sp>
      <p:sp>
        <p:nvSpPr>
          <p:cNvPr id="8" name="Rectangle 7"/>
          <p:cNvSpPr/>
          <p:nvPr/>
        </p:nvSpPr>
        <p:spPr>
          <a:xfrm>
            <a:off x="475488" y="1582341"/>
            <a:ext cx="8168640" cy="3416320"/>
          </a:xfrm>
          <a:prstGeom prst="rect">
            <a:avLst/>
          </a:prstGeom>
        </p:spPr>
        <p:txBody>
          <a:bodyPr wrap="square">
            <a:spAutoFit/>
          </a:bodyPr>
          <a:lstStyle/>
          <a:p>
            <a:r>
              <a:rPr lang="en-US" b="1" dirty="0" smtClean="0">
                <a:latin typeface="Calibri" panose="020F0502020204030204" pitchFamily="34" charset="0"/>
              </a:rPr>
              <a:t>Verifying </a:t>
            </a:r>
            <a:r>
              <a:rPr lang="en-US" b="1" dirty="0">
                <a:latin typeface="Calibri" panose="020F0502020204030204" pitchFamily="34" charset="0"/>
              </a:rPr>
              <a:t>Member </a:t>
            </a:r>
            <a:r>
              <a:rPr lang="en-US" b="1" dirty="0" smtClean="0">
                <a:latin typeface="Calibri" panose="020F0502020204030204" pitchFamily="34" charset="0"/>
              </a:rPr>
              <a:t>Status:</a:t>
            </a:r>
          </a:p>
          <a:p>
            <a:endParaRPr lang="en-US" dirty="0" smtClean="0">
              <a:latin typeface="Calibri" panose="020F0502020204030204" pitchFamily="34" charset="0"/>
            </a:endParaRPr>
          </a:p>
          <a:p>
            <a:r>
              <a:rPr lang="en-US" dirty="0" smtClean="0">
                <a:latin typeface="Calibri" panose="020F0502020204030204" pitchFamily="34" charset="0"/>
              </a:rPr>
              <a:t>Verifies </a:t>
            </a:r>
            <a:r>
              <a:rPr lang="en-US" dirty="0">
                <a:latin typeface="Calibri" panose="020F0502020204030204" pitchFamily="34" charset="0"/>
              </a:rPr>
              <a:t>that the member was enrolled in the plan and was eligible to receive coverage for the medical services at the time they were provided</a:t>
            </a:r>
            <a:r>
              <a:rPr lang="en-US" dirty="0" smtClean="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Provider </a:t>
            </a:r>
            <a:r>
              <a:rPr lang="en-US" b="1" dirty="0" smtClean="0">
                <a:latin typeface="Calibri" panose="020F0502020204030204" pitchFamily="34" charset="0"/>
              </a:rPr>
              <a:t>Status:</a:t>
            </a:r>
          </a:p>
          <a:p>
            <a:endParaRPr lang="en-US" b="1" dirty="0">
              <a:latin typeface="Calibri" panose="020F0502020204030204" pitchFamily="34" charset="0"/>
            </a:endParaRPr>
          </a:p>
          <a:p>
            <a:r>
              <a:rPr lang="en-US" dirty="0">
                <a:latin typeface="Calibri" panose="020F0502020204030204" pitchFamily="34" charset="0"/>
              </a:rPr>
              <a:t>Verifying the provider’s status (i.e., whether or not the provider is a participating provider under contract with the health plan) at the time that a service or treatment is provided to a plan member</a:t>
            </a:r>
          </a:p>
          <a:p>
            <a:endParaRPr lang="en-US" dirty="0" smtClean="0">
              <a:latin typeface="Calibri" panose="020F0502020204030204" pitchFamily="34" charset="0"/>
            </a:endParaRPr>
          </a:p>
          <a:p>
            <a:endParaRPr lang="en-US" dirty="0" smtClean="0">
              <a:latin typeface="Calibri" panose="020F0502020204030204" pitchFamily="34" charset="0"/>
            </a:endParaRPr>
          </a:p>
        </p:txBody>
      </p:sp>
    </p:spTree>
    <p:extLst>
      <p:ext uri="{BB962C8B-B14F-4D97-AF65-F5344CB8AC3E}">
        <p14:creationId xmlns:p14="http://schemas.microsoft.com/office/powerpoint/2010/main" val="268075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959315"/>
          </a:xfrm>
        </p:spPr>
        <p:txBody>
          <a:bodyPr/>
          <a:lstStyle/>
          <a:p>
            <a:r>
              <a:rPr lang="en-US" dirty="0"/>
              <a:t>Process Health CLAIM</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27</a:t>
            </a:fld>
            <a:endParaRPr lang="en-US"/>
          </a:p>
        </p:txBody>
      </p:sp>
      <p:sp>
        <p:nvSpPr>
          <p:cNvPr id="8" name="Rectangle 7"/>
          <p:cNvSpPr/>
          <p:nvPr/>
        </p:nvSpPr>
        <p:spPr>
          <a:xfrm>
            <a:off x="475488" y="1582341"/>
            <a:ext cx="8168640" cy="4108817"/>
          </a:xfrm>
          <a:prstGeom prst="rect">
            <a:avLst/>
          </a:prstGeom>
        </p:spPr>
        <p:txBody>
          <a:bodyPr wrap="square">
            <a:spAutoFit/>
          </a:bodyPr>
          <a:lstStyle/>
          <a:p>
            <a:pPr>
              <a:lnSpc>
                <a:spcPct val="150000"/>
              </a:lnSpc>
            </a:pPr>
            <a:r>
              <a:rPr lang="en-US" b="1" dirty="0">
                <a:latin typeface="Calibri" panose="020F0502020204030204" pitchFamily="34" charset="0"/>
              </a:rPr>
              <a:t>Determining Appropriateness of Treatment </a:t>
            </a:r>
            <a:r>
              <a:rPr lang="en-US" b="1" dirty="0" smtClean="0">
                <a:latin typeface="Calibri" panose="020F0502020204030204" pitchFamily="34" charset="0"/>
              </a:rPr>
              <a:t>Provided:</a:t>
            </a:r>
            <a:endParaRPr lang="en-US" b="1" dirty="0">
              <a:latin typeface="Calibri" panose="020F0502020204030204" pitchFamily="34" charset="0"/>
            </a:endParaRPr>
          </a:p>
          <a:p>
            <a:endParaRPr lang="en-US" dirty="0" smtClean="0">
              <a:latin typeface="Calibri" panose="020F0502020204030204" pitchFamily="34" charset="0"/>
            </a:endParaRPr>
          </a:p>
          <a:p>
            <a:r>
              <a:rPr lang="en-US" dirty="0">
                <a:latin typeface="Calibri" panose="020F0502020204030204" pitchFamily="34" charset="0"/>
              </a:rPr>
              <a:t>Determine the appropriateness of the treatment provided helps to assure that a</a:t>
            </a:r>
          </a:p>
          <a:p>
            <a:r>
              <a:rPr lang="en-US" dirty="0">
                <a:latin typeface="Calibri" panose="020F0502020204030204" pitchFamily="34" charset="0"/>
              </a:rPr>
              <a:t>member receives the best possible and most appropriate medical care</a:t>
            </a:r>
            <a:r>
              <a:rPr lang="en-US" dirty="0" smtClean="0">
                <a:latin typeface="Calibri" panose="020F0502020204030204" pitchFamily="34" charset="0"/>
              </a:rPr>
              <a:t>.</a:t>
            </a:r>
          </a:p>
          <a:p>
            <a:endParaRPr lang="en-US" dirty="0">
              <a:latin typeface="Calibri" panose="020F0502020204030204" pitchFamily="34" charset="0"/>
            </a:endParaRPr>
          </a:p>
          <a:p>
            <a:r>
              <a:rPr lang="en-US" b="1" dirty="0" smtClean="0">
                <a:latin typeface="Calibri" panose="020F0502020204030204" pitchFamily="34" charset="0"/>
              </a:rPr>
              <a:t>Verifying Authorization:</a:t>
            </a:r>
          </a:p>
          <a:p>
            <a:endParaRPr lang="en-US" b="1" dirty="0">
              <a:latin typeface="Calibri" panose="020F0502020204030204" pitchFamily="34" charset="0"/>
            </a:endParaRPr>
          </a:p>
          <a:p>
            <a:r>
              <a:rPr lang="en-US" dirty="0">
                <a:latin typeface="Calibri" panose="020F0502020204030204" pitchFamily="34" charset="0"/>
              </a:rPr>
              <a:t>Verify if authorization requirements , is met for reimbursement to be provided by the health plan</a:t>
            </a:r>
            <a:r>
              <a:rPr lang="en-US" dirty="0" smtClean="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Verifying That the Service Is Covered by the </a:t>
            </a:r>
            <a:r>
              <a:rPr lang="en-US" b="1" dirty="0" smtClean="0">
                <a:latin typeface="Calibri" panose="020F0502020204030204" pitchFamily="34" charset="0"/>
              </a:rPr>
              <a:t>Plan</a:t>
            </a:r>
          </a:p>
          <a:p>
            <a:endParaRPr lang="en-US" b="1" dirty="0">
              <a:latin typeface="Calibri" panose="020F0502020204030204" pitchFamily="34" charset="0"/>
            </a:endParaRPr>
          </a:p>
          <a:p>
            <a:r>
              <a:rPr lang="en-US" dirty="0">
                <a:latin typeface="Calibri" panose="020F0502020204030204" pitchFamily="34" charset="0"/>
              </a:rPr>
              <a:t>Some medical treatments may not be covered by a health plan. Need to determine if a particular service is covered before approving a claims submission. </a:t>
            </a:r>
          </a:p>
        </p:txBody>
      </p:sp>
    </p:spTree>
    <p:extLst>
      <p:ext uri="{BB962C8B-B14F-4D97-AF65-F5344CB8AC3E}">
        <p14:creationId xmlns:p14="http://schemas.microsoft.com/office/powerpoint/2010/main" val="918237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2045F7E-03F5-4E88-A16E-63ECAC13FF60}" type="datetime3">
              <a:rPr lang="en-US" smtClean="0"/>
              <a:pPr>
                <a:defRPr/>
              </a:pPr>
              <a:t>2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28</a:t>
            </a:fld>
            <a:endParaRPr lang="en-US"/>
          </a:p>
        </p:txBody>
      </p:sp>
      <p:sp>
        <p:nvSpPr>
          <p:cNvPr id="6" name="Title 1"/>
          <p:cNvSpPr>
            <a:spLocks noGrp="1"/>
          </p:cNvSpPr>
          <p:nvPr>
            <p:ph type="title"/>
          </p:nvPr>
        </p:nvSpPr>
        <p:spPr>
          <a:xfrm>
            <a:off x="0" y="-12192"/>
            <a:ext cx="9144000" cy="959315"/>
          </a:xfrm>
        </p:spPr>
        <p:txBody>
          <a:bodyPr/>
          <a:lstStyle/>
          <a:p>
            <a:r>
              <a:rPr lang="en-US" dirty="0"/>
              <a:t>Process Health CLAIM</a:t>
            </a:r>
            <a:endParaRPr lang="en-US" dirty="0"/>
          </a:p>
        </p:txBody>
      </p:sp>
      <p:sp>
        <p:nvSpPr>
          <p:cNvPr id="8" name="Rectangle 7"/>
          <p:cNvSpPr/>
          <p:nvPr/>
        </p:nvSpPr>
        <p:spPr>
          <a:xfrm>
            <a:off x="475488" y="1582341"/>
            <a:ext cx="8168640" cy="3693319"/>
          </a:xfrm>
          <a:prstGeom prst="rect">
            <a:avLst/>
          </a:prstGeom>
        </p:spPr>
        <p:txBody>
          <a:bodyPr wrap="square">
            <a:spAutoFit/>
          </a:bodyPr>
          <a:lstStyle/>
          <a:p>
            <a:r>
              <a:rPr lang="en-US" b="1" dirty="0">
                <a:latin typeface="Calibri" panose="020F0502020204030204" pitchFamily="34" charset="0"/>
              </a:rPr>
              <a:t>Verifying That the Service Was Actually </a:t>
            </a:r>
            <a:r>
              <a:rPr lang="en-US" b="1" dirty="0" smtClean="0">
                <a:latin typeface="Calibri" panose="020F0502020204030204" pitchFamily="34" charset="0"/>
              </a:rPr>
              <a:t>Provided</a:t>
            </a:r>
          </a:p>
          <a:p>
            <a:endParaRPr lang="en-US" b="1" dirty="0">
              <a:latin typeface="Calibri" panose="020F0502020204030204" pitchFamily="34" charset="0"/>
            </a:endParaRPr>
          </a:p>
          <a:p>
            <a:r>
              <a:rPr lang="en-US" dirty="0">
                <a:latin typeface="Calibri" panose="020F0502020204030204" pitchFamily="34" charset="0"/>
              </a:rPr>
              <a:t>Health plans might seek proof that a service was provided, along with</a:t>
            </a:r>
          </a:p>
          <a:p>
            <a:r>
              <a:rPr lang="en-US" dirty="0">
                <a:latin typeface="Calibri" panose="020F0502020204030204" pitchFamily="34" charset="0"/>
              </a:rPr>
              <a:t>sufficient detail to describe the exact nature of the service. The claimant supplies on the claim form much of the information necessary to prove that a particular service was provided</a:t>
            </a:r>
          </a:p>
          <a:p>
            <a:endParaRPr lang="en-US" dirty="0">
              <a:latin typeface="Calibri" panose="020F0502020204030204" pitchFamily="34" charset="0"/>
            </a:endParaRPr>
          </a:p>
          <a:p>
            <a:r>
              <a:rPr lang="en-US" b="1" dirty="0">
                <a:latin typeface="Calibri" panose="020F0502020204030204" pitchFamily="34" charset="0"/>
              </a:rPr>
              <a:t>Determining the Amount of Benefits to </a:t>
            </a:r>
            <a:r>
              <a:rPr lang="en-US" b="1" dirty="0" smtClean="0">
                <a:latin typeface="Calibri" panose="020F0502020204030204" pitchFamily="34" charset="0"/>
              </a:rPr>
              <a:t>Pay</a:t>
            </a:r>
          </a:p>
          <a:p>
            <a:endParaRPr lang="en-US" b="1" dirty="0">
              <a:latin typeface="Calibri" panose="020F0502020204030204" pitchFamily="34" charset="0"/>
            </a:endParaRPr>
          </a:p>
          <a:p>
            <a:r>
              <a:rPr lang="en-US" dirty="0">
                <a:latin typeface="Calibri" panose="020F0502020204030204" pitchFamily="34" charset="0"/>
              </a:rPr>
              <a:t>The system determines the benefit to be paid for a particular claim by taking into account numerous factors including provider compensation arrangements, authorization requirements, and any copayment or coinsurance</a:t>
            </a:r>
          </a:p>
          <a:p>
            <a:r>
              <a:rPr lang="en-US" dirty="0">
                <a:latin typeface="Calibri" panose="020F0502020204030204" pitchFamily="34" charset="0"/>
              </a:rPr>
              <a:t>requirements.</a:t>
            </a:r>
          </a:p>
        </p:txBody>
      </p:sp>
    </p:spTree>
    <p:extLst>
      <p:ext uri="{BB962C8B-B14F-4D97-AF65-F5344CB8AC3E}">
        <p14:creationId xmlns:p14="http://schemas.microsoft.com/office/powerpoint/2010/main" val="1257982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2"/>
            <a:ext cx="7765321" cy="823414"/>
          </a:xfrm>
        </p:spPr>
        <p:txBody>
          <a:bodyPr/>
          <a:lstStyle/>
          <a:p>
            <a:r>
              <a:rPr lang="en-US" dirty="0" err="1" smtClean="0"/>
              <a:t>OVERPAid</a:t>
            </a:r>
            <a:r>
              <a:rPr lang="en-US" dirty="0" smtClean="0"/>
              <a:t> Claims</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29</a:t>
            </a:fld>
            <a:endParaRPr lang="en-US"/>
          </a:p>
        </p:txBody>
      </p:sp>
      <p:sp>
        <p:nvSpPr>
          <p:cNvPr id="6" name="Rectangle 5"/>
          <p:cNvSpPr/>
          <p:nvPr/>
        </p:nvSpPr>
        <p:spPr>
          <a:xfrm>
            <a:off x="475488" y="1582341"/>
            <a:ext cx="816864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pitchFamily="34" charset="0"/>
              </a:rPr>
              <a:t>Over Paid claims are identified by the Insurance companies using some analytic tools.</a:t>
            </a:r>
          </a:p>
          <a:p>
            <a:pPr marL="285750" indent="-285750">
              <a:buFont typeface="Arial" panose="020B0604020202020204" pitchFamily="34" charset="0"/>
              <a:buChar char="•"/>
            </a:pPr>
            <a:r>
              <a:rPr lang="en-US" dirty="0"/>
              <a:t>If the payer </a:t>
            </a:r>
            <a:r>
              <a:rPr lang="en-US" dirty="0" smtClean="0"/>
              <a:t>made </a:t>
            </a:r>
            <a:r>
              <a:rPr lang="en-US" dirty="0"/>
              <a:t>an </a:t>
            </a:r>
            <a:r>
              <a:rPr lang="en-US" dirty="0" smtClean="0"/>
              <a:t>overpayment, </a:t>
            </a:r>
            <a:r>
              <a:rPr lang="en-US" dirty="0"/>
              <a:t>they </a:t>
            </a:r>
            <a:r>
              <a:rPr lang="en-US" b="1" dirty="0" smtClean="0"/>
              <a:t>reprocess </a:t>
            </a:r>
            <a:r>
              <a:rPr lang="en-US" b="1" dirty="0"/>
              <a:t>the claim to show correct payment</a:t>
            </a:r>
            <a:r>
              <a:rPr lang="en-US" dirty="0"/>
              <a:t> and send a </a:t>
            </a:r>
            <a:r>
              <a:rPr lang="en-US" dirty="0" smtClean="0"/>
              <a:t>request </a:t>
            </a:r>
            <a:r>
              <a:rPr lang="en-US" dirty="0"/>
              <a:t>for the provider to return the </a:t>
            </a:r>
            <a:r>
              <a:rPr lang="en-US" dirty="0" smtClean="0"/>
              <a:t>overpayment.</a:t>
            </a:r>
            <a:endParaRPr lang="en-US" dirty="0">
              <a:latin typeface="Calibri" panose="020F0502020204030204" pitchFamily="34" charset="0"/>
            </a:endParaRPr>
          </a:p>
        </p:txBody>
      </p:sp>
    </p:spTree>
    <p:extLst>
      <p:ext uri="{BB962C8B-B14F-4D97-AF65-F5344CB8AC3E}">
        <p14:creationId xmlns:p14="http://schemas.microsoft.com/office/powerpoint/2010/main" val="2996476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PILLARS Of </a:t>
            </a:r>
            <a:r>
              <a:rPr lang="en-US" dirty="0" smtClean="0"/>
              <a:t>HEALTHCARE</a:t>
            </a:r>
            <a:endParaRPr lang="en-US" dirty="0"/>
          </a:p>
        </p:txBody>
      </p:sp>
      <p:sp>
        <p:nvSpPr>
          <p:cNvPr id="3" name="Content Placeholder 2"/>
          <p:cNvSpPr>
            <a:spLocks noGrp="1"/>
          </p:cNvSpPr>
          <p:nvPr>
            <p:ph idx="1"/>
          </p:nvPr>
        </p:nvSpPr>
        <p:spPr/>
        <p:txBody>
          <a:bodyPr>
            <a:normAutofit/>
          </a:bodyPr>
          <a:lstStyle/>
          <a:p>
            <a:r>
              <a:rPr lang="en-US" sz="1800" dirty="0" smtClean="0">
                <a:latin typeface="Calibri" panose="020F0502020204030204" pitchFamily="34" charset="0"/>
                <a:cs typeface="Calibri" panose="020F0502020204030204" pitchFamily="34" charset="0"/>
              </a:rPr>
              <a:t>MEMBER</a:t>
            </a:r>
          </a:p>
          <a:p>
            <a:r>
              <a:rPr lang="en-US" sz="1800" dirty="0" smtClean="0">
                <a:latin typeface="Calibri" panose="020F0502020204030204" pitchFamily="34" charset="0"/>
                <a:cs typeface="Calibri" panose="020F0502020204030204" pitchFamily="34" charset="0"/>
              </a:rPr>
              <a:t>PROVIDER</a:t>
            </a:r>
          </a:p>
          <a:p>
            <a:r>
              <a:rPr lang="en-US" sz="1800" dirty="0" smtClean="0">
                <a:latin typeface="Calibri" panose="020F0502020204030204" pitchFamily="34" charset="0"/>
                <a:cs typeface="Calibri" panose="020F0502020204030204" pitchFamily="34" charset="0"/>
              </a:rPr>
              <a:t>PAYER</a:t>
            </a:r>
            <a:endParaRPr lang="en-US" sz="18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pPr>
              <a:defRPr/>
            </a:pPr>
            <a:fld id="{DCE59F99-6438-4215-9B17-75BC08081890}" type="datetime3">
              <a:rPr lang="en-US" smtClean="0"/>
              <a:pPr>
                <a:defRPr/>
              </a:pPr>
              <a:t>2 February 2018</a:t>
            </a:fld>
            <a:endParaRPr lang="en-US"/>
          </a:p>
        </p:txBody>
      </p:sp>
      <p:sp>
        <p:nvSpPr>
          <p:cNvPr id="6" name="Slide Number Placeholder 5"/>
          <p:cNvSpPr>
            <a:spLocks noGrp="1"/>
          </p:cNvSpPr>
          <p:nvPr>
            <p:ph type="sldNum" sz="quarter" idx="12"/>
          </p:nvPr>
        </p:nvSpPr>
        <p:spPr/>
        <p:txBody>
          <a:bodyPr/>
          <a:lstStyle/>
          <a:p>
            <a:pPr>
              <a:defRPr/>
            </a:pPr>
            <a:fld id="{6A589A85-AAC8-4024-95ED-9A006ED48D29}" type="slidenum">
              <a:rPr lang="en-US" smtClean="0"/>
              <a:pPr>
                <a:defRPr/>
              </a:pPr>
              <a:t>3</a:t>
            </a:fld>
            <a:endParaRPr lang="en-US"/>
          </a:p>
        </p:txBody>
      </p:sp>
    </p:spTree>
    <p:extLst>
      <p:ext uri="{BB962C8B-B14F-4D97-AF65-F5344CB8AC3E}">
        <p14:creationId xmlns:p14="http://schemas.microsoft.com/office/powerpoint/2010/main" val="2608792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574" y="2588526"/>
            <a:ext cx="7765321" cy="1326321"/>
          </a:xfrm>
        </p:spPr>
        <p:txBody>
          <a:bodyPr/>
          <a:lstStyle/>
          <a:p>
            <a:r>
              <a:rPr lang="en-US" dirty="0" smtClean="0"/>
              <a:t>Thank You</a:t>
            </a:r>
            <a:endParaRPr lang="en-US" dirty="0"/>
          </a:p>
        </p:txBody>
      </p:sp>
      <p:sp>
        <p:nvSpPr>
          <p:cNvPr id="3" name="Date Placeholder 2"/>
          <p:cNvSpPr>
            <a:spLocks noGrp="1"/>
          </p:cNvSpPr>
          <p:nvPr>
            <p:ph type="dt" sz="half" idx="10"/>
          </p:nvPr>
        </p:nvSpPr>
        <p:spPr/>
        <p:txBody>
          <a:bodyPr/>
          <a:lstStyle/>
          <a:p>
            <a:pPr>
              <a:defRPr/>
            </a:pPr>
            <a:fld id="{C2045F7E-03F5-4E88-A16E-63ECAC13FF60}" type="datetime3">
              <a:rPr lang="en-US" smtClean="0"/>
              <a:pPr>
                <a:defRPr/>
              </a:pPr>
              <a:t>5 February 2018</a:t>
            </a:fld>
            <a:endParaRPr lang="en-US"/>
          </a:p>
        </p:txBody>
      </p:sp>
      <p:sp>
        <p:nvSpPr>
          <p:cNvPr id="5" name="Slide Number Placeholder 4"/>
          <p:cNvSpPr>
            <a:spLocks noGrp="1"/>
          </p:cNvSpPr>
          <p:nvPr>
            <p:ph type="sldNum" sz="quarter" idx="12"/>
          </p:nvPr>
        </p:nvSpPr>
        <p:spPr/>
        <p:txBody>
          <a:bodyPr/>
          <a:lstStyle/>
          <a:p>
            <a:pPr>
              <a:defRPr/>
            </a:pPr>
            <a:fld id="{A3861E0E-6A99-46A3-A2E4-8A4413911C92}" type="slidenum">
              <a:rPr lang="en-US" smtClean="0"/>
              <a:pPr>
                <a:defRPr/>
              </a:pPr>
              <a:t>30</a:t>
            </a:fld>
            <a:endParaRPr lang="en-US"/>
          </a:p>
        </p:txBody>
      </p:sp>
    </p:spTree>
    <p:extLst>
      <p:ext uri="{BB962C8B-B14F-4D97-AF65-F5344CB8AC3E}">
        <p14:creationId xmlns:p14="http://schemas.microsoft.com/office/powerpoint/2010/main" val="1291098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0" y="-12192"/>
            <a:ext cx="9144000" cy="959315"/>
          </a:xfrm>
          <a:prstGeom prst="rect">
            <a:avLst/>
          </a:prstGeom>
        </p:spPr>
        <p:txBody>
          <a:bodyPr vert="horz" lIns="91425" tIns="91425" rIns="91425" bIns="91425" rtlCol="0" anchor="b" anchorCtr="0">
            <a:noAutofit/>
          </a:bodyPr>
          <a:lstStyle/>
          <a:p>
            <a:r>
              <a:rPr lang="en" dirty="0" smtClean="0"/>
              <a:t>Health Insurance</a:t>
            </a:r>
            <a:endParaRPr lang="en" dirty="0"/>
          </a:p>
        </p:txBody>
      </p:sp>
      <p:sp>
        <p:nvSpPr>
          <p:cNvPr id="6" name="Shape 128"/>
          <p:cNvSpPr txBox="1">
            <a:spLocks/>
          </p:cNvSpPr>
          <p:nvPr/>
        </p:nvSpPr>
        <p:spPr bwMode="auto">
          <a:xfrm>
            <a:off x="304800" y="1219201"/>
            <a:ext cx="8229600"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lvl1pPr marL="182563" indent="-182563" algn="l" rtl="0" eaLnBrk="1" fontAlgn="base"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1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397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kern="1200">
                <a:solidFill>
                  <a:schemeClr val="tx1"/>
                </a:solidFill>
                <a:latin typeface="+mn-lt"/>
                <a:ea typeface="+mn-ea"/>
                <a:cs typeface="+mn-cs"/>
              </a:defRPr>
            </a:lvl3pPr>
            <a:lvl4pPr marL="8683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6963" indent="-182563" algn="l" rtl="0" eaLnBrk="1" fontAlgn="base"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1">
              <a:buFont typeface="Arial" panose="020B0604020202020204" pitchFamily="34" charset="0"/>
              <a:buChar char="•"/>
            </a:pPr>
            <a:r>
              <a:rPr lang="en" sz="1600" dirty="0" smtClean="0">
                <a:latin typeface="Calibri" panose="020F0502020204030204" pitchFamily="34" charset="0"/>
              </a:rPr>
              <a:t>Ensures that an insured person is paid a specific sum of ailments covered under a health insurance policy</a:t>
            </a:r>
          </a:p>
          <a:p>
            <a:pPr lvl="1">
              <a:buFont typeface="Arial" panose="020B0604020202020204" pitchFamily="34" charset="0"/>
              <a:buChar char="•"/>
            </a:pPr>
            <a:r>
              <a:rPr lang="en" sz="1600" dirty="0" smtClean="0">
                <a:latin typeface="Calibri" panose="020F0502020204030204" pitchFamily="34" charset="0"/>
              </a:rPr>
              <a:t>Defines the type of medical issues that will be covered for a person</a:t>
            </a:r>
          </a:p>
          <a:p>
            <a:pPr marL="228600" lvl="1" indent="0">
              <a:buNone/>
            </a:pPr>
            <a:endParaRPr lang="en" sz="1600" dirty="0" smtClean="0">
              <a:latin typeface="Calibri" panose="020F0502020204030204" pitchFamily="34" charset="0"/>
            </a:endParaRPr>
          </a:p>
        </p:txBody>
      </p:sp>
    </p:spTree>
    <p:extLst>
      <p:ext uri="{BB962C8B-B14F-4D97-AF65-F5344CB8AC3E}">
        <p14:creationId xmlns:p14="http://schemas.microsoft.com/office/powerpoint/2010/main" val="109950925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Policy</a:t>
            </a:r>
            <a:endParaRPr lang="en-IN" dirty="0"/>
          </a:p>
        </p:txBody>
      </p:sp>
      <p:sp>
        <p:nvSpPr>
          <p:cNvPr id="3" name="Content Placeholder 2"/>
          <p:cNvSpPr>
            <a:spLocks noGrp="1"/>
          </p:cNvSpPr>
          <p:nvPr>
            <p:ph idx="1"/>
          </p:nvPr>
        </p:nvSpPr>
        <p:spPr/>
        <p:txBody>
          <a:bodyPr>
            <a:normAutofit/>
          </a:bodyPr>
          <a:lstStyle/>
          <a:p>
            <a:r>
              <a:rPr lang="en-IN" sz="1800" dirty="0" smtClean="0">
                <a:latin typeface="Calibri" panose="020F0502020204030204" pitchFamily="34" charset="0"/>
                <a:cs typeface="Calibri" panose="020F0502020204030204" pitchFamily="34" charset="0"/>
              </a:rPr>
              <a:t>A health insurance policy is a contract between an insurance payer(e.g. an insurance company or a government) and an individual or his sponsor (e.g. an employer or a community organization). </a:t>
            </a:r>
          </a:p>
          <a:p>
            <a:r>
              <a:rPr lang="en-IN" sz="1800" dirty="0" smtClean="0">
                <a:latin typeface="Calibri" panose="020F0502020204030204" pitchFamily="34" charset="0"/>
                <a:cs typeface="Calibri" panose="020F0502020204030204" pitchFamily="34" charset="0"/>
              </a:rPr>
              <a:t>The contract can be renewable (e.g. annually, monthly) or lifelong in the case of private insurance, or be mandatory for all citizens in the case of national plans. </a:t>
            </a:r>
          </a:p>
          <a:p>
            <a:r>
              <a:rPr lang="en-IN" sz="1800" dirty="0" smtClean="0">
                <a:latin typeface="Calibri" panose="020F0502020204030204" pitchFamily="34" charset="0"/>
                <a:cs typeface="Calibri" panose="020F0502020204030204" pitchFamily="34" charset="0"/>
              </a:rPr>
              <a:t>The type and amount of health care costs that will be covered by the health insurance provider are specified in writing, in a member contract or "Evidence of Coverage" booklet for private insurance, or in a national health policy for public insurance.</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411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HOLDER AND BENFITS</a:t>
            </a:r>
            <a:endParaRPr lang="en-US" dirty="0"/>
          </a:p>
        </p:txBody>
      </p:sp>
      <p:sp>
        <p:nvSpPr>
          <p:cNvPr id="3" name="Content Placeholder 2"/>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The </a:t>
            </a:r>
            <a:r>
              <a:rPr lang="en-US" sz="1800" dirty="0" smtClean="0">
                <a:latin typeface="Calibri" panose="020F0502020204030204" pitchFamily="34" charset="0"/>
                <a:cs typeface="Calibri" panose="020F0502020204030204" pitchFamily="34" charset="0"/>
              </a:rPr>
              <a:t>employer, group </a:t>
            </a:r>
            <a:r>
              <a:rPr lang="en-US" sz="1800" dirty="0">
                <a:latin typeface="Calibri" panose="020F0502020204030204" pitchFamily="34" charset="0"/>
                <a:cs typeface="Calibri" panose="020F0502020204030204" pitchFamily="34" charset="0"/>
              </a:rPr>
              <a:t>that purchases the </a:t>
            </a:r>
            <a:r>
              <a:rPr lang="en-US" sz="1800" dirty="0" smtClean="0">
                <a:latin typeface="Calibri" panose="020F0502020204030204" pitchFamily="34" charset="0"/>
                <a:cs typeface="Calibri" panose="020F0502020204030204" pitchFamily="34" charset="0"/>
              </a:rPr>
              <a:t>group insurance contract or an Individual who purchase the insurance are called Policy Holders.</a:t>
            </a:r>
          </a:p>
          <a:p>
            <a:r>
              <a:rPr lang="en-US" sz="1800" dirty="0">
                <a:latin typeface="Calibri" panose="020F0502020204030204" pitchFamily="34" charset="0"/>
                <a:cs typeface="Calibri" panose="020F0502020204030204" pitchFamily="34" charset="0"/>
              </a:rPr>
              <a:t>Health plans typically provide a comprehensive benefits </a:t>
            </a:r>
            <a:r>
              <a:rPr lang="en-US" sz="1800" dirty="0" smtClean="0">
                <a:latin typeface="Calibri" panose="020F0502020204030204" pitchFamily="34" charset="0"/>
                <a:cs typeface="Calibri" panose="020F0502020204030204" pitchFamily="34" charset="0"/>
              </a:rPr>
              <a:t>package under a plan</a:t>
            </a:r>
          </a:p>
          <a:p>
            <a:r>
              <a:rPr lang="en-US" sz="1800" dirty="0" smtClean="0">
                <a:latin typeface="Calibri" panose="020F0502020204030204" pitchFamily="34" charset="0"/>
                <a:cs typeface="Calibri" panose="020F0502020204030204" pitchFamily="34" charset="0"/>
              </a:rPr>
              <a:t>Ex: Physician Services, Hospitalization, Well Child etc.</a:t>
            </a:r>
            <a:endParaRPr lang="en-US" sz="18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pPr>
              <a:defRPr/>
            </a:pPr>
            <a:fld id="{DCE59F99-6438-4215-9B17-75BC08081890}" type="datetime3">
              <a:rPr lang="en-US" smtClean="0"/>
              <a:pPr>
                <a:defRPr/>
              </a:pPr>
              <a:t>5 February 2018</a:t>
            </a:fld>
            <a:endParaRPr lang="en-US" dirty="0"/>
          </a:p>
        </p:txBody>
      </p:sp>
      <p:sp>
        <p:nvSpPr>
          <p:cNvPr id="6" name="Slide Number Placeholder 5"/>
          <p:cNvSpPr>
            <a:spLocks noGrp="1"/>
          </p:cNvSpPr>
          <p:nvPr>
            <p:ph type="sldNum" sz="quarter" idx="12"/>
          </p:nvPr>
        </p:nvSpPr>
        <p:spPr/>
        <p:txBody>
          <a:bodyPr/>
          <a:lstStyle/>
          <a:p>
            <a:pPr>
              <a:defRPr/>
            </a:pPr>
            <a:fld id="{6A589A85-AAC8-4024-95ED-9A006ED48D29}" type="slidenum">
              <a:rPr lang="en-US" smtClean="0"/>
              <a:pPr>
                <a:defRPr/>
              </a:pPr>
              <a:t>6</a:t>
            </a:fld>
            <a:endParaRPr lang="en-US"/>
          </a:p>
        </p:txBody>
      </p:sp>
    </p:spTree>
    <p:extLst>
      <p:ext uri="{BB962C8B-B14F-4D97-AF65-F5344CB8AC3E}">
        <p14:creationId xmlns:p14="http://schemas.microsoft.com/office/powerpoint/2010/main" val="2512112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IN" dirty="0"/>
          </a:p>
        </p:txBody>
      </p:sp>
      <p:sp>
        <p:nvSpPr>
          <p:cNvPr id="3" name="Content Placeholder 2"/>
          <p:cNvSpPr>
            <a:spLocks noGrp="1"/>
          </p:cNvSpPr>
          <p:nvPr>
            <p:ph idx="1"/>
          </p:nvPr>
        </p:nvSpPr>
        <p:spPr/>
        <p:txBody>
          <a:bodyPr>
            <a:noAutofit/>
          </a:bodyPr>
          <a:lstStyle/>
          <a:p>
            <a:r>
              <a:rPr lang="en-IN" sz="1800" dirty="0" smtClean="0">
                <a:latin typeface="Calibri" panose="020F0502020204030204" pitchFamily="34" charset="0"/>
                <a:cs typeface="Calibri" panose="020F0502020204030204" pitchFamily="34" charset="0"/>
              </a:rPr>
              <a:t>Premium: The amount the policy-holder or his sponsor (e.g. an employer) pays to the health plan to purchase health coverage.</a:t>
            </a:r>
          </a:p>
          <a:p>
            <a:r>
              <a:rPr lang="en-IN" sz="1800" dirty="0" smtClean="0">
                <a:latin typeface="Calibri" panose="020F0502020204030204" pitchFamily="34" charset="0"/>
                <a:cs typeface="Calibri" panose="020F0502020204030204" pitchFamily="34" charset="0"/>
              </a:rPr>
              <a:t>Deductible: The amount that the insured must pay out-of-pocket before the health insurer pays its share. For example, policy-holders might have to pay a $500 deductible per year, before any of their health care is covered by the health insurer. </a:t>
            </a:r>
          </a:p>
          <a:p>
            <a:r>
              <a:rPr lang="en-IN" sz="1800" dirty="0" smtClean="0">
                <a:latin typeface="Calibri" panose="020F0502020204030204" pitchFamily="34" charset="0"/>
                <a:cs typeface="Calibri" panose="020F0502020204030204" pitchFamily="34" charset="0"/>
              </a:rPr>
              <a:t>Co-payment: The amount that the insured person must pay out of pocket before the health insurer pays for a particular visit or service. For example, an insured person might pay a $45 co-payment for a doctor's visit, or to obtain a prescription. A co-payment must be paid each time a particular service is obtained.</a:t>
            </a:r>
            <a:endParaRPr lang="en-IN"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6990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IN" dirty="0"/>
          </a:p>
        </p:txBody>
      </p:sp>
      <p:sp>
        <p:nvSpPr>
          <p:cNvPr id="3" name="Content Placeholder 2"/>
          <p:cNvSpPr>
            <a:spLocks noGrp="1"/>
          </p:cNvSpPr>
          <p:nvPr>
            <p:ph idx="1"/>
          </p:nvPr>
        </p:nvSpPr>
        <p:spPr/>
        <p:txBody>
          <a:bodyPr>
            <a:normAutofit/>
          </a:bodyPr>
          <a:lstStyle/>
          <a:p>
            <a:r>
              <a:rPr lang="en-IN" sz="1800" dirty="0" smtClean="0">
                <a:latin typeface="Calibri" panose="020F0502020204030204" pitchFamily="34" charset="0"/>
                <a:cs typeface="Calibri" panose="020F0502020204030204" pitchFamily="34" charset="0"/>
              </a:rPr>
              <a:t>Coinsurance: Instead of, or in addition to, paying a fixed amount up front (a co-payment), the co-insurance is a percentage of the total cost that insured person may also pay. For example, the member might have to pay 20% of the cost of a surgery over and above a co-payment, while the insurance company pays the other 80%. If there is an upper limit on coinsurance, the policy-holder could end up owing very little, or a great deal, depending on the actual costs of the services they obtain.</a:t>
            </a:r>
          </a:p>
          <a:p>
            <a:r>
              <a:rPr lang="en-IN" sz="1800" dirty="0" smtClean="0">
                <a:latin typeface="Calibri" panose="020F0502020204030204" pitchFamily="34" charset="0"/>
                <a:cs typeface="Calibri" panose="020F0502020204030204" pitchFamily="34" charset="0"/>
              </a:rPr>
              <a:t>Exclusions: Not all services are covered. The insured are generally expected to pay the full cost of non-covered services out of their own pockets.</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548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IN" dirty="0"/>
          </a:p>
        </p:txBody>
      </p:sp>
      <p:sp>
        <p:nvSpPr>
          <p:cNvPr id="3" name="Content Placeholder 2"/>
          <p:cNvSpPr>
            <a:spLocks noGrp="1"/>
          </p:cNvSpPr>
          <p:nvPr>
            <p:ph idx="1"/>
          </p:nvPr>
        </p:nvSpPr>
        <p:spPr/>
        <p:txBody>
          <a:bodyPr>
            <a:noAutofit/>
          </a:bodyPr>
          <a:lstStyle/>
          <a:p>
            <a:r>
              <a:rPr lang="en-IN" sz="1800" dirty="0" smtClean="0">
                <a:latin typeface="Calibri" panose="020F0502020204030204" pitchFamily="34" charset="0"/>
                <a:cs typeface="Calibri" panose="020F0502020204030204" pitchFamily="34" charset="0"/>
              </a:rPr>
              <a:t>Coverage limits: Some health insurance policies only pay for health care up to a certain dollar amount. The insured person may be expected to pay any charges in excess of the health plan's maximum payment for a specific service. In addition, some insurance company schemes have annual or lifetime coverage maximums. In these cases, the health plan will stop payment when they reach the benefit maximum, and the policy-holder must pay all remaining costs.</a:t>
            </a:r>
          </a:p>
          <a:p>
            <a:r>
              <a:rPr lang="en-IN" sz="1800" dirty="0" smtClean="0">
                <a:latin typeface="Calibri" panose="020F0502020204030204" pitchFamily="34" charset="0"/>
                <a:cs typeface="Calibri" panose="020F0502020204030204" pitchFamily="34" charset="0"/>
              </a:rPr>
              <a:t>Out-of-pocket maximums: Similar to coverage limits, except that in this case, the insured person's payment obligation ends when they reach the out-of-pocket maximum, and health insurance pays all further covered costs. Out-of-pocket maximums can be limited to a specific benefit category (such as prescription drugs) or can apply to all coverage provided during a specific benefit year.</a:t>
            </a:r>
          </a:p>
        </p:txBody>
      </p:sp>
    </p:spTree>
    <p:extLst>
      <p:ext uri="{BB962C8B-B14F-4D97-AF65-F5344CB8AC3E}">
        <p14:creationId xmlns:p14="http://schemas.microsoft.com/office/powerpoint/2010/main" val="3666744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2.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3.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4.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5.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6.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009988041CD24AAC096F67EC7B6428" ma:contentTypeVersion="10" ma:contentTypeDescription="Create a new document." ma:contentTypeScope="" ma:versionID="f81eeab6b2db97479e9e50a8e28c7577">
  <xsd:schema xmlns:xsd="http://www.w3.org/2001/XMLSchema" xmlns:xs="http://www.w3.org/2001/XMLSchema" xmlns:p="http://schemas.microsoft.com/office/2006/metadata/properties" xmlns:ns2="1e31d34f-1cef-4209-9239-a06a05ade922" xmlns:ns3="acd8c941-641b-4c87-b17c-c6f1bf073a8d" targetNamespace="http://schemas.microsoft.com/office/2006/metadata/properties" ma:root="true" ma:fieldsID="edd73f9e60ab80397b465817f47ca546" ns2:_="" ns3:_="">
    <xsd:import namespace="1e31d34f-1cef-4209-9239-a06a05ade922"/>
    <xsd:import namespace="acd8c941-641b-4c87-b17c-c6f1bf073a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1d34f-1cef-4209-9239-a06a05ade9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d8c941-641b-4c87-b17c-c6f1bf073a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9A7B5A-3FA0-46C5-8A43-1E14438579E4}"/>
</file>

<file path=customXml/itemProps2.xml><?xml version="1.0" encoding="utf-8"?>
<ds:datastoreItem xmlns:ds="http://schemas.openxmlformats.org/officeDocument/2006/customXml" ds:itemID="{AE7A66DD-B2AB-4118-9996-7E4CD08B4B12}"/>
</file>

<file path=customXml/itemProps3.xml><?xml version="1.0" encoding="utf-8"?>
<ds:datastoreItem xmlns:ds="http://schemas.openxmlformats.org/officeDocument/2006/customXml" ds:itemID="{EBAA3ACD-187B-4CFE-89D9-29BEEA08D058}"/>
</file>

<file path=docProps/app.xml><?xml version="1.0" encoding="utf-8"?>
<Properties xmlns="http://schemas.openxmlformats.org/officeDocument/2006/extended-properties" xmlns:vt="http://schemas.openxmlformats.org/officeDocument/2006/docPropsVTypes">
  <Template>TM04033921[[fn=Damask]]</Template>
  <TotalTime>4167</TotalTime>
  <Words>2189</Words>
  <Application>Microsoft Office PowerPoint</Application>
  <PresentationFormat>On-screen Show (4:3)</PresentationFormat>
  <Paragraphs>190</Paragraphs>
  <Slides>30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Bookman Old Style</vt:lpstr>
      <vt:lpstr>Calibri</vt:lpstr>
      <vt:lpstr>Corbel</vt:lpstr>
      <vt:lpstr>Courier New</vt:lpstr>
      <vt:lpstr>Helvetica</vt:lpstr>
      <vt:lpstr>Helvetica-BoldOblique</vt:lpstr>
      <vt:lpstr>Noto Symbol</vt:lpstr>
      <vt:lpstr>Rockwell</vt:lpstr>
      <vt:lpstr>Wingdings</vt:lpstr>
      <vt:lpstr>Damask</vt:lpstr>
      <vt:lpstr>US Healthcare BASICS</vt:lpstr>
      <vt:lpstr>TABLE OF CONTENTS</vt:lpstr>
      <vt:lpstr>PILLARS Of HEALTHCARE</vt:lpstr>
      <vt:lpstr>Health Insurance</vt:lpstr>
      <vt:lpstr>Insurance Policy</vt:lpstr>
      <vt:lpstr>POLICY HOLDER AND BENFITS</vt:lpstr>
      <vt:lpstr>Key terms</vt:lpstr>
      <vt:lpstr>Key terms</vt:lpstr>
      <vt:lpstr>Key terms</vt:lpstr>
      <vt:lpstr>Key terms</vt:lpstr>
      <vt:lpstr>Key terms</vt:lpstr>
      <vt:lpstr>ICD codes &amp; HCPCS codes</vt:lpstr>
      <vt:lpstr>Insurance oFFERINGS</vt:lpstr>
      <vt:lpstr>Medicare </vt:lpstr>
      <vt:lpstr>Types of Medicare</vt:lpstr>
      <vt:lpstr>Medicaid</vt:lpstr>
      <vt:lpstr>Commercial Insurance</vt:lpstr>
      <vt:lpstr>Workers compensation</vt:lpstr>
      <vt:lpstr>Insurance types</vt:lpstr>
      <vt:lpstr>HMO</vt:lpstr>
      <vt:lpstr>PPO</vt:lpstr>
      <vt:lpstr>Point of Service</vt:lpstr>
      <vt:lpstr>HMO vs. PPO</vt:lpstr>
      <vt:lpstr>CLAIMS</vt:lpstr>
      <vt:lpstr>Claim Processing</vt:lpstr>
      <vt:lpstr>Process Health CLAIM</vt:lpstr>
      <vt:lpstr>Process Health CLAIM</vt:lpstr>
      <vt:lpstr>Process Health CLAIM</vt:lpstr>
      <vt:lpstr>OVERPAid Claims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Kumar Mishra</dc:creator>
  <cp:lastModifiedBy>Ellenti, Ashok</cp:lastModifiedBy>
  <cp:revision>55</cp:revision>
  <dcterms:created xsi:type="dcterms:W3CDTF">2015-06-29T12:26:05Z</dcterms:created>
  <dcterms:modified xsi:type="dcterms:W3CDTF">2018-02-05T07:43:25Z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0x010100E4009988041CD24AAC096F67EC7B6428</vt:lpwstr>
  </property>
</Properties>
</file>