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14"/>
  </p:notesMasterIdLst>
  <p:sldIdLst>
    <p:sldId id="256" r:id="rId2"/>
    <p:sldId id="259" r:id="rId3"/>
    <p:sldId id="257" r:id="rId4"/>
    <p:sldId id="260" r:id="rId5"/>
    <p:sldId id="266" r:id="rId6"/>
    <p:sldId id="261" r:id="rId7"/>
    <p:sldId id="262" r:id="rId8"/>
    <p:sldId id="263" r:id="rId9"/>
    <p:sldId id="265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GESH MAHENDRA NEMADE" initials="YMN" lastIdx="1" clrIdx="0">
    <p:extLst>
      <p:ext uri="{19B8F6BF-5375-455C-9EA6-DF929625EA0E}">
        <p15:presenceInfo xmlns:p15="http://schemas.microsoft.com/office/powerpoint/2012/main" userId="1f46a0231af138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2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2FBE6-2092-431D-8F8E-5E8A83E285B1}" type="datetimeFigureOut">
              <a:rPr lang="en-IN" smtClean="0"/>
              <a:t>26-08-2021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60231-5E30-41AF-A370-4EE3427496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317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60231-5E30-41AF-A370-4EE34274968A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2313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0DA8-8819-473A-986F-55E175C35353}" type="datetimeFigureOut">
              <a:rPr lang="en-IN" smtClean="0"/>
              <a:t>26-08-2021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F147-4835-45F2-9EDF-3670546A9C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423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0DA8-8819-473A-986F-55E175C35353}" type="datetimeFigureOut">
              <a:rPr lang="en-IN" smtClean="0"/>
              <a:t>26-08-2021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F147-4835-45F2-9EDF-3670546A9C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361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0DA8-8819-473A-986F-55E175C35353}" type="datetimeFigureOut">
              <a:rPr lang="en-IN" smtClean="0"/>
              <a:t>26-08-2021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F147-4835-45F2-9EDF-3670546A9C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632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0DA8-8819-473A-986F-55E175C35353}" type="datetimeFigureOut">
              <a:rPr lang="en-IN" smtClean="0"/>
              <a:t>26-08-2021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F147-4835-45F2-9EDF-3670546A9CC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8100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0DA8-8819-473A-986F-55E175C35353}" type="datetimeFigureOut">
              <a:rPr lang="en-IN" smtClean="0"/>
              <a:t>26-08-2021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F147-4835-45F2-9EDF-3670546A9C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6287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0DA8-8819-473A-986F-55E175C35353}" type="datetimeFigureOut">
              <a:rPr lang="en-IN" smtClean="0"/>
              <a:t>26-08-2021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F147-4835-45F2-9EDF-3670546A9C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1836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0DA8-8819-473A-986F-55E175C35353}" type="datetimeFigureOut">
              <a:rPr lang="en-IN" smtClean="0"/>
              <a:t>26-08-2021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F147-4835-45F2-9EDF-3670546A9C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990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0DA8-8819-473A-986F-55E175C35353}" type="datetimeFigureOut">
              <a:rPr lang="en-IN" smtClean="0"/>
              <a:t>26-08-2021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F147-4835-45F2-9EDF-3670546A9C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4912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0DA8-8819-473A-986F-55E175C35353}" type="datetimeFigureOut">
              <a:rPr lang="en-IN" smtClean="0"/>
              <a:t>26-08-2021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F147-4835-45F2-9EDF-3670546A9C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85383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0DA8-8819-473A-986F-55E175C35353}" type="datetimeFigureOut">
              <a:rPr lang="en-IN" smtClean="0"/>
              <a:t>26-08-2021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F147-4835-45F2-9EDF-3670546A9C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435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0DA8-8819-473A-986F-55E175C35353}" type="datetimeFigureOut">
              <a:rPr lang="en-IN" smtClean="0"/>
              <a:t>26-08-2021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F147-4835-45F2-9EDF-3670546A9C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72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0DA8-8819-473A-986F-55E175C35353}" type="datetimeFigureOut">
              <a:rPr lang="en-IN" smtClean="0"/>
              <a:t>26-08-2021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F147-4835-45F2-9EDF-3670546A9C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178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0DA8-8819-473A-986F-55E175C35353}" type="datetimeFigureOut">
              <a:rPr lang="en-IN" smtClean="0"/>
              <a:t>26-08-2021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F147-4835-45F2-9EDF-3670546A9C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369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0DA8-8819-473A-986F-55E175C35353}" type="datetimeFigureOut">
              <a:rPr lang="en-IN" smtClean="0"/>
              <a:t>26-08-2021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F147-4835-45F2-9EDF-3670546A9C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75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0DA8-8819-473A-986F-55E175C35353}" type="datetimeFigureOut">
              <a:rPr lang="en-IN" smtClean="0"/>
              <a:t>26-08-2021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F147-4835-45F2-9EDF-3670546A9C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141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0DA8-8819-473A-986F-55E175C35353}" type="datetimeFigureOut">
              <a:rPr lang="en-IN" smtClean="0"/>
              <a:t>26-08-2021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F147-4835-45F2-9EDF-3670546A9C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827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0DA8-8819-473A-986F-55E175C35353}" type="datetimeFigureOut">
              <a:rPr lang="en-IN" smtClean="0"/>
              <a:t>26-08-2021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F147-4835-45F2-9EDF-3670546A9C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594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0DA8-8819-473A-986F-55E175C35353}" type="datetimeFigureOut">
              <a:rPr lang="en-IN" smtClean="0"/>
              <a:t>26-08-2021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F147-4835-45F2-9EDF-3670546A9C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520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E450DA8-8819-473A-986F-55E175C35353}" type="datetimeFigureOut">
              <a:rPr lang="en-IN" smtClean="0"/>
              <a:t>26-08-2021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AB2F147-4835-45F2-9EDF-3670546A9CC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508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  <p:sldLayoutId id="2147483837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8FAE6-CC42-4658-90B2-5CBC1FDDE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497916"/>
          </a:xfrm>
        </p:spPr>
        <p:txBody>
          <a:bodyPr>
            <a:normAutofit/>
          </a:bodyPr>
          <a:lstStyle/>
          <a:p>
            <a:r>
              <a:rPr lang="en-US" sz="4400" dirty="0"/>
              <a:t>Design and Simulations of Material Flow During Non-Uniform Deformation of Alloys 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460E6-D8D5-4DDD-8870-84CA1D2A8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4171"/>
            <a:ext cx="9144000" cy="1273629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-Yogesh Nemade (ENGS1516)</a:t>
            </a:r>
          </a:p>
        </p:txBody>
      </p:sp>
    </p:spTree>
    <p:extLst>
      <p:ext uri="{BB962C8B-B14F-4D97-AF65-F5344CB8AC3E}">
        <p14:creationId xmlns:p14="http://schemas.microsoft.com/office/powerpoint/2010/main" val="1056951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B9C6C7E-2062-422F-9FE5-3359B1F88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14616"/>
              </p:ext>
            </p:extLst>
          </p:nvPr>
        </p:nvGraphicFramePr>
        <p:xfrm>
          <a:off x="2032000" y="2475371"/>
          <a:ext cx="8128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323705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754675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24678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406504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41003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Pass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Lateral spread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Bulb height</a:t>
                      </a:r>
                    </a:p>
                    <a:p>
                      <a:pPr algn="ctr"/>
                      <a:r>
                        <a:rPr lang="en-IN" dirty="0"/>
                        <a:t>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Strain at bulb 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Strain in flat section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412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143.53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5.7456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0.1838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158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150.356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14.4424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0.4738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0.4728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181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155.303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16.9863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0.8686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034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159.051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17.1746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1.458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1.485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03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160.3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17.218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1.657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364652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81910807-0471-40F7-86D2-0AB010993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680123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04B84-D9D4-431B-AFF4-E590D491D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7616F-A8C5-443F-9AC1-A780A09BE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423538"/>
            <a:ext cx="10364452" cy="3051575"/>
          </a:xfrm>
        </p:spPr>
        <p:txBody>
          <a:bodyPr/>
          <a:lstStyle/>
          <a:p>
            <a:r>
              <a:rPr lang="en-IN" dirty="0"/>
              <a:t>Simulation for non-uniform deformation of 1045 billet</a:t>
            </a:r>
          </a:p>
          <a:p>
            <a:r>
              <a:rPr lang="en-IN" dirty="0"/>
              <a:t>Material properties from SFTC material library </a:t>
            </a:r>
          </a:p>
          <a:p>
            <a:r>
              <a:rPr lang="en-IN" dirty="0"/>
              <a:t>The study was done for British Bulb bar dimensions that can be expanded to other standards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2FC439-4511-4E4A-A640-D35B4C127BEA}"/>
              </a:ext>
            </a:extLst>
          </p:cNvPr>
          <p:cNvSpPr txBox="1"/>
          <p:nvPr/>
        </p:nvSpPr>
        <p:spPr>
          <a:xfrm>
            <a:off x="8263467" y="5683957"/>
            <a:ext cx="3014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dirty="0"/>
              <a:t>- THANK YOU</a:t>
            </a:r>
          </a:p>
        </p:txBody>
      </p:sp>
    </p:spTree>
    <p:extLst>
      <p:ext uri="{BB962C8B-B14F-4D97-AF65-F5344CB8AC3E}">
        <p14:creationId xmlns:p14="http://schemas.microsoft.com/office/powerpoint/2010/main" val="2600953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DA9091-7697-4853-9F2F-37F255DB00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75" b="9492"/>
          <a:stretch/>
        </p:blipFill>
        <p:spPr>
          <a:xfrm>
            <a:off x="1646126" y="248354"/>
            <a:ext cx="3279142" cy="17046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722A00-4277-405E-BF34-F14253FC6C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74" b="9294"/>
          <a:stretch/>
        </p:blipFill>
        <p:spPr>
          <a:xfrm>
            <a:off x="1646126" y="2088444"/>
            <a:ext cx="3361791" cy="1704623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9E63003-726F-468C-9FFA-5070B8B944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96"/>
          <a:stretch/>
        </p:blipFill>
        <p:spPr bwMode="auto">
          <a:xfrm>
            <a:off x="3202735" y="4411664"/>
            <a:ext cx="5785904" cy="137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06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EAAD-435E-4879-86A1-9690153C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614A3-A513-4781-B2FA-81A3EE866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214695"/>
            <a:ext cx="10364452" cy="4129662"/>
          </a:xfrm>
        </p:spPr>
        <p:txBody>
          <a:bodyPr>
            <a:noAutofit/>
          </a:bodyPr>
          <a:lstStyle/>
          <a:p>
            <a:r>
              <a:rPr lang="en-IN" dirty="0"/>
              <a:t>Billet </a:t>
            </a:r>
          </a:p>
          <a:p>
            <a:pPr lvl="1"/>
            <a:r>
              <a:rPr lang="en-IN" sz="2000" dirty="0"/>
              <a:t>Type – 3D plastic</a:t>
            </a:r>
          </a:p>
          <a:p>
            <a:pPr lvl="1"/>
            <a:r>
              <a:rPr lang="en-IN" sz="2000" dirty="0"/>
              <a:t>Cross-section – 140 mm x 80 mm</a:t>
            </a:r>
          </a:p>
          <a:p>
            <a:pPr lvl="1"/>
            <a:r>
              <a:rPr lang="en-IN" sz="2000" dirty="0"/>
              <a:t>Length – 500 mm</a:t>
            </a:r>
          </a:p>
          <a:p>
            <a:r>
              <a:rPr lang="en-IN" dirty="0"/>
              <a:t>Roller</a:t>
            </a:r>
          </a:p>
          <a:p>
            <a:pPr lvl="1"/>
            <a:r>
              <a:rPr lang="en-IN" sz="2000" dirty="0"/>
              <a:t>Type – 3D rigid</a:t>
            </a:r>
          </a:p>
          <a:p>
            <a:pPr lvl="1"/>
            <a:r>
              <a:rPr lang="en-IN" sz="2000" dirty="0"/>
              <a:t>Diameter – 200 mm</a:t>
            </a:r>
          </a:p>
          <a:p>
            <a:pPr lvl="1"/>
            <a:r>
              <a:rPr lang="en-IN" sz="2000" dirty="0"/>
              <a:t>Width – 160 mm</a:t>
            </a:r>
          </a:p>
          <a:p>
            <a:pPr lvl="1"/>
            <a:r>
              <a:rPr lang="en-IN" sz="2000" dirty="0"/>
              <a:t>Additional step for final two roller to restrict material flow</a:t>
            </a:r>
          </a:p>
        </p:txBody>
      </p:sp>
    </p:spTree>
    <p:extLst>
      <p:ext uri="{BB962C8B-B14F-4D97-AF65-F5344CB8AC3E}">
        <p14:creationId xmlns:p14="http://schemas.microsoft.com/office/powerpoint/2010/main" val="295315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3858-40D3-4B1A-B215-1A6A5020F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14333" cy="1325563"/>
          </a:xfrm>
        </p:spPr>
        <p:txBody>
          <a:bodyPr/>
          <a:lstStyle/>
          <a:p>
            <a:r>
              <a:rPr lang="en-IN" dirty="0"/>
              <a:t>Meshing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02CB4-D3FA-46A7-8903-084011FE1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8468" cy="4351338"/>
          </a:xfrm>
        </p:spPr>
        <p:txBody>
          <a:bodyPr>
            <a:normAutofit/>
          </a:bodyPr>
          <a:lstStyle/>
          <a:p>
            <a:r>
              <a:rPr lang="en-IN" dirty="0"/>
              <a:t>Billet</a:t>
            </a:r>
          </a:p>
          <a:p>
            <a:pPr lvl="1"/>
            <a:r>
              <a:rPr lang="en-IN" sz="2000" dirty="0"/>
              <a:t>Number of elements – 60,000</a:t>
            </a:r>
          </a:p>
          <a:p>
            <a:pPr lvl="1"/>
            <a:r>
              <a:rPr lang="en-IN" sz="2000" dirty="0"/>
              <a:t>Size ratio – 4</a:t>
            </a:r>
          </a:p>
          <a:p>
            <a:pPr lvl="1"/>
            <a:r>
              <a:rPr lang="en-IN" sz="2000" dirty="0"/>
              <a:t>Mesh density windows – 1 (1e-5)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2F07C-2DC3-4944-AAE3-252D6D187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668" y="1328011"/>
            <a:ext cx="5779910" cy="42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9B06-CD4C-407D-A1A7-9EC164EF8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8267"/>
            <a:ext cx="10439400" cy="5228696"/>
          </a:xfrm>
        </p:spPr>
        <p:txBody>
          <a:bodyPr>
            <a:normAutofit/>
          </a:bodyPr>
          <a:lstStyle/>
          <a:p>
            <a:r>
              <a:rPr lang="en-IN" dirty="0"/>
              <a:t>Top Roller</a:t>
            </a:r>
          </a:p>
          <a:p>
            <a:pPr lvl="1"/>
            <a:r>
              <a:rPr lang="en-IN" sz="2000" dirty="0"/>
              <a:t>Number of elements – 35,000 and 40,000</a:t>
            </a:r>
          </a:p>
          <a:p>
            <a:pPr lvl="1"/>
            <a:r>
              <a:rPr lang="en-IN" sz="2000" dirty="0"/>
              <a:t>Size ratio – 4</a:t>
            </a:r>
          </a:p>
          <a:p>
            <a:pPr lvl="1"/>
            <a:r>
              <a:rPr lang="en-IN" sz="2000" dirty="0"/>
              <a:t>Mesh density windows – 2 (1e-5)</a:t>
            </a:r>
          </a:p>
          <a:p>
            <a:r>
              <a:rPr lang="en-IN" dirty="0"/>
              <a:t>Bottom</a:t>
            </a:r>
          </a:p>
          <a:p>
            <a:pPr lvl="1"/>
            <a:r>
              <a:rPr lang="en-IN" sz="2000" dirty="0"/>
              <a:t>Number of elements – 35,000</a:t>
            </a:r>
          </a:p>
          <a:p>
            <a:pPr lvl="1"/>
            <a:r>
              <a:rPr lang="en-IN" sz="2000" dirty="0"/>
              <a:t>Size ratio – 4</a:t>
            </a:r>
          </a:p>
          <a:p>
            <a:pPr lvl="1"/>
            <a:r>
              <a:rPr lang="en-IN" sz="2000" dirty="0"/>
              <a:t>Mesh density windows – 2 (1e-5)</a:t>
            </a:r>
          </a:p>
        </p:txBody>
      </p:sp>
    </p:spTree>
    <p:extLst>
      <p:ext uri="{BB962C8B-B14F-4D97-AF65-F5344CB8AC3E}">
        <p14:creationId xmlns:p14="http://schemas.microsoft.com/office/powerpoint/2010/main" val="865580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E283EB-489B-4CDD-8857-EEED8F8E7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0" r="28389"/>
          <a:stretch/>
        </p:blipFill>
        <p:spPr>
          <a:xfrm>
            <a:off x="1964268" y="524051"/>
            <a:ext cx="3318932" cy="5448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B94432-3FD6-4E4D-8D20-DE74F47D75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0" r="27538"/>
          <a:stretch/>
        </p:blipFill>
        <p:spPr>
          <a:xfrm>
            <a:off x="6807201" y="524051"/>
            <a:ext cx="3318931" cy="54489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D841FF-8A20-4080-A2FC-FE4262DFBB89}"/>
              </a:ext>
            </a:extLst>
          </p:cNvPr>
          <p:cNvSpPr txBox="1"/>
          <p:nvPr/>
        </p:nvSpPr>
        <p:spPr>
          <a:xfrm>
            <a:off x="1964267" y="5972994"/>
            <a:ext cx="331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Mesh generated for top roller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C0EC72-48B3-4964-931F-05D332EEBBDD}"/>
              </a:ext>
            </a:extLst>
          </p:cNvPr>
          <p:cNvSpPr txBox="1"/>
          <p:nvPr/>
        </p:nvSpPr>
        <p:spPr>
          <a:xfrm>
            <a:off x="6807201" y="5964617"/>
            <a:ext cx="331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Mesh generated for bottom roller </a:t>
            </a:r>
          </a:p>
        </p:txBody>
      </p:sp>
    </p:spTree>
    <p:extLst>
      <p:ext uri="{BB962C8B-B14F-4D97-AF65-F5344CB8AC3E}">
        <p14:creationId xmlns:p14="http://schemas.microsoft.com/office/powerpoint/2010/main" val="934004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6CD00-DA9E-4093-B419-58C085B7A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Contact Parameters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8FB9A-0327-4623-AF09-F27D5D4E7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Penalty contact condition with </a:t>
            </a:r>
            <a:r>
              <a:rPr lang="en-IN" dirty="0">
                <a:sym typeface="Symbol" panose="05050102010706020507" pitchFamily="18" charset="2"/>
              </a:rPr>
              <a:t>=0.3</a:t>
            </a:r>
          </a:p>
          <a:p>
            <a:r>
              <a:rPr lang="en-IN" dirty="0">
                <a:sym typeface="Symbol" panose="05050102010706020507" pitchFamily="18" charset="2"/>
              </a:rPr>
              <a:t>Mechanical to heat generation factor = 0.9</a:t>
            </a:r>
          </a:p>
          <a:p>
            <a:r>
              <a:rPr lang="en-IN" dirty="0">
                <a:sym typeface="Symbol" panose="05050102010706020507" pitchFamily="18" charset="2"/>
              </a:rPr>
              <a:t>Contact thermal conductance =</a:t>
            </a:r>
            <a:r>
              <a:rPr lang="pt-BR" b="0" i="0" u="none" strike="noStrike" baseline="0" dirty="0"/>
              <a:t>2000 N/sec/mm/C</a:t>
            </a:r>
          </a:p>
          <a:p>
            <a:r>
              <a:rPr lang="pt-BR" dirty="0">
                <a:latin typeface="CIDFont+F1"/>
              </a:rPr>
              <a:t>Heat tranfer coefficient with environment (</a:t>
            </a:r>
            <a:r>
              <a:rPr lang="en-IN" dirty="0">
                <a:latin typeface="CIDFont+F1"/>
              </a:rPr>
              <a:t>30</a:t>
            </a:r>
            <a:r>
              <a:rPr lang="en-IN" dirty="0"/>
              <a:t> </a:t>
            </a:r>
            <a:r>
              <a:rPr lang="en-IN" dirty="0">
                <a:sym typeface="Symbol" panose="05050102010706020507" pitchFamily="18" charset="2"/>
              </a:rPr>
              <a:t>C</a:t>
            </a:r>
            <a:r>
              <a:rPr lang="pt-BR" dirty="0">
                <a:latin typeface="CIDFont+F1"/>
              </a:rPr>
              <a:t>) = 0.02 </a:t>
            </a:r>
            <a:r>
              <a:rPr lang="pt-BR" b="0" i="0" u="none" strike="noStrike" baseline="0" dirty="0"/>
              <a:t>N/sec/mm/C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9813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04B84-D9D4-431B-AFF4-E590D491D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Boundary Conditions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289EF05-E46D-45B8-A678-7CE0BFF61B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184216"/>
              </p:ext>
            </p:extLst>
          </p:nvPr>
        </p:nvGraphicFramePr>
        <p:xfrm>
          <a:off x="914400" y="2366963"/>
          <a:ext cx="103631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4399">
                  <a:extLst>
                    <a:ext uri="{9D8B030D-6E8A-4147-A177-3AD203B41FA5}">
                      <a16:colId xmlns:a16="http://schemas.microsoft.com/office/drawing/2014/main" val="1124597723"/>
                    </a:ext>
                  </a:extLst>
                </a:gridCol>
                <a:gridCol w="3454399">
                  <a:extLst>
                    <a:ext uri="{9D8B030D-6E8A-4147-A177-3AD203B41FA5}">
                      <a16:colId xmlns:a16="http://schemas.microsoft.com/office/drawing/2014/main" val="312596151"/>
                    </a:ext>
                  </a:extLst>
                </a:gridCol>
                <a:gridCol w="3454399">
                  <a:extLst>
                    <a:ext uri="{9D8B030D-6E8A-4147-A177-3AD203B41FA5}">
                      <a16:colId xmlns:a16="http://schemas.microsoft.com/office/drawing/2014/main" val="2924664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Condition </a:t>
                      </a:r>
                    </a:p>
                  </a:txBody>
                  <a:tcPr marL="90116" marR="901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Part </a:t>
                      </a:r>
                    </a:p>
                  </a:txBody>
                  <a:tcPr marL="90116" marR="901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Value </a:t>
                      </a:r>
                    </a:p>
                  </a:txBody>
                  <a:tcPr marL="90116" marR="90116"/>
                </a:tc>
                <a:extLst>
                  <a:ext uri="{0D108BD9-81ED-4DB2-BD59-A6C34878D82A}">
                    <a16:rowId xmlns:a16="http://schemas.microsoft.com/office/drawing/2014/main" val="231629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Displacement </a:t>
                      </a:r>
                    </a:p>
                  </a:txBody>
                  <a:tcPr marL="90116" marR="901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Left face of the billet</a:t>
                      </a:r>
                    </a:p>
                  </a:txBody>
                  <a:tcPr marL="90116" marR="901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marL="90116" marR="90116"/>
                </a:tc>
                <a:extLst>
                  <a:ext uri="{0D108BD9-81ED-4DB2-BD59-A6C34878D82A}">
                    <a16:rowId xmlns:a16="http://schemas.microsoft.com/office/drawing/2014/main" val="215713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Initial temp.</a:t>
                      </a:r>
                    </a:p>
                  </a:txBody>
                  <a:tcPr marL="90116" marR="901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Billet </a:t>
                      </a:r>
                    </a:p>
                  </a:txBody>
                  <a:tcPr marL="90116" marR="901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1000 </a:t>
                      </a:r>
                      <a:r>
                        <a:rPr lang="en-IN" dirty="0">
                          <a:sym typeface="Symbol" panose="05050102010706020507" pitchFamily="18" charset="2"/>
                        </a:rPr>
                        <a:t>C</a:t>
                      </a:r>
                      <a:endParaRPr lang="en-IN" dirty="0"/>
                    </a:p>
                  </a:txBody>
                  <a:tcPr marL="90116" marR="90116"/>
                </a:tc>
                <a:extLst>
                  <a:ext uri="{0D108BD9-81ED-4DB2-BD59-A6C34878D82A}">
                    <a16:rowId xmlns:a16="http://schemas.microsoft.com/office/drawing/2014/main" val="3622435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Initial temp.</a:t>
                      </a:r>
                    </a:p>
                  </a:txBody>
                  <a:tcPr marL="90116" marR="901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Rollers </a:t>
                      </a:r>
                    </a:p>
                  </a:txBody>
                  <a:tcPr marL="90116" marR="901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400 </a:t>
                      </a:r>
                      <a:r>
                        <a:rPr lang="en-IN" dirty="0">
                          <a:sym typeface="Symbol" panose="05050102010706020507" pitchFamily="18" charset="2"/>
                        </a:rPr>
                        <a:t>C</a:t>
                      </a:r>
                      <a:endParaRPr lang="en-IN" dirty="0"/>
                    </a:p>
                  </a:txBody>
                  <a:tcPr marL="90116" marR="90116"/>
                </a:tc>
                <a:extLst>
                  <a:ext uri="{0D108BD9-81ED-4DB2-BD59-A6C34878D82A}">
                    <a16:rowId xmlns:a16="http://schemas.microsoft.com/office/drawing/2014/main" val="3073819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Angular vel.</a:t>
                      </a:r>
                    </a:p>
                  </a:txBody>
                  <a:tcPr marL="90116" marR="901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Roller-1</a:t>
                      </a:r>
                    </a:p>
                  </a:txBody>
                  <a:tcPr marL="90116" marR="901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 rad/sec</a:t>
                      </a:r>
                    </a:p>
                  </a:txBody>
                  <a:tcPr marL="90116" marR="90116"/>
                </a:tc>
                <a:extLst>
                  <a:ext uri="{0D108BD9-81ED-4DB2-BD59-A6C34878D82A}">
                    <a16:rowId xmlns:a16="http://schemas.microsoft.com/office/drawing/2014/main" val="1091026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244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B2CE5-8414-4691-A9F7-D5DD5A381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422401"/>
            <a:ext cx="10364452" cy="4368800"/>
          </a:xfrm>
        </p:spPr>
        <p:txBody>
          <a:bodyPr/>
          <a:lstStyle/>
          <a:p>
            <a:r>
              <a:rPr lang="en-IN" dirty="0"/>
              <a:t>Changes done from past simulations</a:t>
            </a:r>
          </a:p>
          <a:p>
            <a:pPr lvl="1"/>
            <a:r>
              <a:rPr lang="en-IN" dirty="0"/>
              <a:t>Reduced the contact arc to half the initial length</a:t>
            </a:r>
          </a:p>
          <a:p>
            <a:pPr lvl="1"/>
            <a:r>
              <a:rPr lang="en-IN" dirty="0"/>
              <a:t>6 pass design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50FD03-2245-4A89-A908-FFE23FB50A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0" r="16375"/>
          <a:stretch/>
        </p:blipFill>
        <p:spPr>
          <a:xfrm>
            <a:off x="4572000" y="2774630"/>
            <a:ext cx="3048000" cy="3017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AF2086-492F-44CF-B74F-614DE29AA1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0" r="22635"/>
          <a:stretch/>
        </p:blipFill>
        <p:spPr>
          <a:xfrm>
            <a:off x="8230224" y="2773327"/>
            <a:ext cx="3048001" cy="30178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C2FBC2-670C-43C5-B441-D53DF3415010}"/>
              </a:ext>
            </a:extLst>
          </p:cNvPr>
          <p:cNvSpPr txBox="1"/>
          <p:nvPr/>
        </p:nvSpPr>
        <p:spPr>
          <a:xfrm>
            <a:off x="4560394" y="5791201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Bending in 5 Pass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0C5FC3-4CE4-4390-BFB7-ADE345FD9828}"/>
              </a:ext>
            </a:extLst>
          </p:cNvPr>
          <p:cNvSpPr txBox="1"/>
          <p:nvPr/>
        </p:nvSpPr>
        <p:spPr>
          <a:xfrm>
            <a:off x="8230222" y="5791201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Less Bending in 6 Pass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C9293-3B37-4B42-AD8A-5AB23A3FC5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0" t="8358" r="17721" b="9329"/>
          <a:stretch/>
        </p:blipFill>
        <p:spPr>
          <a:xfrm>
            <a:off x="902172" y="2846579"/>
            <a:ext cx="3048000" cy="29446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181857-CA56-4098-A560-CE45CDF2D6FD}"/>
              </a:ext>
            </a:extLst>
          </p:cNvPr>
          <p:cNvSpPr txBox="1"/>
          <p:nvPr/>
        </p:nvSpPr>
        <p:spPr>
          <a:xfrm>
            <a:off x="890566" y="5791201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Initial Contact</a:t>
            </a:r>
          </a:p>
        </p:txBody>
      </p:sp>
    </p:spTree>
    <p:extLst>
      <p:ext uri="{BB962C8B-B14F-4D97-AF65-F5344CB8AC3E}">
        <p14:creationId xmlns:p14="http://schemas.microsoft.com/office/powerpoint/2010/main" val="4098703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BE173C-5482-4FBC-B1C1-5966C1EBA2DA}"/>
              </a:ext>
            </a:extLst>
          </p:cNvPr>
          <p:cNvSpPr txBox="1"/>
          <p:nvPr/>
        </p:nvSpPr>
        <p:spPr>
          <a:xfrm>
            <a:off x="1158880" y="-70895"/>
            <a:ext cx="2007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Temperature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5C132D-A351-4704-8299-6932CD42AA85}"/>
              </a:ext>
            </a:extLst>
          </p:cNvPr>
          <p:cNvSpPr txBox="1"/>
          <p:nvPr/>
        </p:nvSpPr>
        <p:spPr>
          <a:xfrm>
            <a:off x="475313" y="5852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FEEA3-1F14-4EB8-9885-8548EB980C86}"/>
              </a:ext>
            </a:extLst>
          </p:cNvPr>
          <p:cNvSpPr txBox="1"/>
          <p:nvPr/>
        </p:nvSpPr>
        <p:spPr>
          <a:xfrm>
            <a:off x="484933" y="329920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2CE3E0-0E3E-46F0-92F4-B8FC4E5A353B}"/>
              </a:ext>
            </a:extLst>
          </p:cNvPr>
          <p:cNvSpPr txBox="1"/>
          <p:nvPr/>
        </p:nvSpPr>
        <p:spPr>
          <a:xfrm>
            <a:off x="483862" y="590336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417A8F-0579-41AA-9549-11A044B00D74}"/>
              </a:ext>
            </a:extLst>
          </p:cNvPr>
          <p:cNvSpPr txBox="1"/>
          <p:nvPr/>
        </p:nvSpPr>
        <p:spPr>
          <a:xfrm>
            <a:off x="475313" y="46479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9133B1-5624-42D8-AF39-AB1775740FB1}"/>
              </a:ext>
            </a:extLst>
          </p:cNvPr>
          <p:cNvSpPr txBox="1"/>
          <p:nvPr/>
        </p:nvSpPr>
        <p:spPr>
          <a:xfrm>
            <a:off x="475313" y="19340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D546AD1-60F9-46BA-8872-BEF2C78DB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734" y="289309"/>
            <a:ext cx="1981372" cy="647451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3A62613-349C-4933-BC29-7379507DE5DB}"/>
              </a:ext>
            </a:extLst>
          </p:cNvPr>
          <p:cNvSpPr txBox="1"/>
          <p:nvPr/>
        </p:nvSpPr>
        <p:spPr>
          <a:xfrm>
            <a:off x="3454734" y="-70895"/>
            <a:ext cx="198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Lateral Velocity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7E0A319-06FC-45E4-B916-00851EE17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774" y="298437"/>
            <a:ext cx="2024047" cy="637087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F6426E6-BD45-4C08-8AE8-FC2456034F70}"/>
              </a:ext>
            </a:extLst>
          </p:cNvPr>
          <p:cNvSpPr txBox="1"/>
          <p:nvPr/>
        </p:nvSpPr>
        <p:spPr>
          <a:xfrm>
            <a:off x="5896773" y="0"/>
            <a:ext cx="202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Lateral Strain Y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78D2B7E-0046-4E52-95B8-DF27B9827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773" y="369332"/>
            <a:ext cx="2060627" cy="649889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A953782-3306-4835-8790-AED50303A0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7977" y="304533"/>
            <a:ext cx="2054530" cy="635867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3792FDB-5AD7-4401-AD43-89362A875DBA}"/>
              </a:ext>
            </a:extLst>
          </p:cNvPr>
          <p:cNvSpPr txBox="1"/>
          <p:nvPr/>
        </p:nvSpPr>
        <p:spPr>
          <a:xfrm>
            <a:off x="8477978" y="0"/>
            <a:ext cx="195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Strain Z</a:t>
            </a:r>
          </a:p>
        </p:txBody>
      </p:sp>
    </p:spTree>
    <p:extLst>
      <p:ext uri="{BB962C8B-B14F-4D97-AF65-F5344CB8AC3E}">
        <p14:creationId xmlns:p14="http://schemas.microsoft.com/office/powerpoint/2010/main" val="403114235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628</TotalTime>
  <Words>326</Words>
  <Application>Microsoft Office PowerPoint</Application>
  <PresentationFormat>Widescreen</PresentationFormat>
  <Paragraphs>102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CIDFont+F1</vt:lpstr>
      <vt:lpstr>Symbol</vt:lpstr>
      <vt:lpstr>Tw Cen MT</vt:lpstr>
      <vt:lpstr>Droplet</vt:lpstr>
      <vt:lpstr>Design and Simulations of Material Flow During Non-Uniform Deformation of Alloys </vt:lpstr>
      <vt:lpstr>Model </vt:lpstr>
      <vt:lpstr>Meshing </vt:lpstr>
      <vt:lpstr>PowerPoint Presentation</vt:lpstr>
      <vt:lpstr>PowerPoint Presentation</vt:lpstr>
      <vt:lpstr>Contact Parameters </vt:lpstr>
      <vt:lpstr>Boundary Conditions</vt:lpstr>
      <vt:lpstr>PowerPoint Presentation</vt:lpstr>
      <vt:lpstr>PowerPoint Presentation</vt:lpstr>
      <vt:lpstr>results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Simulations of Material Flow During Non-Uniform Deformation of Alloys </dc:title>
  <dc:creator>YOGESH MAHENDRA NEMADE</dc:creator>
  <cp:lastModifiedBy>YOGESH MAHENDRA NEMADE</cp:lastModifiedBy>
  <cp:revision>42</cp:revision>
  <dcterms:created xsi:type="dcterms:W3CDTF">2021-07-21T08:11:58Z</dcterms:created>
  <dcterms:modified xsi:type="dcterms:W3CDTF">2021-08-26T17:39:08Z</dcterms:modified>
</cp:coreProperties>
</file>