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2" r:id="rId4"/>
    <p:sldId id="258" r:id="rId5"/>
    <p:sldId id="270" r:id="rId6"/>
    <p:sldId id="269" r:id="rId7"/>
    <p:sldId id="260" r:id="rId8"/>
    <p:sldId id="263" r:id="rId9"/>
    <p:sldId id="261" r:id="rId10"/>
    <p:sldId id="264" r:id="rId11"/>
    <p:sldId id="265" r:id="rId12"/>
    <p:sldId id="271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20EEE2-79E8-4E2C-A46C-7D1127EDBACF}">
          <p14:sldIdLst>
            <p14:sldId id="256"/>
            <p14:sldId id="257"/>
            <p14:sldId id="272"/>
          </p14:sldIdLst>
        </p14:section>
        <p14:section name="Untitled Section" id="{C840FAAF-37ED-417D-A9AE-B363E3B0B769}">
          <p14:sldIdLst>
            <p14:sldId id="258"/>
            <p14:sldId id="270"/>
            <p14:sldId id="269"/>
            <p14:sldId id="260"/>
            <p14:sldId id="263"/>
            <p14:sldId id="261"/>
            <p14:sldId id="264"/>
            <p14:sldId id="265"/>
            <p14:sldId id="271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53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30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3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845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70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45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3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8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6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3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6569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58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Pizza Sales Forecasting &amp; Ingredient Planning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End-to-End Data Science Project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7. Sales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2040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/>
              <a:t>Renamed forecast columns ds to date and </a:t>
            </a:r>
            <a:r>
              <a:rPr lang="en-US" altLang="en-US" sz="1800" dirty="0" err="1"/>
              <a:t>yhat</a:t>
            </a:r>
            <a:r>
              <a:rPr lang="en-US" altLang="en-US" sz="1800" dirty="0"/>
              <a:t> to </a:t>
            </a:r>
            <a:r>
              <a:rPr lang="en-US" altLang="en-US" sz="1800" dirty="0" err="1"/>
              <a:t>estimated_pizzas</a:t>
            </a:r>
            <a:r>
              <a:rPr lang="en-US" altLang="en-US" sz="1800" dirty="0"/>
              <a:t>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Clipped negative forecasts to zero and rounded estimated pizzas to 2 decimal places.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Sorted forecast data by </a:t>
            </a:r>
            <a:r>
              <a:rPr lang="en-US" altLang="en-US" sz="1800" dirty="0" err="1"/>
              <a:t>pizza_name_id</a:t>
            </a:r>
            <a:r>
              <a:rPr lang="en-US" altLang="en-US" sz="1800" dirty="0"/>
              <a:t> and date.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Merged pizza size and name info from the original sales data.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Rounded the entire forecast </a:t>
            </a:r>
            <a:r>
              <a:rPr lang="en-US" altLang="en-US" sz="1800" dirty="0" err="1"/>
              <a:t>DataFrame</a:t>
            </a:r>
            <a:r>
              <a:rPr lang="en-US" altLang="en-US" sz="1800" dirty="0"/>
              <a:t> for cleaner output.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Saved the 7-day detailed forecast to a CSV file (7_day_pizza_forecast.csv).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Aggregated total estimated pizzas per pizza over the 7-day period.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Rounded weekly estimated pizza counts to whole numbers.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Renamed the column to </a:t>
            </a:r>
            <a:r>
              <a:rPr lang="en-US" altLang="en-US" sz="1800" dirty="0" err="1"/>
              <a:t>weekly_estimated_pizzas</a:t>
            </a:r>
            <a:r>
              <a:rPr lang="en-US" altLang="en-US" sz="1800" dirty="0"/>
              <a:t> for clarity.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Merged pizza size and name again for enriched weekly forecast data.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Sorted the weekly forecast in descending order of estimated pizzas.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Exported the weekly forecast as a CSV file (7week_day_pizza_forecast.csv)</a:t>
            </a:r>
          </a:p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8. Ingredient Calculation</a:t>
            </a:r>
            <a:r>
              <a:rPr lang="en-IN" dirty="0"/>
              <a:t> &amp; Purchase Order Creation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Loaded the cleaned ingredient data from an Excel file.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Renamed columns for consistency: </a:t>
            </a:r>
            <a:r>
              <a:rPr lang="en-US" altLang="en-US" sz="1800" dirty="0" err="1"/>
              <a:t>pizza_ingredients</a:t>
            </a:r>
            <a:r>
              <a:rPr lang="en-US" altLang="en-US" sz="1800" dirty="0"/>
              <a:t> to ingredient, and </a:t>
            </a:r>
            <a:r>
              <a:rPr lang="en-US" altLang="en-US" sz="1800" dirty="0" err="1"/>
              <a:t>Items_Qty_In_Grams</a:t>
            </a:r>
            <a:r>
              <a:rPr lang="en-US" altLang="en-US" sz="1800" dirty="0"/>
              <a:t> to </a:t>
            </a:r>
            <a:r>
              <a:rPr lang="en-US" altLang="en-US" sz="1800" dirty="0" err="1"/>
              <a:t>quantity_per_pizza</a:t>
            </a:r>
            <a:r>
              <a:rPr lang="en-US" altLang="en-US" sz="1800" dirty="0"/>
              <a:t>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Merged the weekly pizza forecast with the ingredient data on </a:t>
            </a:r>
            <a:r>
              <a:rPr lang="en-US" altLang="en-US" sz="1800" dirty="0" err="1"/>
              <a:t>pizza_name_id</a:t>
            </a:r>
            <a:r>
              <a:rPr lang="en-US" altLang="en-US" sz="1800" dirty="0"/>
              <a:t>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Calculated total grams needed for each ingredient using forecasted pizza quantities.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Grouped the data by ingredient to get total required quantity per ingredient.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Converted ingredient quantities from grams to kilograms.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Printed the final 7-day purchase order of ingredients.</a:t>
            </a:r>
          </a:p>
          <a:p>
            <a:pPr marL="320400" lvl="0" indent="-28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/>
              <a:t>Saved the purchase order to a CSV file named purchase_order_next_7_days.csv.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256C-CE15-BED7-DAE4-D25C775E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9. </a:t>
            </a:r>
            <a:r>
              <a:rPr lang="en-IN" dirty="0" err="1"/>
              <a:t>Streamlit</a:t>
            </a:r>
            <a:r>
              <a:rPr lang="en-IN" dirty="0"/>
              <a:t> dashboard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1511FA-078F-116A-6232-B6F31ED67F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8096" y="2099198"/>
            <a:ext cx="6961442" cy="337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Displayed KPIs: total pizzas and total ingredients (kg).</a:t>
            </a:r>
          </a:p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Filtered top N pizzas by ID using a slider.</a:t>
            </a:r>
          </a:p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Plotted daily forecast (line chart) by pizza ID.</a:t>
            </a:r>
          </a:p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Plotted total and weekly pizza demand (bar charts).</a:t>
            </a:r>
          </a:p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Plotted total demand by pizza name (bar chart).</a:t>
            </a:r>
          </a:p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Displayed ingredient usage (pie chart).</a:t>
            </a:r>
          </a:p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Visualized ingredient requirement (bar chart).</a:t>
            </a:r>
          </a:p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Enabled Excel and CSV downloads for all reports.</a:t>
            </a:r>
          </a:p>
        </p:txBody>
      </p:sp>
    </p:spTree>
    <p:extLst>
      <p:ext uri="{BB962C8B-B14F-4D97-AF65-F5344CB8AC3E}">
        <p14:creationId xmlns:p14="http://schemas.microsoft.com/office/powerpoint/2010/main" val="620011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400" lvl="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Accurate Sales Forecasting Achieved:</a:t>
            </a:r>
          </a:p>
          <a:p>
            <a:pPr marL="320400" lvl="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Best Model Identified:</a:t>
            </a:r>
          </a:p>
          <a:p>
            <a:pPr marL="320400" lvl="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Forecast Output Generated:</a:t>
            </a:r>
          </a:p>
          <a:p>
            <a:pPr marL="320400" lvl="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Ingredient Requirements Calculated:</a:t>
            </a:r>
          </a:p>
          <a:p>
            <a:pPr marL="320400" lvl="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Purchase Order Generated:</a:t>
            </a:r>
          </a:p>
          <a:p>
            <a:pPr marL="320400" lvl="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 err="1"/>
              <a:t>Streamlit</a:t>
            </a:r>
            <a:r>
              <a:rPr lang="en-IN" sz="1800" dirty="0"/>
              <a:t> Dashboard Built:</a:t>
            </a:r>
          </a:p>
          <a:p>
            <a:pPr marL="320400" lvl="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sz="1800" dirty="0"/>
              <a:t>Business Insight Delivered: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320400" indent="-284400"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Forecast weekly pizza sales using historical data.</a:t>
            </a:r>
          </a:p>
          <a:p>
            <a:pPr marL="320400" indent="-284400"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Generate ingredient-level purchase orders for optimal inventory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79DC-0E0D-66B7-6950-601ECE9D4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E42B49-3EA6-6C3F-3038-A8313D77E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372" y="2244535"/>
            <a:ext cx="8191256" cy="4484878"/>
          </a:xfrm>
        </p:spPr>
      </p:pic>
    </p:spTree>
    <p:extLst>
      <p:ext uri="{BB962C8B-B14F-4D97-AF65-F5344CB8AC3E}">
        <p14:creationId xmlns:p14="http://schemas.microsoft.com/office/powerpoint/2010/main" val="400960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</a:pPr>
            <a:endParaRPr dirty="0"/>
          </a:p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Removed missing or inconsistent entries</a:t>
            </a:r>
            <a:r>
              <a:rPr lang="en-IN" dirty="0"/>
              <a:t> in both sales data and ingredients data.</a:t>
            </a:r>
            <a:endParaRPr dirty="0"/>
          </a:p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Handled outliers using statistical techniques</a:t>
            </a:r>
            <a:r>
              <a:rPr lang="en-IN" dirty="0"/>
              <a:t> which is IQR</a:t>
            </a:r>
            <a:r>
              <a:rPr dirty="0"/>
              <a:t>.</a:t>
            </a:r>
          </a:p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Formatted datetime columns and standardized inputs</a:t>
            </a:r>
            <a:r>
              <a:rPr lang="en-IN" dirty="0"/>
              <a:t> using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45AC-C5C8-3D9B-715F-AA607769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Exploratory Data Analysis (EDA)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20F912-2CB7-7EA7-BC7D-E564FD5288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8096" y="2056256"/>
            <a:ext cx="7290054" cy="503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21750" indent="-28575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Analyzed seasonality and weekly trends. Identified key features affecting sales.</a:t>
            </a:r>
          </a:p>
          <a:p>
            <a:pPr marL="320400" lvl="0" indent="-284400" eaLnBrk="0" fontAlgn="base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</a:pPr>
            <a:r>
              <a:rPr lang="en-US" altLang="en-US" sz="1800" b="1" dirty="0"/>
              <a:t>Monthly sales trend :</a:t>
            </a:r>
            <a:r>
              <a:rPr lang="en-US" altLang="en-US" sz="1800" dirty="0"/>
              <a:t> This bar chart displays the total sales for each month of 2015, showing some fluctuation throughout the year.</a:t>
            </a:r>
          </a:p>
          <a:p>
            <a:pPr marL="320400" lvl="0" indent="-284400" eaLnBrk="0" fontAlgn="base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</a:pPr>
            <a:r>
              <a:rPr lang="en-US" altLang="en-US" sz="1800" b="1" dirty="0"/>
              <a:t>Pizza category sales trend : </a:t>
            </a:r>
            <a:r>
              <a:rPr lang="en-US" altLang="en-US" sz="1800" dirty="0"/>
              <a:t>This bar chart indicates that "Classic" and "Supreme" are the highest-selling pizza categories.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20400" marR="0" lvl="0" indent="-284400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Sales by Day of the Week :</a:t>
            </a:r>
            <a:r>
              <a:rPr lang="en-US" altLang="en-US" sz="1800" b="1" dirty="0"/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bar chart illustrates that sales are generally highest on Fridays and Saturdays. </a:t>
            </a:r>
          </a:p>
          <a:p>
            <a:pPr marL="320400" lvl="0" indent="-284400" eaLnBrk="0" fontAlgn="base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</a:pPr>
            <a:r>
              <a:rPr lang="en-US" altLang="en-US" sz="1800" b="1" dirty="0"/>
              <a:t>Hourly Sales Trend : </a:t>
            </a:r>
            <a:r>
              <a:rPr lang="en-US" altLang="en-US" sz="1800" dirty="0"/>
              <a:t>This line graph shows total sales peaking around midday and again in the late afternoon/early evening , </a:t>
            </a:r>
            <a:r>
              <a:rPr lang="en-US" sz="1800" dirty="0"/>
              <a:t>reflecting typical meal-time ordering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 dirty="0"/>
              <a:t>behavior</a:t>
            </a:r>
            <a:r>
              <a:rPr lang="en-US" altLang="en-US" sz="1800" dirty="0"/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20400" marR="0" lvl="0" indent="-284400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282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454D98D-4493-94BB-4034-E8E8CA938F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8096" y="2008680"/>
            <a:ext cx="7290054" cy="4618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Sales by Pizza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lang="en-US" altLang="en-US" sz="1800" dirty="0"/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Large (L) pizzas had the highest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XL and XXL sizes had minimal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likely due to low demand or high prices.</a:t>
            </a:r>
          </a:p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Sales by Pizza Category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lang="en-US" altLang="en-US" sz="1800" dirty="0"/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Classic pizzas were the top-selling category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indicating customer preference for traditional flavors.</a:t>
            </a:r>
          </a:p>
          <a:p>
            <a:pPr marL="320400" marR="0" lvl="0" indent="-284400" algn="l" defTabSz="914400" rtl="0" eaLnBrk="0" fontAlgn="base" latinLnBrk="0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Price by Number of Ingredients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lang="en-US" altLang="en-US" sz="1800" dirty="0"/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Total price generally increases with the number of ingredients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	though there's variability due to premium toppings or special offers.</a:t>
            </a:r>
          </a:p>
          <a:p>
            <a:pPr marL="320400" lvl="0" indent="-284400" eaLnBrk="0" fontAlgn="base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</a:pPr>
            <a:r>
              <a:rPr lang="en-US" sz="1800" b="1" dirty="0"/>
              <a:t>Correlation Heatmap:</a:t>
            </a:r>
            <a:r>
              <a:rPr lang="en-US" sz="1800" dirty="0"/>
              <a:t> This heatmap visualizes the correlation between various numerical features, with darker red indicating a stronger positive correlation and darker blue indicating a stronger negative correlation.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B035633-D404-4955-F7F4-7907B642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Exploratory Data Analysis (EDA)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318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023360"/>
          </a:xfrm>
        </p:spPr>
        <p:txBody>
          <a:bodyPr/>
          <a:lstStyle/>
          <a:p>
            <a:pPr marL="321750" indent="-28575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Created features: </a:t>
            </a:r>
            <a:r>
              <a:rPr dirty="0" err="1"/>
              <a:t>day_of_week</a:t>
            </a:r>
            <a:r>
              <a:rPr dirty="0"/>
              <a:t>, </a:t>
            </a:r>
            <a:r>
              <a:rPr dirty="0" err="1"/>
              <a:t>is_weekend</a:t>
            </a:r>
            <a:r>
              <a:rPr dirty="0"/>
              <a:t>, </a:t>
            </a:r>
            <a:r>
              <a:rPr dirty="0" err="1"/>
              <a:t>is_veg</a:t>
            </a:r>
            <a:r>
              <a:rPr dirty="0"/>
              <a:t>, </a:t>
            </a:r>
            <a:r>
              <a:rPr dirty="0" err="1"/>
              <a:t>order_hour</a:t>
            </a:r>
            <a:r>
              <a:rPr lang="en-IN" dirty="0"/>
              <a:t>, month and number of ingredients for each pizza</a:t>
            </a:r>
            <a:r>
              <a:rPr dirty="0"/>
              <a:t>.</a:t>
            </a:r>
          </a:p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Encoded categorical variables (</a:t>
            </a:r>
            <a:r>
              <a:rPr dirty="0" err="1"/>
              <a:t>pizza_size</a:t>
            </a:r>
            <a:r>
              <a:rPr dirty="0"/>
              <a:t>, </a:t>
            </a:r>
            <a:r>
              <a:rPr dirty="0" err="1"/>
              <a:t>pizza_category</a:t>
            </a:r>
            <a:r>
              <a:rPr lang="en-IN" dirty="0"/>
              <a:t>, </a:t>
            </a:r>
            <a:r>
              <a:rPr lang="en-IN" dirty="0" err="1"/>
              <a:t>pizza_name_id</a:t>
            </a:r>
            <a:r>
              <a:rPr dirty="0"/>
              <a:t>)</a:t>
            </a:r>
            <a:r>
              <a:rPr lang="en-IN" dirty="0"/>
              <a:t> used </a:t>
            </a:r>
            <a:r>
              <a:rPr lang="en-IN" dirty="0" err="1"/>
              <a:t>LableEncoder</a:t>
            </a:r>
            <a:r>
              <a:rPr dirty="0"/>
              <a:t>.</a:t>
            </a:r>
          </a:p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Generated lag features and holiday flags.</a:t>
            </a:r>
            <a:endParaRPr lang="en-IN" dirty="0"/>
          </a:p>
          <a:p>
            <a:pPr marL="320400" lvl="0" indent="-284400" eaLnBrk="0" fontAlgn="base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</a:pPr>
            <a:r>
              <a:rPr lang="en-IN" dirty="0"/>
              <a:t> </a:t>
            </a:r>
            <a:r>
              <a:rPr lang="en-US" altLang="en-US" sz="1800" dirty="0"/>
              <a:t>Saved </a:t>
            </a:r>
            <a:r>
              <a:rPr lang="en-US" altLang="en-US" sz="1800" dirty="0" err="1"/>
              <a:t>LabelEncoders</a:t>
            </a:r>
            <a:r>
              <a:rPr lang="en-US" altLang="en-US" sz="1800" dirty="0"/>
              <a:t> for each column using </a:t>
            </a:r>
            <a:r>
              <a:rPr lang="en-US" altLang="en-US" sz="1800" dirty="0" err="1"/>
              <a:t>joblib</a:t>
            </a:r>
            <a:r>
              <a:rPr lang="en-US" altLang="en-US" sz="1800" dirty="0"/>
              <a:t> for future decoding.</a:t>
            </a:r>
          </a:p>
          <a:p>
            <a:pPr marL="320400" lvl="0" indent="-284400" eaLnBrk="0" fontAlgn="base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FontTx/>
              <a:buChar char="•"/>
            </a:pPr>
            <a:r>
              <a:rPr lang="en-US" altLang="en-US" sz="1800" dirty="0"/>
              <a:t>Saved the feature-engineered dataset in two formats: Pickle file (</a:t>
            </a:r>
            <a:r>
              <a:rPr lang="en-US" altLang="en-US" sz="1800" dirty="0" err="1"/>
              <a:t>feature_engineered.pkl</a:t>
            </a:r>
            <a:r>
              <a:rPr lang="en-US" altLang="en-US" sz="1800" dirty="0"/>
              <a:t>) and Excel file</a:t>
            </a:r>
          </a:p>
          <a:p>
            <a:pPr marL="320400" lvl="0" indent="-284400" eaLnBrk="0" fontAlgn="base" hangingPunct="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Tx/>
              <a:buSz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endParaRPr lang="en-IN" dirty="0"/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</a:t>
            </a:r>
            <a:r>
              <a:rPr dirty="0"/>
              <a:t>.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140" y="2084832"/>
            <a:ext cx="7290055" cy="4023360"/>
          </a:xfrm>
        </p:spPr>
        <p:txBody>
          <a:bodyPr/>
          <a:lstStyle/>
          <a:p>
            <a:pPr marL="321750" indent="-28575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Used Mean Absolute Percentage Error (MAPE) to assess performance.</a:t>
            </a:r>
          </a:p>
          <a:p>
            <a:pPr marL="321750" indent="-28575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Compared models to select best performing one.</a:t>
            </a:r>
            <a:r>
              <a:rPr lang="en-IN" dirty="0"/>
              <a:t> And the </a:t>
            </a:r>
            <a:r>
              <a:rPr lang="en-IN" b="1" dirty="0"/>
              <a:t>prophet</a:t>
            </a:r>
            <a:r>
              <a:rPr lang="en-IN" dirty="0"/>
              <a:t> has the lowest MAPE which best score </a:t>
            </a:r>
            <a:endParaRPr dirty="0"/>
          </a:p>
          <a:p>
            <a:pPr marL="321750" indent="-28575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Visualized actual vs predicted sales.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2BA85-4F73-7C17-6B5F-67576D51D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84" y="3986213"/>
            <a:ext cx="7335965" cy="287178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</a:t>
            </a:r>
            <a:r>
              <a:rPr dirty="0"/>
              <a:t>.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140" y="1996249"/>
            <a:ext cx="7290055" cy="4023360"/>
          </a:xfrm>
        </p:spPr>
        <p:txBody>
          <a:bodyPr/>
          <a:lstStyle/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Considered multiple models: SARIMA, Prophet, LSTM, Linear Regression</a:t>
            </a:r>
            <a:r>
              <a:rPr lang="en-IN" dirty="0"/>
              <a:t>, which is suitable for series forecasting.</a:t>
            </a:r>
            <a:endParaRPr dirty="0"/>
          </a:p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dirty="0"/>
              <a:t>Selected </a:t>
            </a:r>
            <a:r>
              <a:rPr lang="en-IN" dirty="0"/>
              <a:t>Prophet model </a:t>
            </a:r>
            <a:r>
              <a:rPr dirty="0"/>
              <a:t>based on performance and interpretability.</a:t>
            </a:r>
            <a:r>
              <a:rPr lang="en-IN" dirty="0"/>
              <a:t> The MAPE of Prophet is 2.94 which is best among the all forecast model.</a:t>
            </a:r>
          </a:p>
          <a:p>
            <a:pPr marL="320400" indent="-28440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endParaRPr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967F201-667D-DC71-3869-DE7A6454D625}"/>
              </a:ext>
            </a:extLst>
          </p:cNvPr>
          <p:cNvSpPr txBox="1">
            <a:spLocks/>
          </p:cNvSpPr>
          <p:nvPr/>
        </p:nvSpPr>
        <p:spPr>
          <a:xfrm>
            <a:off x="768096" y="3466534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6. Model Training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19220-5122-3C2A-6EAB-A7DDBB2ADDDB}"/>
              </a:ext>
            </a:extLst>
          </p:cNvPr>
          <p:cNvCxnSpPr/>
          <p:nvPr/>
        </p:nvCxnSpPr>
        <p:spPr>
          <a:xfrm>
            <a:off x="571500" y="3757618"/>
            <a:ext cx="0" cy="871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A7CD51-0561-BFEB-1C29-C8EFB8ECF54D}"/>
              </a:ext>
            </a:extLst>
          </p:cNvPr>
          <p:cNvSpPr txBox="1">
            <a:spLocks/>
          </p:cNvSpPr>
          <p:nvPr/>
        </p:nvSpPr>
        <p:spPr>
          <a:xfrm>
            <a:off x="745139" y="484632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1750" indent="-28575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lang="en-US" sz="1800" dirty="0"/>
              <a:t>Trained models on historical sales data.</a:t>
            </a:r>
          </a:p>
          <a:p>
            <a:pPr marL="321750" indent="-28575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lang="en-US" sz="1800" dirty="0"/>
              <a:t>Validated using a rolling forecast approach.</a:t>
            </a:r>
          </a:p>
          <a:p>
            <a:pPr marL="321750" indent="-285750">
              <a:lnSpc>
                <a:spcPct val="150000"/>
              </a:lnSpc>
              <a:spcBef>
                <a:spcPts val="10"/>
              </a:spcBef>
              <a:spcAft>
                <a:spcPts val="1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/>
            </a:pPr>
            <a:r>
              <a:rPr lang="en-US" sz="1800" dirty="0"/>
              <a:t>Utilized preprocessed features for improved accuracy.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172</TotalTime>
  <Words>897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Tw Cen MT</vt:lpstr>
      <vt:lpstr>Tw Cen MT Condensed</vt:lpstr>
      <vt:lpstr>Wingdings 3</vt:lpstr>
      <vt:lpstr>Integral</vt:lpstr>
      <vt:lpstr>Pizza Sales Forecasting &amp; Ingredient Planning</vt:lpstr>
      <vt:lpstr>Project Objective</vt:lpstr>
      <vt:lpstr>Libraries used</vt:lpstr>
      <vt:lpstr>1. Data Cleaning</vt:lpstr>
      <vt:lpstr>2. Exploratory Data Analysis (EDA)</vt:lpstr>
      <vt:lpstr>2. Exploratory Data Analysis (EDA)</vt:lpstr>
      <vt:lpstr>3. Feature Engineering</vt:lpstr>
      <vt:lpstr>4. Model Evaluation</vt:lpstr>
      <vt:lpstr>5. Model Selection</vt:lpstr>
      <vt:lpstr>7. Sales Forecasting</vt:lpstr>
      <vt:lpstr>8. Ingredient Calculation &amp; Purchase Order Creation</vt:lpstr>
      <vt:lpstr>9. Streamlit dashboard</vt:lpstr>
      <vt:lpstr>Results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NAGARAJAN K</dc:creator>
  <cp:keywords/>
  <dc:description>generated using python-pptx</dc:description>
  <cp:lastModifiedBy>accounts triogroup</cp:lastModifiedBy>
  <cp:revision>9</cp:revision>
  <dcterms:created xsi:type="dcterms:W3CDTF">2013-01-27T09:14:16Z</dcterms:created>
  <dcterms:modified xsi:type="dcterms:W3CDTF">2025-06-13T05:25:14Z</dcterms:modified>
  <cp:category/>
</cp:coreProperties>
</file>