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DFF"/>
    <a:srgbClr val="2FA3EE"/>
    <a:srgbClr val="E8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215" d="100"/>
          <a:sy n="215" d="100"/>
        </p:scale>
        <p:origin x="25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7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24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718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27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3295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191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59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750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0636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085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3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399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549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739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87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916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040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5903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369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73DB14F-C42E-4EB0-8D74-4F41C746C0A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2BDFA77-24C7-49DC-8EBA-FD0F4981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0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71E2EE-04FC-BF0B-C089-D4C04CB6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94421" y="-49695"/>
            <a:ext cx="4129709" cy="15554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000" b="1" dirty="0">
                <a:solidFill>
                  <a:srgbClr val="000000"/>
                </a:solidFill>
              </a:rPr>
              <a:t>Employee Retention Insights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9331" y="497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00" b="1" u="sng" dirty="0">
                <a:solidFill>
                  <a:srgbClr val="000000"/>
                </a:solidFill>
              </a:rPr>
              <a:t>Focus Areas </a:t>
            </a:r>
            <a:endParaRPr lang="en-US" sz="2800" u="sng" dirty="0"/>
          </a:p>
        </p:txBody>
      </p:sp>
      <p:sp>
        <p:nvSpPr>
          <p:cNvPr id="3" name="Text 1"/>
          <p:cNvSpPr/>
          <p:nvPr/>
        </p:nvSpPr>
        <p:spPr>
          <a:xfrm>
            <a:off x="109331" y="19888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Despite enjoying a higher-than-average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salary hike of 24.81%</a:t>
            </a:r>
            <a:r>
              <a:rPr lang="en-US" sz="1200" dirty="0">
                <a:solidFill>
                  <a:srgbClr val="000000"/>
                </a:solidFill>
              </a:rPr>
              <a:t> and boasting an impressive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performance rating of 2.66</a:t>
            </a:r>
            <a:r>
              <a:rPr lang="en-US" sz="1200" dirty="0">
                <a:solidFill>
                  <a:srgbClr val="000000"/>
                </a:solidFill>
              </a:rPr>
              <a:t>,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focus area </a:t>
            </a:r>
            <a:r>
              <a:rPr lang="en-US" sz="1200" dirty="0">
                <a:solidFill>
                  <a:srgbClr val="000000"/>
                </a:solidFill>
              </a:rPr>
              <a:t>grapples with a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concerning attrition rate of 52.91%, </a:t>
            </a:r>
            <a:r>
              <a:rPr lang="en-US" sz="1200" dirty="0">
                <a:solidFill>
                  <a:srgbClr val="000000"/>
                </a:solidFill>
              </a:rPr>
              <a:t>surpassing the overall average of 50.21%.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Moreover, despite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focus area's </a:t>
            </a:r>
            <a:r>
              <a:rPr lang="en-US" sz="1200" dirty="0">
                <a:solidFill>
                  <a:srgbClr val="000000"/>
                </a:solidFill>
              </a:rPr>
              <a:t>notable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performance rating of 2.66</a:t>
            </a:r>
            <a:r>
              <a:rPr lang="en-US" sz="1200" dirty="0">
                <a:solidFill>
                  <a:srgbClr val="000000"/>
                </a:solidFill>
              </a:rPr>
              <a:t>, there exists a notable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decline in job satisfaction, with an average of 2.47. </a:t>
            </a:r>
            <a:r>
              <a:rPr lang="en-US" sz="1200" dirty="0">
                <a:solidFill>
                  <a:srgbClr val="000000"/>
                </a:solidFill>
              </a:rPr>
              <a:t>This stark disparity raises questions about the effectiveness of salary increases and performance evaluations in addressing underlying job satisfaction issues.</a:t>
            </a:r>
            <a:endParaRPr lang="en-US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C762BB-78BD-48F0-390F-D44BF245B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19033"/>
              </p:ext>
            </p:extLst>
          </p:nvPr>
        </p:nvGraphicFramePr>
        <p:xfrm>
          <a:off x="3975652" y="2571750"/>
          <a:ext cx="4929395" cy="204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95">
                  <a:extLst>
                    <a:ext uri="{9D8B030D-6E8A-4147-A177-3AD203B41FA5}">
                      <a16:colId xmlns:a16="http://schemas.microsoft.com/office/drawing/2014/main" val="115855154"/>
                    </a:ext>
                  </a:extLst>
                </a:gridCol>
                <a:gridCol w="1289340">
                  <a:extLst>
                    <a:ext uri="{9D8B030D-6E8A-4147-A177-3AD203B41FA5}">
                      <a16:colId xmlns:a16="http://schemas.microsoft.com/office/drawing/2014/main" val="3578661499"/>
                    </a:ext>
                  </a:extLst>
                </a:gridCol>
                <a:gridCol w="1145460">
                  <a:extLst>
                    <a:ext uri="{9D8B030D-6E8A-4147-A177-3AD203B41FA5}">
                      <a16:colId xmlns:a16="http://schemas.microsoft.com/office/drawing/2014/main" val="2419843168"/>
                    </a:ext>
                  </a:extLst>
                </a:gridCol>
              </a:tblGrid>
              <a:tr h="340627">
                <a:tc>
                  <a:txBody>
                    <a:bodyPr/>
                    <a:lstStyle/>
                    <a:p>
                      <a:r>
                        <a:rPr lang="en-IN" dirty="0"/>
                        <a:t>Employees</a:t>
                      </a:r>
                    </a:p>
                  </a:txBody>
                  <a:tcPr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Overall</a:t>
                      </a:r>
                    </a:p>
                  </a:txBody>
                  <a:tcPr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 Area</a:t>
                      </a:r>
                    </a:p>
                  </a:txBody>
                  <a:tcPr>
                    <a:solidFill>
                      <a:srgbClr val="118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3187"/>
                  </a:ext>
                </a:extLst>
              </a:tr>
              <a:tr h="340627">
                <a:tc>
                  <a:txBody>
                    <a:bodyPr/>
                    <a:lstStyle/>
                    <a:p>
                      <a:r>
                        <a:rPr lang="en-IN" dirty="0"/>
                        <a:t>Employee Count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88966"/>
                  </a:ext>
                </a:extLst>
              </a:tr>
              <a:tr h="340627">
                <a:tc>
                  <a:txBody>
                    <a:bodyPr/>
                    <a:lstStyle/>
                    <a:p>
                      <a:r>
                        <a:rPr lang="en-IN" dirty="0"/>
                        <a:t>Attrition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kern="120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50.21%</a:t>
                      </a:r>
                      <a:endParaRPr lang="en-IN" sz="1350" kern="1200" dirty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kern="1200" dirty="0">
                          <a:solidFill>
                            <a:schemeClr val="bg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52.91%</a:t>
                      </a:r>
                      <a:endParaRPr lang="en-IN" sz="1350" kern="1200" dirty="0">
                        <a:solidFill>
                          <a:schemeClr val="bg1"/>
                        </a:solidFill>
                        <a:highlight>
                          <a:srgbClr val="80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3696"/>
                  </a:ext>
                </a:extLst>
              </a:tr>
              <a:tr h="340627">
                <a:tc>
                  <a:txBody>
                    <a:bodyPr/>
                    <a:lstStyle/>
                    <a:p>
                      <a:r>
                        <a:rPr lang="en-IN" dirty="0"/>
                        <a:t>Salary Hike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kern="1200" dirty="0">
                          <a:solidFill>
                            <a:schemeClr val="bg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24.62</a:t>
                      </a:r>
                      <a:endParaRPr lang="en-IN" sz="1350" kern="1200" dirty="0">
                        <a:solidFill>
                          <a:schemeClr val="bg1"/>
                        </a:solidFill>
                        <a:highlight>
                          <a:srgbClr val="80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kern="120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24.81</a:t>
                      </a:r>
                      <a:endParaRPr lang="en-IN" sz="1350" kern="1200" dirty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603964"/>
                  </a:ext>
                </a:extLst>
              </a:tr>
              <a:tr h="340627">
                <a:tc>
                  <a:txBody>
                    <a:bodyPr/>
                    <a:lstStyle/>
                    <a:p>
                      <a:r>
                        <a:rPr lang="en-IN" dirty="0"/>
                        <a:t>Performance Rating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800000"/>
                          </a:highlight>
                        </a:rPr>
                        <a:t>2.50</a:t>
                      </a:r>
                      <a:endParaRPr lang="en-IN" dirty="0">
                        <a:solidFill>
                          <a:schemeClr val="bg1"/>
                        </a:solidFill>
                        <a:highlight>
                          <a:srgbClr val="800000"/>
                        </a:highlight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kern="120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2.66</a:t>
                      </a:r>
                      <a:endParaRPr lang="en-IN" sz="1350" kern="1200" dirty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97054"/>
                  </a:ext>
                </a:extLst>
              </a:tr>
              <a:tr h="340627">
                <a:tc>
                  <a:txBody>
                    <a:bodyPr/>
                    <a:lstStyle/>
                    <a:p>
                      <a:r>
                        <a:rPr lang="en-IN" dirty="0"/>
                        <a:t>Job Satisfaction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kern="120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2.49</a:t>
                      </a:r>
                      <a:endParaRPr lang="en-IN" sz="1350" kern="1200" dirty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kern="1200" dirty="0">
                          <a:solidFill>
                            <a:schemeClr val="bg1"/>
                          </a:solidFill>
                          <a:highlight>
                            <a:srgbClr val="800000"/>
                          </a:highlight>
                          <a:latin typeface="+mn-lt"/>
                          <a:ea typeface="+mn-ea"/>
                          <a:cs typeface="+mn-cs"/>
                        </a:rPr>
                        <a:t>2.47</a:t>
                      </a:r>
                      <a:endParaRPr lang="en-IN" sz="1350" kern="1200" dirty="0">
                        <a:solidFill>
                          <a:schemeClr val="bg1"/>
                        </a:solidFill>
                        <a:highlight>
                          <a:srgbClr val="80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23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7A0162C-779A-0690-9018-1A1FCD034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26222"/>
              </p:ext>
            </p:extLst>
          </p:nvPr>
        </p:nvGraphicFramePr>
        <p:xfrm>
          <a:off x="3975652" y="614294"/>
          <a:ext cx="4929187" cy="177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905">
                  <a:extLst>
                    <a:ext uri="{9D8B030D-6E8A-4147-A177-3AD203B41FA5}">
                      <a16:colId xmlns:a16="http://schemas.microsoft.com/office/drawing/2014/main" val="3659384313"/>
                    </a:ext>
                  </a:extLst>
                </a:gridCol>
                <a:gridCol w="3607282">
                  <a:extLst>
                    <a:ext uri="{9D8B030D-6E8A-4147-A177-3AD203B41FA5}">
                      <a16:colId xmlns:a16="http://schemas.microsoft.com/office/drawing/2014/main" val="1476582402"/>
                    </a:ext>
                  </a:extLst>
                </a:gridCol>
              </a:tblGrid>
              <a:tr h="40943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Age Bracket</a:t>
                      </a:r>
                    </a:p>
                  </a:txBody>
                  <a:tcPr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between 18-27 &amp; 48-60</a:t>
                      </a:r>
                    </a:p>
                  </a:txBody>
                  <a:tcPr anchor="ctr">
                    <a:solidFill>
                      <a:srgbClr val="E8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851727"/>
                  </a:ext>
                </a:extLst>
              </a:tr>
              <a:tr h="431045">
                <a:tc>
                  <a:txBody>
                    <a:bodyPr/>
                    <a:lstStyle/>
                    <a:p>
                      <a:pPr algn="l"/>
                      <a:r>
                        <a:rPr lang="en-IN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Education Field</a:t>
                      </a:r>
                    </a:p>
                  </a:txBody>
                  <a:tcPr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Marketing, </a:t>
                      </a:r>
                      <a:r>
                        <a:rPr lang="en-IN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IN" dirty="0"/>
                        <a:t> &amp; Others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609282"/>
                  </a:ext>
                </a:extLst>
              </a:tr>
              <a:tr h="430834">
                <a:tc>
                  <a:txBody>
                    <a:bodyPr/>
                    <a:lstStyle/>
                    <a:p>
                      <a:pPr algn="l"/>
                      <a:r>
                        <a:rPr lang="en-IN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</a:p>
                  </a:txBody>
                  <a:tcPr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Software, Support and R&amp;D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746387"/>
                  </a:ext>
                </a:extLst>
              </a:tr>
              <a:tr h="431045">
                <a:tc>
                  <a:txBody>
                    <a:bodyPr/>
                    <a:lstStyle/>
                    <a:p>
                      <a:pPr algn="l"/>
                      <a:r>
                        <a:rPr lang="en-IN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Job Role</a:t>
                      </a:r>
                    </a:p>
                  </a:txBody>
                  <a:tcPr>
                    <a:solidFill>
                      <a:srgbClr val="118D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Healthcare Rep, Manager, Sales Rep, Sales Executive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90959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60" y="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u="sng" dirty="0">
                <a:solidFill>
                  <a:srgbClr val="000000"/>
                </a:solidFill>
              </a:rPr>
              <a:t>Training Disparities</a:t>
            </a:r>
          </a:p>
        </p:txBody>
      </p:sp>
      <p:sp>
        <p:nvSpPr>
          <p:cNvPr id="3" name="Text 1"/>
          <p:cNvSpPr/>
          <p:nvPr/>
        </p:nvSpPr>
        <p:spPr>
          <a:xfrm>
            <a:off x="75460" y="211455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00000"/>
                </a:solidFill>
              </a:rPr>
              <a:t>Employees without promotion for 6 to 15 years receive an average of 3.50 hours of training.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>
                <a:solidFill>
                  <a:srgbClr val="000000"/>
                </a:solidFill>
              </a:rPr>
              <a:t>Those with less than 5 years at the same level receive slightly less, at 3.49 hours on average.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>
                <a:solidFill>
                  <a:srgbClr val="000000"/>
                </a:solidFill>
              </a:rPr>
              <a:t>Surprisingly,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employees with over 15 years at the same level receive the least training</a:t>
            </a:r>
            <a:r>
              <a:rPr lang="en-US" sz="1200" dirty="0">
                <a:solidFill>
                  <a:srgbClr val="000000"/>
                </a:solidFill>
              </a:rPr>
              <a:t>, averaging only 3.48 hours.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298286-183E-F02B-1A29-91E1EF52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144" y="849795"/>
            <a:ext cx="4960517" cy="351845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-71792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u="sng" dirty="0">
                <a:solidFill>
                  <a:srgbClr val="000000"/>
                </a:solidFill>
              </a:rPr>
              <a:t>Age Brackets </a:t>
            </a:r>
          </a:p>
        </p:txBody>
      </p:sp>
      <p:sp>
        <p:nvSpPr>
          <p:cNvPr id="3" name="Text 1"/>
          <p:cNvSpPr/>
          <p:nvPr/>
        </p:nvSpPr>
        <p:spPr>
          <a:xfrm>
            <a:off x="120428" y="88852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200" dirty="0"/>
          </a:p>
          <a:p>
            <a:pPr marL="0" indent="0" algn="l">
              <a:buNone/>
            </a:pPr>
            <a:endParaRPr lang="en-US" sz="1200" dirty="0"/>
          </a:p>
          <a:p>
            <a:pPr marL="0" indent="0" algn="l">
              <a:buNone/>
            </a:pPr>
            <a:endParaRPr lang="en-US" sz="1200" u="sng" dirty="0"/>
          </a:p>
          <a:p>
            <a:pPr marL="0" indent="0" algn="l">
              <a:buNone/>
            </a:pPr>
            <a:endParaRPr lang="en-US" sz="1200" u="sng" dirty="0"/>
          </a:p>
          <a:p>
            <a:pPr marL="0" indent="0" algn="l">
              <a:buNone/>
            </a:pPr>
            <a:endParaRPr lang="en-US" sz="1200" u="sng" dirty="0"/>
          </a:p>
          <a:p>
            <a:pPr marL="0" indent="0" algn="l">
              <a:buNone/>
            </a:pPr>
            <a:endParaRPr lang="en-US" sz="1200" u="sng" dirty="0"/>
          </a:p>
          <a:p>
            <a:pPr marL="0" indent="0" algn="l">
              <a:buNone/>
            </a:pPr>
            <a:endParaRPr lang="en-US" sz="1200" u="sng" dirty="0"/>
          </a:p>
          <a:p>
            <a:pPr marL="0" indent="0" algn="l">
              <a:buNone/>
            </a:pPr>
            <a:endParaRPr lang="en-US" sz="1200" u="sng" dirty="0"/>
          </a:p>
          <a:p>
            <a:pPr marL="0" indent="0" algn="l">
              <a:buNone/>
            </a:pPr>
            <a:endParaRPr lang="en-US" sz="1200" u="sng" dirty="0"/>
          </a:p>
          <a:p>
            <a:pPr marL="0" indent="0" algn="l">
              <a:buNone/>
            </a:pPr>
            <a:endParaRPr lang="en-US" sz="1200" u="sng" dirty="0"/>
          </a:p>
          <a:p>
            <a:pPr marL="0" indent="0" algn="l">
              <a:buNone/>
            </a:pPr>
            <a:endParaRPr lang="en-US" sz="1200" u="sng" dirty="0"/>
          </a:p>
          <a:p>
            <a:endParaRPr lang="en-US" sz="2800" b="1" u="sng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1200" b="1" dirty="0">
                <a:solidFill>
                  <a:srgbClr val="002060"/>
                </a:solidFill>
              </a:rPr>
              <a:t>Age Bracket 18-27: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Despite achieving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second-highest performance rating </a:t>
            </a:r>
            <a:r>
              <a:rPr lang="en-US" sz="1200" dirty="0">
                <a:solidFill>
                  <a:srgbClr val="000000"/>
                </a:solidFill>
              </a:rPr>
              <a:t>of 2.499, employees in this age bracket receive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lowest average percent salary hike of 24.410%.</a:t>
            </a:r>
          </a:p>
          <a:p>
            <a:pPr marL="0" indent="0" algn="l">
              <a:buNone/>
            </a:pPr>
            <a:endParaRPr lang="en-US" sz="1200" dirty="0"/>
          </a:p>
          <a:p>
            <a:r>
              <a:rPr lang="en-US" sz="1200" b="1" dirty="0">
                <a:solidFill>
                  <a:srgbClr val="002060"/>
                </a:solidFill>
              </a:rPr>
              <a:t>Age Bracket 28-37: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Employees in this age bracket receive a slightly higher average percent salary hike of 24.692% with a performance rating of 2.495.</a:t>
            </a:r>
            <a:endParaRPr lang="en-US" sz="1200" dirty="0"/>
          </a:p>
          <a:p>
            <a:pPr marL="0" indent="0" algn="l">
              <a:buNone/>
            </a:pPr>
            <a:endParaRPr lang="en-US" sz="1200" dirty="0"/>
          </a:p>
          <a:p>
            <a:r>
              <a:rPr lang="en-US" sz="1200" b="1" dirty="0">
                <a:solidFill>
                  <a:srgbClr val="002060"/>
                </a:solidFill>
              </a:rPr>
              <a:t>Age Bracket 38-47: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Similar to the previous bracket, employees aged 38-47 receive an average percent salary hike of 24.504% with the highest performance rating of 2.502.</a:t>
            </a:r>
            <a:endParaRPr lang="en-US" sz="1200" dirty="0"/>
          </a:p>
          <a:p>
            <a:pPr marL="0" indent="0" algn="l">
              <a:buNone/>
            </a:pPr>
            <a:endParaRPr lang="en-US" sz="1200" dirty="0"/>
          </a:p>
          <a:p>
            <a:r>
              <a:rPr lang="en-US" sz="1200" b="1" dirty="0">
                <a:solidFill>
                  <a:srgbClr val="002060"/>
                </a:solidFill>
              </a:rPr>
              <a:t>Age Bracket 48-60: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Employees in the 48-60 age bracket receive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highest average percent salary hike of 24.811%</a:t>
            </a:r>
            <a:r>
              <a:rPr lang="en-US" sz="1200" dirty="0">
                <a:solidFill>
                  <a:srgbClr val="000000"/>
                </a:solidFill>
              </a:rPr>
              <a:t> but with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lowest performance rating </a:t>
            </a:r>
            <a:r>
              <a:rPr lang="en-US" sz="1200" dirty="0">
                <a:solidFill>
                  <a:srgbClr val="000000"/>
                </a:solidFill>
              </a:rPr>
              <a:t>slightly lower at 2.489.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DC9A7-B4AC-B72C-B19C-B8EC5D37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151" y="641073"/>
            <a:ext cx="4944952" cy="397068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694" y="144118"/>
            <a:ext cx="4581939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u="sng" dirty="0">
                <a:solidFill>
                  <a:srgbClr val="000000"/>
                </a:solidFill>
              </a:rPr>
              <a:t>Job Satisfaction Vs Salary Hike and Overtime</a:t>
            </a:r>
          </a:p>
        </p:txBody>
      </p:sp>
      <p:sp>
        <p:nvSpPr>
          <p:cNvPr id="3" name="Text 1"/>
          <p:cNvSpPr/>
          <p:nvPr/>
        </p:nvSpPr>
        <p:spPr>
          <a:xfrm>
            <a:off x="4909931" y="199876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b="1" dirty="0">
                <a:solidFill>
                  <a:srgbClr val="002060"/>
                </a:solidFill>
              </a:rPr>
              <a:t>Job Satisfaction Level 1:</a:t>
            </a:r>
          </a:p>
          <a:p>
            <a:r>
              <a:rPr lang="en-US" sz="1200" dirty="0">
                <a:solidFill>
                  <a:srgbClr val="000000"/>
                </a:solidFill>
              </a:rPr>
              <a:t>Despite reporting the lowest job satisfaction, employees in this category are doing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most overtime</a:t>
            </a:r>
            <a:r>
              <a:rPr lang="en-US" sz="1200" dirty="0">
                <a:solidFill>
                  <a:srgbClr val="000000"/>
                </a:solidFill>
              </a:rPr>
              <a:t>, with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6303</a:t>
            </a:r>
            <a:r>
              <a:rPr lang="en-US" sz="1200" dirty="0">
                <a:solidFill>
                  <a:srgbClr val="000000"/>
                </a:solidFill>
              </a:rPr>
              <a:t> hours recorded. Their average percent salary hike stands at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24.520% which is the lowest.</a:t>
            </a:r>
          </a:p>
          <a:p>
            <a:pPr indent="0">
              <a:buNone/>
            </a:pP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rgbClr val="002060"/>
                </a:solidFill>
              </a:rPr>
              <a:t>Job Satisfaction Level 2:</a:t>
            </a:r>
          </a:p>
          <a:p>
            <a:pPr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Employees with a job satisfaction level of 2 also report a high number of overtime hours, totaling 6238. Despite this, their average percent salary hike is slightly higher at 24.680%.</a:t>
            </a:r>
          </a:p>
          <a:p>
            <a:pPr indent="0">
              <a:buNone/>
            </a:pP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rgbClr val="002060"/>
                </a:solidFill>
              </a:rPr>
              <a:t>Job Satisfaction Level 3:</a:t>
            </a:r>
          </a:p>
          <a:p>
            <a:pPr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Similar to the previous categories, employees with a job satisfaction level of 3 report 6261 overtime hours. Their average percent salary hike is slightly higher at 24.724%.</a:t>
            </a:r>
          </a:p>
          <a:p>
            <a:pPr indent="0">
              <a:buNone/>
            </a:pP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rgbClr val="002060"/>
                </a:solidFill>
              </a:rPr>
              <a:t>Job Satisfaction Level 4:</a:t>
            </a:r>
          </a:p>
          <a:p>
            <a:pPr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Employees with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highest job satisfaction </a:t>
            </a:r>
            <a:r>
              <a:rPr lang="en-US" sz="1200" dirty="0">
                <a:solidFill>
                  <a:srgbClr val="000000"/>
                </a:solidFill>
              </a:rPr>
              <a:t>level (4) report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lowest number of overtime hours</a:t>
            </a:r>
            <a:r>
              <a:rPr lang="en-US" sz="1200" dirty="0">
                <a:solidFill>
                  <a:srgbClr val="000000"/>
                </a:solidFill>
              </a:rPr>
              <a:t>, totaling 6059. Despite this, their average percent salary hike remains relatively low at 24.549%.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E17A6-C3F3-0BD3-7BDC-58DCE337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4" y="1779973"/>
            <a:ext cx="4607196" cy="26044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696" y="-74543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u="sng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Text 1"/>
          <p:cNvSpPr/>
          <p:nvPr/>
        </p:nvSpPr>
        <p:spPr>
          <a:xfrm>
            <a:off x="154056" y="1916270"/>
            <a:ext cx="739471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28600" indent="-228600" algn="l">
              <a:buFont typeface="+mj-lt"/>
              <a:buAutoNum type="arabicPeriod"/>
            </a:pPr>
            <a:r>
              <a:rPr lang="en-US" sz="1200" b="1" dirty="0">
                <a:solidFill>
                  <a:srgbClr val="002060"/>
                </a:solidFill>
              </a:rPr>
              <a:t>Attrition and Job </a:t>
            </a:r>
            <a:r>
              <a:rPr lang="en-US" sz="1200" b="1">
                <a:solidFill>
                  <a:srgbClr val="002060"/>
                </a:solidFill>
              </a:rPr>
              <a:t>Satisfaction connect</a:t>
            </a:r>
            <a:r>
              <a:rPr lang="en-US" sz="1200" b="1" dirty="0">
                <a:solidFill>
                  <a:srgbClr val="002060"/>
                </a:solidFill>
              </a:rPr>
              <a:t>: </a:t>
            </a:r>
            <a:r>
              <a:rPr lang="en-US" sz="1200" dirty="0">
                <a:solidFill>
                  <a:srgbClr val="000000"/>
                </a:solidFill>
              </a:rPr>
              <a:t>Despite high salary hikes and performance ratings,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focus area faces a 52.91% attrition rate and low job satisfaction (2.47), </a:t>
            </a:r>
            <a:r>
              <a:rPr lang="en-US" sz="1200" dirty="0">
                <a:solidFill>
                  <a:srgbClr val="000000"/>
                </a:solidFill>
              </a:rPr>
              <a:t>indicating a need to reassess retention strategies beyond compensation and performance metrics.</a:t>
            </a:r>
          </a:p>
          <a:p>
            <a:pPr marL="228600" indent="-228600" algn="l">
              <a:buFont typeface="+mj-lt"/>
              <a:buAutoNum type="arabicPeriod"/>
            </a:pPr>
            <a:endParaRPr lang="en-US" sz="1200" dirty="0"/>
          </a:p>
          <a:p>
            <a:pPr marL="228600" indent="-228600" algn="l">
              <a:buFont typeface="+mj-lt"/>
              <a:buAutoNum type="arabicPeriod"/>
            </a:pPr>
            <a:r>
              <a:rPr lang="en-US" sz="1200" b="1" dirty="0">
                <a:solidFill>
                  <a:srgbClr val="002060"/>
                </a:solidFill>
              </a:rPr>
              <a:t>Training Disparities: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Employees with over 15 years at the same level </a:t>
            </a:r>
            <a:r>
              <a:rPr lang="en-US" sz="1200" dirty="0">
                <a:solidFill>
                  <a:srgbClr val="000000"/>
                </a:solidFill>
              </a:rPr>
              <a:t>receive the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least training</a:t>
            </a:r>
            <a:r>
              <a:rPr lang="en-US" sz="1200" dirty="0">
                <a:solidFill>
                  <a:srgbClr val="000000"/>
                </a:solidFill>
              </a:rPr>
              <a:t>, suggesting a need to prioritize ongoing skill development for long-tenured staff to align with evolving job demands and enhance retention.</a:t>
            </a:r>
          </a:p>
          <a:p>
            <a:pPr marL="228600" indent="-228600" algn="l">
              <a:buFont typeface="+mj-lt"/>
              <a:buAutoNum type="arabicPeriod"/>
            </a:pPr>
            <a:endParaRPr lang="en-US" sz="1200" dirty="0"/>
          </a:p>
          <a:p>
            <a:pPr marL="228600" indent="-228600" algn="l">
              <a:buFont typeface="+mj-lt"/>
              <a:buAutoNum type="arabicPeriod"/>
            </a:pPr>
            <a:r>
              <a:rPr lang="en-US" sz="1200" b="1" dirty="0">
                <a:solidFill>
                  <a:srgbClr val="002060"/>
                </a:solidFill>
              </a:rPr>
              <a:t>Age-Related Salary Hike Discrepancy: </a:t>
            </a:r>
            <a:r>
              <a:rPr lang="en-US" sz="1200" dirty="0">
                <a:solidFill>
                  <a:srgbClr val="000000"/>
                </a:solidFill>
              </a:rPr>
              <a:t>Despite commendable performance,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employees aged 18-27 receive the lowest salary hike (24.41%),</a:t>
            </a:r>
            <a:r>
              <a:rPr lang="en-US" sz="1200" dirty="0">
                <a:solidFill>
                  <a:srgbClr val="000000"/>
                </a:solidFill>
              </a:rPr>
              <a:t> prompting a review of salary structures to ensure equitable compensation based on performance and age.</a:t>
            </a:r>
          </a:p>
          <a:p>
            <a:pPr marL="228600" indent="-228600" algn="l">
              <a:buFont typeface="+mj-lt"/>
              <a:buAutoNum type="arabicPeriod"/>
            </a:pPr>
            <a:endParaRPr lang="en-US" sz="1200" dirty="0"/>
          </a:p>
          <a:p>
            <a:pPr marL="228600" indent="-228600" algn="l">
              <a:buFont typeface="+mj-lt"/>
              <a:buAutoNum type="arabicPeriod"/>
            </a:pPr>
            <a:r>
              <a:rPr lang="en-US" sz="1200" b="1" dirty="0">
                <a:solidFill>
                  <a:srgbClr val="002060"/>
                </a:solidFill>
              </a:rPr>
              <a:t>Job Satisfaction and Compensation: </a:t>
            </a:r>
            <a:r>
              <a:rPr lang="en-US" sz="1200" dirty="0">
                <a:solidFill>
                  <a:schemeClr val="bg1"/>
                </a:solidFill>
                <a:highlight>
                  <a:srgbClr val="800000"/>
                </a:highlight>
              </a:rPr>
              <a:t>High overtime hours among employees with low job satisfaction levels</a:t>
            </a:r>
            <a:r>
              <a:rPr lang="en-US" sz="1200" dirty="0">
                <a:solidFill>
                  <a:srgbClr val="000000"/>
                </a:solidFill>
              </a:rPr>
              <a:t>, despite modest salary hikes, highlight the importance of addressing job satisfaction through compensation adjustments to improve retention and overall employee satisfaction.</a:t>
            </a:r>
            <a:endParaRPr 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A10CEC-CCBC-1AAC-7CF8-B5FA5845A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57" y="0"/>
            <a:ext cx="9226248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06B8-93CA-1070-0C87-F035F1B57CDF}"/>
              </a:ext>
            </a:extLst>
          </p:cNvPr>
          <p:cNvSpPr/>
          <p:nvPr/>
        </p:nvSpPr>
        <p:spPr>
          <a:xfrm>
            <a:off x="42491" y="944216"/>
            <a:ext cx="89673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70352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2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3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4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5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6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655</Words>
  <Application>Microsoft Office PowerPoint</Application>
  <PresentationFormat>On-screen Show (16:9)</PresentationFormat>
  <Paragraphs>91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yogesh patel</cp:lastModifiedBy>
  <cp:revision>13</cp:revision>
  <dcterms:created xsi:type="dcterms:W3CDTF">2024-04-21T18:39:07Z</dcterms:created>
  <dcterms:modified xsi:type="dcterms:W3CDTF">2024-04-23T04:30:34Z</dcterms:modified>
</cp:coreProperties>
</file>