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qWkLDmYOGkKl/8NQmsuONKnNN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A2BFAB3-9ADC-40C5-BCB2-4A54FCFBE271}">
  <a:tblStyle styleId="{EA2BFAB3-9ADC-40C5-BCB2-4A54FCFBE27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are the lessons we are going to learn today.</a:t>
            </a:r>
            <a:endParaRPr/>
          </a:p>
        </p:txBody>
      </p:sp>
      <p:sp>
        <p:nvSpPr>
          <p:cNvPr id="436" name="Google Shape;436;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a3b38cb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a3b38cb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58a3b38cb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2C508E">
                <a:alpha val="47843"/>
              </a:srgbClr>
            </a:gs>
            <a:gs pos="26000">
              <a:srgbClr val="2C508E">
                <a:alpha val="47843"/>
              </a:srgbClr>
            </a:gs>
            <a:gs pos="90000">
              <a:srgbClr val="3F6EC2"/>
            </a:gs>
            <a:gs pos="100000">
              <a:srgbClr val="3F6EC2"/>
            </a:gs>
          </a:gsLst>
          <a:lin ang="5400000" scaled="0"/>
        </a:gradFill>
      </p:bgPr>
    </p:bg>
    <p:spTree>
      <p:nvGrpSpPr>
        <p:cNvPr id="15" name="Shape 15"/>
        <p:cNvGrpSpPr/>
        <p:nvPr/>
      </p:nvGrpSpPr>
      <p:grpSpPr>
        <a:xfrm>
          <a:off x="0" y="0"/>
          <a:ext cx="0" cy="0"/>
          <a:chOff x="0" y="0"/>
          <a:chExt cx="0" cy="0"/>
        </a:xfrm>
      </p:grpSpPr>
      <p:sp>
        <p:nvSpPr>
          <p:cNvPr id="16" name="Google Shape;16;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4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40"/>
          <p:cNvSpPr txBox="1"/>
          <p:nvPr>
            <p:ph idx="12" type="sldNum"/>
          </p:nvPr>
        </p:nvSpPr>
        <p:spPr>
          <a:xfrm>
            <a:off x="8610600"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4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5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3600"/>
              <a:buFont typeface="Calibri"/>
              <a:buNone/>
              <a:defRPr b="1" sz="36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81000" lvl="1" marL="914400" algn="l">
              <a:lnSpc>
                <a:spcPct val="90000"/>
              </a:lnSpc>
              <a:spcBef>
                <a:spcPts val="500"/>
              </a:spcBef>
              <a:spcAft>
                <a:spcPts val="0"/>
              </a:spcAft>
              <a:buClr>
                <a:schemeClr val="dk1"/>
              </a:buClr>
              <a:buSzPts val="2400"/>
              <a:buChar char="•"/>
              <a:defRPr sz="24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Google Shape;41;p4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4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4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4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4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4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A picture containing object&#10;&#10;Description automatically generated" id="10" name="Google Shape;10;p39"/>
          <p:cNvPicPr preferRelativeResize="0"/>
          <p:nvPr/>
        </p:nvPicPr>
        <p:blipFill rotWithShape="1">
          <a:blip r:embed="rId1">
            <a:alphaModFix/>
          </a:blip>
          <a:srcRect b="0" l="0" r="0" t="0"/>
          <a:stretch/>
        </p:blipFill>
        <p:spPr>
          <a:xfrm>
            <a:off x="10633800" y="95093"/>
            <a:ext cx="1440000" cy="424178"/>
          </a:xfrm>
          <a:prstGeom prst="rect">
            <a:avLst/>
          </a:prstGeom>
          <a:noFill/>
          <a:ln>
            <a:noFill/>
          </a:ln>
        </p:spPr>
      </p:pic>
      <p:sp>
        <p:nvSpPr>
          <p:cNvPr id="11" name="Google Shape;11;p39"/>
          <p:cNvSpPr/>
          <p:nvPr/>
        </p:nvSpPr>
        <p:spPr>
          <a:xfrm>
            <a:off x="0" y="6356350"/>
            <a:ext cx="12192000" cy="501650"/>
          </a:xfrm>
          <a:prstGeom prst="rect">
            <a:avLst/>
          </a:prstGeom>
          <a:gradFill>
            <a:gsLst>
              <a:gs pos="0">
                <a:srgbClr val="2F5496"/>
              </a:gs>
              <a:gs pos="13000">
                <a:srgbClr val="2F5496"/>
              </a:gs>
              <a:gs pos="100000">
                <a:srgbClr val="0043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 name="Google Shape;1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microsoft.com/en-us/azure/machine-learning/studio/algorithm-choi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2.jpg"/><Relationship Id="rId4" Type="http://schemas.openxmlformats.org/officeDocument/2006/relationships/hyperlink" Target="mailto:mentor@fice.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Machine Learning</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Introduction</a:t>
            </a:r>
            <a:endParaRPr/>
          </a:p>
        </p:txBody>
      </p:sp>
      <p:sp>
        <p:nvSpPr>
          <p:cNvPr id="90" name="Google Shape;90;p1"/>
          <p:cNvSpPr txBox="1"/>
          <p:nvPr>
            <p:ph idx="12" type="sldNum"/>
          </p:nvPr>
        </p:nvSpPr>
        <p:spPr>
          <a:xfrm>
            <a:off x="8610600" y="635634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Model Building</a:t>
            </a:r>
            <a:endParaRPr/>
          </a:p>
        </p:txBody>
      </p:sp>
      <p:sp>
        <p:nvSpPr>
          <p:cNvPr id="239" name="Google Shape;23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a:t>Often predictive modeling means machine learning or statistical modeling</a:t>
            </a:r>
            <a:endParaRPr/>
          </a:p>
          <a:p>
            <a:pPr indent="-228600" lvl="0" marL="228600" rtl="0" algn="l">
              <a:lnSpc>
                <a:spcPct val="90000"/>
              </a:lnSpc>
              <a:spcBef>
                <a:spcPts val="1000"/>
              </a:spcBef>
              <a:spcAft>
                <a:spcPts val="0"/>
              </a:spcAft>
              <a:buClr>
                <a:schemeClr val="dk1"/>
              </a:buClr>
              <a:buSzPts val="2400"/>
              <a:buChar char="•"/>
            </a:pPr>
            <a:r>
              <a:rPr lang="en-US"/>
              <a:t>If you want to answer a yes/no question, this is </a:t>
            </a:r>
            <a:r>
              <a:rPr lang="en-US">
                <a:solidFill>
                  <a:srgbClr val="FF0000"/>
                </a:solidFill>
              </a:rPr>
              <a:t>classification</a:t>
            </a:r>
            <a:r>
              <a:rPr lang="en-US"/>
              <a:t>.</a:t>
            </a:r>
            <a:endParaRPr/>
          </a:p>
          <a:p>
            <a:pPr indent="-228600" lvl="1" marL="685800" rtl="0" algn="l">
              <a:lnSpc>
                <a:spcPct val="90000"/>
              </a:lnSpc>
              <a:spcBef>
                <a:spcPts val="500"/>
              </a:spcBef>
              <a:spcAft>
                <a:spcPts val="0"/>
              </a:spcAft>
              <a:buClr>
                <a:srgbClr val="000000"/>
              </a:buClr>
              <a:buSzPts val="2400"/>
              <a:buChar char="•"/>
            </a:pPr>
            <a:r>
              <a:rPr lang="en-US">
                <a:solidFill>
                  <a:srgbClr val="000000"/>
                </a:solidFill>
              </a:rPr>
              <a:t>For manholes, will the manhole explode next year? Y/N</a:t>
            </a:r>
            <a:endParaRPr/>
          </a:p>
          <a:p>
            <a:pPr indent="-228600" lvl="0" marL="228600" rtl="0" algn="l">
              <a:lnSpc>
                <a:spcPct val="90000"/>
              </a:lnSpc>
              <a:spcBef>
                <a:spcPts val="1000"/>
              </a:spcBef>
              <a:spcAft>
                <a:spcPts val="0"/>
              </a:spcAft>
              <a:buClr>
                <a:srgbClr val="000000"/>
              </a:buClr>
              <a:buSzPts val="2400"/>
              <a:buChar char="•"/>
            </a:pPr>
            <a:r>
              <a:rPr lang="en-US">
                <a:solidFill>
                  <a:srgbClr val="000000"/>
                </a:solidFill>
              </a:rPr>
              <a:t>If you want to predict a numerical value, this is </a:t>
            </a:r>
            <a:r>
              <a:rPr lang="en-US">
                <a:solidFill>
                  <a:srgbClr val="FF0000"/>
                </a:solidFill>
              </a:rPr>
              <a:t>regression</a:t>
            </a:r>
            <a:r>
              <a:rPr lang="en-US"/>
              <a:t>.</a:t>
            </a:r>
            <a:endParaRPr/>
          </a:p>
          <a:p>
            <a:pPr indent="-228600" lvl="1" marL="685800" rtl="0" algn="l">
              <a:lnSpc>
                <a:spcPct val="90000"/>
              </a:lnSpc>
              <a:spcBef>
                <a:spcPts val="500"/>
              </a:spcBef>
              <a:spcAft>
                <a:spcPts val="0"/>
              </a:spcAft>
              <a:buClr>
                <a:schemeClr val="dk1"/>
              </a:buClr>
              <a:buSzPts val="2400"/>
              <a:buChar char="•"/>
            </a:pPr>
            <a:r>
              <a:rPr lang="en-US"/>
              <a:t>Ex: Stock prediction at BSE Sensex tomorrow ? </a:t>
            </a:r>
            <a:endParaRPr/>
          </a:p>
          <a:p>
            <a:pPr indent="-228600" lvl="0" marL="228600" rtl="0" algn="l">
              <a:lnSpc>
                <a:spcPct val="90000"/>
              </a:lnSpc>
              <a:spcBef>
                <a:spcPts val="1000"/>
              </a:spcBef>
              <a:spcAft>
                <a:spcPts val="0"/>
              </a:spcAft>
              <a:buClr>
                <a:srgbClr val="000000"/>
              </a:buClr>
              <a:buSzPts val="2400"/>
              <a:buChar char="•"/>
            </a:pPr>
            <a:r>
              <a:rPr lang="en-US">
                <a:solidFill>
                  <a:srgbClr val="000000"/>
                </a:solidFill>
              </a:rPr>
              <a:t>If you want to group observations into similar-looking groups, this is </a:t>
            </a:r>
            <a:r>
              <a:rPr lang="en-US">
                <a:solidFill>
                  <a:srgbClr val="FF0000"/>
                </a:solidFill>
              </a:rPr>
              <a:t>clustering</a:t>
            </a:r>
            <a:r>
              <a:rPr lang="en-US">
                <a:solidFill>
                  <a:srgbClr val="000000"/>
                </a:solidFill>
              </a:rPr>
              <a:t>.</a:t>
            </a:r>
            <a:endParaRPr/>
          </a:p>
          <a:p>
            <a:pPr indent="-228600" lvl="0" marL="228600" rtl="0" algn="l">
              <a:lnSpc>
                <a:spcPct val="90000"/>
              </a:lnSpc>
              <a:spcBef>
                <a:spcPts val="1000"/>
              </a:spcBef>
              <a:spcAft>
                <a:spcPts val="0"/>
              </a:spcAft>
              <a:buClr>
                <a:srgbClr val="000000"/>
              </a:buClr>
              <a:buSzPts val="2400"/>
              <a:buChar char="•"/>
            </a:pPr>
            <a:r>
              <a:rPr lang="en-US">
                <a:solidFill>
                  <a:srgbClr val="000000"/>
                </a:solidFill>
              </a:rPr>
              <a:t>If you want to recommend someone an item (e.g., book/movie/product) based on ratings data from customers, this is a </a:t>
            </a:r>
            <a:r>
              <a:rPr lang="en-US">
                <a:solidFill>
                  <a:srgbClr val="FF0000"/>
                </a:solidFill>
              </a:rPr>
              <a:t>recommender system</a:t>
            </a:r>
            <a:r>
              <a:rPr lang="en-US">
                <a:solidFill>
                  <a:srgbClr val="000000"/>
                </a:solidFill>
              </a:rPr>
              <a:t>.</a:t>
            </a:r>
            <a:endParaRPr/>
          </a:p>
          <a:p>
            <a:pPr indent="-228600" lvl="0" marL="228600" rtl="0" algn="l">
              <a:lnSpc>
                <a:spcPct val="90000"/>
              </a:lnSpc>
              <a:spcBef>
                <a:spcPts val="1000"/>
              </a:spcBef>
              <a:spcAft>
                <a:spcPts val="0"/>
              </a:spcAft>
              <a:buClr>
                <a:srgbClr val="000000"/>
              </a:buClr>
              <a:buSzPts val="2400"/>
              <a:buChar char="•"/>
            </a:pPr>
            <a:r>
              <a:rPr lang="en-US">
                <a:solidFill>
                  <a:srgbClr val="000000"/>
                </a:solidFill>
              </a:rPr>
              <a:t>Note: There are many other machine learning problems.</a:t>
            </a:r>
            <a:endParaRPr/>
          </a:p>
          <a:p>
            <a:pPr indent="-76200" lvl="0" marL="228600" rtl="0" algn="l">
              <a:lnSpc>
                <a:spcPct val="90000"/>
              </a:lnSpc>
              <a:spcBef>
                <a:spcPts val="1000"/>
              </a:spcBef>
              <a:spcAft>
                <a:spcPts val="0"/>
              </a:spcAft>
              <a:buClr>
                <a:schemeClr val="dk1"/>
              </a:buClr>
              <a:buSzPts val="2400"/>
              <a:buNone/>
            </a:pPr>
            <a:r>
              <a:t/>
            </a:r>
            <a:endParaRPr u="sng">
              <a:solidFill>
                <a:schemeClr val="hlink"/>
              </a:solidFill>
              <a:hlinkClick r:id="rId3"/>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Real World Example</a:t>
            </a:r>
            <a:endParaRPr/>
          </a:p>
        </p:txBody>
      </p:sp>
      <p:sp>
        <p:nvSpPr>
          <p:cNvPr id="245" name="Google Shape;24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This is a human cell sample extracted from a patient.</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One of the interesting questions we can ask, at this point is: "Is this a Benign or Malignant cell?”</a:t>
            </a:r>
            <a:endParaRPr/>
          </a:p>
          <a:p>
            <a:pPr indent="-228600" lvl="0" marL="228600" rtl="0" algn="l">
              <a:lnSpc>
                <a:spcPct val="90000"/>
              </a:lnSpc>
              <a:spcBef>
                <a:spcPts val="1000"/>
              </a:spcBef>
              <a:spcAft>
                <a:spcPts val="0"/>
              </a:spcAft>
              <a:buClr>
                <a:schemeClr val="dk1"/>
              </a:buClr>
              <a:buSzPts val="2400"/>
              <a:buChar char="•"/>
            </a:pPr>
            <a:r>
              <a:rPr lang="en-US"/>
              <a:t>Malignant Tumour: invades surrounding tissue or spread around body; MUST be diagnosed early</a:t>
            </a:r>
            <a:endParaRPr/>
          </a:p>
          <a:p>
            <a:pPr indent="-228600" lvl="0" marL="228600" rtl="0" algn="l">
              <a:lnSpc>
                <a:spcPct val="90000"/>
              </a:lnSpc>
              <a:spcBef>
                <a:spcPts val="1000"/>
              </a:spcBef>
              <a:spcAft>
                <a:spcPts val="0"/>
              </a:spcAft>
              <a:buClr>
                <a:schemeClr val="dk1"/>
              </a:buClr>
              <a:buSzPts val="2400"/>
              <a:buChar char="•"/>
            </a:pPr>
            <a:r>
              <a:rPr lang="en-US"/>
              <a:t>Benign Tumour: Non-cancerous </a:t>
            </a:r>
            <a:endParaRPr/>
          </a:p>
          <a:p>
            <a:pPr indent="-76200" lvl="0" marL="228600" rtl="0" algn="l">
              <a:lnSpc>
                <a:spcPct val="90000"/>
              </a:lnSpc>
              <a:spcBef>
                <a:spcPts val="1000"/>
              </a:spcBef>
              <a:spcAft>
                <a:spcPts val="0"/>
              </a:spcAft>
              <a:buClr>
                <a:schemeClr val="dk1"/>
              </a:buClr>
              <a:buSzPts val="2400"/>
              <a:buNone/>
            </a:pPr>
            <a:r>
              <a:t/>
            </a:r>
            <a:endParaRPr/>
          </a:p>
        </p:txBody>
      </p:sp>
      <p:pic>
        <p:nvPicPr>
          <p:cNvPr id="246" name="Google Shape;246;p10"/>
          <p:cNvPicPr preferRelativeResize="0"/>
          <p:nvPr/>
        </p:nvPicPr>
        <p:blipFill rotWithShape="1">
          <a:blip r:embed="rId3">
            <a:alphaModFix/>
          </a:blip>
          <a:srcRect b="0" l="0" r="0" t="0"/>
          <a:stretch/>
        </p:blipFill>
        <p:spPr>
          <a:xfrm>
            <a:off x="1438275" y="2609850"/>
            <a:ext cx="8856099" cy="49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252" name="Google Shape;25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Only a doctor with years of experience could diagnose this. Right?</a:t>
            </a:r>
            <a:endParaRPr/>
          </a:p>
          <a:p>
            <a:pPr indent="-228600" lvl="0" marL="228600" rtl="0" algn="l">
              <a:lnSpc>
                <a:spcPct val="90000"/>
              </a:lnSpc>
              <a:spcBef>
                <a:spcPts val="1000"/>
              </a:spcBef>
              <a:spcAft>
                <a:spcPts val="0"/>
              </a:spcAft>
              <a:buClr>
                <a:schemeClr val="dk1"/>
              </a:buClr>
              <a:buSzPts val="2400"/>
              <a:buChar char="•"/>
            </a:pPr>
            <a:r>
              <a:rPr lang="en-US"/>
              <a:t>Imagine that you have obtained a dataset containing characteristics of thousands of human cell samples extracted from patients who were believed to be at risk of developing cancer.</a:t>
            </a:r>
            <a:endParaRPr/>
          </a:p>
          <a:p>
            <a:pPr indent="-228600" lvl="0" marL="228600" rtl="0" algn="l">
              <a:lnSpc>
                <a:spcPct val="90000"/>
              </a:lnSpc>
              <a:spcBef>
                <a:spcPts val="1000"/>
              </a:spcBef>
              <a:spcAft>
                <a:spcPts val="0"/>
              </a:spcAft>
              <a:buClr>
                <a:schemeClr val="dk1"/>
              </a:buClr>
              <a:buSzPts val="2400"/>
              <a:buChar char="•"/>
            </a:pPr>
            <a:r>
              <a:rPr b="1" lang="en-US"/>
              <a:t>You can use the values of these cell characteristics in samples from other patients to give an early indication of whether a new sample might be benign or malignant.</a:t>
            </a:r>
            <a:endParaRPr/>
          </a:p>
          <a:p>
            <a:pPr indent="-228600" lvl="0" marL="228600" rtl="0" algn="l">
              <a:lnSpc>
                <a:spcPct val="90000"/>
              </a:lnSpc>
              <a:spcBef>
                <a:spcPts val="1000"/>
              </a:spcBef>
              <a:spcAft>
                <a:spcPts val="0"/>
              </a:spcAft>
              <a:buClr>
                <a:schemeClr val="dk1"/>
              </a:buClr>
              <a:buSzPts val="2400"/>
              <a:buChar char="•"/>
            </a:pPr>
            <a:r>
              <a:rPr lang="en-US"/>
              <a:t>This might be a </a:t>
            </a:r>
            <a:r>
              <a:rPr lang="en-US">
                <a:solidFill>
                  <a:srgbClr val="FF0000"/>
                </a:solidFill>
              </a:rPr>
              <a:t>potent situation where machine learning can help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258" name="Google Shape;25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You should </a:t>
            </a:r>
            <a:r>
              <a:rPr lang="en-US" u="sng"/>
              <a:t>clean your data, select a proper algorithm for building a prediction model, and train your model to understand patterns of benign or malignant cells within the data.</a:t>
            </a:r>
            <a:endParaRPr/>
          </a:p>
          <a:p>
            <a:pPr indent="-228600" lvl="0" marL="228600" rtl="0" algn="l">
              <a:lnSpc>
                <a:spcPct val="90000"/>
              </a:lnSpc>
              <a:spcBef>
                <a:spcPts val="1000"/>
              </a:spcBef>
              <a:spcAft>
                <a:spcPts val="0"/>
              </a:spcAft>
              <a:buClr>
                <a:srgbClr val="FF0000"/>
              </a:buClr>
              <a:buSzPts val="2400"/>
              <a:buChar char="•"/>
            </a:pPr>
            <a:r>
              <a:rPr lang="en-US">
                <a:solidFill>
                  <a:srgbClr val="FF0000"/>
                </a:solidFill>
              </a:rPr>
              <a:t>Once the model has been trained by going through data iteratively, it can be used to predict your new or unknown cell with a rather high accuracy.</a:t>
            </a:r>
            <a:endParaRPr/>
          </a:p>
          <a:p>
            <a:pPr indent="-228600" lvl="0" marL="228600" rtl="0" algn="l">
              <a:lnSpc>
                <a:spcPct val="90000"/>
              </a:lnSpc>
              <a:spcBef>
                <a:spcPts val="1000"/>
              </a:spcBef>
              <a:spcAft>
                <a:spcPts val="0"/>
              </a:spcAft>
              <a:buClr>
                <a:schemeClr val="dk1"/>
              </a:buClr>
              <a:buSzPts val="2400"/>
              <a:buChar char="•"/>
            </a:pPr>
            <a:r>
              <a:rPr lang="en-US"/>
              <a:t>This is how machine learning helps!</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More Real World Examples</a:t>
            </a:r>
            <a:endParaRPr/>
          </a:p>
        </p:txBody>
      </p:sp>
      <p:sp>
        <p:nvSpPr>
          <p:cNvPr id="264" name="Google Shape;26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a:t>Targeted Marketing--</a:t>
            </a:r>
            <a:r>
              <a:rPr lang="en-US"/>
              <a:t>NETFLIX, AMAZON, YouTube etc.</a:t>
            </a:r>
            <a:endParaRPr/>
          </a:p>
          <a:p>
            <a:pPr indent="-228600" lvl="0" marL="228600" rtl="0" algn="l">
              <a:lnSpc>
                <a:spcPct val="90000"/>
              </a:lnSpc>
              <a:spcBef>
                <a:spcPts val="1000"/>
              </a:spcBef>
              <a:spcAft>
                <a:spcPts val="0"/>
              </a:spcAft>
              <a:buClr>
                <a:schemeClr val="dk1"/>
              </a:buClr>
              <a:buSzPts val="2400"/>
              <a:buChar char="•"/>
            </a:pPr>
            <a:r>
              <a:rPr b="1" lang="en-US"/>
              <a:t>Fraud Detection--</a:t>
            </a:r>
            <a:r>
              <a:rPr lang="en-US"/>
              <a:t>Banks making decision while approving a loan application.</a:t>
            </a:r>
            <a:endParaRPr/>
          </a:p>
          <a:p>
            <a:pPr indent="-228600" lvl="0" marL="228600" rtl="0" algn="l">
              <a:lnSpc>
                <a:spcPct val="90000"/>
              </a:lnSpc>
              <a:spcBef>
                <a:spcPts val="1000"/>
              </a:spcBef>
              <a:spcAft>
                <a:spcPts val="0"/>
              </a:spcAft>
              <a:buClr>
                <a:schemeClr val="dk1"/>
              </a:buClr>
              <a:buSzPts val="2400"/>
              <a:buChar char="•"/>
            </a:pPr>
            <a:r>
              <a:rPr b="1" lang="en-US"/>
              <a:t>Customer Churn--C</a:t>
            </a:r>
            <a:r>
              <a:rPr lang="en-US"/>
              <a:t>ompanies use their customer’s demographic data to segment them, or predict if they will unsubscribe from their company the next month.</a:t>
            </a:r>
            <a:endParaRPr/>
          </a:p>
          <a:p>
            <a:pPr indent="-228600" lvl="0" marL="228600" rtl="0" algn="l">
              <a:lnSpc>
                <a:spcPct val="90000"/>
              </a:lnSpc>
              <a:spcBef>
                <a:spcPts val="1000"/>
              </a:spcBef>
              <a:spcAft>
                <a:spcPts val="0"/>
              </a:spcAft>
              <a:buClr>
                <a:schemeClr val="dk1"/>
              </a:buClr>
              <a:buSzPts val="2400"/>
              <a:buChar char="•"/>
            </a:pPr>
            <a:r>
              <a:rPr lang="en-US"/>
              <a:t>SPAM Detection</a:t>
            </a:r>
            <a:endParaRPr/>
          </a:p>
          <a:p>
            <a:pPr indent="-228600" lvl="0" marL="228600" rtl="0" algn="l">
              <a:lnSpc>
                <a:spcPct val="90000"/>
              </a:lnSpc>
              <a:spcBef>
                <a:spcPts val="1000"/>
              </a:spcBef>
              <a:spcAft>
                <a:spcPts val="0"/>
              </a:spcAft>
              <a:buClr>
                <a:schemeClr val="dk1"/>
              </a:buClr>
              <a:buSzPts val="2400"/>
              <a:buChar char="•"/>
            </a:pPr>
            <a:r>
              <a:rPr lang="en-US"/>
              <a:t>And many more!</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Machine Learning Process</a:t>
            </a:r>
            <a:endParaRPr/>
          </a:p>
        </p:txBody>
      </p:sp>
      <p:pic>
        <p:nvPicPr>
          <p:cNvPr id="270" name="Google Shape;270;p14"/>
          <p:cNvPicPr preferRelativeResize="0"/>
          <p:nvPr>
            <p:ph idx="1" type="body"/>
          </p:nvPr>
        </p:nvPicPr>
        <p:blipFill rotWithShape="1">
          <a:blip r:embed="rId3">
            <a:alphaModFix/>
          </a:blip>
          <a:srcRect b="0" l="0" r="0" t="0"/>
          <a:stretch/>
        </p:blipFill>
        <p:spPr>
          <a:xfrm>
            <a:off x="838200" y="2460278"/>
            <a:ext cx="10515600" cy="30820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Python for Machine Learning: Libraries</a:t>
            </a:r>
            <a:endParaRPr/>
          </a:p>
        </p:txBody>
      </p:sp>
      <p:sp>
        <p:nvSpPr>
          <p:cNvPr id="276" name="Google Shape;27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There are a lot of modules and libraries already implemented in python that can make out life much easier.</a:t>
            </a:r>
            <a:endParaRPr/>
          </a:p>
          <a:p>
            <a:pPr indent="-228600" lvl="0" marL="228600" rtl="0" algn="l">
              <a:lnSpc>
                <a:spcPct val="90000"/>
              </a:lnSpc>
              <a:spcBef>
                <a:spcPts val="1000"/>
              </a:spcBef>
              <a:spcAft>
                <a:spcPts val="0"/>
              </a:spcAft>
              <a:buClr>
                <a:schemeClr val="dk1"/>
              </a:buClr>
              <a:buSzPts val="2400"/>
              <a:buChar char="•"/>
            </a:pPr>
            <a:r>
              <a:rPr lang="en-US"/>
              <a:t>Few necessary python packages and libraries which are required are:</a:t>
            </a:r>
            <a:endParaRPr/>
          </a:p>
          <a:p>
            <a:pPr indent="-228600" lvl="1" marL="685800" rtl="0" algn="l">
              <a:lnSpc>
                <a:spcPct val="90000"/>
              </a:lnSpc>
              <a:spcBef>
                <a:spcPts val="500"/>
              </a:spcBef>
              <a:spcAft>
                <a:spcPts val="0"/>
              </a:spcAft>
              <a:buClr>
                <a:schemeClr val="dk1"/>
              </a:buClr>
              <a:buSzPts val="2400"/>
              <a:buChar char="•"/>
            </a:pPr>
            <a:r>
              <a:rPr b="1" lang="en-US"/>
              <a:t>Numpy, </a:t>
            </a:r>
            <a:r>
              <a:rPr lang="en-US"/>
              <a:t>which is a math library to work with n-dimensional arrays in Python.</a:t>
            </a:r>
            <a:endParaRPr/>
          </a:p>
          <a:p>
            <a:pPr indent="-228600" lvl="1" marL="685800" rtl="0" algn="l">
              <a:lnSpc>
                <a:spcPct val="90000"/>
              </a:lnSpc>
              <a:spcBef>
                <a:spcPts val="500"/>
              </a:spcBef>
              <a:spcAft>
                <a:spcPts val="0"/>
              </a:spcAft>
              <a:buClr>
                <a:schemeClr val="dk1"/>
              </a:buClr>
              <a:buSzPts val="2400"/>
              <a:buChar char="•"/>
            </a:pPr>
            <a:r>
              <a:rPr lang="en-US"/>
              <a:t>It enables you to do computation efficiently and effectively.</a:t>
            </a:r>
            <a:endParaRPr/>
          </a:p>
          <a:p>
            <a:pPr indent="-228600" lvl="1" marL="685800" rtl="0" algn="l">
              <a:lnSpc>
                <a:spcPct val="90000"/>
              </a:lnSpc>
              <a:spcBef>
                <a:spcPts val="500"/>
              </a:spcBef>
              <a:spcAft>
                <a:spcPts val="0"/>
              </a:spcAft>
              <a:buClr>
                <a:schemeClr val="dk1"/>
              </a:buClr>
              <a:buSzPts val="2400"/>
              <a:buChar char="•"/>
            </a:pPr>
            <a:r>
              <a:rPr lang="en-US"/>
              <a:t>For example, for working with arrays, dictionaries, functions, datatypes, and working with images, you need to know Numpy.</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Python for Machine Learning: Libraries</a:t>
            </a:r>
            <a:endParaRPr/>
          </a:p>
        </p:txBody>
      </p:sp>
      <p:sp>
        <p:nvSpPr>
          <p:cNvPr id="282" name="Google Shape;28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a:t>SciPy</a:t>
            </a:r>
            <a:r>
              <a:rPr lang="en-US"/>
              <a:t> is a collection of numerical algorithms and domain-specific toolboxes, including signal processing, optimization, statistics and much more.</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b="1" lang="en-US"/>
              <a:t>Matplotlib</a:t>
            </a:r>
            <a:r>
              <a:rPr lang="en-US"/>
              <a:t> is a very popular plotting package that provides 2D plotting as well as 3D plotting.</a:t>
            </a:r>
            <a:endParaRPr/>
          </a:p>
          <a:p>
            <a:pPr indent="-228600" lvl="0" marL="228600" rtl="0" algn="l">
              <a:lnSpc>
                <a:spcPct val="90000"/>
              </a:lnSpc>
              <a:spcBef>
                <a:spcPts val="1000"/>
              </a:spcBef>
              <a:spcAft>
                <a:spcPts val="0"/>
              </a:spcAft>
              <a:buClr>
                <a:schemeClr val="dk1"/>
              </a:buClr>
              <a:buSzPts val="2400"/>
              <a:buChar char="•"/>
            </a:pPr>
            <a:r>
              <a:rPr lang="en-US"/>
              <a:t>Basic Knowledge about these 3 packages, which are built on top of python, is a good asset for data scientists who want to work with real world problems.</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Python for Machine Learning: Libraries</a:t>
            </a:r>
            <a:endParaRPr/>
          </a:p>
        </p:txBody>
      </p:sp>
      <p:sp>
        <p:nvSpPr>
          <p:cNvPr id="288" name="Google Shape;28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a:t>Pandas</a:t>
            </a:r>
            <a:r>
              <a:rPr lang="en-US"/>
              <a:t> library, is a very high-level python library that provides high-performance, easy to use data structures.</a:t>
            </a:r>
            <a:endParaRPr/>
          </a:p>
          <a:p>
            <a:pPr indent="-228600" lvl="0" marL="228600" rtl="0" algn="l">
              <a:lnSpc>
                <a:spcPct val="90000"/>
              </a:lnSpc>
              <a:spcBef>
                <a:spcPts val="1000"/>
              </a:spcBef>
              <a:spcAft>
                <a:spcPts val="0"/>
              </a:spcAft>
              <a:buClr>
                <a:srgbClr val="FF0000"/>
              </a:buClr>
              <a:buSzPts val="2400"/>
              <a:buChar char="•"/>
            </a:pPr>
            <a:r>
              <a:rPr lang="en-US">
                <a:solidFill>
                  <a:srgbClr val="FF0000"/>
                </a:solidFill>
              </a:rPr>
              <a:t>It has many functions for data importing, manipulation and analysis</a:t>
            </a:r>
            <a:r>
              <a:rPr lang="en-US"/>
              <a:t>.</a:t>
            </a:r>
            <a:endParaRPr/>
          </a:p>
          <a:p>
            <a:pPr indent="-228600" lvl="0" marL="228600" rtl="0" algn="l">
              <a:lnSpc>
                <a:spcPct val="90000"/>
              </a:lnSpc>
              <a:spcBef>
                <a:spcPts val="1000"/>
              </a:spcBef>
              <a:spcAft>
                <a:spcPts val="0"/>
              </a:spcAft>
              <a:buClr>
                <a:schemeClr val="dk1"/>
              </a:buClr>
              <a:buSzPts val="2400"/>
              <a:buChar char="•"/>
            </a:pPr>
            <a:r>
              <a:rPr lang="en-US"/>
              <a:t>In particular, it offers data structures and operations for manipulating numerical tables and time series.</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b="1" lang="en-US"/>
              <a:t>Scikit-learn</a:t>
            </a:r>
            <a:r>
              <a:rPr lang="en-US"/>
              <a:t> is a collection of algorithms and tools for machine learning.</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Scikit-Learn Library</a:t>
            </a:r>
            <a:endParaRPr/>
          </a:p>
        </p:txBody>
      </p:sp>
      <p:sp>
        <p:nvSpPr>
          <p:cNvPr id="294" name="Google Shape;29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Scikit-learn is a free machine learning library for the Python programming language.</a:t>
            </a:r>
            <a:endParaRPr/>
          </a:p>
          <a:p>
            <a:pPr indent="-228600" lvl="0" marL="228600" rtl="0" algn="l">
              <a:lnSpc>
                <a:spcPct val="90000"/>
              </a:lnSpc>
              <a:spcBef>
                <a:spcPts val="1000"/>
              </a:spcBef>
              <a:spcAft>
                <a:spcPts val="0"/>
              </a:spcAft>
              <a:buClr>
                <a:schemeClr val="dk1"/>
              </a:buClr>
              <a:buSzPts val="2400"/>
              <a:buChar char="•"/>
            </a:pPr>
            <a:r>
              <a:rPr b="1" lang="en-US"/>
              <a:t>It has most of the classification, regression and clustering algorithms, and it is designed to work with the Python numerical and scientific libraries, NumPy and SciPy.</a:t>
            </a:r>
            <a:endParaRPr/>
          </a:p>
          <a:p>
            <a:pPr indent="-228600" lvl="0" marL="228600" rtl="0" algn="l">
              <a:lnSpc>
                <a:spcPct val="90000"/>
              </a:lnSpc>
              <a:spcBef>
                <a:spcPts val="1000"/>
              </a:spcBef>
              <a:spcAft>
                <a:spcPts val="0"/>
              </a:spcAft>
              <a:buClr>
                <a:schemeClr val="dk1"/>
              </a:buClr>
              <a:buSzPts val="2400"/>
              <a:buChar char="•"/>
            </a:pPr>
            <a:r>
              <a:rPr lang="en-US" u="sng"/>
              <a:t>Most of the tasks that need to be done in a machine learning pipeline are implemented already in scikit learn, including, pre-processing of data, feature selection, feature extraction, train/test splitting, defining the algorithms, fitting models, tuning parameters, prediction, evaluation, and exporting the model.</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Machine Learning: Definition</a:t>
            </a:r>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Early definition of Machine Learning</a:t>
            </a:r>
            <a:endParaRPr/>
          </a:p>
          <a:p>
            <a:pPr indent="0" lvl="0" marL="0" rtl="0" algn="l">
              <a:lnSpc>
                <a:spcPct val="90000"/>
              </a:lnSpc>
              <a:spcBef>
                <a:spcPts val="1000"/>
              </a:spcBef>
              <a:spcAft>
                <a:spcPts val="0"/>
              </a:spcAft>
              <a:buClr>
                <a:schemeClr val="dk1"/>
              </a:buClr>
              <a:buSzPts val="2400"/>
              <a:buNone/>
            </a:pPr>
            <a:r>
              <a:rPr b="1" i="1" lang="en-US"/>
              <a:t>“Field of study that gives computers the ability to learn without being </a:t>
            </a:r>
            <a:r>
              <a:rPr b="1" i="1" lang="en-US">
                <a:solidFill>
                  <a:srgbClr val="FF0000"/>
                </a:solidFill>
              </a:rPr>
              <a:t>explicitly programmed</a:t>
            </a:r>
            <a:r>
              <a:rPr b="1" i="1" lang="en-US"/>
              <a:t>”.  Arthur Samuel (1959)</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b="1" lang="en-US"/>
              <a:t>What do you mean by Explicitly Programmed ?</a:t>
            </a:r>
            <a:endParaRPr/>
          </a:p>
          <a:p>
            <a:pPr indent="-228600" lvl="0" marL="228600" rtl="0" algn="l">
              <a:lnSpc>
                <a:spcPct val="90000"/>
              </a:lnSpc>
              <a:spcBef>
                <a:spcPts val="1000"/>
              </a:spcBef>
              <a:spcAft>
                <a:spcPts val="0"/>
              </a:spcAft>
              <a:buClr>
                <a:schemeClr val="dk1"/>
              </a:buClr>
              <a:buSzPts val="2400"/>
              <a:buChar char="•"/>
            </a:pPr>
            <a:r>
              <a:rPr lang="en-US"/>
              <a:t>So, machine learning algorithms, inspired by the human learning process, iteratively learn from data, and allow computers to find hidden insights.</a:t>
            </a:r>
            <a:endParaRPr/>
          </a:p>
          <a:p>
            <a:pPr indent="-228600" lvl="0" marL="228600" rtl="0" algn="l">
              <a:lnSpc>
                <a:spcPct val="90000"/>
              </a:lnSpc>
              <a:spcBef>
                <a:spcPts val="1000"/>
              </a:spcBef>
              <a:spcAft>
                <a:spcPts val="0"/>
              </a:spcAft>
              <a:buClr>
                <a:schemeClr val="dk1"/>
              </a:buClr>
              <a:buSzPts val="2400"/>
              <a:buChar char="•"/>
            </a:pPr>
            <a:r>
              <a:rPr lang="en-US"/>
              <a:t>These models help us in a variety of tasks, such as object recognition, summarization, recommendation, and so on.</a:t>
            </a:r>
            <a:endParaRPr/>
          </a:p>
          <a:p>
            <a:pPr indent="-76200" lvl="0" marL="228600" rtl="0" algn="l">
              <a:lnSpc>
                <a:spcPct val="90000"/>
              </a:lnSpc>
              <a:spcBef>
                <a:spcPts val="1000"/>
              </a:spcBef>
              <a:spcAft>
                <a:spcPts val="0"/>
              </a:spcAft>
              <a:buClr>
                <a:schemeClr val="dk1"/>
              </a:buClr>
              <a:buSzPts val="2400"/>
              <a:buNone/>
            </a:pPr>
            <a:r>
              <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Implementing Scikit-learn Library : Example</a:t>
            </a:r>
            <a:endParaRPr/>
          </a:p>
        </p:txBody>
      </p:sp>
      <p:sp>
        <p:nvSpPr>
          <p:cNvPr id="300" name="Google Shape;30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Let’s look how to use Scikit-Learn library.</a:t>
            </a:r>
            <a:endParaRPr/>
          </a:p>
          <a:p>
            <a:pPr indent="-228600" lvl="0" marL="228600" rtl="0" algn="l">
              <a:lnSpc>
                <a:spcPct val="90000"/>
              </a:lnSpc>
              <a:spcBef>
                <a:spcPts val="1000"/>
              </a:spcBef>
              <a:spcAft>
                <a:spcPts val="0"/>
              </a:spcAft>
              <a:buClr>
                <a:schemeClr val="dk1"/>
              </a:buClr>
              <a:buSzPts val="2400"/>
              <a:buChar char="•"/>
            </a:pPr>
            <a:r>
              <a:rPr lang="en-US"/>
              <a:t>Basically, </a:t>
            </a:r>
            <a:r>
              <a:rPr b="1" lang="en-US">
                <a:solidFill>
                  <a:srgbClr val="FF0000"/>
                </a:solidFill>
              </a:rPr>
              <a:t>Machine learning algorithms benefit from standardization of the data set.</a:t>
            </a:r>
            <a:endParaRPr/>
          </a:p>
          <a:p>
            <a:pPr indent="-228600" lvl="0" marL="228600" rtl="0" algn="l">
              <a:lnSpc>
                <a:spcPct val="90000"/>
              </a:lnSpc>
              <a:spcBef>
                <a:spcPts val="1000"/>
              </a:spcBef>
              <a:spcAft>
                <a:spcPts val="0"/>
              </a:spcAft>
              <a:buClr>
                <a:schemeClr val="dk1"/>
              </a:buClr>
              <a:buSzPts val="2400"/>
              <a:buChar char="•"/>
            </a:pPr>
            <a:r>
              <a:rPr b="1" lang="en-US"/>
              <a:t>If there are some outliers, or different scales fields in your data set, you have to fix them.</a:t>
            </a:r>
            <a:endParaRPr/>
          </a:p>
          <a:p>
            <a:pPr indent="-228600" lvl="0" marL="228600" rtl="0" algn="l">
              <a:lnSpc>
                <a:spcPct val="90000"/>
              </a:lnSpc>
              <a:spcBef>
                <a:spcPts val="1000"/>
              </a:spcBef>
              <a:spcAft>
                <a:spcPts val="0"/>
              </a:spcAft>
              <a:buClr>
                <a:schemeClr val="dk1"/>
              </a:buClr>
              <a:buSzPts val="2400"/>
              <a:buChar char="•"/>
            </a:pPr>
            <a:r>
              <a:rPr lang="en-US" u="sng"/>
              <a:t>The preprocessing package of scikit learn provides several common utility functions and transformer classes to </a:t>
            </a:r>
            <a:r>
              <a:rPr i="1" lang="en-US" u="sng"/>
              <a:t>change raw feature vectors into a suitable form of vector for modeling.</a:t>
            </a:r>
            <a:endParaRPr/>
          </a:p>
          <a:p>
            <a:pPr indent="0" lvl="0" marL="0" rtl="0" algn="l">
              <a:lnSpc>
                <a:spcPct val="90000"/>
              </a:lnSpc>
              <a:spcBef>
                <a:spcPts val="1000"/>
              </a:spcBef>
              <a:spcAft>
                <a:spcPts val="0"/>
              </a:spcAft>
              <a:buClr>
                <a:schemeClr val="dk1"/>
              </a:buClr>
              <a:buSzPts val="2400"/>
              <a:buNone/>
            </a:pPr>
            <a:r>
              <a:rPr i="1" lang="en-US"/>
              <a:t>	</a:t>
            </a:r>
            <a:r>
              <a:rPr b="1" i="1" lang="en-US"/>
              <a:t>from sklearn import preprocessing</a:t>
            </a:r>
            <a:endParaRPr/>
          </a:p>
          <a:p>
            <a:pPr indent="0" lvl="0" marL="0" rtl="0" algn="l">
              <a:lnSpc>
                <a:spcPct val="90000"/>
              </a:lnSpc>
              <a:spcBef>
                <a:spcPts val="1000"/>
              </a:spcBef>
              <a:spcAft>
                <a:spcPts val="0"/>
              </a:spcAft>
              <a:buClr>
                <a:schemeClr val="dk1"/>
              </a:buClr>
              <a:buSzPts val="2400"/>
              <a:buNone/>
            </a:pPr>
            <a:r>
              <a:rPr b="1" i="1" lang="en-US"/>
              <a:t>	X = preprocessing.StandardScaler().fit(X).transform(X)</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Implementing Scikit-learn Library : Example</a:t>
            </a:r>
            <a:endParaRPr/>
          </a:p>
        </p:txBody>
      </p:sp>
      <p:sp>
        <p:nvSpPr>
          <p:cNvPr id="306" name="Google Shape;30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Now, you have to split your dataset into train and test sets to train your model, and then test the model’s accuracy separately.</a:t>
            </a:r>
            <a:br>
              <a:rPr lang="en-US"/>
            </a:br>
            <a:endParaRPr/>
          </a:p>
          <a:p>
            <a:pPr indent="0" lvl="0" marL="0" rtl="0" algn="l">
              <a:lnSpc>
                <a:spcPct val="90000"/>
              </a:lnSpc>
              <a:spcBef>
                <a:spcPts val="1000"/>
              </a:spcBef>
              <a:spcAft>
                <a:spcPts val="0"/>
              </a:spcAft>
              <a:buClr>
                <a:schemeClr val="dk1"/>
              </a:buClr>
              <a:buSzPts val="2400"/>
              <a:buNone/>
            </a:pPr>
            <a:r>
              <a:rPr lang="en-US"/>
              <a:t>	</a:t>
            </a:r>
            <a:r>
              <a:rPr b="1" i="1" lang="en-US" sz="2400"/>
              <a:t>from sklearn.model_selection import train_test_split</a:t>
            </a:r>
            <a:endParaRPr b="1" i="1" sz="2400"/>
          </a:p>
          <a:p>
            <a:pPr indent="0" lvl="0" marL="0" rtl="0" algn="l">
              <a:lnSpc>
                <a:spcPct val="90000"/>
              </a:lnSpc>
              <a:spcBef>
                <a:spcPts val="1000"/>
              </a:spcBef>
              <a:spcAft>
                <a:spcPts val="0"/>
              </a:spcAft>
              <a:buClr>
                <a:schemeClr val="dk1"/>
              </a:buClr>
              <a:buSzPts val="2400"/>
              <a:buNone/>
            </a:pPr>
            <a:r>
              <a:rPr b="1" i="1" lang="en-US" sz="2400"/>
              <a:t>	X_train, X_test, y_train, y_test=train_test_split(X, y, test_size=0.33)</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Then, you can setup your algorithm.</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Implementing Scikit-learn Library : Example</a:t>
            </a:r>
            <a:endParaRPr/>
          </a:p>
        </p:txBody>
      </p:sp>
      <p:sp>
        <p:nvSpPr>
          <p:cNvPr id="312" name="Google Shape;31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For example, you can build a classifier using a support vector classification algorithm.</a:t>
            </a:r>
            <a:endParaRPr/>
          </a:p>
          <a:p>
            <a:pPr indent="0" lvl="0" marL="0" rtl="0" algn="l">
              <a:lnSpc>
                <a:spcPct val="90000"/>
              </a:lnSpc>
              <a:spcBef>
                <a:spcPts val="1000"/>
              </a:spcBef>
              <a:spcAft>
                <a:spcPts val="0"/>
              </a:spcAft>
              <a:buClr>
                <a:schemeClr val="dk1"/>
              </a:buClr>
              <a:buSzPts val="2400"/>
              <a:buNone/>
            </a:pPr>
            <a:r>
              <a:rPr lang="en-US" sz="2400"/>
              <a:t>	</a:t>
            </a:r>
            <a:r>
              <a:rPr b="1" i="1" lang="en-US" sz="2400"/>
              <a:t>from sklearn import svm</a:t>
            </a:r>
            <a:br>
              <a:rPr b="1" i="1" lang="en-US" sz="2400"/>
            </a:br>
            <a:r>
              <a:rPr b="1" i="1" lang="en-US" sz="2400"/>
              <a:t>	clf=svm.SVC(gamma=0.001, C=100)</a:t>
            </a:r>
            <a:endParaRPr/>
          </a:p>
          <a:p>
            <a:pPr indent="0" lvl="0" marL="0" rtl="0" algn="l">
              <a:lnSpc>
                <a:spcPct val="90000"/>
              </a:lnSpc>
              <a:spcBef>
                <a:spcPts val="1000"/>
              </a:spcBef>
              <a:spcAft>
                <a:spcPts val="0"/>
              </a:spcAft>
              <a:buClr>
                <a:schemeClr val="dk1"/>
              </a:buClr>
              <a:buSzPts val="2400"/>
              <a:buNone/>
            </a:pPr>
            <a:r>
              <a:t/>
            </a:r>
            <a:endParaRPr b="1" i="1" sz="2400"/>
          </a:p>
          <a:p>
            <a:pPr indent="-228600" lvl="0" marL="228600" rtl="0" algn="l">
              <a:lnSpc>
                <a:spcPct val="90000"/>
              </a:lnSpc>
              <a:spcBef>
                <a:spcPts val="1000"/>
              </a:spcBef>
              <a:spcAft>
                <a:spcPts val="0"/>
              </a:spcAft>
              <a:buClr>
                <a:schemeClr val="dk1"/>
              </a:buClr>
              <a:buSzPts val="2400"/>
              <a:buChar char="•"/>
            </a:pPr>
            <a:r>
              <a:rPr lang="en-US"/>
              <a:t>We call our estimator instance clf, and initialize its parameters.</a:t>
            </a:r>
            <a:endParaRPr/>
          </a:p>
          <a:p>
            <a:pPr indent="-228600" lvl="0" marL="228600" rtl="0" algn="l">
              <a:lnSpc>
                <a:spcPct val="90000"/>
              </a:lnSpc>
              <a:spcBef>
                <a:spcPts val="1000"/>
              </a:spcBef>
              <a:spcAft>
                <a:spcPts val="0"/>
              </a:spcAft>
              <a:buClr>
                <a:schemeClr val="dk1"/>
              </a:buClr>
              <a:buSzPts val="2400"/>
              <a:buChar char="•"/>
            </a:pPr>
            <a:r>
              <a:rPr lang="en-US"/>
              <a:t>Now, you can train your model with the train set.</a:t>
            </a:r>
            <a:endParaRPr/>
          </a:p>
          <a:p>
            <a:pPr indent="-228600" lvl="0" marL="228600" rtl="0" algn="l">
              <a:lnSpc>
                <a:spcPct val="90000"/>
              </a:lnSpc>
              <a:spcBef>
                <a:spcPts val="1000"/>
              </a:spcBef>
              <a:spcAft>
                <a:spcPts val="0"/>
              </a:spcAft>
              <a:buClr>
                <a:schemeClr val="dk1"/>
              </a:buClr>
              <a:buSzPts val="2400"/>
              <a:buChar char="•"/>
            </a:pPr>
            <a:r>
              <a:rPr lang="en-US"/>
              <a:t>By passing our training set to the fit method, the clf model learns to classify unknown cases.</a:t>
            </a:r>
            <a:endParaRPr/>
          </a:p>
          <a:p>
            <a:pPr indent="0" lvl="0" marL="0" rtl="0" algn="l">
              <a:lnSpc>
                <a:spcPct val="90000"/>
              </a:lnSpc>
              <a:spcBef>
                <a:spcPts val="1000"/>
              </a:spcBef>
              <a:spcAft>
                <a:spcPts val="0"/>
              </a:spcAft>
              <a:buClr>
                <a:schemeClr val="dk1"/>
              </a:buClr>
              <a:buSzPts val="2400"/>
              <a:buNone/>
            </a:pPr>
            <a:r>
              <a:rPr lang="en-US"/>
              <a:t>	</a:t>
            </a:r>
            <a:r>
              <a:rPr b="1" i="1" lang="en-US"/>
              <a:t>clf.fit(X_train, y_train)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Implementing Scikit-learn Library : Example</a:t>
            </a:r>
            <a:endParaRPr/>
          </a:p>
        </p:txBody>
      </p:sp>
      <p:sp>
        <p:nvSpPr>
          <p:cNvPr id="319" name="Google Shape;319;p22"/>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220"/>
              <a:buChar char="•"/>
            </a:pPr>
            <a:r>
              <a:rPr lang="en-US" sz="2220"/>
              <a:t>Then, we can use our test set to run predictions.</a:t>
            </a:r>
            <a:endParaRPr/>
          </a:p>
          <a:p>
            <a:pPr indent="0" lvl="0" marL="0" rtl="0" algn="l">
              <a:lnSpc>
                <a:spcPct val="80000"/>
              </a:lnSpc>
              <a:spcBef>
                <a:spcPts val="1000"/>
              </a:spcBef>
              <a:spcAft>
                <a:spcPts val="0"/>
              </a:spcAft>
              <a:buClr>
                <a:schemeClr val="dk1"/>
              </a:buClr>
              <a:buSzPts val="2220"/>
              <a:buNone/>
            </a:pPr>
            <a:r>
              <a:rPr lang="en-US" sz="2220"/>
              <a:t>	</a:t>
            </a:r>
            <a:r>
              <a:rPr b="1" i="1" lang="en-US" sz="2220"/>
              <a:t>clf.predict(X_test)</a:t>
            </a:r>
            <a:endParaRPr/>
          </a:p>
          <a:p>
            <a:pPr indent="0" lvl="0" marL="0" rtl="0" algn="l">
              <a:lnSpc>
                <a:spcPct val="80000"/>
              </a:lnSpc>
              <a:spcBef>
                <a:spcPts val="1000"/>
              </a:spcBef>
              <a:spcAft>
                <a:spcPts val="0"/>
              </a:spcAft>
              <a:buClr>
                <a:schemeClr val="dk1"/>
              </a:buClr>
              <a:buSzPts val="2220"/>
              <a:buNone/>
            </a:pPr>
            <a:r>
              <a:t/>
            </a:r>
            <a:endParaRPr b="1" i="1" sz="2220"/>
          </a:p>
          <a:p>
            <a:pPr indent="-228600" lvl="0" marL="228600" rtl="0" algn="l">
              <a:lnSpc>
                <a:spcPct val="80000"/>
              </a:lnSpc>
              <a:spcBef>
                <a:spcPts val="1000"/>
              </a:spcBef>
              <a:spcAft>
                <a:spcPts val="0"/>
              </a:spcAft>
              <a:buClr>
                <a:schemeClr val="dk1"/>
              </a:buClr>
              <a:buSzPts val="2220"/>
              <a:buChar char="•"/>
            </a:pPr>
            <a:r>
              <a:rPr lang="en-US" sz="2220"/>
              <a:t>And, the result tells us what the class of each unknown value is.</a:t>
            </a:r>
            <a:endParaRPr/>
          </a:p>
          <a:p>
            <a:pPr indent="-228600" lvl="0" marL="228600" rtl="0" algn="l">
              <a:lnSpc>
                <a:spcPct val="80000"/>
              </a:lnSpc>
              <a:spcBef>
                <a:spcPts val="1000"/>
              </a:spcBef>
              <a:spcAft>
                <a:spcPts val="0"/>
              </a:spcAft>
              <a:buClr>
                <a:schemeClr val="dk1"/>
              </a:buClr>
              <a:buSzPts val="2220"/>
              <a:buChar char="•"/>
            </a:pPr>
            <a:r>
              <a:rPr lang="en-US" sz="2220"/>
              <a:t>Also, you can use different metrics to evaluate your model accuracy, for example, using a confusion matrix to show the results.</a:t>
            </a:r>
            <a:endParaRPr/>
          </a:p>
          <a:p>
            <a:pPr indent="0" lvl="0" marL="0" rtl="0" algn="l">
              <a:lnSpc>
                <a:spcPct val="80000"/>
              </a:lnSpc>
              <a:spcBef>
                <a:spcPts val="1000"/>
              </a:spcBef>
              <a:spcAft>
                <a:spcPts val="0"/>
              </a:spcAft>
              <a:buClr>
                <a:schemeClr val="dk1"/>
              </a:buClr>
              <a:buSzPts val="2220"/>
              <a:buNone/>
            </a:pPr>
            <a:r>
              <a:rPr lang="en-US" sz="2220"/>
              <a:t>	</a:t>
            </a:r>
            <a:r>
              <a:rPr b="1" i="1" lang="en-US" sz="2220"/>
              <a:t>from sklearn.metrics import confusion_matrix</a:t>
            </a:r>
            <a:endParaRPr b="1" i="1" sz="2220"/>
          </a:p>
          <a:p>
            <a:pPr indent="0" lvl="0" marL="0" rtl="0" algn="l">
              <a:lnSpc>
                <a:spcPct val="80000"/>
              </a:lnSpc>
              <a:spcBef>
                <a:spcPts val="1000"/>
              </a:spcBef>
              <a:spcAft>
                <a:spcPts val="0"/>
              </a:spcAft>
              <a:buClr>
                <a:schemeClr val="dk1"/>
              </a:buClr>
              <a:buSzPts val="2220"/>
              <a:buNone/>
            </a:pPr>
            <a:r>
              <a:rPr b="1" i="1" lang="en-US" sz="2220"/>
              <a:t>	print(confusion_matrix(y_test, yhat, labels=[1,0]))</a:t>
            </a:r>
            <a:endParaRPr/>
          </a:p>
          <a:p>
            <a:pPr indent="0" lvl="0" marL="0" rtl="0" algn="l">
              <a:lnSpc>
                <a:spcPct val="80000"/>
              </a:lnSpc>
              <a:spcBef>
                <a:spcPts val="1000"/>
              </a:spcBef>
              <a:spcAft>
                <a:spcPts val="0"/>
              </a:spcAft>
              <a:buClr>
                <a:schemeClr val="dk1"/>
              </a:buClr>
              <a:buSzPts val="2220"/>
              <a:buNone/>
            </a:pPr>
            <a:r>
              <a:t/>
            </a:r>
            <a:endParaRPr b="1" i="1" sz="2220"/>
          </a:p>
          <a:p>
            <a:pPr indent="-228600" lvl="0" marL="228600" rtl="0" algn="l">
              <a:lnSpc>
                <a:spcPct val="80000"/>
              </a:lnSpc>
              <a:spcBef>
                <a:spcPts val="1000"/>
              </a:spcBef>
              <a:spcAft>
                <a:spcPts val="0"/>
              </a:spcAft>
              <a:buClr>
                <a:schemeClr val="dk1"/>
              </a:buClr>
              <a:buSzPts val="2220"/>
              <a:buChar char="•"/>
            </a:pPr>
            <a:r>
              <a:rPr lang="en-US" sz="2220"/>
              <a:t>And finally, you save your model.</a:t>
            </a:r>
            <a:endParaRPr/>
          </a:p>
          <a:p>
            <a:pPr indent="0" lvl="0" marL="0" rtl="0" algn="l">
              <a:lnSpc>
                <a:spcPct val="80000"/>
              </a:lnSpc>
              <a:spcBef>
                <a:spcPts val="1000"/>
              </a:spcBef>
              <a:spcAft>
                <a:spcPts val="0"/>
              </a:spcAft>
              <a:buClr>
                <a:schemeClr val="dk1"/>
              </a:buClr>
              <a:buSzPts val="2220"/>
              <a:buNone/>
            </a:pPr>
            <a:r>
              <a:rPr lang="en-US" sz="2220"/>
              <a:t>	</a:t>
            </a:r>
            <a:r>
              <a:rPr b="1" i="1" lang="en-US" sz="2220"/>
              <a:t>import pickle</a:t>
            </a:r>
            <a:endParaRPr/>
          </a:p>
          <a:p>
            <a:pPr indent="0" lvl="0" marL="0" rtl="0" algn="l">
              <a:lnSpc>
                <a:spcPct val="80000"/>
              </a:lnSpc>
              <a:spcBef>
                <a:spcPts val="1000"/>
              </a:spcBef>
              <a:spcAft>
                <a:spcPts val="0"/>
              </a:spcAft>
              <a:buClr>
                <a:schemeClr val="dk1"/>
              </a:buClr>
              <a:buSzPts val="2220"/>
              <a:buNone/>
            </a:pPr>
            <a:r>
              <a:rPr b="1" i="1" lang="en-US" sz="2220"/>
              <a:t>	s=pickle.dumps(clf)</a:t>
            </a:r>
            <a:endParaRPr/>
          </a:p>
          <a:p>
            <a:pPr indent="-87629" lvl="0" marL="228600" rtl="0" algn="l">
              <a:lnSpc>
                <a:spcPct val="80000"/>
              </a:lnSpc>
              <a:spcBef>
                <a:spcPts val="1000"/>
              </a:spcBef>
              <a:spcAft>
                <a:spcPts val="0"/>
              </a:spcAft>
              <a:buClr>
                <a:schemeClr val="dk1"/>
              </a:buClr>
              <a:buSzPts val="2220"/>
              <a:buNone/>
            </a:pPr>
            <a:r>
              <a:t/>
            </a:r>
            <a:endParaRPr sz="2220"/>
          </a:p>
          <a:p>
            <a:pPr indent="-87629" lvl="0" marL="228600" rtl="0" algn="l">
              <a:lnSpc>
                <a:spcPct val="80000"/>
              </a:lnSpc>
              <a:spcBef>
                <a:spcPts val="1000"/>
              </a:spcBef>
              <a:spcAft>
                <a:spcPts val="0"/>
              </a:spcAft>
              <a:buClr>
                <a:schemeClr val="dk1"/>
              </a:buClr>
              <a:buSzPts val="2220"/>
              <a:buNone/>
            </a:pPr>
            <a:r>
              <a:t/>
            </a:r>
            <a:endParaRPr sz="22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Supervised algorithms </a:t>
            </a:r>
            <a:br>
              <a:rPr b="1" lang="en-US"/>
            </a:br>
            <a:r>
              <a:rPr b="1" lang="en-US"/>
              <a:t>Vs </a:t>
            </a:r>
            <a:br>
              <a:rPr b="1" lang="en-US"/>
            </a:br>
            <a:r>
              <a:rPr b="1" lang="en-US"/>
              <a:t>Unsupervised algorithms</a:t>
            </a:r>
            <a:endParaRPr b="1"/>
          </a:p>
        </p:txBody>
      </p:sp>
      <p:sp>
        <p:nvSpPr>
          <p:cNvPr id="325" name="Google Shape;325;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Supervised &amp; Unsupervised algorithms</a:t>
            </a:r>
            <a:endParaRPr/>
          </a:p>
        </p:txBody>
      </p:sp>
      <p:sp>
        <p:nvSpPr>
          <p:cNvPr id="331" name="Google Shape;33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supervise a machine learning model by teaching (or training) the model with some data, from a </a:t>
            </a:r>
            <a:r>
              <a:rPr b="1" lang="en-US">
                <a:solidFill>
                  <a:srgbClr val="FF0000"/>
                </a:solidFill>
              </a:rPr>
              <a:t>labeled dataset</a:t>
            </a:r>
            <a:r>
              <a:rPr lang="en-US"/>
              <a:t>.</a:t>
            </a:r>
            <a:endParaRPr/>
          </a:p>
          <a:p>
            <a:pPr indent="-228600" lvl="0" marL="228600" rtl="0" algn="l">
              <a:lnSpc>
                <a:spcPct val="90000"/>
              </a:lnSpc>
              <a:spcBef>
                <a:spcPts val="1000"/>
              </a:spcBef>
              <a:spcAft>
                <a:spcPts val="0"/>
              </a:spcAft>
              <a:buClr>
                <a:schemeClr val="dk1"/>
              </a:buClr>
              <a:buSzPts val="2800"/>
              <a:buChar char="•"/>
            </a:pPr>
            <a:r>
              <a:rPr lang="en-US"/>
              <a:t>That is, </a:t>
            </a:r>
            <a:r>
              <a:rPr b="1" lang="en-US"/>
              <a:t>we teach the model (load the model) with knowledge so that we can use knowledge to predict unknown or future instances.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32" name="Google Shape;33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3" name="Google Shape;333;p24"/>
          <p:cNvPicPr preferRelativeResize="0"/>
          <p:nvPr/>
        </p:nvPicPr>
        <p:blipFill rotWithShape="1">
          <a:blip r:embed="rId3">
            <a:alphaModFix/>
          </a:blip>
          <a:srcRect b="0" l="0" r="0" t="0"/>
          <a:stretch/>
        </p:blipFill>
        <p:spPr>
          <a:xfrm>
            <a:off x="6515100" y="1825625"/>
            <a:ext cx="4648200" cy="4324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339" name="Google Shape;33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The columns are called </a:t>
            </a:r>
            <a:r>
              <a:rPr b="1" lang="en-US" sz="2400"/>
              <a:t>Features</a:t>
            </a:r>
            <a:r>
              <a:rPr lang="en-US" sz="2400"/>
              <a:t>, which include the data.</a:t>
            </a:r>
            <a:endParaRPr/>
          </a:p>
          <a:p>
            <a:pPr indent="-228600" lvl="0" marL="228600" rtl="0" algn="l">
              <a:lnSpc>
                <a:spcPct val="90000"/>
              </a:lnSpc>
              <a:spcBef>
                <a:spcPts val="1000"/>
              </a:spcBef>
              <a:spcAft>
                <a:spcPts val="0"/>
              </a:spcAft>
              <a:buClr>
                <a:schemeClr val="dk1"/>
              </a:buClr>
              <a:buSzPts val="2400"/>
              <a:buChar char="•"/>
            </a:pPr>
            <a:r>
              <a:rPr lang="en-US" sz="2400"/>
              <a:t>If you plot this data, and </a:t>
            </a:r>
            <a:r>
              <a:rPr lang="en-US" sz="2400" u="sng"/>
              <a:t>look at a single data point on a plot, it have all of these attributes.</a:t>
            </a:r>
            <a:endParaRPr/>
          </a:p>
          <a:p>
            <a:pPr indent="-228600" lvl="0" marL="228600" rtl="0" algn="l">
              <a:lnSpc>
                <a:spcPct val="90000"/>
              </a:lnSpc>
              <a:spcBef>
                <a:spcPts val="1000"/>
              </a:spcBef>
              <a:spcAft>
                <a:spcPts val="0"/>
              </a:spcAft>
              <a:buClr>
                <a:schemeClr val="dk1"/>
              </a:buClr>
              <a:buSzPts val="2400"/>
              <a:buChar char="•"/>
            </a:pPr>
            <a:r>
              <a:rPr lang="en-US" sz="2400"/>
              <a:t>That would make a row on this chart, also referred to as an</a:t>
            </a:r>
            <a:r>
              <a:rPr b="1" lang="en-US" sz="2400"/>
              <a:t> observation</a:t>
            </a:r>
            <a:r>
              <a:rPr lang="en-US" sz="2400"/>
              <a:t>.</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pic>
        <p:nvPicPr>
          <p:cNvPr id="340" name="Google Shape;340;p25"/>
          <p:cNvPicPr preferRelativeResize="0"/>
          <p:nvPr/>
        </p:nvPicPr>
        <p:blipFill rotWithShape="1">
          <a:blip r:embed="rId3">
            <a:alphaModFix/>
          </a:blip>
          <a:srcRect b="0" l="0" r="0" t="0"/>
          <a:stretch/>
        </p:blipFill>
        <p:spPr>
          <a:xfrm>
            <a:off x="604837" y="4064000"/>
            <a:ext cx="10982325" cy="2247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346" name="Google Shape;34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You may have two kinds of value of the data.</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numerical.</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Categorical.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Supervised Algorithms</a:t>
            </a:r>
            <a:endParaRPr/>
          </a:p>
        </p:txBody>
      </p:sp>
      <p:sp>
        <p:nvSpPr>
          <p:cNvPr id="352" name="Google Shape;352;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There are two types of Supervised Learning techniques.</a:t>
            </a:r>
            <a:endParaRPr/>
          </a:p>
          <a:p>
            <a:pPr indent="-228600" lvl="0" marL="228600" rtl="0" algn="l">
              <a:lnSpc>
                <a:spcPct val="80000"/>
              </a:lnSpc>
              <a:spcBef>
                <a:spcPts val="1000"/>
              </a:spcBef>
              <a:spcAft>
                <a:spcPts val="0"/>
              </a:spcAft>
              <a:buClr>
                <a:schemeClr val="dk1"/>
              </a:buClr>
              <a:buSzPts val="2590"/>
              <a:buChar char="•"/>
            </a:pPr>
            <a:r>
              <a:rPr lang="en-US" sz="2590"/>
              <a:t>They are: </a:t>
            </a:r>
            <a:r>
              <a:rPr b="1" lang="en-US" sz="2590"/>
              <a:t>classification and regression.</a:t>
            </a:r>
            <a:endParaRPr/>
          </a:p>
          <a:p>
            <a:pPr indent="-228600" lvl="0" marL="228600" rtl="0" algn="l">
              <a:lnSpc>
                <a:spcPct val="80000"/>
              </a:lnSpc>
              <a:spcBef>
                <a:spcPts val="1000"/>
              </a:spcBef>
              <a:spcAft>
                <a:spcPts val="0"/>
              </a:spcAft>
              <a:buClr>
                <a:schemeClr val="dk1"/>
              </a:buClr>
              <a:buSzPts val="2590"/>
              <a:buChar char="•"/>
            </a:pPr>
            <a:r>
              <a:rPr b="1" lang="en-US" sz="2590"/>
              <a:t>Classification</a:t>
            </a:r>
            <a:r>
              <a:rPr lang="en-US" sz="2590"/>
              <a:t> is the process of predicting a </a:t>
            </a:r>
            <a:r>
              <a:rPr b="1" lang="en-US" sz="2590">
                <a:solidFill>
                  <a:srgbClr val="FF0000"/>
                </a:solidFill>
              </a:rPr>
              <a:t>discrete class label </a:t>
            </a:r>
            <a:r>
              <a:rPr lang="en-US" sz="2590"/>
              <a:t>or category.</a:t>
            </a:r>
            <a:endParaRPr/>
          </a:p>
          <a:p>
            <a:pPr indent="-228600" lvl="0" marL="228600" rtl="0" algn="l">
              <a:lnSpc>
                <a:spcPct val="80000"/>
              </a:lnSpc>
              <a:spcBef>
                <a:spcPts val="1000"/>
              </a:spcBef>
              <a:spcAft>
                <a:spcPts val="0"/>
              </a:spcAft>
              <a:buClr>
                <a:schemeClr val="dk1"/>
              </a:buClr>
              <a:buSzPts val="2590"/>
              <a:buChar char="•"/>
            </a:pPr>
            <a:r>
              <a:rPr b="1" lang="en-US" sz="2590"/>
              <a:t>Regression </a:t>
            </a:r>
            <a:r>
              <a:rPr lang="en-US" sz="2590"/>
              <a:t>is the process of predicting a </a:t>
            </a:r>
            <a:r>
              <a:rPr b="1" lang="en-US" sz="2590">
                <a:solidFill>
                  <a:srgbClr val="FF0000"/>
                </a:solidFill>
              </a:rPr>
              <a:t>continuous value</a:t>
            </a:r>
            <a:r>
              <a:rPr lang="en-US" sz="2590"/>
              <a:t> as opposed to predicting a categorical value in Classification.</a:t>
            </a:r>
            <a:endParaRPr/>
          </a:p>
          <a:p>
            <a:pPr indent="-64135" lvl="0" marL="228600" rtl="0" algn="l">
              <a:lnSpc>
                <a:spcPct val="80000"/>
              </a:lnSpc>
              <a:spcBef>
                <a:spcPts val="1000"/>
              </a:spcBef>
              <a:spcAft>
                <a:spcPts val="0"/>
              </a:spcAft>
              <a:buClr>
                <a:schemeClr val="dk1"/>
              </a:buClr>
              <a:buSzPts val="2590"/>
              <a:buNone/>
            </a:pPr>
            <a:r>
              <a:t/>
            </a:r>
            <a:endParaRPr sz="2590"/>
          </a:p>
        </p:txBody>
      </p:sp>
      <p:pic>
        <p:nvPicPr>
          <p:cNvPr descr="Image result for classification vs regressions" id="353" name="Google Shape;353;p27"/>
          <p:cNvPicPr preferRelativeResize="0"/>
          <p:nvPr>
            <p:ph idx="2" type="body"/>
          </p:nvPr>
        </p:nvPicPr>
        <p:blipFill rotWithShape="1">
          <a:blip r:embed="rId3">
            <a:alphaModFix/>
          </a:blip>
          <a:srcRect b="0" l="0" r="0" t="0"/>
          <a:stretch/>
        </p:blipFill>
        <p:spPr>
          <a:xfrm>
            <a:off x="6172200" y="2529507"/>
            <a:ext cx="5181600" cy="294357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359" name="Google Shape;35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This dataset is related to Co2 emissions of different cars.</a:t>
            </a:r>
            <a:endParaRPr/>
          </a:p>
          <a:p>
            <a:pPr indent="-228600" lvl="0" marL="228600" rtl="0" algn="l">
              <a:lnSpc>
                <a:spcPct val="90000"/>
              </a:lnSpc>
              <a:spcBef>
                <a:spcPts val="1000"/>
              </a:spcBef>
              <a:spcAft>
                <a:spcPts val="0"/>
              </a:spcAft>
              <a:buClr>
                <a:schemeClr val="dk1"/>
              </a:buClr>
              <a:buSzPts val="2400"/>
              <a:buChar char="•"/>
            </a:pPr>
            <a:r>
              <a:rPr lang="en-US" sz="2400"/>
              <a:t>Given this dataset, you can use regression to predict the Co2 emission of a new car by using other fields, such as Engine size or number of Cylinders.</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id="360" name="Google Shape;360;p28"/>
          <p:cNvPicPr preferRelativeResize="0"/>
          <p:nvPr/>
        </p:nvPicPr>
        <p:blipFill rotWithShape="1">
          <a:blip r:embed="rId3">
            <a:alphaModFix/>
          </a:blip>
          <a:srcRect b="0" l="0" r="0" t="0"/>
          <a:stretch/>
        </p:blipFill>
        <p:spPr>
          <a:xfrm>
            <a:off x="2707640" y="3029749"/>
            <a:ext cx="5938520" cy="3282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pic>
        <p:nvPicPr>
          <p:cNvPr id="102" name="Google Shape;102;p3"/>
          <p:cNvPicPr preferRelativeResize="0"/>
          <p:nvPr>
            <p:ph idx="1" type="body"/>
          </p:nvPr>
        </p:nvPicPr>
        <p:blipFill rotWithShape="1">
          <a:blip r:embed="rId3">
            <a:alphaModFix/>
          </a:blip>
          <a:srcRect b="0" l="0" r="0" t="0"/>
          <a:stretch/>
        </p:blipFill>
        <p:spPr>
          <a:xfrm>
            <a:off x="1609724" y="365125"/>
            <a:ext cx="8505825" cy="6492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Unsupervised Algorithms</a:t>
            </a:r>
            <a:endParaRPr/>
          </a:p>
        </p:txBody>
      </p:sp>
      <p:sp>
        <p:nvSpPr>
          <p:cNvPr id="366" name="Google Shape;366;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In Unsupervised learning, we do not supervise the model, but we train the model on the dataset to discover information that may not be visible to the human eye, on Unlabeled Data.</a:t>
            </a:r>
            <a:endParaRPr/>
          </a:p>
          <a:p>
            <a:pPr indent="-228600" lvl="0" marL="228600" rtl="0" algn="l">
              <a:lnSpc>
                <a:spcPct val="90000"/>
              </a:lnSpc>
              <a:spcBef>
                <a:spcPts val="1000"/>
              </a:spcBef>
              <a:spcAft>
                <a:spcPts val="0"/>
              </a:spcAft>
              <a:buClr>
                <a:schemeClr val="dk1"/>
              </a:buClr>
              <a:buSzPts val="2400"/>
              <a:buChar char="•"/>
            </a:pPr>
            <a:r>
              <a:rPr lang="en-US"/>
              <a:t>The system is not told the "right answer" ; algorithm must figure out what is being shown.</a:t>
            </a:r>
            <a:endParaRPr/>
          </a:p>
          <a:p>
            <a:pPr indent="-228600" lvl="0" marL="228600" rtl="0" algn="l">
              <a:lnSpc>
                <a:spcPct val="90000"/>
              </a:lnSpc>
              <a:spcBef>
                <a:spcPts val="1000"/>
              </a:spcBef>
              <a:spcAft>
                <a:spcPts val="0"/>
              </a:spcAft>
              <a:buClr>
                <a:schemeClr val="dk1"/>
              </a:buClr>
              <a:buSzPts val="2400"/>
              <a:buChar char="•"/>
            </a:pPr>
            <a:r>
              <a:rPr lang="en-US"/>
              <a:t>The goal is to explore the data and find some structure within or it can find the main attributes that separate segments from each other.</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Popular Machine Learning Techniques</a:t>
            </a:r>
            <a:endParaRPr/>
          </a:p>
        </p:txBody>
      </p:sp>
      <p:sp>
        <p:nvSpPr>
          <p:cNvPr id="372" name="Google Shape;37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Dimensionality Reduction and/or feature selection </a:t>
            </a:r>
            <a:r>
              <a:rPr lang="en-US" sz="2400"/>
              <a:t>play a large role by reducing redundant features to make the classification easier.</a:t>
            </a:r>
            <a:endParaRPr/>
          </a:p>
          <a:p>
            <a:pPr indent="-228600" lvl="0" marL="228600" rtl="0" algn="l">
              <a:lnSpc>
                <a:spcPct val="90000"/>
              </a:lnSpc>
              <a:spcBef>
                <a:spcPts val="1000"/>
              </a:spcBef>
              <a:spcAft>
                <a:spcPts val="0"/>
              </a:spcAft>
              <a:buClr>
                <a:schemeClr val="dk1"/>
              </a:buClr>
              <a:buSzPts val="2400"/>
              <a:buChar char="•"/>
            </a:pPr>
            <a:r>
              <a:rPr b="1" lang="en-US" sz="2400"/>
              <a:t>Market basket analysis </a:t>
            </a:r>
            <a:r>
              <a:rPr lang="en-US" sz="2400"/>
              <a:t>is a modelling technique based upon the theory that </a:t>
            </a:r>
            <a:r>
              <a:rPr lang="en-US" sz="2400" u="sng"/>
              <a:t>if you buy a certain group of items, you are more likely to buy another group of items.</a:t>
            </a:r>
            <a:endParaRPr/>
          </a:p>
          <a:p>
            <a:pPr indent="-228600" lvl="0" marL="228600" rtl="0" algn="l">
              <a:lnSpc>
                <a:spcPct val="90000"/>
              </a:lnSpc>
              <a:spcBef>
                <a:spcPts val="1000"/>
              </a:spcBef>
              <a:spcAft>
                <a:spcPts val="0"/>
              </a:spcAft>
              <a:buClr>
                <a:schemeClr val="dk1"/>
              </a:buClr>
              <a:buSzPts val="2400"/>
              <a:buChar char="•"/>
            </a:pPr>
            <a:r>
              <a:rPr b="1" lang="en-US" sz="2400"/>
              <a:t>Density estimation </a:t>
            </a:r>
            <a:r>
              <a:rPr lang="en-US" sz="2400"/>
              <a:t>is a very simple concept that is mostly used to </a:t>
            </a:r>
            <a:r>
              <a:rPr lang="en-US" sz="2400" u="sng"/>
              <a:t>explore the data to find some structure within it.</a:t>
            </a:r>
            <a:endParaRPr/>
          </a:p>
          <a:p>
            <a:pPr indent="-228600" lvl="0" marL="228600" rtl="0" algn="l">
              <a:lnSpc>
                <a:spcPct val="90000"/>
              </a:lnSpc>
              <a:spcBef>
                <a:spcPts val="1000"/>
              </a:spcBef>
              <a:spcAft>
                <a:spcPts val="0"/>
              </a:spcAft>
              <a:buClr>
                <a:schemeClr val="dk1"/>
              </a:buClr>
              <a:buSzPts val="2400"/>
              <a:buChar char="•"/>
            </a:pPr>
            <a:r>
              <a:rPr b="1" lang="en-US" sz="2400"/>
              <a:t>Clustering</a:t>
            </a:r>
            <a:r>
              <a:rPr lang="en-US" sz="2400"/>
              <a:t> is considered to be one of the most popular unsupervised machine learning techniques used for </a:t>
            </a:r>
            <a:r>
              <a:rPr lang="en-US" sz="2400" u="sng"/>
              <a:t>grouping data points or objects that are somehow similar.</a:t>
            </a: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78" name="Google Shape;378;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Cluster analysis </a:t>
            </a:r>
            <a:r>
              <a:rPr lang="en-US"/>
              <a:t>has many applications in different domains, whether it be a bank’s desire to segment its customers based on certain characteristics, or helping an individual to organize and group his/her favorite types of music!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79" name="Google Shape;379;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80" name="Google Shape;380;p31"/>
          <p:cNvPicPr preferRelativeResize="0"/>
          <p:nvPr/>
        </p:nvPicPr>
        <p:blipFill rotWithShape="1">
          <a:blip r:embed="rId3">
            <a:alphaModFix/>
          </a:blip>
          <a:srcRect b="0" l="0" r="0" t="0"/>
          <a:stretch/>
        </p:blipFill>
        <p:spPr>
          <a:xfrm>
            <a:off x="6415087" y="2010569"/>
            <a:ext cx="4695825" cy="3981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386" name="Google Shape;386;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a:t>Reinforcement learning </a:t>
            </a:r>
            <a:r>
              <a:rPr lang="en-US"/>
              <a:t>is often used for robotics, gaming and navigation.</a:t>
            </a:r>
            <a:endParaRPr/>
          </a:p>
          <a:p>
            <a:pPr indent="-228600" lvl="0" marL="228600" rtl="0" algn="l">
              <a:lnSpc>
                <a:spcPct val="90000"/>
              </a:lnSpc>
              <a:spcBef>
                <a:spcPts val="1000"/>
              </a:spcBef>
              <a:spcAft>
                <a:spcPts val="0"/>
              </a:spcAft>
              <a:buClr>
                <a:srgbClr val="FF0000"/>
              </a:buClr>
              <a:buSzPts val="2400"/>
              <a:buChar char="•"/>
            </a:pPr>
            <a:r>
              <a:rPr lang="en-US">
                <a:solidFill>
                  <a:srgbClr val="FF0000"/>
                </a:solidFill>
              </a:rPr>
              <a:t>With reinforcement learning, the algorithm discovers through trial and error which actions yield the greatest rewards.</a:t>
            </a:r>
            <a:endParaRPr/>
          </a:p>
          <a:p>
            <a:pPr indent="-228600" lvl="0" marL="228600" rtl="0" algn="l">
              <a:lnSpc>
                <a:spcPct val="90000"/>
              </a:lnSpc>
              <a:spcBef>
                <a:spcPts val="1000"/>
              </a:spcBef>
              <a:spcAft>
                <a:spcPts val="0"/>
              </a:spcAft>
              <a:buClr>
                <a:schemeClr val="dk1"/>
              </a:buClr>
              <a:buSzPts val="2400"/>
              <a:buChar char="•"/>
            </a:pPr>
            <a:r>
              <a:rPr lang="en-US"/>
              <a:t>This type of learning has </a:t>
            </a:r>
            <a:r>
              <a:rPr b="1" lang="en-US"/>
              <a:t>three primary components</a:t>
            </a:r>
            <a:r>
              <a:rPr lang="en-US"/>
              <a:t>: </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the agent (the learner or decision maker), </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the environment (everything the agent interacts with) and </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actions (what the agent can do).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Writing “Hello World” Machine Learning Code in </a:t>
            </a:r>
            <a:r>
              <a:rPr lang="en-US">
                <a:solidFill>
                  <a:srgbClr val="FF0000"/>
                </a:solidFill>
              </a:rPr>
              <a:t>Only 6 Lines!</a:t>
            </a:r>
            <a:endParaRPr/>
          </a:p>
        </p:txBody>
      </p:sp>
      <p:sp>
        <p:nvSpPr>
          <p:cNvPr id="392" name="Google Shape;392;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Write a code to differentiate between Apples &amp; Oranges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Training Data</a:t>
            </a:r>
            <a:endParaRPr/>
          </a:p>
        </p:txBody>
      </p:sp>
      <p:graphicFrame>
        <p:nvGraphicFramePr>
          <p:cNvPr id="398" name="Google Shape;398;p34"/>
          <p:cNvGraphicFramePr/>
          <p:nvPr/>
        </p:nvGraphicFramePr>
        <p:xfrm>
          <a:off x="4057650" y="2426732"/>
          <a:ext cx="3000000" cy="3000000"/>
        </p:xfrm>
        <a:graphic>
          <a:graphicData uri="http://schemas.openxmlformats.org/drawingml/2006/table">
            <a:tbl>
              <a:tblPr bandRow="1" firstRow="1">
                <a:noFill/>
                <a:tableStyleId>{EA2BFAB3-9ADC-40C5-BCB2-4A54FCFBE271}</a:tableStyleId>
              </a:tblPr>
              <a:tblGrid>
                <a:gridCol w="1212850"/>
                <a:gridCol w="1212850"/>
                <a:gridCol w="1212850"/>
              </a:tblGrid>
              <a:tr h="370850">
                <a:tc>
                  <a:txBody>
                    <a:bodyPr>
                      <a:noAutofit/>
                    </a:bodyPr>
                    <a:lstStyle/>
                    <a:p>
                      <a:pPr indent="0" lvl="0" marL="0" marR="0" rtl="0" algn="l">
                        <a:spcBef>
                          <a:spcPts val="0"/>
                        </a:spcBef>
                        <a:spcAft>
                          <a:spcPts val="0"/>
                        </a:spcAft>
                        <a:buNone/>
                      </a:pPr>
                      <a:r>
                        <a:rPr lang="en-US" sz="1800" u="none" cap="none" strike="noStrike"/>
                        <a:t>Weight</a:t>
                      </a:r>
                      <a:endParaRPr/>
                    </a:p>
                  </a:txBody>
                  <a:tcPr marT="45725" marB="45725" marR="91450" marL="91450"/>
                </a:tc>
                <a:tc>
                  <a:txBody>
                    <a:bodyPr>
                      <a:noAutofit/>
                    </a:bodyPr>
                    <a:lstStyle/>
                    <a:p>
                      <a:pPr indent="0" lvl="0" marL="0" marR="0" rtl="0" algn="l">
                        <a:spcBef>
                          <a:spcPts val="0"/>
                        </a:spcBef>
                        <a:spcAft>
                          <a:spcPts val="0"/>
                        </a:spcAft>
                        <a:buNone/>
                      </a:pPr>
                      <a:r>
                        <a:rPr lang="en-US" sz="1800"/>
                        <a:t>Texture</a:t>
                      </a:r>
                      <a:endParaRPr/>
                    </a:p>
                  </a:txBody>
                  <a:tcPr marT="45725" marB="45725" marR="91450" marL="91450"/>
                </a:tc>
                <a:tc>
                  <a:txBody>
                    <a:bodyPr>
                      <a:noAutofit/>
                    </a:bodyPr>
                    <a:lstStyle/>
                    <a:p>
                      <a:pPr indent="0" lvl="0" marL="0" marR="0" rtl="0" algn="l">
                        <a:spcBef>
                          <a:spcPts val="0"/>
                        </a:spcBef>
                        <a:spcAft>
                          <a:spcPts val="0"/>
                        </a:spcAft>
                        <a:buNone/>
                      </a:pPr>
                      <a:r>
                        <a:rPr lang="en-US" sz="1800"/>
                        <a:t>Label</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150g</a:t>
                      </a:r>
                      <a:endParaRPr/>
                    </a:p>
                  </a:txBody>
                  <a:tcPr marT="45725" marB="45725" marR="91450" marL="91450"/>
                </a:tc>
                <a:tc>
                  <a:txBody>
                    <a:bodyPr>
                      <a:noAutofit/>
                    </a:bodyPr>
                    <a:lstStyle/>
                    <a:p>
                      <a:pPr indent="0" lvl="0" marL="0" marR="0" rtl="0" algn="l">
                        <a:spcBef>
                          <a:spcPts val="0"/>
                        </a:spcBef>
                        <a:spcAft>
                          <a:spcPts val="0"/>
                        </a:spcAft>
                        <a:buNone/>
                      </a:pPr>
                      <a:r>
                        <a:rPr lang="en-US" sz="1800"/>
                        <a:t>Bumpy</a:t>
                      </a:r>
                      <a:endParaRPr/>
                    </a:p>
                  </a:txBody>
                  <a:tcPr marT="45725" marB="45725" marR="91450" marL="91450"/>
                </a:tc>
                <a:tc>
                  <a:txBody>
                    <a:bodyPr>
                      <a:noAutofit/>
                    </a:bodyPr>
                    <a:lstStyle/>
                    <a:p>
                      <a:pPr indent="0" lvl="0" marL="0" marR="0" rtl="0" algn="l">
                        <a:spcBef>
                          <a:spcPts val="0"/>
                        </a:spcBef>
                        <a:spcAft>
                          <a:spcPts val="0"/>
                        </a:spcAft>
                        <a:buNone/>
                      </a:pPr>
                      <a:r>
                        <a:rPr lang="en-US" sz="1800"/>
                        <a:t>Orange</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170g</a:t>
                      </a:r>
                      <a:endParaRPr/>
                    </a:p>
                  </a:txBody>
                  <a:tcPr marT="45725" marB="45725" marR="91450" marL="91450"/>
                </a:tc>
                <a:tc>
                  <a:txBody>
                    <a:bodyPr>
                      <a:noAutofit/>
                    </a:bodyPr>
                    <a:lstStyle/>
                    <a:p>
                      <a:pPr indent="0" lvl="0" marL="0" marR="0" rtl="0" algn="l">
                        <a:spcBef>
                          <a:spcPts val="0"/>
                        </a:spcBef>
                        <a:spcAft>
                          <a:spcPts val="0"/>
                        </a:spcAft>
                        <a:buNone/>
                      </a:pPr>
                      <a:r>
                        <a:rPr lang="en-US" sz="1800"/>
                        <a:t>Bumpy</a:t>
                      </a:r>
                      <a:endParaRPr/>
                    </a:p>
                  </a:txBody>
                  <a:tcPr marT="45725" marB="45725" marR="91450" marL="91450"/>
                </a:tc>
                <a:tc>
                  <a:txBody>
                    <a:bodyPr>
                      <a:noAutofit/>
                    </a:bodyPr>
                    <a:lstStyle/>
                    <a:p>
                      <a:pPr indent="0" lvl="0" marL="0" marR="0" rtl="0" algn="l">
                        <a:spcBef>
                          <a:spcPts val="0"/>
                        </a:spcBef>
                        <a:spcAft>
                          <a:spcPts val="0"/>
                        </a:spcAft>
                        <a:buNone/>
                      </a:pPr>
                      <a:r>
                        <a:rPr lang="en-US" sz="1800"/>
                        <a:t>Orange</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140g</a:t>
                      </a:r>
                      <a:endParaRPr/>
                    </a:p>
                  </a:txBody>
                  <a:tcPr marT="45725" marB="45725" marR="91450" marL="91450"/>
                </a:tc>
                <a:tc>
                  <a:txBody>
                    <a:bodyPr>
                      <a:noAutofit/>
                    </a:bodyPr>
                    <a:lstStyle/>
                    <a:p>
                      <a:pPr indent="0" lvl="0" marL="0" marR="0" rtl="0" algn="l">
                        <a:spcBef>
                          <a:spcPts val="0"/>
                        </a:spcBef>
                        <a:spcAft>
                          <a:spcPts val="0"/>
                        </a:spcAft>
                        <a:buNone/>
                      </a:pPr>
                      <a:r>
                        <a:rPr lang="en-US" sz="1800"/>
                        <a:t>Smooth</a:t>
                      </a:r>
                      <a:endParaRPr/>
                    </a:p>
                  </a:txBody>
                  <a:tcPr marT="45725" marB="45725" marR="91450" marL="91450"/>
                </a:tc>
                <a:tc>
                  <a:txBody>
                    <a:bodyPr>
                      <a:noAutofit/>
                    </a:bodyPr>
                    <a:lstStyle/>
                    <a:p>
                      <a:pPr indent="0" lvl="0" marL="0" marR="0" rtl="0" algn="l">
                        <a:spcBef>
                          <a:spcPts val="0"/>
                        </a:spcBef>
                        <a:spcAft>
                          <a:spcPts val="0"/>
                        </a:spcAft>
                        <a:buNone/>
                      </a:pPr>
                      <a:r>
                        <a:rPr lang="en-US" sz="1800"/>
                        <a:t>Apple</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130g</a:t>
                      </a:r>
                      <a:endParaRPr/>
                    </a:p>
                  </a:txBody>
                  <a:tcPr marT="45725" marB="45725" marR="91450" marL="91450"/>
                </a:tc>
                <a:tc>
                  <a:txBody>
                    <a:bodyPr>
                      <a:noAutofit/>
                    </a:bodyPr>
                    <a:lstStyle/>
                    <a:p>
                      <a:pPr indent="0" lvl="0" marL="0" marR="0" rtl="0" algn="l">
                        <a:spcBef>
                          <a:spcPts val="0"/>
                        </a:spcBef>
                        <a:spcAft>
                          <a:spcPts val="0"/>
                        </a:spcAft>
                        <a:buNone/>
                      </a:pPr>
                      <a:r>
                        <a:rPr lang="en-US" sz="1800"/>
                        <a:t>Smooth</a:t>
                      </a:r>
                      <a:endParaRPr/>
                    </a:p>
                  </a:txBody>
                  <a:tcPr marT="45725" marB="45725" marR="91450" marL="91450"/>
                </a:tc>
                <a:tc>
                  <a:txBody>
                    <a:bodyPr>
                      <a:noAutofit/>
                    </a:bodyPr>
                    <a:lstStyle/>
                    <a:p>
                      <a:pPr indent="0" lvl="0" marL="0" marR="0" rtl="0" algn="l">
                        <a:spcBef>
                          <a:spcPts val="0"/>
                        </a:spcBef>
                        <a:spcAft>
                          <a:spcPts val="0"/>
                        </a:spcAft>
                        <a:buNone/>
                      </a:pPr>
                      <a:r>
                        <a:rPr lang="en-US" sz="1800"/>
                        <a:t>Apple</a:t>
                      </a:r>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a:t>
                      </a:r>
                      <a:endParaRPr/>
                    </a:p>
                  </a:txBody>
                  <a:tcPr marT="45725" marB="45725" marR="91450" marL="91450"/>
                </a:tc>
                <a:tc>
                  <a:txBody>
                    <a:bodyPr>
                      <a:noAutofit/>
                    </a:bodyPr>
                    <a:lstStyle/>
                    <a:p>
                      <a:pPr indent="0" lvl="0" marL="0" marR="0" rtl="0" algn="l">
                        <a:spcBef>
                          <a:spcPts val="0"/>
                        </a:spcBef>
                        <a:spcAft>
                          <a:spcPts val="0"/>
                        </a:spcAft>
                        <a:buNone/>
                      </a:pPr>
                      <a:r>
                        <a:rPr lang="en-US" sz="1800"/>
                        <a:t>…</a:t>
                      </a:r>
                      <a:endParaRPr/>
                    </a:p>
                  </a:txBody>
                  <a:tcPr marT="45725" marB="45725" marR="91450" marL="91450"/>
                </a:tc>
                <a:tc>
                  <a:txBody>
                    <a:bodyPr>
                      <a:noAutofit/>
                    </a:bodyPr>
                    <a:lstStyle/>
                    <a:p>
                      <a:pPr indent="0" lvl="0" marL="0" marR="0" rtl="0" algn="l">
                        <a:spcBef>
                          <a:spcPts val="0"/>
                        </a:spcBef>
                        <a:spcAft>
                          <a:spcPts val="0"/>
                        </a:spcAft>
                        <a:buNone/>
                      </a:pPr>
                      <a:r>
                        <a:rPr lang="en-US" sz="1800"/>
                        <a:t>…</a:t>
                      </a:r>
                      <a:endParaRPr/>
                    </a:p>
                  </a:txBody>
                  <a:tcPr marT="45725" marB="45725" marR="91450" marL="91450"/>
                </a:tc>
              </a:tr>
            </a:tbl>
          </a:graphicData>
        </a:graphic>
      </p:graphicFrame>
      <p:sp>
        <p:nvSpPr>
          <p:cNvPr id="399" name="Google Shape;399;p34"/>
          <p:cNvSpPr txBox="1"/>
          <p:nvPr/>
        </p:nvSpPr>
        <p:spPr>
          <a:xfrm>
            <a:off x="4860131" y="1580614"/>
            <a:ext cx="16287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FF0000"/>
                </a:solidFill>
                <a:latin typeface="Calibri"/>
                <a:ea typeface="Calibri"/>
                <a:cs typeface="Calibri"/>
                <a:sym typeface="Calibri"/>
              </a:rPr>
              <a:t>Features</a:t>
            </a:r>
            <a:endParaRPr/>
          </a:p>
        </p:txBody>
      </p:sp>
      <p:sp>
        <p:nvSpPr>
          <p:cNvPr id="400" name="Google Shape;400;p34"/>
          <p:cNvSpPr/>
          <p:nvPr/>
        </p:nvSpPr>
        <p:spPr>
          <a:xfrm>
            <a:off x="1485899" y="4836676"/>
            <a:ext cx="9191625" cy="9233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import sklearn </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features = [[140,"smooth"],[130,"smooth"],[150,"bumpy"],[170,"bumpy"]]</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labels = ["apples", "apples", "orange", "orange"]</a:t>
            </a:r>
            <a:endParaRPr/>
          </a:p>
        </p:txBody>
      </p:sp>
      <p:sp>
        <p:nvSpPr>
          <p:cNvPr id="401" name="Google Shape;401;p34"/>
          <p:cNvSpPr txBox="1"/>
          <p:nvPr/>
        </p:nvSpPr>
        <p:spPr>
          <a:xfrm>
            <a:off x="6353173" y="2042398"/>
            <a:ext cx="22764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 of classifier</a:t>
            </a:r>
            <a:endParaRPr/>
          </a:p>
        </p:txBody>
      </p:sp>
      <p:sp>
        <p:nvSpPr>
          <p:cNvPr id="402" name="Google Shape;402;p34"/>
          <p:cNvSpPr txBox="1"/>
          <p:nvPr/>
        </p:nvSpPr>
        <p:spPr>
          <a:xfrm>
            <a:off x="4329111" y="2042398"/>
            <a:ext cx="22764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Input of classifier</a:t>
            </a:r>
            <a:endParaRPr/>
          </a:p>
        </p:txBody>
      </p:sp>
      <p:sp>
        <p:nvSpPr>
          <p:cNvPr id="403" name="Google Shape;403;p34"/>
          <p:cNvSpPr/>
          <p:nvPr/>
        </p:nvSpPr>
        <p:spPr>
          <a:xfrm>
            <a:off x="9124950" y="5019675"/>
            <a:ext cx="419100" cy="847725"/>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34"/>
          <p:cNvSpPr txBox="1"/>
          <p:nvPr/>
        </p:nvSpPr>
        <p:spPr>
          <a:xfrm>
            <a:off x="9772650" y="5095934"/>
            <a:ext cx="16668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Change strings to integers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First 3 lines of code !</a:t>
            </a:r>
            <a:endParaRPr/>
          </a:p>
        </p:txBody>
      </p:sp>
      <p:sp>
        <p:nvSpPr>
          <p:cNvPr id="410" name="Google Shape;410;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sz="2400"/>
              <a:t>import sklearn </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t>features = [[140, 1], [130, 1], [150, 0], [170, 0]]</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sz="2400"/>
              <a:t>labels = [0, 0, 1, 1]</a:t>
            </a:r>
            <a:endParaRPr/>
          </a:p>
          <a:p>
            <a:pPr indent="-361950" lvl="0" marL="514350" rtl="0" algn="l">
              <a:lnSpc>
                <a:spcPct val="90000"/>
              </a:lnSpc>
              <a:spcBef>
                <a:spcPts val="1000"/>
              </a:spcBef>
              <a:spcAft>
                <a:spcPts val="0"/>
              </a:spcAft>
              <a:buClr>
                <a:schemeClr val="dk1"/>
              </a:buClr>
              <a:buSzPts val="2400"/>
              <a:buFont typeface="Calibri"/>
              <a:buNone/>
            </a:pPr>
            <a:r>
              <a:t/>
            </a:r>
            <a:endParaRPr sz="2400"/>
          </a:p>
        </p:txBody>
      </p:sp>
      <p:sp>
        <p:nvSpPr>
          <p:cNvPr id="411" name="Google Shape;411;p35"/>
          <p:cNvSpPr/>
          <p:nvPr/>
        </p:nvSpPr>
        <p:spPr>
          <a:xfrm>
            <a:off x="7953375" y="2171700"/>
            <a:ext cx="257175" cy="962025"/>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35"/>
          <p:cNvSpPr txBox="1"/>
          <p:nvPr/>
        </p:nvSpPr>
        <p:spPr>
          <a:xfrm>
            <a:off x="8496300" y="2295525"/>
            <a:ext cx="2790825"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bumpy ; 1: smooth</a:t>
            </a:r>
            <a:endParaRPr/>
          </a:p>
        </p:txBody>
      </p:sp>
      <p:sp>
        <p:nvSpPr>
          <p:cNvPr id="413" name="Google Shape;413;p35"/>
          <p:cNvSpPr txBox="1"/>
          <p:nvPr/>
        </p:nvSpPr>
        <p:spPr>
          <a:xfrm>
            <a:off x="8496300" y="2676525"/>
            <a:ext cx="2790825"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apple ; 1: orange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Classifier</a:t>
            </a:r>
            <a:endParaRPr/>
          </a:p>
        </p:txBody>
      </p:sp>
      <p:sp>
        <p:nvSpPr>
          <p:cNvPr id="419" name="Google Shape;419;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Box of RULES</a:t>
            </a:r>
            <a:endParaRPr b="1"/>
          </a:p>
          <a:p>
            <a:pPr indent="-228600" lvl="0" marL="228600" rtl="0" algn="l">
              <a:lnSpc>
                <a:spcPct val="90000"/>
              </a:lnSpc>
              <a:spcBef>
                <a:spcPts val="1000"/>
              </a:spcBef>
              <a:spcAft>
                <a:spcPts val="0"/>
              </a:spcAft>
              <a:buClr>
                <a:schemeClr val="dk1"/>
              </a:buClr>
              <a:buSzPts val="2800"/>
              <a:buChar char="•"/>
            </a:pPr>
            <a:r>
              <a:rPr b="1" lang="en-US"/>
              <a:t>Learning Algorithms</a:t>
            </a:r>
            <a:r>
              <a:rPr lang="en-US">
                <a:solidFill>
                  <a:srgbClr val="FF0000"/>
                </a:solidFill>
              </a:rPr>
              <a:t> are the procedure that creates RULES, by finding patterns in your training DATA.</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Ex: It creates RULE that heavier fruit is more likely to be an orange!</a:t>
            </a:r>
            <a:endParaRPr/>
          </a:p>
        </p:txBody>
      </p:sp>
      <p:sp>
        <p:nvSpPr>
          <p:cNvPr id="420" name="Google Shape;420;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Decision Tree</a:t>
            </a:r>
            <a:endParaRPr/>
          </a:p>
        </p:txBody>
      </p:sp>
      <p:pic>
        <p:nvPicPr>
          <p:cNvPr id="421" name="Google Shape;421;p36"/>
          <p:cNvPicPr preferRelativeResize="0"/>
          <p:nvPr/>
        </p:nvPicPr>
        <p:blipFill rotWithShape="1">
          <a:blip r:embed="rId3">
            <a:alphaModFix/>
          </a:blip>
          <a:srcRect b="0" l="0" r="0" t="0"/>
          <a:stretch/>
        </p:blipFill>
        <p:spPr>
          <a:xfrm>
            <a:off x="6267450" y="2419350"/>
            <a:ext cx="4591050" cy="2895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427" name="Google Shape;42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400"/>
              <a:buFont typeface="Calibri"/>
              <a:buAutoNum type="arabicPeriod"/>
            </a:pPr>
            <a:r>
              <a:rPr lang="en-US"/>
              <a:t>from sklearn import tree</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features = [[140, 1], [130, 1], [150, 0], [170, 0]]</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labels = [0, 0, 1, 1]</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clf = tree.DecisionTreeClassifier()</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clf = clf.fit(features, labels)</a:t>
            </a:r>
            <a:endParaRPr/>
          </a:p>
          <a:p>
            <a:pPr indent="-514350" lvl="0" marL="514350" rtl="0" algn="l">
              <a:lnSpc>
                <a:spcPct val="90000"/>
              </a:lnSpc>
              <a:spcBef>
                <a:spcPts val="1000"/>
              </a:spcBef>
              <a:spcAft>
                <a:spcPts val="0"/>
              </a:spcAft>
              <a:buClr>
                <a:schemeClr val="dk1"/>
              </a:buClr>
              <a:buSzPts val="2400"/>
              <a:buFont typeface="Calibri"/>
              <a:buAutoNum type="arabicPeriod"/>
            </a:pPr>
            <a:r>
              <a:rPr lang="en-US"/>
              <a:t>print(clf.predict([[150, 0]]))</a:t>
            </a:r>
            <a:endParaRPr/>
          </a:p>
          <a:p>
            <a:pPr indent="-361950" lvl="0" marL="514350" rtl="0" algn="l">
              <a:lnSpc>
                <a:spcPct val="90000"/>
              </a:lnSpc>
              <a:spcBef>
                <a:spcPts val="1000"/>
              </a:spcBef>
              <a:spcAft>
                <a:spcPts val="0"/>
              </a:spcAft>
              <a:buClr>
                <a:schemeClr val="dk1"/>
              </a:buClr>
              <a:buSzPts val="2400"/>
              <a:buFont typeface="Calibri"/>
              <a:buNone/>
            </a:pPr>
            <a:r>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428" name="Google Shape;428;p37"/>
          <p:cNvSpPr txBox="1"/>
          <p:nvPr/>
        </p:nvSpPr>
        <p:spPr>
          <a:xfrm>
            <a:off x="7086600" y="4652169"/>
            <a:ext cx="30289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Classifier gets trained on input data</a:t>
            </a:r>
            <a:endParaRPr/>
          </a:p>
        </p:txBody>
      </p:sp>
      <p:cxnSp>
        <p:nvCxnSpPr>
          <p:cNvPr id="429" name="Google Shape;429;p37"/>
          <p:cNvCxnSpPr>
            <a:stCxn id="428" idx="1"/>
          </p:cNvCxnSpPr>
          <p:nvPr/>
        </p:nvCxnSpPr>
        <p:spPr>
          <a:xfrm rot="10800000">
            <a:off x="5276700" y="4267335"/>
            <a:ext cx="1809900" cy="708000"/>
          </a:xfrm>
          <a:prstGeom prst="straightConnector1">
            <a:avLst/>
          </a:prstGeom>
          <a:noFill/>
          <a:ln cap="flat" cmpd="sng" w="9525">
            <a:solidFill>
              <a:schemeClr val="dk1"/>
            </a:solidFill>
            <a:prstDash val="solid"/>
            <a:miter lim="800000"/>
            <a:headEnd len="sm" w="sm" type="none"/>
            <a:tailEnd len="med" w="med" type="triangle"/>
          </a:ln>
        </p:spPr>
      </p:cxnSp>
      <p:sp>
        <p:nvSpPr>
          <p:cNvPr id="430" name="Google Shape;430;p37"/>
          <p:cNvSpPr txBox="1"/>
          <p:nvPr/>
        </p:nvSpPr>
        <p:spPr>
          <a:xfrm>
            <a:off x="9839325" y="2937391"/>
            <a:ext cx="2790825"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apple ; 1: orange</a:t>
            </a:r>
            <a:endParaRPr/>
          </a:p>
        </p:txBody>
      </p:sp>
      <p:sp>
        <p:nvSpPr>
          <p:cNvPr id="431" name="Google Shape;431;p37"/>
          <p:cNvSpPr txBox="1"/>
          <p:nvPr/>
        </p:nvSpPr>
        <p:spPr>
          <a:xfrm>
            <a:off x="9748836" y="2556391"/>
            <a:ext cx="2790825" cy="38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0: bumpy ; 1: smooth</a:t>
            </a:r>
            <a:endParaRPr/>
          </a:p>
        </p:txBody>
      </p:sp>
      <p:sp>
        <p:nvSpPr>
          <p:cNvPr id="432" name="Google Shape;432;p37"/>
          <p:cNvSpPr/>
          <p:nvPr/>
        </p:nvSpPr>
        <p:spPr>
          <a:xfrm>
            <a:off x="9544050" y="2352675"/>
            <a:ext cx="390525" cy="954048"/>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8"/>
          <p:cNvSpPr/>
          <p:nvPr/>
        </p:nvSpPr>
        <p:spPr>
          <a:xfrm>
            <a:off x="0" y="1"/>
            <a:ext cx="12192000" cy="6356911"/>
          </a:xfrm>
          <a:prstGeom prst="rect">
            <a:avLst/>
          </a:prstGeom>
          <a:solidFill>
            <a:srgbClr val="003C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39" name="Google Shape;439;p38"/>
          <p:cNvSpPr/>
          <p:nvPr/>
        </p:nvSpPr>
        <p:spPr>
          <a:xfrm>
            <a:off x="3709495" y="5131417"/>
            <a:ext cx="86563" cy="104264"/>
          </a:xfrm>
          <a:custGeom>
            <a:rect b="b" l="l" r="r" t="t"/>
            <a:pathLst>
              <a:path extrusionOk="0" h="1969" w="988">
                <a:moveTo>
                  <a:pt x="0" y="0"/>
                </a:moveTo>
                <a:lnTo>
                  <a:pt x="0" y="1969"/>
                </a:lnTo>
                <a:lnTo>
                  <a:pt x="988" y="984"/>
                </a:lnTo>
                <a:lnTo>
                  <a:pt x="0" y="0"/>
                </a:lnTo>
                <a:close/>
              </a:path>
            </a:pathLst>
          </a:custGeom>
          <a:solidFill>
            <a:srgbClr val="00AEE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440" name="Google Shape;44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38"/>
          <p:cNvSpPr txBox="1"/>
          <p:nvPr/>
        </p:nvSpPr>
        <p:spPr>
          <a:xfrm>
            <a:off x="905966" y="209792"/>
            <a:ext cx="9462053" cy="133761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E1EFD8"/>
              </a:buClr>
              <a:buSzPts val="3733"/>
              <a:buFont typeface="Arial"/>
              <a:buNone/>
            </a:pPr>
            <a:r>
              <a:rPr b="0" i="0" lang="en-US" sz="3733">
                <a:solidFill>
                  <a:srgbClr val="E1EFD8"/>
                </a:solidFill>
                <a:latin typeface="Arial"/>
                <a:ea typeface="Arial"/>
                <a:cs typeface="Arial"/>
                <a:sym typeface="Arial"/>
              </a:rPr>
              <a:t>Please contact</a:t>
            </a:r>
            <a:endParaRPr/>
          </a:p>
          <a:p>
            <a:pPr indent="0" lvl="0" marL="0" marR="0" rtl="0" algn="ctr">
              <a:lnSpc>
                <a:spcPct val="100000"/>
              </a:lnSpc>
              <a:spcBef>
                <a:spcPts val="0"/>
              </a:spcBef>
              <a:spcAft>
                <a:spcPts val="0"/>
              </a:spcAft>
              <a:buClr>
                <a:srgbClr val="E1EFD8"/>
              </a:buClr>
              <a:buSzPts val="4267"/>
              <a:buFont typeface="Arial"/>
              <a:buNone/>
            </a:pPr>
            <a:r>
              <a:rPr b="0" i="0" lang="en-US" sz="4267">
                <a:solidFill>
                  <a:srgbClr val="E1EFD8"/>
                </a:solidFill>
                <a:latin typeface="Arial"/>
                <a:ea typeface="Arial"/>
                <a:cs typeface="Arial"/>
                <a:sym typeface="Arial"/>
              </a:rPr>
              <a:t>Foundation for Innovation and Collaborative </a:t>
            </a:r>
            <a:endParaRPr/>
          </a:p>
          <a:p>
            <a:pPr indent="0" lvl="0" marL="0" marR="0" rtl="0" algn="ctr">
              <a:lnSpc>
                <a:spcPct val="100000"/>
              </a:lnSpc>
              <a:spcBef>
                <a:spcPts val="0"/>
              </a:spcBef>
              <a:spcAft>
                <a:spcPts val="0"/>
              </a:spcAft>
              <a:buClr>
                <a:srgbClr val="E1EFD8"/>
              </a:buClr>
              <a:buSzPts val="4267"/>
              <a:buFont typeface="Arial"/>
              <a:buNone/>
            </a:pPr>
            <a:r>
              <a:rPr b="0" i="0" lang="en-US" sz="4267">
                <a:solidFill>
                  <a:srgbClr val="E1EFD8"/>
                </a:solidFill>
                <a:latin typeface="Arial"/>
                <a:ea typeface="Arial"/>
                <a:cs typeface="Arial"/>
                <a:sym typeface="Arial"/>
              </a:rPr>
              <a:t>Education</a:t>
            </a:r>
            <a:endParaRPr/>
          </a:p>
          <a:p>
            <a:pPr indent="0" lvl="0" marL="0" marR="0" rtl="0" algn="ctr">
              <a:lnSpc>
                <a:spcPct val="100000"/>
              </a:lnSpc>
              <a:spcBef>
                <a:spcPts val="0"/>
              </a:spcBef>
              <a:spcAft>
                <a:spcPts val="0"/>
              </a:spcAft>
              <a:buClr>
                <a:srgbClr val="E1EFD8"/>
              </a:buClr>
              <a:buSzPts val="4267"/>
              <a:buFont typeface="Arial"/>
              <a:buNone/>
            </a:pPr>
            <a:r>
              <a:rPr b="0" i="0" lang="en-US" sz="4267">
                <a:solidFill>
                  <a:srgbClr val="E1EFD8"/>
                </a:solidFill>
                <a:latin typeface="Arial"/>
                <a:ea typeface="Arial"/>
                <a:cs typeface="Arial"/>
                <a:sym typeface="Arial"/>
              </a:rPr>
              <a:t>info@fice.in </a:t>
            </a:r>
            <a:endParaRPr/>
          </a:p>
          <a:p>
            <a:pPr indent="0" lvl="0" marL="0" marR="0" rtl="0" algn="ctr">
              <a:lnSpc>
                <a:spcPct val="100000"/>
              </a:lnSpc>
              <a:spcBef>
                <a:spcPts val="0"/>
              </a:spcBef>
              <a:spcAft>
                <a:spcPts val="0"/>
              </a:spcAft>
              <a:buClr>
                <a:srgbClr val="E1EFD8"/>
              </a:buClr>
              <a:buSzPts val="4267"/>
              <a:buFont typeface="Arial"/>
              <a:buNone/>
            </a:pPr>
            <a:r>
              <a:rPr b="0" i="0" lang="en-US" sz="4267">
                <a:solidFill>
                  <a:srgbClr val="E1EFD8"/>
                </a:solidFill>
                <a:latin typeface="Arial"/>
                <a:ea typeface="Arial"/>
                <a:cs typeface="Arial"/>
                <a:sym typeface="Arial"/>
              </a:rPr>
              <a:t>mentor@fice.in</a:t>
            </a:r>
            <a:endParaRPr/>
          </a:p>
          <a:p>
            <a:pPr indent="0" lvl="0" marL="0" marR="0" rtl="0" algn="l">
              <a:lnSpc>
                <a:spcPct val="100000"/>
              </a:lnSpc>
              <a:spcBef>
                <a:spcPts val="0"/>
              </a:spcBef>
              <a:spcAft>
                <a:spcPts val="0"/>
              </a:spcAft>
              <a:buClr>
                <a:srgbClr val="003C71"/>
              </a:buClr>
              <a:buSzPts val="4267"/>
              <a:buFont typeface="Arial"/>
              <a:buNone/>
            </a:pPr>
            <a:r>
              <a:t/>
            </a:r>
            <a:endParaRPr b="0" i="0" sz="4267">
              <a:solidFill>
                <a:schemeClr val="lt1"/>
              </a:solidFill>
              <a:latin typeface="Arial"/>
              <a:ea typeface="Arial"/>
              <a:cs typeface="Arial"/>
              <a:sym typeface="Arial"/>
            </a:endParaRPr>
          </a:p>
        </p:txBody>
      </p:sp>
      <p:sp>
        <p:nvSpPr>
          <p:cNvPr id="442" name="Google Shape;442;p38"/>
          <p:cNvSpPr txBox="1"/>
          <p:nvPr/>
        </p:nvSpPr>
        <p:spPr>
          <a:xfrm>
            <a:off x="0" y="-25400"/>
            <a:ext cx="12192000" cy="638001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0071C5"/>
              </a:buClr>
              <a:buSzPts val="2400"/>
              <a:buFont typeface="Noto Sans Symbols"/>
              <a:buNone/>
            </a:pPr>
            <a:r>
              <a:t/>
            </a:r>
            <a:endParaRPr b="0" sz="2400">
              <a:solidFill>
                <a:srgbClr val="0071C5"/>
              </a:solidFill>
              <a:latin typeface="Calibri"/>
              <a:ea typeface="Calibri"/>
              <a:cs typeface="Calibri"/>
              <a:sym typeface="Calibri"/>
            </a:endParaRPr>
          </a:p>
          <a:p>
            <a:pPr indent="0" lvl="0" marL="0" marR="0" rtl="0" algn="ctr">
              <a:spcBef>
                <a:spcPts val="1200"/>
              </a:spcBef>
              <a:spcAft>
                <a:spcPts val="0"/>
              </a:spcAft>
              <a:buClr>
                <a:srgbClr val="E1EFD8"/>
              </a:buClr>
              <a:buSzPts val="2400"/>
              <a:buFont typeface="Noto Sans Symbols"/>
              <a:buNone/>
            </a:pPr>
            <a:r>
              <a:rPr b="0" lang="en-US" sz="2400">
                <a:solidFill>
                  <a:srgbClr val="E1EFD8"/>
                </a:solidFill>
                <a:latin typeface="Calibri"/>
                <a:ea typeface="Calibri"/>
                <a:cs typeface="Calibri"/>
                <a:sym typeface="Calibri"/>
              </a:rPr>
              <a:t>Please contact</a:t>
            </a:r>
            <a:endParaRPr/>
          </a:p>
          <a:p>
            <a:pPr indent="0" lvl="0" marL="0" marR="0" rtl="0" algn="ctr">
              <a:spcBef>
                <a:spcPts val="1200"/>
              </a:spcBef>
              <a:spcAft>
                <a:spcPts val="0"/>
              </a:spcAft>
              <a:buClr>
                <a:srgbClr val="E1EFD8"/>
              </a:buClr>
              <a:buSzPts val="2800"/>
              <a:buFont typeface="Noto Sans Symbols"/>
              <a:buNone/>
            </a:pPr>
            <a:r>
              <a:rPr b="0" lang="en-US" sz="2800">
                <a:solidFill>
                  <a:srgbClr val="E1EFD8"/>
                </a:solidFill>
                <a:latin typeface="Calibri"/>
                <a:ea typeface="Calibri"/>
                <a:cs typeface="Calibri"/>
                <a:sym typeface="Calibri"/>
              </a:rPr>
              <a:t>Foundation for Innovation and Collaborative </a:t>
            </a:r>
            <a:endParaRPr/>
          </a:p>
          <a:p>
            <a:pPr indent="0" lvl="0" marL="0" marR="0" rtl="0" algn="ctr">
              <a:spcBef>
                <a:spcPts val="1200"/>
              </a:spcBef>
              <a:spcAft>
                <a:spcPts val="0"/>
              </a:spcAft>
              <a:buClr>
                <a:srgbClr val="E1EFD8"/>
              </a:buClr>
              <a:buSzPts val="2800"/>
              <a:buFont typeface="Noto Sans Symbols"/>
              <a:buNone/>
            </a:pPr>
            <a:r>
              <a:rPr b="0" lang="en-US" sz="2800">
                <a:solidFill>
                  <a:srgbClr val="E1EFD8"/>
                </a:solidFill>
                <a:latin typeface="Calibri"/>
                <a:ea typeface="Calibri"/>
                <a:cs typeface="Calibri"/>
                <a:sym typeface="Calibri"/>
              </a:rPr>
              <a:t>Education</a:t>
            </a:r>
            <a:endParaRPr/>
          </a:p>
          <a:p>
            <a:pPr indent="0" lvl="0" marL="0" marR="0" rtl="0" algn="ctr">
              <a:spcBef>
                <a:spcPts val="1200"/>
              </a:spcBef>
              <a:spcAft>
                <a:spcPts val="0"/>
              </a:spcAft>
              <a:buClr>
                <a:srgbClr val="E1EFD8"/>
              </a:buClr>
              <a:buSzPts val="2800"/>
              <a:buFont typeface="Noto Sans Symbols"/>
              <a:buNone/>
            </a:pPr>
            <a:r>
              <a:rPr b="0" lang="en-US" sz="2800">
                <a:solidFill>
                  <a:srgbClr val="E1EFD8"/>
                </a:solidFill>
                <a:latin typeface="Calibri"/>
                <a:ea typeface="Calibri"/>
                <a:cs typeface="Calibri"/>
                <a:sym typeface="Calibri"/>
              </a:rPr>
              <a:t> </a:t>
            </a:r>
            <a:endParaRPr/>
          </a:p>
          <a:p>
            <a:pPr indent="0" lvl="0" marL="0" marR="0" rtl="0" algn="ctr">
              <a:spcBef>
                <a:spcPts val="1200"/>
              </a:spcBef>
              <a:spcAft>
                <a:spcPts val="0"/>
              </a:spcAft>
              <a:buClr>
                <a:srgbClr val="E1EFD8"/>
              </a:buClr>
              <a:buSzPts val="2800"/>
              <a:buFont typeface="Noto Sans Symbols"/>
              <a:buNone/>
            </a:pPr>
            <a:r>
              <a:rPr b="0" lang="en-US" sz="2800" u="sng">
                <a:solidFill>
                  <a:srgbClr val="E1EFD8"/>
                </a:solidFill>
                <a:latin typeface="Calibri"/>
                <a:ea typeface="Calibri"/>
                <a:cs typeface="Calibri"/>
                <a:sym typeface="Calibri"/>
                <a:hlinkClick r:id="rId4"/>
              </a:rPr>
              <a:t>mentor@fice.in</a:t>
            </a:r>
            <a:endParaRPr b="0" sz="2800">
              <a:solidFill>
                <a:srgbClr val="E1EFD8"/>
              </a:solidFill>
              <a:latin typeface="Calibri"/>
              <a:ea typeface="Calibri"/>
              <a:cs typeface="Calibri"/>
              <a:sym typeface="Calibri"/>
            </a:endParaRPr>
          </a:p>
          <a:p>
            <a:pPr indent="0" lvl="0" marL="0" marR="0" rtl="0" algn="ctr">
              <a:spcBef>
                <a:spcPts val="1200"/>
              </a:spcBef>
              <a:spcAft>
                <a:spcPts val="0"/>
              </a:spcAft>
              <a:buClr>
                <a:srgbClr val="0071C5"/>
              </a:buClr>
              <a:buSzPts val="2800"/>
              <a:buFont typeface="Noto Sans Symbols"/>
              <a:buNone/>
            </a:pPr>
            <a:r>
              <a:t/>
            </a:r>
            <a:endParaRPr b="0" sz="2800">
              <a:solidFill>
                <a:srgbClr val="E1EFD8"/>
              </a:solidFill>
              <a:latin typeface="Calibri"/>
              <a:ea typeface="Calibri"/>
              <a:cs typeface="Calibri"/>
              <a:sym typeface="Calibri"/>
            </a:endParaRPr>
          </a:p>
          <a:p>
            <a:pPr indent="0" lvl="0" marL="0" marR="0" rtl="0" algn="ctr">
              <a:spcBef>
                <a:spcPts val="1200"/>
              </a:spcBef>
              <a:spcAft>
                <a:spcPts val="0"/>
              </a:spcAft>
              <a:buClr>
                <a:srgbClr val="0071C5"/>
              </a:buClr>
              <a:buSzPts val="2800"/>
              <a:buFont typeface="Noto Sans Symbols"/>
              <a:buNone/>
            </a:pPr>
            <a:r>
              <a:t/>
            </a:r>
            <a:endParaRPr b="1" sz="2800">
              <a:solidFill>
                <a:srgbClr val="E1EFD8"/>
              </a:solidFill>
              <a:latin typeface="Calibri"/>
              <a:ea typeface="Calibri"/>
              <a:cs typeface="Calibri"/>
              <a:sym typeface="Calibri"/>
            </a:endParaRPr>
          </a:p>
          <a:p>
            <a:pPr indent="0" lvl="0" marL="0" marR="0" rtl="0" algn="ctr">
              <a:spcBef>
                <a:spcPts val="1200"/>
              </a:spcBef>
              <a:spcAft>
                <a:spcPts val="0"/>
              </a:spcAft>
              <a:buClr>
                <a:srgbClr val="E1EFD8"/>
              </a:buClr>
              <a:buSzPts val="2800"/>
              <a:buFont typeface="Noto Sans Symbols"/>
              <a:buNone/>
            </a:pPr>
            <a:r>
              <a:rPr b="1" lang="en-US" sz="2800">
                <a:solidFill>
                  <a:srgbClr val="E1EFD8"/>
                </a:solidFill>
                <a:latin typeface="Calibri"/>
                <a:ea typeface="Calibri"/>
                <a:cs typeface="Calibri"/>
                <a:sym typeface="Calibri"/>
              </a:rPr>
              <a:t>www.fice.in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What is Machine Learning ?</a:t>
            </a:r>
            <a:endParaRPr/>
          </a:p>
        </p:txBody>
      </p:sp>
      <p:pic>
        <p:nvPicPr>
          <p:cNvPr id="108" name="Google Shape;108;p4"/>
          <p:cNvPicPr preferRelativeResize="0"/>
          <p:nvPr>
            <p:ph idx="1" type="body"/>
          </p:nvPr>
        </p:nvPicPr>
        <p:blipFill rotWithShape="1">
          <a:blip r:embed="rId3">
            <a:alphaModFix/>
          </a:blip>
          <a:srcRect b="0" l="0" r="0" t="0"/>
          <a:stretch/>
        </p:blipFill>
        <p:spPr>
          <a:xfrm>
            <a:off x="2618922" y="1825625"/>
            <a:ext cx="6954156" cy="4351338"/>
          </a:xfrm>
          <a:prstGeom prst="rect">
            <a:avLst/>
          </a:prstGeom>
          <a:noFill/>
          <a:ln>
            <a:noFill/>
          </a:ln>
        </p:spPr>
      </p:pic>
      <p:sp>
        <p:nvSpPr>
          <p:cNvPr id="109" name="Google Shape;109;p4"/>
          <p:cNvSpPr/>
          <p:nvPr/>
        </p:nvSpPr>
        <p:spPr>
          <a:xfrm>
            <a:off x="6419850" y="4267200"/>
            <a:ext cx="1066800" cy="63817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0" name="Google Shape;110;p4"/>
          <p:cNvCxnSpPr>
            <a:stCxn id="109" idx="0"/>
          </p:cNvCxnSpPr>
          <p:nvPr/>
        </p:nvCxnSpPr>
        <p:spPr>
          <a:xfrm rot="10800000">
            <a:off x="6953250" y="3686100"/>
            <a:ext cx="0" cy="581100"/>
          </a:xfrm>
          <a:prstGeom prst="straightConnector1">
            <a:avLst/>
          </a:prstGeom>
          <a:noFill/>
          <a:ln cap="flat" cmpd="sng" w="28575">
            <a:solidFill>
              <a:schemeClr val="accent6"/>
            </a:solidFill>
            <a:prstDash val="solid"/>
            <a:miter lim="800000"/>
            <a:headEnd len="sm" w="sm" type="none"/>
            <a:tailEnd len="sm" w="sm" type="none"/>
          </a:ln>
        </p:spPr>
      </p:cxnSp>
      <p:cxnSp>
        <p:nvCxnSpPr>
          <p:cNvPr id="111" name="Google Shape;111;p4"/>
          <p:cNvCxnSpPr/>
          <p:nvPr/>
        </p:nvCxnSpPr>
        <p:spPr>
          <a:xfrm rot="10800000">
            <a:off x="4010025" y="3686175"/>
            <a:ext cx="2943225" cy="0"/>
          </a:xfrm>
          <a:prstGeom prst="straightConnector1">
            <a:avLst/>
          </a:prstGeom>
          <a:noFill/>
          <a:ln cap="flat" cmpd="sng" w="28575">
            <a:solidFill>
              <a:schemeClr val="accent6"/>
            </a:solidFill>
            <a:prstDash val="solid"/>
            <a:miter lim="800000"/>
            <a:headEnd len="sm" w="sm" type="none"/>
            <a:tailEnd len="sm" w="sm" type="none"/>
          </a:ln>
        </p:spPr>
      </p:cxnSp>
      <p:cxnSp>
        <p:nvCxnSpPr>
          <p:cNvPr id="112" name="Google Shape;112;p4"/>
          <p:cNvCxnSpPr/>
          <p:nvPr/>
        </p:nvCxnSpPr>
        <p:spPr>
          <a:xfrm rot="10800000">
            <a:off x="4010025" y="3219450"/>
            <a:ext cx="0" cy="466725"/>
          </a:xfrm>
          <a:prstGeom prst="straightConnector1">
            <a:avLst/>
          </a:prstGeom>
          <a:noFill/>
          <a:ln cap="flat" cmpd="sng" w="28575">
            <a:solidFill>
              <a:schemeClr val="accent6"/>
            </a:solidFill>
            <a:prstDash val="solid"/>
            <a:miter lim="800000"/>
            <a:headEnd len="sm" w="sm" type="none"/>
            <a:tailEnd len="med" w="med" type="triangle"/>
          </a:ln>
        </p:spPr>
      </p:cxnSp>
      <p:sp>
        <p:nvSpPr>
          <p:cNvPr id="113" name="Google Shape;113;p4"/>
          <p:cNvSpPr txBox="1"/>
          <p:nvPr/>
        </p:nvSpPr>
        <p:spPr>
          <a:xfrm>
            <a:off x="7419975" y="4038600"/>
            <a:ext cx="12763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g58a3b38cb0_0_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58a3b38cb0_0_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21" name="Google Shape;121;g58a3b38cb0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2" name="Google Shape;122;g58a3b38cb0_0_1"/>
          <p:cNvPicPr preferRelativeResize="0"/>
          <p:nvPr/>
        </p:nvPicPr>
        <p:blipFill>
          <a:blip r:embed="rId3">
            <a:alphaModFix/>
          </a:blip>
          <a:stretch>
            <a:fillRect/>
          </a:stretch>
        </p:blipFill>
        <p:spPr>
          <a:xfrm>
            <a:off x="2000250" y="542925"/>
            <a:ext cx="8496300" cy="607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t/>
            </a:r>
            <a:endParaRPr/>
          </a:p>
        </p:txBody>
      </p:sp>
      <p:sp>
        <p:nvSpPr>
          <p:cNvPr id="128" name="Google Shape;12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a:t>Generic Formulae:</a:t>
            </a:r>
            <a:endParaRPr/>
          </a:p>
          <a:p>
            <a:pPr indent="0" lvl="0" marL="0" rtl="0" algn="l">
              <a:lnSpc>
                <a:spcPct val="90000"/>
              </a:lnSpc>
              <a:spcBef>
                <a:spcPts val="1000"/>
              </a:spcBef>
              <a:spcAft>
                <a:spcPts val="0"/>
              </a:spcAft>
              <a:buClr>
                <a:schemeClr val="dk1"/>
              </a:buClr>
              <a:buSzPts val="2400"/>
              <a:buNone/>
            </a:pPr>
            <a:r>
              <a:rPr lang="en-US"/>
              <a:t>		f(x) = y </a:t>
            </a:r>
            <a:endParaRPr/>
          </a:p>
          <a:p>
            <a:pPr indent="0" lvl="0" marL="0" rtl="0" algn="l">
              <a:lnSpc>
                <a:spcPct val="90000"/>
              </a:lnSpc>
              <a:spcBef>
                <a:spcPts val="1000"/>
              </a:spcBef>
              <a:spcAft>
                <a:spcPts val="0"/>
              </a:spcAft>
              <a:buClr>
                <a:schemeClr val="dk1"/>
              </a:buClr>
              <a:buSzPts val="2400"/>
              <a:buNone/>
            </a:pPr>
            <a:r>
              <a:rPr lang="en-US"/>
              <a:t>	where ‘f’ is the Machine learning algorithm which is applied on data cases ’x’, to generate ‘y’ as prediction.</a:t>
            </a:r>
            <a:endParaRPr/>
          </a:p>
          <a:p>
            <a:pPr indent="0" lvl="0" marL="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If we know what those ‘y’ values are when we're training the model, we call those the ‘labels’.</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Data is Important</a:t>
            </a:r>
            <a:endParaRPr/>
          </a:p>
        </p:txBody>
      </p:sp>
      <p:sp>
        <p:nvSpPr>
          <p:cNvPr id="134" name="Google Shape;13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Data must be:</a:t>
            </a:r>
            <a:endParaRPr/>
          </a:p>
          <a:p>
            <a:pPr indent="-228600" lvl="1" marL="685800" rtl="0" algn="l">
              <a:lnSpc>
                <a:spcPct val="90000"/>
              </a:lnSpc>
              <a:spcBef>
                <a:spcPts val="500"/>
              </a:spcBef>
              <a:spcAft>
                <a:spcPts val="0"/>
              </a:spcAft>
              <a:buClr>
                <a:schemeClr val="dk1"/>
              </a:buClr>
              <a:buSzPts val="2400"/>
              <a:buChar char="•"/>
            </a:pPr>
            <a:r>
              <a:rPr lang="en-US"/>
              <a:t>Relevant: relationship between data</a:t>
            </a:r>
            <a:endParaRPr/>
          </a:p>
          <a:p>
            <a:pPr indent="-228600" lvl="1" marL="685800" rtl="0" algn="l">
              <a:lnSpc>
                <a:spcPct val="90000"/>
              </a:lnSpc>
              <a:spcBef>
                <a:spcPts val="500"/>
              </a:spcBef>
              <a:spcAft>
                <a:spcPts val="0"/>
              </a:spcAft>
              <a:buClr>
                <a:schemeClr val="dk1"/>
              </a:buClr>
              <a:buSzPts val="2400"/>
              <a:buChar char="•"/>
            </a:pPr>
            <a:r>
              <a:rPr lang="en-US"/>
              <a:t>Connected : No Missing values in data</a:t>
            </a:r>
            <a:endParaRPr/>
          </a:p>
          <a:p>
            <a:pPr indent="-228600" lvl="1" marL="685800" rtl="0" algn="l">
              <a:lnSpc>
                <a:spcPct val="90000"/>
              </a:lnSpc>
              <a:spcBef>
                <a:spcPts val="500"/>
              </a:spcBef>
              <a:spcAft>
                <a:spcPts val="0"/>
              </a:spcAft>
              <a:buClr>
                <a:schemeClr val="dk1"/>
              </a:buClr>
              <a:buSzPts val="2400"/>
              <a:buChar char="•"/>
            </a:pPr>
            <a:r>
              <a:rPr lang="en-US"/>
              <a:t>Accurate</a:t>
            </a:r>
            <a:endParaRPr/>
          </a:p>
          <a:p>
            <a:pPr indent="-228600" lvl="1" marL="685800" rtl="0" algn="l">
              <a:lnSpc>
                <a:spcPct val="90000"/>
              </a:lnSpc>
              <a:spcBef>
                <a:spcPts val="500"/>
              </a:spcBef>
              <a:spcAft>
                <a:spcPts val="0"/>
              </a:spcAft>
              <a:buClr>
                <a:schemeClr val="dk1"/>
              </a:buClr>
              <a:buSzPts val="2400"/>
              <a:buChar char="•"/>
            </a:pPr>
            <a:r>
              <a:rPr lang="en-US"/>
              <a:t>Enough to work with: To make detailed decisions</a:t>
            </a:r>
            <a:endParaRPr/>
          </a:p>
          <a:p>
            <a:pPr indent="-762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a:t>Structured Vs Unstructured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r>
              <a:rPr lang="en-US"/>
              <a:t>Data Science Stages</a:t>
            </a:r>
            <a:endParaRPr/>
          </a:p>
        </p:txBody>
      </p:sp>
      <p:sp>
        <p:nvSpPr>
          <p:cNvPr id="140" name="Google Shape;14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The stages are basically the same no matter who invents or reinvents the (knowledge discovery / data mining / big data / data science) process. </a:t>
            </a:r>
            <a:endParaRPr/>
          </a:p>
          <a:p>
            <a:pPr indent="-228600" lvl="0" marL="228600" rtl="0" algn="l">
              <a:lnSpc>
                <a:spcPct val="90000"/>
              </a:lnSpc>
              <a:spcBef>
                <a:spcPts val="1000"/>
              </a:spcBef>
              <a:spcAft>
                <a:spcPts val="0"/>
              </a:spcAft>
              <a:buClr>
                <a:schemeClr val="dk1"/>
              </a:buClr>
              <a:buSzPts val="2400"/>
              <a:buChar char="•"/>
            </a:pPr>
            <a:r>
              <a:rPr lang="en-US"/>
              <a:t>You may not always need all the stages.</a:t>
            </a:r>
            <a:endParaRPr/>
          </a:p>
          <a:p>
            <a:pPr indent="-228600" lvl="0" marL="228600" rtl="0" algn="l">
              <a:lnSpc>
                <a:spcPct val="90000"/>
              </a:lnSpc>
              <a:spcBef>
                <a:spcPts val="1000"/>
              </a:spcBef>
              <a:spcAft>
                <a:spcPts val="0"/>
              </a:spcAft>
              <a:buClr>
                <a:schemeClr val="dk1"/>
              </a:buClr>
              <a:buSzPts val="2400"/>
              <a:buChar char="•"/>
            </a:pPr>
            <a:r>
              <a:rPr lang="en-US"/>
              <a:t>Data science is an iterative process.</a:t>
            </a:r>
            <a:endParaRPr/>
          </a:p>
          <a:p>
            <a:pPr indent="-228600" lvl="1" marL="685800" rtl="0" algn="l">
              <a:lnSpc>
                <a:spcPct val="90000"/>
              </a:lnSpc>
              <a:spcBef>
                <a:spcPts val="500"/>
              </a:spcBef>
              <a:spcAft>
                <a:spcPts val="0"/>
              </a:spcAft>
              <a:buClr>
                <a:schemeClr val="dk1"/>
              </a:buClr>
              <a:buSzPts val="2400"/>
              <a:buChar char="•"/>
            </a:pPr>
            <a:r>
              <a:rPr lang="en-US"/>
              <a:t>Backwards arrows on most process diagrams.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8"/>
          <p:cNvSpPr txBox="1"/>
          <p:nvPr>
            <p:ph type="title"/>
          </p:nvPr>
        </p:nvSpPr>
        <p:spPr>
          <a:xfrm>
            <a:off x="0" y="1"/>
            <a:ext cx="11903946" cy="12457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libri"/>
              <a:buNone/>
            </a:pPr>
            <a:br>
              <a:rPr lang="en-US"/>
            </a:br>
            <a:r>
              <a:rPr lang="en-US"/>
              <a:t>   Historical Notes</a:t>
            </a:r>
            <a:endParaRPr/>
          </a:p>
        </p:txBody>
      </p:sp>
      <p:sp>
        <p:nvSpPr>
          <p:cNvPr id="147" name="Google Shape;147;p8"/>
          <p:cNvSpPr txBox="1"/>
          <p:nvPr>
            <p:ph idx="1" type="body"/>
          </p:nvPr>
        </p:nvSpPr>
        <p:spPr>
          <a:xfrm>
            <a:off x="397835" y="1137166"/>
            <a:ext cx="11328595" cy="525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8" name="Google Shape;148;p8"/>
          <p:cNvGrpSpPr/>
          <p:nvPr/>
        </p:nvGrpSpPr>
        <p:grpSpPr>
          <a:xfrm>
            <a:off x="499045" y="1677189"/>
            <a:ext cx="10397424" cy="4902093"/>
            <a:chOff x="499045" y="1677189"/>
            <a:chExt cx="10397424" cy="4902093"/>
          </a:xfrm>
        </p:grpSpPr>
        <p:grpSp>
          <p:nvGrpSpPr>
            <p:cNvPr id="149" name="Google Shape;149;p8"/>
            <p:cNvGrpSpPr/>
            <p:nvPr/>
          </p:nvGrpSpPr>
          <p:grpSpPr>
            <a:xfrm>
              <a:off x="767864" y="5629583"/>
              <a:ext cx="1286257" cy="580367"/>
              <a:chOff x="2904848" y="2885814"/>
              <a:chExt cx="1681162" cy="959376"/>
            </a:xfrm>
          </p:grpSpPr>
          <p:sp>
            <p:nvSpPr>
              <p:cNvPr id="150" name="Google Shape;150;p8"/>
              <p:cNvSpPr/>
              <p:nvPr/>
            </p:nvSpPr>
            <p:spPr>
              <a:xfrm>
                <a:off x="2904848" y="2885814"/>
                <a:ext cx="1681162" cy="959376"/>
              </a:xfrm>
              <a:prstGeom prst="flowChartMagneticDisk">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8"/>
              <p:cNvSpPr/>
              <p:nvPr/>
            </p:nvSpPr>
            <p:spPr>
              <a:xfrm>
                <a:off x="2936469" y="2885814"/>
                <a:ext cx="1608667" cy="319087"/>
              </a:xfrm>
              <a:prstGeom prst="ellipse">
                <a:avLst/>
              </a:prstGeom>
              <a:solidFill>
                <a:srgbClr val="92D05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Calibri"/>
                  <a:ea typeface="Calibri"/>
                  <a:cs typeface="Calibri"/>
                  <a:sym typeface="Calibri"/>
                </a:endParaRPr>
              </a:p>
            </p:txBody>
          </p:sp>
        </p:grpSp>
        <p:grpSp>
          <p:nvGrpSpPr>
            <p:cNvPr id="152" name="Google Shape;152;p8"/>
            <p:cNvGrpSpPr/>
            <p:nvPr/>
          </p:nvGrpSpPr>
          <p:grpSpPr>
            <a:xfrm>
              <a:off x="2603642" y="5172165"/>
              <a:ext cx="1498750" cy="553932"/>
              <a:chOff x="2373792" y="4687461"/>
              <a:chExt cx="1498750" cy="553932"/>
            </a:xfrm>
          </p:grpSpPr>
          <p:grpSp>
            <p:nvGrpSpPr>
              <p:cNvPr id="153" name="Google Shape;153;p8"/>
              <p:cNvGrpSpPr/>
              <p:nvPr/>
            </p:nvGrpSpPr>
            <p:grpSpPr>
              <a:xfrm>
                <a:off x="3130149" y="4687461"/>
                <a:ext cx="742393" cy="334972"/>
                <a:chOff x="2904848" y="2885814"/>
                <a:chExt cx="1681162" cy="959376"/>
              </a:xfrm>
            </p:grpSpPr>
            <p:sp>
              <p:nvSpPr>
                <p:cNvPr id="154" name="Google Shape;154;p8"/>
                <p:cNvSpPr/>
                <p:nvPr/>
              </p:nvSpPr>
              <p:spPr>
                <a:xfrm>
                  <a:off x="2904848" y="2885814"/>
                  <a:ext cx="1681162" cy="959376"/>
                </a:xfrm>
                <a:prstGeom prst="flowChartMagneticDisk">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8"/>
                <p:cNvSpPr/>
                <p:nvPr/>
              </p:nvSpPr>
              <p:spPr>
                <a:xfrm>
                  <a:off x="2936469" y="2885814"/>
                  <a:ext cx="1608667" cy="319087"/>
                </a:xfrm>
                <a:prstGeom prst="ellipse">
                  <a:avLst/>
                </a:prstGeom>
                <a:solidFill>
                  <a:srgbClr val="92D05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Calibri"/>
                    <a:ea typeface="Calibri"/>
                    <a:cs typeface="Calibri"/>
                    <a:sym typeface="Calibri"/>
                  </a:endParaRPr>
                </a:p>
              </p:txBody>
            </p:sp>
          </p:grpSp>
          <p:grpSp>
            <p:nvGrpSpPr>
              <p:cNvPr id="156" name="Google Shape;156;p8"/>
              <p:cNvGrpSpPr/>
              <p:nvPr/>
            </p:nvGrpSpPr>
            <p:grpSpPr>
              <a:xfrm>
                <a:off x="2373792" y="4687461"/>
                <a:ext cx="742393" cy="334972"/>
                <a:chOff x="2904848" y="2885814"/>
                <a:chExt cx="1681162" cy="959376"/>
              </a:xfrm>
            </p:grpSpPr>
            <p:sp>
              <p:nvSpPr>
                <p:cNvPr id="157" name="Google Shape;157;p8"/>
                <p:cNvSpPr/>
                <p:nvPr/>
              </p:nvSpPr>
              <p:spPr>
                <a:xfrm>
                  <a:off x="2904848" y="2885814"/>
                  <a:ext cx="1681162" cy="959376"/>
                </a:xfrm>
                <a:prstGeom prst="flowChartMagneticDisk">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8"/>
                <p:cNvSpPr/>
                <p:nvPr/>
              </p:nvSpPr>
              <p:spPr>
                <a:xfrm>
                  <a:off x="2936469" y="2885814"/>
                  <a:ext cx="1608667" cy="319087"/>
                </a:xfrm>
                <a:prstGeom prst="ellipse">
                  <a:avLst/>
                </a:prstGeom>
                <a:solidFill>
                  <a:srgbClr val="92D05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Calibri"/>
                    <a:ea typeface="Calibri"/>
                    <a:cs typeface="Calibri"/>
                    <a:sym typeface="Calibri"/>
                  </a:endParaRPr>
                </a:p>
              </p:txBody>
            </p:sp>
          </p:grpSp>
          <p:grpSp>
            <p:nvGrpSpPr>
              <p:cNvPr id="159" name="Google Shape;159;p8"/>
              <p:cNvGrpSpPr/>
              <p:nvPr/>
            </p:nvGrpSpPr>
            <p:grpSpPr>
              <a:xfrm>
                <a:off x="2842907" y="4906421"/>
                <a:ext cx="742393" cy="334972"/>
                <a:chOff x="2904848" y="2885814"/>
                <a:chExt cx="1681162" cy="959376"/>
              </a:xfrm>
            </p:grpSpPr>
            <p:sp>
              <p:nvSpPr>
                <p:cNvPr id="160" name="Google Shape;160;p8"/>
                <p:cNvSpPr/>
                <p:nvPr/>
              </p:nvSpPr>
              <p:spPr>
                <a:xfrm>
                  <a:off x="2904848" y="2885814"/>
                  <a:ext cx="1681162" cy="959376"/>
                </a:xfrm>
                <a:prstGeom prst="flowChartMagneticDisk">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8"/>
                <p:cNvSpPr/>
                <p:nvPr/>
              </p:nvSpPr>
              <p:spPr>
                <a:xfrm>
                  <a:off x="2936469" y="2885814"/>
                  <a:ext cx="1608667" cy="319087"/>
                </a:xfrm>
                <a:prstGeom prst="ellipse">
                  <a:avLst/>
                </a:prstGeom>
                <a:solidFill>
                  <a:srgbClr val="92D05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Calibri"/>
                    <a:ea typeface="Calibri"/>
                    <a:cs typeface="Calibri"/>
                    <a:sym typeface="Calibri"/>
                  </a:endParaRPr>
                </a:p>
              </p:txBody>
            </p:sp>
          </p:grpSp>
        </p:grpSp>
        <p:grpSp>
          <p:nvGrpSpPr>
            <p:cNvPr id="162" name="Google Shape;162;p8"/>
            <p:cNvGrpSpPr/>
            <p:nvPr/>
          </p:nvGrpSpPr>
          <p:grpSpPr>
            <a:xfrm>
              <a:off x="6460177" y="3629775"/>
              <a:ext cx="842315" cy="1113850"/>
              <a:chOff x="6742248" y="1541935"/>
              <a:chExt cx="1204130" cy="1592303"/>
            </a:xfrm>
          </p:grpSpPr>
          <p:grpSp>
            <p:nvGrpSpPr>
              <p:cNvPr id="163" name="Google Shape;163;p8"/>
              <p:cNvGrpSpPr/>
              <p:nvPr/>
            </p:nvGrpSpPr>
            <p:grpSpPr>
              <a:xfrm>
                <a:off x="6742248" y="1541935"/>
                <a:ext cx="1204130" cy="1592303"/>
                <a:chOff x="3915" y="2947"/>
                <a:chExt cx="456" cy="603"/>
              </a:xfrm>
            </p:grpSpPr>
            <p:sp>
              <p:nvSpPr>
                <p:cNvPr id="164" name="Google Shape;164;p8"/>
                <p:cNvSpPr/>
                <p:nvPr/>
              </p:nvSpPr>
              <p:spPr>
                <a:xfrm>
                  <a:off x="3915" y="2947"/>
                  <a:ext cx="456" cy="603"/>
                </a:xfrm>
                <a:custGeom>
                  <a:rect b="b" l="l" r="r" t="t"/>
                  <a:pathLst>
                    <a:path extrusionOk="0" h="603" w="456">
                      <a:moveTo>
                        <a:pt x="456" y="603"/>
                      </a:moveTo>
                      <a:lnTo>
                        <a:pt x="0" y="603"/>
                      </a:lnTo>
                      <a:lnTo>
                        <a:pt x="0" y="136"/>
                      </a:lnTo>
                      <a:lnTo>
                        <a:pt x="144" y="0"/>
                      </a:lnTo>
                      <a:lnTo>
                        <a:pt x="456" y="0"/>
                      </a:lnTo>
                      <a:lnTo>
                        <a:pt x="456" y="603"/>
                      </a:lnTo>
                      <a:close/>
                    </a:path>
                  </a:pathLst>
                </a:custGeom>
                <a:solidFill>
                  <a:schemeClr val="lt1"/>
                </a:solidFill>
                <a:ln cap="flat" cmpd="sng" w="19050">
                  <a:solidFill>
                    <a:srgbClr val="73737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8"/>
                <p:cNvSpPr/>
                <p:nvPr/>
              </p:nvSpPr>
              <p:spPr>
                <a:xfrm>
                  <a:off x="3915" y="2947"/>
                  <a:ext cx="144" cy="136"/>
                </a:xfrm>
                <a:custGeom>
                  <a:rect b="b" l="l" r="r" t="t"/>
                  <a:pathLst>
                    <a:path extrusionOk="0" h="136" w="144">
                      <a:moveTo>
                        <a:pt x="144" y="136"/>
                      </a:moveTo>
                      <a:lnTo>
                        <a:pt x="0" y="136"/>
                      </a:lnTo>
                      <a:lnTo>
                        <a:pt x="144" y="0"/>
                      </a:lnTo>
                      <a:lnTo>
                        <a:pt x="144" y="136"/>
                      </a:lnTo>
                      <a:close/>
                    </a:path>
                  </a:pathLst>
                </a:custGeom>
                <a:solidFill>
                  <a:srgbClr val="7373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66" name="Google Shape;166;p8"/>
              <p:cNvPicPr preferRelativeResize="0"/>
              <p:nvPr/>
            </p:nvPicPr>
            <p:blipFill rotWithShape="1">
              <a:blip r:embed="rId3">
                <a:alphaModFix/>
              </a:blip>
              <a:srcRect b="0" l="0" r="0" t="0"/>
              <a:stretch/>
            </p:blipFill>
            <p:spPr>
              <a:xfrm>
                <a:off x="6813607" y="2097481"/>
                <a:ext cx="1040387" cy="646454"/>
              </a:xfrm>
              <a:prstGeom prst="rect">
                <a:avLst/>
              </a:prstGeom>
              <a:noFill/>
              <a:ln>
                <a:noFill/>
              </a:ln>
            </p:spPr>
          </p:pic>
        </p:grpSp>
        <p:grpSp>
          <p:nvGrpSpPr>
            <p:cNvPr id="167" name="Google Shape;167;p8"/>
            <p:cNvGrpSpPr/>
            <p:nvPr/>
          </p:nvGrpSpPr>
          <p:grpSpPr>
            <a:xfrm>
              <a:off x="4823601" y="4146880"/>
              <a:ext cx="803488" cy="1062507"/>
              <a:chOff x="6685445" y="3567416"/>
              <a:chExt cx="1250307" cy="1653366"/>
            </a:xfrm>
          </p:grpSpPr>
          <p:sp>
            <p:nvSpPr>
              <p:cNvPr id="168" name="Google Shape;168;p8"/>
              <p:cNvSpPr/>
              <p:nvPr/>
            </p:nvSpPr>
            <p:spPr>
              <a:xfrm>
                <a:off x="6685445" y="3567416"/>
                <a:ext cx="1250307" cy="1653366"/>
              </a:xfrm>
              <a:custGeom>
                <a:rect b="b" l="l" r="r" t="t"/>
                <a:pathLst>
                  <a:path extrusionOk="0" h="603" w="456">
                    <a:moveTo>
                      <a:pt x="456" y="603"/>
                    </a:moveTo>
                    <a:lnTo>
                      <a:pt x="0" y="603"/>
                    </a:lnTo>
                    <a:lnTo>
                      <a:pt x="0" y="136"/>
                    </a:lnTo>
                    <a:lnTo>
                      <a:pt x="144" y="0"/>
                    </a:lnTo>
                    <a:lnTo>
                      <a:pt x="456" y="0"/>
                    </a:lnTo>
                    <a:lnTo>
                      <a:pt x="456" y="603"/>
                    </a:lnTo>
                    <a:close/>
                  </a:path>
                </a:pathLst>
              </a:custGeom>
              <a:solidFill>
                <a:schemeClr val="lt1"/>
              </a:solidFill>
              <a:ln cap="flat" cmpd="sng" w="19050">
                <a:solidFill>
                  <a:srgbClr val="73737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8"/>
              <p:cNvSpPr/>
              <p:nvPr/>
            </p:nvSpPr>
            <p:spPr>
              <a:xfrm>
                <a:off x="6685990" y="3575040"/>
                <a:ext cx="388268" cy="348221"/>
              </a:xfrm>
              <a:custGeom>
                <a:rect b="b" l="l" r="r" t="t"/>
                <a:pathLst>
                  <a:path extrusionOk="0" h="136" w="144">
                    <a:moveTo>
                      <a:pt x="144" y="136"/>
                    </a:moveTo>
                    <a:lnTo>
                      <a:pt x="0" y="136"/>
                    </a:lnTo>
                    <a:lnTo>
                      <a:pt x="144" y="0"/>
                    </a:lnTo>
                    <a:lnTo>
                      <a:pt x="144" y="136"/>
                    </a:lnTo>
                    <a:close/>
                  </a:path>
                </a:pathLst>
              </a:custGeom>
              <a:solidFill>
                <a:srgbClr val="7373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0" name="Google Shape;170;p8"/>
              <p:cNvGrpSpPr/>
              <p:nvPr/>
            </p:nvGrpSpPr>
            <p:grpSpPr>
              <a:xfrm>
                <a:off x="6764026" y="4061208"/>
                <a:ext cx="1092138" cy="620636"/>
                <a:chOff x="5617" y="1245"/>
                <a:chExt cx="725" cy="412"/>
              </a:xfrm>
            </p:grpSpPr>
            <p:sp>
              <p:nvSpPr>
                <p:cNvPr id="171" name="Google Shape;171;p8"/>
                <p:cNvSpPr/>
                <p:nvPr/>
              </p:nvSpPr>
              <p:spPr>
                <a:xfrm>
                  <a:off x="5617" y="1416"/>
                  <a:ext cx="151" cy="46"/>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8"/>
                <p:cNvSpPr/>
                <p:nvPr/>
              </p:nvSpPr>
              <p:spPr>
                <a:xfrm>
                  <a:off x="5617" y="1483"/>
                  <a:ext cx="151" cy="43"/>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8"/>
                <p:cNvSpPr/>
                <p:nvPr/>
              </p:nvSpPr>
              <p:spPr>
                <a:xfrm>
                  <a:off x="5617" y="1547"/>
                  <a:ext cx="151" cy="46"/>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8"/>
                <p:cNvSpPr/>
                <p:nvPr/>
              </p:nvSpPr>
              <p:spPr>
                <a:xfrm>
                  <a:off x="5617" y="1338"/>
                  <a:ext cx="151" cy="43"/>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8"/>
                <p:cNvSpPr/>
                <p:nvPr/>
              </p:nvSpPr>
              <p:spPr>
                <a:xfrm>
                  <a:off x="6190" y="1302"/>
                  <a:ext cx="152" cy="43"/>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8"/>
                <p:cNvSpPr/>
                <p:nvPr/>
              </p:nvSpPr>
              <p:spPr>
                <a:xfrm>
                  <a:off x="6190" y="1366"/>
                  <a:ext cx="152" cy="46"/>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8"/>
                <p:cNvSpPr/>
                <p:nvPr/>
              </p:nvSpPr>
              <p:spPr>
                <a:xfrm>
                  <a:off x="6185" y="1547"/>
                  <a:ext cx="152" cy="45"/>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8"/>
                <p:cNvSpPr/>
                <p:nvPr/>
              </p:nvSpPr>
              <p:spPr>
                <a:xfrm>
                  <a:off x="6182" y="1610"/>
                  <a:ext cx="152" cy="45"/>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8"/>
                <p:cNvSpPr/>
                <p:nvPr/>
              </p:nvSpPr>
              <p:spPr>
                <a:xfrm>
                  <a:off x="5920" y="1483"/>
                  <a:ext cx="152" cy="43"/>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8"/>
                <p:cNvSpPr/>
                <p:nvPr/>
              </p:nvSpPr>
              <p:spPr>
                <a:xfrm>
                  <a:off x="5920" y="1547"/>
                  <a:ext cx="152" cy="46"/>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8"/>
                <p:cNvSpPr/>
                <p:nvPr/>
              </p:nvSpPr>
              <p:spPr>
                <a:xfrm>
                  <a:off x="5920" y="1614"/>
                  <a:ext cx="152" cy="43"/>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8"/>
                <p:cNvSpPr/>
                <p:nvPr/>
              </p:nvSpPr>
              <p:spPr>
                <a:xfrm>
                  <a:off x="5920" y="1245"/>
                  <a:ext cx="152" cy="57"/>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8"/>
                <p:cNvSpPr/>
                <p:nvPr/>
              </p:nvSpPr>
              <p:spPr>
                <a:xfrm>
                  <a:off x="5920" y="1416"/>
                  <a:ext cx="152" cy="46"/>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cxnSp>
            <p:nvCxnSpPr>
              <p:cNvPr id="184" name="Google Shape;184;p8"/>
              <p:cNvCxnSpPr>
                <a:stCxn id="174" idx="3"/>
                <a:endCxn id="182" idx="1"/>
              </p:cNvCxnSpPr>
              <p:nvPr/>
            </p:nvCxnSpPr>
            <p:spPr>
              <a:xfrm flipH="1" rot="10800000">
                <a:off x="6991492" y="4103791"/>
                <a:ext cx="228600" cy="129900"/>
              </a:xfrm>
              <a:prstGeom prst="straightConnector1">
                <a:avLst/>
              </a:prstGeom>
              <a:noFill/>
              <a:ln cap="flat" cmpd="sng" w="9525">
                <a:solidFill>
                  <a:schemeClr val="dk1"/>
                </a:solidFill>
                <a:prstDash val="solid"/>
                <a:miter lim="800000"/>
                <a:headEnd len="sm" w="sm" type="none"/>
                <a:tailEnd len="sm" w="sm" type="none"/>
              </a:ln>
            </p:spPr>
          </p:cxnSp>
          <p:cxnSp>
            <p:nvCxnSpPr>
              <p:cNvPr id="185" name="Google Shape;185;p8"/>
              <p:cNvCxnSpPr>
                <a:stCxn id="183" idx="0"/>
                <a:endCxn id="182" idx="2"/>
              </p:cNvCxnSpPr>
              <p:nvPr/>
            </p:nvCxnSpPr>
            <p:spPr>
              <a:xfrm rot="10800000">
                <a:off x="7334951" y="4146902"/>
                <a:ext cx="0" cy="171900"/>
              </a:xfrm>
              <a:prstGeom prst="straightConnector1">
                <a:avLst/>
              </a:prstGeom>
              <a:noFill/>
              <a:ln cap="flat" cmpd="sng" w="9525">
                <a:solidFill>
                  <a:schemeClr val="dk1"/>
                </a:solidFill>
                <a:prstDash val="solid"/>
                <a:miter lim="800000"/>
                <a:headEnd len="sm" w="sm" type="none"/>
                <a:tailEnd len="sm" w="sm" type="none"/>
              </a:ln>
            </p:spPr>
          </p:cxnSp>
          <p:cxnSp>
            <p:nvCxnSpPr>
              <p:cNvPr id="186" name="Google Shape;186;p8"/>
              <p:cNvCxnSpPr>
                <a:stCxn id="182" idx="3"/>
                <a:endCxn id="175" idx="1"/>
              </p:cNvCxnSpPr>
              <p:nvPr/>
            </p:nvCxnSpPr>
            <p:spPr>
              <a:xfrm>
                <a:off x="7449437" y="4104140"/>
                <a:ext cx="177900" cy="75300"/>
              </a:xfrm>
              <a:prstGeom prst="straightConnector1">
                <a:avLst/>
              </a:prstGeom>
              <a:noFill/>
              <a:ln cap="flat" cmpd="sng" w="9525">
                <a:solidFill>
                  <a:schemeClr val="dk1"/>
                </a:solidFill>
                <a:prstDash val="solid"/>
                <a:miter lim="800000"/>
                <a:headEnd len="sm" w="sm" type="none"/>
                <a:tailEnd len="sm" w="sm" type="none"/>
              </a:ln>
            </p:spPr>
          </p:cxnSp>
          <p:cxnSp>
            <p:nvCxnSpPr>
              <p:cNvPr id="187" name="Google Shape;187;p8"/>
              <p:cNvCxnSpPr>
                <a:stCxn id="180" idx="3"/>
                <a:endCxn id="177" idx="1"/>
              </p:cNvCxnSpPr>
              <p:nvPr/>
            </p:nvCxnSpPr>
            <p:spPr>
              <a:xfrm flipH="1" rot="10800000">
                <a:off x="7449437" y="4549887"/>
                <a:ext cx="170400" cy="900"/>
              </a:xfrm>
              <a:prstGeom prst="straightConnector1">
                <a:avLst/>
              </a:prstGeom>
              <a:noFill/>
              <a:ln cap="flat" cmpd="sng" w="9525">
                <a:solidFill>
                  <a:schemeClr val="dk1"/>
                </a:solidFill>
                <a:prstDash val="solid"/>
                <a:miter lim="800000"/>
                <a:headEnd len="sm" w="sm" type="none"/>
                <a:tailEnd len="sm" w="sm" type="none"/>
              </a:ln>
            </p:spPr>
          </p:cxnSp>
          <p:cxnSp>
            <p:nvCxnSpPr>
              <p:cNvPr id="188" name="Google Shape;188;p8"/>
              <p:cNvCxnSpPr/>
              <p:nvPr/>
            </p:nvCxnSpPr>
            <p:spPr>
              <a:xfrm>
                <a:off x="7743173" y="4315505"/>
                <a:ext cx="0" cy="200635"/>
              </a:xfrm>
              <a:prstGeom prst="straightConnector1">
                <a:avLst/>
              </a:prstGeom>
              <a:noFill/>
              <a:ln cap="flat" cmpd="sng" w="9525">
                <a:solidFill>
                  <a:schemeClr val="dk1"/>
                </a:solidFill>
                <a:prstDash val="dash"/>
                <a:miter lim="800000"/>
                <a:headEnd len="sm" w="sm" type="none"/>
                <a:tailEnd len="sm" w="sm" type="none"/>
              </a:ln>
            </p:spPr>
          </p:cxnSp>
        </p:grpSp>
        <p:grpSp>
          <p:nvGrpSpPr>
            <p:cNvPr id="189" name="Google Shape;189;p8"/>
            <p:cNvGrpSpPr/>
            <p:nvPr/>
          </p:nvGrpSpPr>
          <p:grpSpPr>
            <a:xfrm>
              <a:off x="8054128" y="2980636"/>
              <a:ext cx="808185" cy="1068717"/>
              <a:chOff x="5025897" y="1506904"/>
              <a:chExt cx="1204130" cy="1592303"/>
            </a:xfrm>
          </p:grpSpPr>
          <p:grpSp>
            <p:nvGrpSpPr>
              <p:cNvPr id="190" name="Google Shape;190;p8"/>
              <p:cNvGrpSpPr/>
              <p:nvPr/>
            </p:nvGrpSpPr>
            <p:grpSpPr>
              <a:xfrm>
                <a:off x="5025897" y="1506904"/>
                <a:ext cx="1204130" cy="1592303"/>
                <a:chOff x="3915" y="2947"/>
                <a:chExt cx="456" cy="603"/>
              </a:xfrm>
            </p:grpSpPr>
            <p:sp>
              <p:nvSpPr>
                <p:cNvPr id="191" name="Google Shape;191;p8"/>
                <p:cNvSpPr/>
                <p:nvPr/>
              </p:nvSpPr>
              <p:spPr>
                <a:xfrm>
                  <a:off x="3915" y="2947"/>
                  <a:ext cx="456" cy="603"/>
                </a:xfrm>
                <a:custGeom>
                  <a:rect b="b" l="l" r="r" t="t"/>
                  <a:pathLst>
                    <a:path extrusionOk="0" h="603" w="456">
                      <a:moveTo>
                        <a:pt x="456" y="603"/>
                      </a:moveTo>
                      <a:lnTo>
                        <a:pt x="0" y="603"/>
                      </a:lnTo>
                      <a:lnTo>
                        <a:pt x="0" y="136"/>
                      </a:lnTo>
                      <a:lnTo>
                        <a:pt x="144" y="0"/>
                      </a:lnTo>
                      <a:lnTo>
                        <a:pt x="456" y="0"/>
                      </a:lnTo>
                      <a:lnTo>
                        <a:pt x="456" y="603"/>
                      </a:lnTo>
                      <a:close/>
                    </a:path>
                  </a:pathLst>
                </a:custGeom>
                <a:solidFill>
                  <a:schemeClr val="lt1"/>
                </a:solidFill>
                <a:ln cap="flat" cmpd="sng" w="19050">
                  <a:solidFill>
                    <a:srgbClr val="73737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8"/>
                <p:cNvSpPr/>
                <p:nvPr/>
              </p:nvSpPr>
              <p:spPr>
                <a:xfrm>
                  <a:off x="3915" y="2947"/>
                  <a:ext cx="144" cy="136"/>
                </a:xfrm>
                <a:custGeom>
                  <a:rect b="b" l="l" r="r" t="t"/>
                  <a:pathLst>
                    <a:path extrusionOk="0" h="136" w="144">
                      <a:moveTo>
                        <a:pt x="144" y="136"/>
                      </a:moveTo>
                      <a:lnTo>
                        <a:pt x="0" y="136"/>
                      </a:lnTo>
                      <a:lnTo>
                        <a:pt x="144" y="0"/>
                      </a:lnTo>
                      <a:lnTo>
                        <a:pt x="144" y="136"/>
                      </a:lnTo>
                      <a:close/>
                    </a:path>
                  </a:pathLst>
                </a:custGeom>
                <a:solidFill>
                  <a:srgbClr val="7373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3" name="Google Shape;193;p8"/>
              <p:cNvGrpSpPr/>
              <p:nvPr/>
            </p:nvGrpSpPr>
            <p:grpSpPr>
              <a:xfrm>
                <a:off x="5142186" y="1956191"/>
                <a:ext cx="914400" cy="914400"/>
                <a:chOff x="2566" y="1322"/>
                <a:chExt cx="576" cy="576"/>
              </a:xfrm>
            </p:grpSpPr>
            <p:sp>
              <p:nvSpPr>
                <p:cNvPr id="194" name="Google Shape;194;p8"/>
                <p:cNvSpPr/>
                <p:nvPr/>
              </p:nvSpPr>
              <p:spPr>
                <a:xfrm>
                  <a:off x="2566" y="1322"/>
                  <a:ext cx="576" cy="5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8"/>
                <p:cNvSpPr/>
                <p:nvPr/>
              </p:nvSpPr>
              <p:spPr>
                <a:xfrm>
                  <a:off x="2599" y="1649"/>
                  <a:ext cx="96" cy="213"/>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8"/>
                <p:cNvSpPr/>
                <p:nvPr/>
              </p:nvSpPr>
              <p:spPr>
                <a:xfrm>
                  <a:off x="2872" y="1586"/>
                  <a:ext cx="93" cy="276"/>
                </a:xfrm>
                <a:prstGeom prst="rect">
                  <a:avLst/>
                </a:prstGeom>
                <a:solidFill>
                  <a:srgbClr val="00B0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8"/>
                <p:cNvSpPr/>
                <p:nvPr/>
              </p:nvSpPr>
              <p:spPr>
                <a:xfrm>
                  <a:off x="3007" y="1400"/>
                  <a:ext cx="96" cy="462"/>
                </a:xfrm>
                <a:prstGeom prst="rect">
                  <a:avLst/>
                </a:pr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8"/>
                <p:cNvSpPr/>
                <p:nvPr/>
              </p:nvSpPr>
              <p:spPr>
                <a:xfrm>
                  <a:off x="2737" y="1550"/>
                  <a:ext cx="93" cy="312"/>
                </a:xfrm>
                <a:prstGeom prst="rect">
                  <a:avLst/>
                </a:prstGeom>
                <a:solidFill>
                  <a:srgbClr val="B400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99" name="Google Shape;199;p8"/>
            <p:cNvGrpSpPr/>
            <p:nvPr/>
          </p:nvGrpSpPr>
          <p:grpSpPr>
            <a:xfrm>
              <a:off x="9632422" y="2508427"/>
              <a:ext cx="836246" cy="1105825"/>
              <a:chOff x="7469551" y="4040456"/>
              <a:chExt cx="1204130" cy="1592303"/>
            </a:xfrm>
          </p:grpSpPr>
          <p:grpSp>
            <p:nvGrpSpPr>
              <p:cNvPr id="200" name="Google Shape;200;p8"/>
              <p:cNvGrpSpPr/>
              <p:nvPr/>
            </p:nvGrpSpPr>
            <p:grpSpPr>
              <a:xfrm>
                <a:off x="7469551" y="4040456"/>
                <a:ext cx="1204130" cy="1592303"/>
                <a:chOff x="3915" y="2947"/>
                <a:chExt cx="456" cy="603"/>
              </a:xfrm>
            </p:grpSpPr>
            <p:sp>
              <p:nvSpPr>
                <p:cNvPr id="201" name="Google Shape;201;p8"/>
                <p:cNvSpPr/>
                <p:nvPr/>
              </p:nvSpPr>
              <p:spPr>
                <a:xfrm>
                  <a:off x="3915" y="2947"/>
                  <a:ext cx="456" cy="603"/>
                </a:xfrm>
                <a:custGeom>
                  <a:rect b="b" l="l" r="r" t="t"/>
                  <a:pathLst>
                    <a:path extrusionOk="0" h="603" w="456">
                      <a:moveTo>
                        <a:pt x="456" y="603"/>
                      </a:moveTo>
                      <a:lnTo>
                        <a:pt x="0" y="603"/>
                      </a:lnTo>
                      <a:lnTo>
                        <a:pt x="0" y="136"/>
                      </a:lnTo>
                      <a:lnTo>
                        <a:pt x="144" y="0"/>
                      </a:lnTo>
                      <a:lnTo>
                        <a:pt x="456" y="0"/>
                      </a:lnTo>
                      <a:lnTo>
                        <a:pt x="456" y="603"/>
                      </a:lnTo>
                      <a:close/>
                    </a:path>
                  </a:pathLst>
                </a:custGeom>
                <a:solidFill>
                  <a:schemeClr val="lt1"/>
                </a:solidFill>
                <a:ln cap="flat" cmpd="sng" w="19050">
                  <a:solidFill>
                    <a:srgbClr val="73737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8"/>
                <p:cNvSpPr/>
                <p:nvPr/>
              </p:nvSpPr>
              <p:spPr>
                <a:xfrm>
                  <a:off x="3915" y="2947"/>
                  <a:ext cx="144" cy="136"/>
                </a:xfrm>
                <a:custGeom>
                  <a:rect b="b" l="l" r="r" t="t"/>
                  <a:pathLst>
                    <a:path extrusionOk="0" h="136" w="144">
                      <a:moveTo>
                        <a:pt x="144" y="136"/>
                      </a:moveTo>
                      <a:lnTo>
                        <a:pt x="0" y="136"/>
                      </a:lnTo>
                      <a:lnTo>
                        <a:pt x="144" y="0"/>
                      </a:lnTo>
                      <a:lnTo>
                        <a:pt x="144" y="136"/>
                      </a:lnTo>
                      <a:close/>
                    </a:path>
                  </a:pathLst>
                </a:custGeom>
                <a:solidFill>
                  <a:srgbClr val="7373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3" name="Google Shape;203;p8"/>
              <p:cNvGrpSpPr/>
              <p:nvPr/>
            </p:nvGrpSpPr>
            <p:grpSpPr>
              <a:xfrm>
                <a:off x="7560391" y="4460530"/>
                <a:ext cx="973883" cy="973883"/>
                <a:chOff x="4694237" y="5021262"/>
                <a:chExt cx="1371600" cy="1371600"/>
              </a:xfrm>
            </p:grpSpPr>
            <p:sp>
              <p:nvSpPr>
                <p:cNvPr id="204" name="Google Shape;204;p8"/>
                <p:cNvSpPr/>
                <p:nvPr/>
              </p:nvSpPr>
              <p:spPr>
                <a:xfrm>
                  <a:off x="4694237" y="5021262"/>
                  <a:ext cx="1371600" cy="1371600"/>
                </a:xfrm>
                <a:prstGeom prst="ellipse">
                  <a:avLst/>
                </a:prstGeom>
                <a:solidFill>
                  <a:srgbClr val="4668E9"/>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Calibri"/>
                    <a:ea typeface="Calibri"/>
                    <a:cs typeface="Calibri"/>
                    <a:sym typeface="Calibri"/>
                  </a:endParaRPr>
                </a:p>
              </p:txBody>
            </p:sp>
            <p:grpSp>
              <p:nvGrpSpPr>
                <p:cNvPr id="205" name="Google Shape;205;p8"/>
                <p:cNvGrpSpPr/>
                <p:nvPr/>
              </p:nvGrpSpPr>
              <p:grpSpPr>
                <a:xfrm rot="10800000">
                  <a:off x="5296301" y="5255490"/>
                  <a:ext cx="182880" cy="903144"/>
                  <a:chOff x="5522594" y="4049597"/>
                  <a:chExt cx="182880" cy="903144"/>
                </a:xfrm>
              </p:grpSpPr>
              <p:sp>
                <p:nvSpPr>
                  <p:cNvPr id="206" name="Google Shape;206;p8"/>
                  <p:cNvSpPr/>
                  <p:nvPr/>
                </p:nvSpPr>
                <p:spPr>
                  <a:xfrm>
                    <a:off x="5537834" y="4049597"/>
                    <a:ext cx="152400" cy="650148"/>
                  </a:xfrm>
                  <a:prstGeom prst="rect">
                    <a:avLst/>
                  </a:prstGeom>
                  <a:solidFill>
                    <a:schemeClr val="l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Calibri"/>
                      <a:ea typeface="Calibri"/>
                      <a:cs typeface="Calibri"/>
                      <a:sym typeface="Calibri"/>
                    </a:endParaRPr>
                  </a:p>
                </p:txBody>
              </p:sp>
              <p:sp>
                <p:nvSpPr>
                  <p:cNvPr id="207" name="Google Shape;207;p8"/>
                  <p:cNvSpPr/>
                  <p:nvPr/>
                </p:nvSpPr>
                <p:spPr>
                  <a:xfrm>
                    <a:off x="5522594" y="4769861"/>
                    <a:ext cx="182880" cy="182880"/>
                  </a:xfrm>
                  <a:prstGeom prst="ellipse">
                    <a:avLst/>
                  </a:prstGeom>
                  <a:solidFill>
                    <a:schemeClr val="l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Calibri"/>
                      <a:ea typeface="Calibri"/>
                      <a:cs typeface="Calibri"/>
                      <a:sym typeface="Calibri"/>
                    </a:endParaRPr>
                  </a:p>
                </p:txBody>
              </p:sp>
            </p:grpSp>
          </p:grpSp>
        </p:grpSp>
        <p:cxnSp>
          <p:nvCxnSpPr>
            <p:cNvPr id="208" name="Google Shape;208;p8"/>
            <p:cNvCxnSpPr/>
            <p:nvPr/>
          </p:nvCxnSpPr>
          <p:spPr>
            <a:xfrm flipH="1" rot="10800000">
              <a:off x="2139676" y="5608860"/>
              <a:ext cx="669305" cy="190150"/>
            </a:xfrm>
            <a:prstGeom prst="straightConnector1">
              <a:avLst/>
            </a:prstGeom>
            <a:noFill/>
            <a:ln cap="flat" cmpd="sng" w="19050">
              <a:solidFill>
                <a:schemeClr val="dk1"/>
              </a:solidFill>
              <a:prstDash val="solid"/>
              <a:miter lim="800000"/>
              <a:headEnd len="sm" w="sm" type="none"/>
              <a:tailEnd len="lg" w="lg" type="triangle"/>
            </a:ln>
          </p:spPr>
        </p:cxnSp>
        <p:cxnSp>
          <p:nvCxnSpPr>
            <p:cNvPr id="209" name="Google Shape;209;p8"/>
            <p:cNvCxnSpPr/>
            <p:nvPr/>
          </p:nvCxnSpPr>
          <p:spPr>
            <a:xfrm flipH="1" rot="10800000">
              <a:off x="4084343" y="4948604"/>
              <a:ext cx="669305" cy="190150"/>
            </a:xfrm>
            <a:prstGeom prst="straightConnector1">
              <a:avLst/>
            </a:prstGeom>
            <a:noFill/>
            <a:ln cap="flat" cmpd="sng" w="19050">
              <a:solidFill>
                <a:schemeClr val="dk1"/>
              </a:solidFill>
              <a:prstDash val="solid"/>
              <a:miter lim="800000"/>
              <a:headEnd len="sm" w="sm" type="none"/>
              <a:tailEnd len="lg" w="lg" type="triangle"/>
            </a:ln>
          </p:spPr>
        </p:cxnSp>
        <p:cxnSp>
          <p:nvCxnSpPr>
            <p:cNvPr id="210" name="Google Shape;210;p8"/>
            <p:cNvCxnSpPr/>
            <p:nvPr/>
          </p:nvCxnSpPr>
          <p:spPr>
            <a:xfrm flipH="1" rot="10800000">
              <a:off x="5734843" y="4403044"/>
              <a:ext cx="669305" cy="190150"/>
            </a:xfrm>
            <a:prstGeom prst="straightConnector1">
              <a:avLst/>
            </a:prstGeom>
            <a:noFill/>
            <a:ln cap="flat" cmpd="sng" w="19050">
              <a:solidFill>
                <a:schemeClr val="dk1"/>
              </a:solidFill>
              <a:prstDash val="solid"/>
              <a:miter lim="800000"/>
              <a:headEnd len="sm" w="sm" type="none"/>
              <a:tailEnd len="lg" w="lg" type="triangle"/>
            </a:ln>
          </p:spPr>
        </p:cxnSp>
        <p:cxnSp>
          <p:nvCxnSpPr>
            <p:cNvPr id="211" name="Google Shape;211;p8"/>
            <p:cNvCxnSpPr/>
            <p:nvPr/>
          </p:nvCxnSpPr>
          <p:spPr>
            <a:xfrm flipH="1" rot="10800000">
              <a:off x="7347243" y="3882884"/>
              <a:ext cx="669305" cy="190150"/>
            </a:xfrm>
            <a:prstGeom prst="straightConnector1">
              <a:avLst/>
            </a:prstGeom>
            <a:noFill/>
            <a:ln cap="flat" cmpd="sng" w="19050">
              <a:solidFill>
                <a:schemeClr val="dk1"/>
              </a:solidFill>
              <a:prstDash val="solid"/>
              <a:miter lim="800000"/>
              <a:headEnd len="sm" w="sm" type="none"/>
              <a:tailEnd len="lg" w="lg" type="triangle"/>
            </a:ln>
          </p:spPr>
        </p:cxnSp>
        <p:cxnSp>
          <p:nvCxnSpPr>
            <p:cNvPr id="212" name="Google Shape;212;p8"/>
            <p:cNvCxnSpPr/>
            <p:nvPr/>
          </p:nvCxnSpPr>
          <p:spPr>
            <a:xfrm flipH="1" rot="10800000">
              <a:off x="8934243" y="3400824"/>
              <a:ext cx="669305" cy="190150"/>
            </a:xfrm>
            <a:prstGeom prst="straightConnector1">
              <a:avLst/>
            </a:prstGeom>
            <a:noFill/>
            <a:ln cap="flat" cmpd="sng" w="19050">
              <a:solidFill>
                <a:schemeClr val="dk1"/>
              </a:solidFill>
              <a:prstDash val="solid"/>
              <a:miter lim="800000"/>
              <a:headEnd len="sm" w="sm" type="none"/>
              <a:tailEnd len="lg" w="lg" type="triangle"/>
            </a:ln>
          </p:spPr>
        </p:cxnSp>
        <p:sp>
          <p:nvSpPr>
            <p:cNvPr id="213" name="Google Shape;213;p8"/>
            <p:cNvSpPr/>
            <p:nvPr/>
          </p:nvSpPr>
          <p:spPr>
            <a:xfrm>
              <a:off x="499045" y="4316465"/>
              <a:ext cx="1523803" cy="378140"/>
            </a:xfrm>
            <a:prstGeom prst="wedgeRoundRectCallout">
              <a:avLst>
                <a:gd fmla="val 74179" name="adj1"/>
                <a:gd fmla="val 311032" name="adj2"/>
                <a:gd fmla="val 16667" name="adj3"/>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Selection</a:t>
              </a:r>
              <a:endParaRPr sz="1600">
                <a:solidFill>
                  <a:schemeClr val="dk1"/>
                </a:solidFill>
                <a:latin typeface="Quattrocento Sans"/>
                <a:ea typeface="Quattrocento Sans"/>
                <a:cs typeface="Quattrocento Sans"/>
                <a:sym typeface="Quattrocento Sans"/>
              </a:endParaRPr>
            </a:p>
          </p:txBody>
        </p:sp>
        <p:sp>
          <p:nvSpPr>
            <p:cNvPr id="214" name="Google Shape;214;p8"/>
            <p:cNvSpPr/>
            <p:nvPr/>
          </p:nvSpPr>
          <p:spPr>
            <a:xfrm>
              <a:off x="2565455" y="3669595"/>
              <a:ext cx="1523803" cy="378140"/>
            </a:xfrm>
            <a:prstGeom prst="wedgeRoundRectCallout">
              <a:avLst>
                <a:gd fmla="val 62511" name="adj1"/>
                <a:gd fmla="val 300957" name="adj2"/>
                <a:gd fmla="val 16667" name="adj3"/>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Preprocessing</a:t>
              </a:r>
              <a:endParaRPr sz="1600">
                <a:solidFill>
                  <a:schemeClr val="dk1"/>
                </a:solidFill>
                <a:latin typeface="Quattrocento Sans"/>
                <a:ea typeface="Quattrocento Sans"/>
                <a:cs typeface="Quattrocento Sans"/>
                <a:sym typeface="Quattrocento Sans"/>
              </a:endParaRPr>
            </a:p>
          </p:txBody>
        </p:sp>
        <p:sp>
          <p:nvSpPr>
            <p:cNvPr id="215" name="Google Shape;215;p8"/>
            <p:cNvSpPr/>
            <p:nvPr/>
          </p:nvSpPr>
          <p:spPr>
            <a:xfrm>
              <a:off x="4631865" y="3022725"/>
              <a:ext cx="1616535" cy="397876"/>
            </a:xfrm>
            <a:prstGeom prst="wedgeRoundRectCallout">
              <a:avLst>
                <a:gd fmla="val 35732" name="adj1"/>
                <a:gd fmla="val 321048" name="adj2"/>
                <a:gd fmla="val 16667" name="adj3"/>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Transformation</a:t>
              </a:r>
              <a:endParaRPr sz="1600">
                <a:solidFill>
                  <a:schemeClr val="dk1"/>
                </a:solidFill>
                <a:latin typeface="Quattrocento Sans"/>
                <a:ea typeface="Quattrocento Sans"/>
                <a:cs typeface="Quattrocento Sans"/>
                <a:sym typeface="Quattrocento Sans"/>
              </a:endParaRPr>
            </a:p>
          </p:txBody>
        </p:sp>
        <p:sp>
          <p:nvSpPr>
            <p:cNvPr id="216" name="Google Shape;216;p8"/>
            <p:cNvSpPr/>
            <p:nvPr/>
          </p:nvSpPr>
          <p:spPr>
            <a:xfrm>
              <a:off x="6698275" y="2375855"/>
              <a:ext cx="1523803" cy="378140"/>
            </a:xfrm>
            <a:prstGeom prst="wedgeRoundRectCallout">
              <a:avLst>
                <a:gd fmla="val 5837" name="adj1"/>
                <a:gd fmla="val 368128" name="adj2"/>
                <a:gd fmla="val 16667" name="adj3"/>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Data Mining</a:t>
              </a:r>
              <a:endParaRPr sz="1600">
                <a:solidFill>
                  <a:schemeClr val="dk1"/>
                </a:solidFill>
                <a:latin typeface="Quattrocento Sans"/>
                <a:ea typeface="Quattrocento Sans"/>
                <a:cs typeface="Quattrocento Sans"/>
                <a:sym typeface="Quattrocento Sans"/>
              </a:endParaRPr>
            </a:p>
          </p:txBody>
        </p:sp>
        <p:sp>
          <p:nvSpPr>
            <p:cNvPr id="217" name="Google Shape;217;p8"/>
            <p:cNvSpPr/>
            <p:nvPr/>
          </p:nvSpPr>
          <p:spPr>
            <a:xfrm>
              <a:off x="8218484" y="1677189"/>
              <a:ext cx="1523803" cy="526919"/>
            </a:xfrm>
            <a:prstGeom prst="wedgeRoundRectCallout">
              <a:avLst>
                <a:gd fmla="val 13339" name="adj1"/>
                <a:gd fmla="val 287922" name="adj2"/>
                <a:gd fmla="val 16667" name="adj3"/>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Interpretation / Evaluation</a:t>
              </a:r>
              <a:endParaRPr sz="1600">
                <a:solidFill>
                  <a:schemeClr val="dk1"/>
                </a:solidFill>
                <a:latin typeface="Quattrocento Sans"/>
                <a:ea typeface="Quattrocento Sans"/>
                <a:cs typeface="Quattrocento Sans"/>
                <a:sym typeface="Quattrocento Sans"/>
              </a:endParaRPr>
            </a:p>
          </p:txBody>
        </p:sp>
        <p:sp>
          <p:nvSpPr>
            <p:cNvPr id="218" name="Google Shape;218;p8"/>
            <p:cNvSpPr txBox="1"/>
            <p:nvPr/>
          </p:nvSpPr>
          <p:spPr>
            <a:xfrm>
              <a:off x="1007568" y="6209950"/>
              <a:ext cx="6591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Data</a:t>
              </a:r>
              <a:endParaRPr sz="1800">
                <a:solidFill>
                  <a:schemeClr val="dk1"/>
                </a:solidFill>
                <a:latin typeface="Quattrocento Sans"/>
                <a:ea typeface="Quattrocento Sans"/>
                <a:cs typeface="Quattrocento Sans"/>
                <a:sym typeface="Quattrocento Sans"/>
              </a:endParaRPr>
            </a:p>
          </p:txBody>
        </p:sp>
        <p:sp>
          <p:nvSpPr>
            <p:cNvPr id="219" name="Google Shape;219;p8"/>
            <p:cNvSpPr txBox="1"/>
            <p:nvPr/>
          </p:nvSpPr>
          <p:spPr>
            <a:xfrm>
              <a:off x="2740898" y="5679812"/>
              <a:ext cx="13434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Target Data</a:t>
              </a:r>
              <a:endParaRPr sz="1800">
                <a:solidFill>
                  <a:schemeClr val="dk1"/>
                </a:solidFill>
                <a:latin typeface="Quattrocento Sans"/>
                <a:ea typeface="Quattrocento Sans"/>
                <a:cs typeface="Quattrocento Sans"/>
                <a:sym typeface="Quattrocento Sans"/>
              </a:endParaRPr>
            </a:p>
          </p:txBody>
        </p:sp>
        <p:sp>
          <p:nvSpPr>
            <p:cNvPr id="220" name="Google Shape;220;p8"/>
            <p:cNvSpPr txBox="1"/>
            <p:nvPr/>
          </p:nvSpPr>
          <p:spPr>
            <a:xfrm>
              <a:off x="4369447" y="5147162"/>
              <a:ext cx="1772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Preprocessed Data</a:t>
              </a:r>
              <a:endParaRPr sz="1800">
                <a:solidFill>
                  <a:schemeClr val="dk1"/>
                </a:solidFill>
                <a:latin typeface="Quattrocento Sans"/>
                <a:ea typeface="Quattrocento Sans"/>
                <a:cs typeface="Quattrocento Sans"/>
                <a:sym typeface="Quattrocento Sans"/>
              </a:endParaRPr>
            </a:p>
          </p:txBody>
        </p:sp>
        <p:sp>
          <p:nvSpPr>
            <p:cNvPr id="221" name="Google Shape;221;p8"/>
            <p:cNvSpPr txBox="1"/>
            <p:nvPr/>
          </p:nvSpPr>
          <p:spPr>
            <a:xfrm>
              <a:off x="6051253" y="4718468"/>
              <a:ext cx="1772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Transformed Data</a:t>
              </a:r>
              <a:endParaRPr sz="1800">
                <a:solidFill>
                  <a:schemeClr val="dk1"/>
                </a:solidFill>
                <a:latin typeface="Quattrocento Sans"/>
                <a:ea typeface="Quattrocento Sans"/>
                <a:cs typeface="Quattrocento Sans"/>
                <a:sym typeface="Quattrocento Sans"/>
              </a:endParaRPr>
            </a:p>
          </p:txBody>
        </p:sp>
        <p:sp>
          <p:nvSpPr>
            <p:cNvPr id="222" name="Google Shape;222;p8"/>
            <p:cNvSpPr txBox="1"/>
            <p:nvPr/>
          </p:nvSpPr>
          <p:spPr>
            <a:xfrm>
              <a:off x="7621623" y="4012900"/>
              <a:ext cx="172557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Patterns</a:t>
              </a:r>
              <a:endParaRPr sz="1800">
                <a:solidFill>
                  <a:schemeClr val="dk1"/>
                </a:solidFill>
                <a:latin typeface="Quattrocento Sans"/>
                <a:ea typeface="Quattrocento Sans"/>
                <a:cs typeface="Quattrocento Sans"/>
                <a:sym typeface="Quattrocento Sans"/>
              </a:endParaRPr>
            </a:p>
          </p:txBody>
        </p:sp>
        <p:sp>
          <p:nvSpPr>
            <p:cNvPr id="223" name="Google Shape;223;p8"/>
            <p:cNvSpPr txBox="1"/>
            <p:nvPr/>
          </p:nvSpPr>
          <p:spPr>
            <a:xfrm>
              <a:off x="9170892" y="3648706"/>
              <a:ext cx="172557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Information</a:t>
              </a:r>
              <a:endParaRPr sz="1800">
                <a:solidFill>
                  <a:schemeClr val="dk1"/>
                </a:solidFill>
                <a:latin typeface="Quattrocento Sans"/>
                <a:ea typeface="Quattrocento Sans"/>
                <a:cs typeface="Quattrocento Sans"/>
                <a:sym typeface="Quattrocento Sans"/>
              </a:endParaRPr>
            </a:p>
          </p:txBody>
        </p:sp>
      </p:grpSp>
      <p:sp>
        <p:nvSpPr>
          <p:cNvPr id="224" name="Google Shape;224;p8"/>
          <p:cNvSpPr txBox="1"/>
          <p:nvPr/>
        </p:nvSpPr>
        <p:spPr>
          <a:xfrm>
            <a:off x="2628019" y="6235401"/>
            <a:ext cx="94852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Based on content in “From Data Mining to Knowledge Discovery”, AI Magazine, Vol 17, No. 3 (1996)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http://www.aaai.org/ojs/index.php/aimagazine/article/view/1230</a:t>
            </a:r>
            <a:endParaRPr/>
          </a:p>
        </p:txBody>
      </p:sp>
      <p:cxnSp>
        <p:nvCxnSpPr>
          <p:cNvPr id="225" name="Google Shape;225;p8"/>
          <p:cNvCxnSpPr/>
          <p:nvPr/>
        </p:nvCxnSpPr>
        <p:spPr>
          <a:xfrm>
            <a:off x="9093200" y="3776140"/>
            <a:ext cx="0" cy="2387594"/>
          </a:xfrm>
          <a:prstGeom prst="straightConnector1">
            <a:avLst/>
          </a:prstGeom>
          <a:noFill/>
          <a:ln cap="flat" cmpd="sng" w="38100">
            <a:solidFill>
              <a:srgbClr val="7F7F7F"/>
            </a:solidFill>
            <a:prstDash val="solid"/>
            <a:miter lim="800000"/>
            <a:headEnd len="sm" w="sm" type="none"/>
            <a:tailEnd len="med" w="med" type="stealth"/>
          </a:ln>
        </p:spPr>
      </p:cxnSp>
      <p:cxnSp>
        <p:nvCxnSpPr>
          <p:cNvPr id="226" name="Google Shape;226;p8"/>
          <p:cNvCxnSpPr/>
          <p:nvPr/>
        </p:nvCxnSpPr>
        <p:spPr>
          <a:xfrm rot="10800000">
            <a:off x="2421468" y="6163730"/>
            <a:ext cx="6671734" cy="0"/>
          </a:xfrm>
          <a:prstGeom prst="straightConnector1">
            <a:avLst/>
          </a:prstGeom>
          <a:noFill/>
          <a:ln cap="flat" cmpd="sng" w="38100">
            <a:solidFill>
              <a:srgbClr val="7F7F7F"/>
            </a:solidFill>
            <a:prstDash val="solid"/>
            <a:miter lim="800000"/>
            <a:headEnd len="sm" w="sm" type="none"/>
            <a:tailEnd len="med" w="med" type="stealth"/>
          </a:ln>
        </p:spPr>
      </p:cxnSp>
      <p:cxnSp>
        <p:nvCxnSpPr>
          <p:cNvPr id="227" name="Google Shape;227;p8"/>
          <p:cNvCxnSpPr/>
          <p:nvPr/>
        </p:nvCxnSpPr>
        <p:spPr>
          <a:xfrm rot="10800000">
            <a:off x="7638556" y="4197566"/>
            <a:ext cx="0" cy="1915373"/>
          </a:xfrm>
          <a:prstGeom prst="straightConnector1">
            <a:avLst/>
          </a:prstGeom>
          <a:noFill/>
          <a:ln cap="flat" cmpd="sng" w="38100">
            <a:solidFill>
              <a:srgbClr val="7F7F7F"/>
            </a:solidFill>
            <a:prstDash val="solid"/>
            <a:miter lim="800000"/>
            <a:headEnd len="sm" w="sm" type="none"/>
            <a:tailEnd len="med" w="med" type="stealth"/>
          </a:ln>
        </p:spPr>
      </p:cxnSp>
      <p:cxnSp>
        <p:nvCxnSpPr>
          <p:cNvPr id="228" name="Google Shape;228;p8"/>
          <p:cNvCxnSpPr/>
          <p:nvPr/>
        </p:nvCxnSpPr>
        <p:spPr>
          <a:xfrm rot="10800000">
            <a:off x="6062133" y="4741335"/>
            <a:ext cx="1623" cy="1371606"/>
          </a:xfrm>
          <a:prstGeom prst="straightConnector1">
            <a:avLst/>
          </a:prstGeom>
          <a:noFill/>
          <a:ln cap="flat" cmpd="sng" w="38100">
            <a:solidFill>
              <a:srgbClr val="7F7F7F"/>
            </a:solidFill>
            <a:prstDash val="solid"/>
            <a:miter lim="800000"/>
            <a:headEnd len="sm" w="sm" type="none"/>
            <a:tailEnd len="med" w="med" type="stealth"/>
          </a:ln>
        </p:spPr>
      </p:cxnSp>
      <p:cxnSp>
        <p:nvCxnSpPr>
          <p:cNvPr id="229" name="Google Shape;229;p8"/>
          <p:cNvCxnSpPr/>
          <p:nvPr/>
        </p:nvCxnSpPr>
        <p:spPr>
          <a:xfrm flipH="1" rot="10800000">
            <a:off x="4370424" y="5283200"/>
            <a:ext cx="15309" cy="778939"/>
          </a:xfrm>
          <a:prstGeom prst="straightConnector1">
            <a:avLst/>
          </a:prstGeom>
          <a:noFill/>
          <a:ln cap="flat" cmpd="sng" w="38100">
            <a:solidFill>
              <a:srgbClr val="7F7F7F"/>
            </a:solidFill>
            <a:prstDash val="solid"/>
            <a:miter lim="800000"/>
            <a:headEnd len="sm" w="sm" type="none"/>
            <a:tailEnd len="med" w="med" type="stealth"/>
          </a:ln>
        </p:spPr>
      </p:cxnSp>
      <p:sp>
        <p:nvSpPr>
          <p:cNvPr id="230" name="Google Shape;230;p8"/>
          <p:cNvSpPr/>
          <p:nvPr/>
        </p:nvSpPr>
        <p:spPr>
          <a:xfrm>
            <a:off x="580089" y="1378364"/>
            <a:ext cx="724344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KDD (Knowledge Discovery in Databases) Process</a:t>
            </a:r>
            <a:endParaRPr/>
          </a:p>
        </p:txBody>
      </p:sp>
      <p:sp>
        <p:nvSpPr>
          <p:cNvPr id="231" name="Google Shape;231;p8"/>
          <p:cNvSpPr txBox="1"/>
          <p:nvPr/>
        </p:nvSpPr>
        <p:spPr>
          <a:xfrm>
            <a:off x="-561975" y="1914525"/>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8"/>
          <p:cNvSpPr txBox="1"/>
          <p:nvPr/>
        </p:nvSpPr>
        <p:spPr>
          <a:xfrm>
            <a:off x="2139677" y="1914525"/>
            <a:ext cx="369171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Finding useful Feature to extract data as per target</a:t>
            </a:r>
            <a:endParaRPr/>
          </a:p>
        </p:txBody>
      </p:sp>
      <p:cxnSp>
        <p:nvCxnSpPr>
          <p:cNvPr id="233" name="Google Shape;233;p8"/>
          <p:cNvCxnSpPr/>
          <p:nvPr/>
        </p:nvCxnSpPr>
        <p:spPr>
          <a:xfrm>
            <a:off x="3524250" y="2270679"/>
            <a:ext cx="996843" cy="736555"/>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2019-04-15T00:21:10Z</dcterms:created>
  <dc:creator>Foundation for Innovation and Collaborative Education</dc:creator>
</cp:coreProperties>
</file>