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3" r:id="rId18"/>
    <p:sldId id="274" r:id="rId19"/>
    <p:sldId id="6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t>25-04-2019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t>25-04-2019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t>25-04-2019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Evaluation &amp; Evaluation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2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6912-E3F1-4736-B0CE-D040070E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3E90-F5B8-4AEE-A2C0-50F78625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approach, we select a portion of our dataset for training, for example, rows 0 to 5 and the rest is used for testing, for example, rows 6 to 9.</a:t>
            </a:r>
          </a:p>
          <a:p>
            <a:r>
              <a:rPr lang="en-US" dirty="0"/>
              <a:t>The model is built on the training set.</a:t>
            </a:r>
          </a:p>
          <a:p>
            <a:r>
              <a:rPr lang="en-US" dirty="0"/>
              <a:t>Then, the test feature set is passed to the model for prediction.</a:t>
            </a:r>
          </a:p>
          <a:p>
            <a:r>
              <a:rPr lang="en-US" dirty="0"/>
              <a:t>And finally, the predicted values for the test set are compared with the actual values of the testing set.</a:t>
            </a:r>
          </a:p>
          <a:p>
            <a:r>
              <a:rPr lang="en-US" dirty="0"/>
              <a:t>This will provide a more accurate evaluation on out-of-sample accuracy because the testing dataset is NOT part of the dataset that has been used to train the data.</a:t>
            </a:r>
          </a:p>
          <a:p>
            <a:r>
              <a:rPr lang="en-US" dirty="0"/>
              <a:t>It is more realistic for real world problems.</a:t>
            </a:r>
          </a:p>
        </p:txBody>
      </p:sp>
    </p:spTree>
    <p:extLst>
      <p:ext uri="{BB962C8B-B14F-4D97-AF65-F5344CB8AC3E}">
        <p14:creationId xmlns:p14="http://schemas.microsoft.com/office/powerpoint/2010/main" val="260418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6568-C620-4404-8598-79179E9A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276F-A88B-45A8-9853-A32BFB71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Since we know the outcome of each data point in this dataset, it is great to test with such database!</a:t>
            </a:r>
          </a:p>
          <a:p>
            <a:r>
              <a:rPr lang="en-US" sz="2400" dirty="0"/>
              <a:t>Since this data has not been used to train the model, the model has no knowledge of the outcome, thus making it truly out-of-sample testing.</a:t>
            </a:r>
          </a:p>
          <a:p>
            <a:r>
              <a:rPr lang="en-US" sz="2400" dirty="0"/>
              <a:t>However, please ensure that you train your model with the testing set afterwards, as you don’t want to lose potentially valuable data.</a:t>
            </a:r>
          </a:p>
          <a:p>
            <a:r>
              <a:rPr lang="en-US" sz="2400" dirty="0"/>
              <a:t>The issue with train/test split is that it’s highly dependent on the datasets on which the data was trained and tested.</a:t>
            </a:r>
          </a:p>
          <a:p>
            <a:endParaRPr lang="en-US" sz="2400" dirty="0"/>
          </a:p>
          <a:p>
            <a:r>
              <a:rPr lang="en-US" sz="2400" dirty="0"/>
              <a:t>Another evaluation model, called "K-Fold Cross-validation," resolves most of these issues.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302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3173D-9B1C-4801-B18C-9D247942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02B33C-D36E-4455-99E5-F4DD8A03C4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5567" y="1825625"/>
            <a:ext cx="4406865" cy="435133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CCA64-AE6C-4784-8948-BC24891E5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entire dataset is represented by the points in the image at the top left.</a:t>
            </a:r>
          </a:p>
          <a:p>
            <a:r>
              <a:rPr lang="en-US" dirty="0"/>
              <a:t>If we have k=4 folds, then we split up this dataset as shown here.</a:t>
            </a:r>
          </a:p>
          <a:p>
            <a:r>
              <a:rPr lang="en-US" dirty="0"/>
              <a:t>In the first fold, for example, we use the first 25 percent of the dataset for testing, and the rest for training.</a:t>
            </a:r>
          </a:p>
        </p:txBody>
      </p:sp>
    </p:spTree>
    <p:extLst>
      <p:ext uri="{BB962C8B-B14F-4D97-AF65-F5344CB8AC3E}">
        <p14:creationId xmlns:p14="http://schemas.microsoft.com/office/powerpoint/2010/main" val="267836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583D8A-15BF-42A3-A0B6-57DC1C4E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9F515-08BC-4C3A-82C3-C0390FB1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Then, in the next round (or in the second fold), the second 25 percent of the dataset is used for testing and the rest for training the model.</a:t>
            </a:r>
          </a:p>
          <a:p>
            <a:r>
              <a:rPr lang="en-US" sz="2400" dirty="0"/>
              <a:t>Again the accuracy of the model is calculated.</a:t>
            </a:r>
          </a:p>
        </p:txBody>
      </p:sp>
    </p:spTree>
    <p:extLst>
      <p:ext uri="{BB962C8B-B14F-4D97-AF65-F5344CB8AC3E}">
        <p14:creationId xmlns:p14="http://schemas.microsoft.com/office/powerpoint/2010/main" val="43664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9EE28-F3D2-40B7-8616-D930EC81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78BCD-C32C-4AA0-9D5B-522252ACF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8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D80595-06AD-4BE0-B33F-9EEEDC11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03A59-D284-4DF6-80E3-00044EB0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 provide a key role in the development of a model, as it provides insight to areas that require improvement.</a:t>
            </a:r>
          </a:p>
          <a:p>
            <a:r>
              <a:rPr lang="en-US" dirty="0"/>
              <a:t>We’ll be reviewing a number of model evaluation metrics, including: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Absolute Error (MAE),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Squared Error (MSE),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Mean Squared Error (RMSE).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6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0010-EA12-4C20-9E09-D9255B54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A88B-AED8-446B-A358-82E7D46BF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34175" cy="466725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Mean absolute error (MAE) </a:t>
            </a:r>
            <a:r>
              <a:rPr lang="en-US" sz="2400" dirty="0"/>
              <a:t>is the mean of the absolute value of the errors.</a:t>
            </a:r>
          </a:p>
          <a:p>
            <a:r>
              <a:rPr lang="en-US" sz="2400" dirty="0"/>
              <a:t>It’s just the average error.</a:t>
            </a:r>
          </a:p>
          <a:p>
            <a:r>
              <a:rPr lang="en-IN" sz="2400" b="1" dirty="0"/>
              <a:t>Mean Squared Error (MSE</a:t>
            </a:r>
            <a:r>
              <a:rPr lang="en-IN" sz="2400" dirty="0"/>
              <a:t>) is the mean of the squared error.</a:t>
            </a:r>
          </a:p>
          <a:p>
            <a:r>
              <a:rPr lang="en-IN" sz="2400" dirty="0"/>
              <a:t>It’s more popular than Mean absolute error because the focus is geared more towards large errors.</a:t>
            </a:r>
          </a:p>
          <a:p>
            <a:r>
              <a:rPr lang="en-IN" sz="2400" b="1" dirty="0"/>
              <a:t>Root Mean Squared Error (RMSE) </a:t>
            </a:r>
            <a:r>
              <a:rPr lang="en-IN" sz="2400" dirty="0"/>
              <a:t>is the square root of the mean squared error.</a:t>
            </a:r>
          </a:p>
          <a:p>
            <a:r>
              <a:rPr lang="en-IN" sz="2400" dirty="0"/>
              <a:t>Root Mean Squared Error is most popular because it is interpretable in the same units as the response vector (or ‘y’ units) making it easy to relate its information.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1510E6E-9E9C-43AB-BEFB-1CCB63A4BB2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958583" y="1825625"/>
                <a:ext cx="4919091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1510E6E-9E9C-43AB-BEFB-1CCB63A4B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58583" y="1825625"/>
                <a:ext cx="491909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9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4A5E-A5FE-4CDC-99FB-C6EBC038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A23F-D424-41FA-BC91-BEA530EA443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394704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Relative Absolute Error (RAE), </a:t>
                </a:r>
                <a:r>
                  <a:rPr lang="en-US" dirty="0"/>
                  <a:t>also known as Residual sum of square,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a mean value of y, takes the total absolute error and normalizes it by dividing by the total absolute error of the simple predictor.</a:t>
                </a:r>
              </a:p>
              <a:p>
                <a:r>
                  <a:rPr lang="en-US" b="1" dirty="0"/>
                  <a:t>Relative Squared Error (RSE) </a:t>
                </a:r>
                <a:r>
                  <a:rPr lang="en-US" dirty="0"/>
                  <a:t>is very similar to “Relative absolute error “, but is widely adopted by the data science community, as it is used for calculating R-squared.</a:t>
                </a:r>
              </a:p>
              <a:p>
                <a:r>
                  <a:rPr lang="en-US" b="1" dirty="0"/>
                  <a:t>R-squared</a:t>
                </a:r>
                <a:r>
                  <a:rPr lang="en-US" dirty="0"/>
                  <a:t> is not error, per se, but is a </a:t>
                </a:r>
                <a:r>
                  <a:rPr lang="en-US" u="sng" dirty="0"/>
                  <a:t>popular metric for the accuracy of your model.</a:t>
                </a:r>
              </a:p>
              <a:p>
                <a:r>
                  <a:rPr lang="en-US" dirty="0"/>
                  <a:t>The higher the R-squared, the better the model fits your data.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4A23F-D424-41FA-BC91-BEA530EA4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394704" cy="4351338"/>
              </a:xfrm>
              <a:blipFill>
                <a:blip r:embed="rId2"/>
                <a:stretch>
                  <a:fillRect l="-1335" t="-2661" r="-1430" b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EA0925-7737-40C6-A01F-1B5C4D490C1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306056" y="1825625"/>
                <a:ext cx="4047744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𝑅𝐴𝐸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I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𝑅𝑆𝐸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EA0925-7737-40C6-A01F-1B5C4D490C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06056" y="1825625"/>
                <a:ext cx="404774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00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7FBF1F-41FE-4233-BBFB-4692D429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351B4-1208-48BB-A2FE-65980000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these metrics can be used for quantifying of your prediction.</a:t>
            </a:r>
          </a:p>
          <a:p>
            <a:r>
              <a:rPr lang="en-US" b="1" dirty="0"/>
              <a:t>The choice of metric completely depends on the type of model, your data type, and domain of knowledge.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3951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855D-95AD-4888-823D-C8D64C2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93F5-3AF7-4442-BDF4-E1AD9899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regression is to build a model to accurately predict an unknown case.</a:t>
            </a:r>
          </a:p>
          <a:p>
            <a:r>
              <a:rPr lang="en-US" b="1" dirty="0"/>
              <a:t>After building the model, we have to perform regression evaluation.</a:t>
            </a:r>
          </a:p>
          <a:p>
            <a:r>
              <a:rPr lang="en-US" dirty="0"/>
              <a:t>Here, we’ll discuss two types of evaluation approaches that can be used to achieve this goal.</a:t>
            </a:r>
          </a:p>
          <a:p>
            <a:r>
              <a:rPr lang="en-US" b="1" dirty="0"/>
              <a:t>These approaches are: train and test on the same dataset, and train/test split.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5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B860-C91B-4EAA-9008-430778DB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210D-3EA8-46D8-BB66-CAABFB3C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considering evaluation models, we clearly want to choose the one that will give us the most accurate results.</a:t>
            </a:r>
          </a:p>
          <a:p>
            <a:r>
              <a:rPr lang="en-US" sz="2400" dirty="0"/>
              <a:t>So, the question is</a:t>
            </a:r>
            <a:r>
              <a:rPr lang="en-US" sz="2400" b="1" dirty="0"/>
              <a:t>, how we can calculate the accuracy of our model?</a:t>
            </a:r>
          </a:p>
          <a:p>
            <a:r>
              <a:rPr lang="en-US" sz="2400" dirty="0"/>
              <a:t>In other words, how much can we trust this model (such as linear regression) for prediction of an unknown sample, using a given a dataset ? </a:t>
            </a:r>
          </a:p>
          <a:p>
            <a:r>
              <a:rPr lang="en-US" sz="2400" dirty="0"/>
              <a:t>There are 2 approaches</a:t>
            </a:r>
          </a:p>
        </p:txBody>
      </p:sp>
    </p:spTree>
    <p:extLst>
      <p:ext uri="{BB962C8B-B14F-4D97-AF65-F5344CB8AC3E}">
        <p14:creationId xmlns:p14="http://schemas.microsoft.com/office/powerpoint/2010/main" val="34625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93D6-0350-4C69-B859-64F49794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 on the SAME dataset.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5BDD-3D72-4BC5-8136-2F1F0332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approach, you train the model on the entire dataset, then you test it using a portion of the same dataset.</a:t>
            </a:r>
          </a:p>
          <a:p>
            <a:r>
              <a:rPr lang="en-US" sz="2400" dirty="0"/>
              <a:t>For instance, assume that we have 10 records in our dataset.</a:t>
            </a:r>
          </a:p>
          <a:p>
            <a:r>
              <a:rPr lang="en-US" sz="2400" dirty="0"/>
              <a:t>We use the entire dataset for training, and we build a model using this training set.</a:t>
            </a:r>
          </a:p>
          <a:p>
            <a:r>
              <a:rPr lang="en-US" sz="2400" dirty="0"/>
              <a:t>Now, we select a small portion of the dataset, such as row numbers 6 to 9, but without the labels.</a:t>
            </a:r>
            <a:endParaRPr lang="en-IN" sz="2400" dirty="0"/>
          </a:p>
          <a:p>
            <a:r>
              <a:rPr lang="en-US" sz="2400" dirty="0"/>
              <a:t>This set, is called a test set, which has the labels, but the labels are not used for prediction, and is used only as ground truth.</a:t>
            </a:r>
          </a:p>
          <a:p>
            <a:r>
              <a:rPr lang="en-US" sz="2400" u="sng" dirty="0"/>
              <a:t>The labels are called “Actual values” of the test set.</a:t>
            </a:r>
          </a:p>
        </p:txBody>
      </p:sp>
    </p:spTree>
    <p:extLst>
      <p:ext uri="{BB962C8B-B14F-4D97-AF65-F5344CB8AC3E}">
        <p14:creationId xmlns:p14="http://schemas.microsoft.com/office/powerpoint/2010/main" val="246273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EDC2-1946-44D4-B759-F58A7B99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70E2-EE40-4D4A-9C68-B14CBB1F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we pass the feature set of the testing portion to our built model, and predict the target values.</a:t>
            </a:r>
          </a:p>
          <a:p>
            <a:r>
              <a:rPr lang="en-US" dirty="0"/>
              <a:t>Finally, we compare the predicted values by our model with the actual values in the test set.</a:t>
            </a:r>
          </a:p>
          <a:p>
            <a:r>
              <a:rPr lang="en-US" dirty="0"/>
              <a:t>This indicates how accurate our model actually is.</a:t>
            </a:r>
          </a:p>
          <a:p>
            <a:r>
              <a:rPr lang="en-US" dirty="0"/>
              <a:t>Let’s look at one of the simplest metrics to calculate the accuracy of our regression model.</a:t>
            </a:r>
          </a:p>
          <a:p>
            <a:r>
              <a:rPr lang="en-US" dirty="0"/>
              <a:t>The error of the model is calculated as the average difference between the predicted and actual values for all the rows. </a:t>
            </a:r>
          </a:p>
        </p:txBody>
      </p:sp>
    </p:spTree>
    <p:extLst>
      <p:ext uri="{BB962C8B-B14F-4D97-AF65-F5344CB8AC3E}">
        <p14:creationId xmlns:p14="http://schemas.microsoft.com/office/powerpoint/2010/main" val="193792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FE1597-EC22-4D16-976C-EF5F7F81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959FB166-8D38-4384-A348-6002309414D3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417433" y="3966606"/>
          <a:ext cx="13769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83">
                  <a:extLst>
                    <a:ext uri="{9D8B030D-6E8A-4147-A177-3AD203B41FA5}">
                      <a16:colId xmlns:a16="http://schemas.microsoft.com/office/drawing/2014/main" val="4242730739"/>
                    </a:ext>
                  </a:extLst>
                </a:gridCol>
                <a:gridCol w="951152">
                  <a:extLst>
                    <a:ext uri="{9D8B030D-6E8A-4147-A177-3AD203B41FA5}">
                      <a16:colId xmlns:a16="http://schemas.microsoft.com/office/drawing/2014/main" val="172467061"/>
                    </a:ext>
                  </a:extLst>
                </a:gridCol>
              </a:tblGrid>
              <a:tr h="243952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27617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r>
                        <a:rPr lang="en-IN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78791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r>
                        <a:rPr lang="en-IN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35925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r>
                        <a:rPr lang="en-IN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153404"/>
                  </a:ext>
                </a:extLst>
              </a:tr>
              <a:tr h="243952">
                <a:tc>
                  <a:txBody>
                    <a:bodyPr/>
                    <a:lstStyle/>
                    <a:p>
                      <a:r>
                        <a:rPr lang="en-IN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599556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7BB0DB-571C-4BDD-985F-AADE95D828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64508"/>
            <a:ext cx="5181600" cy="28735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5A2E3C-C393-416A-8AD9-C6DFD21F243F}"/>
              </a:ext>
            </a:extLst>
          </p:cNvPr>
          <p:cNvSpPr/>
          <p:nvPr/>
        </p:nvSpPr>
        <p:spPr>
          <a:xfrm>
            <a:off x="4914900" y="5133974"/>
            <a:ext cx="1066800" cy="238125"/>
          </a:xfrm>
          <a:prstGeom prst="rect">
            <a:avLst/>
          </a:prstGeom>
          <a:solidFill>
            <a:srgbClr val="E9EB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b="1" dirty="0">
                <a:ln w="0"/>
                <a:solidFill>
                  <a:schemeClr val="tx1"/>
                </a:solidFill>
              </a:rPr>
              <a:t>212</a:t>
            </a:r>
            <a:endParaRPr lang="en-IN" sz="11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F3DD4A-FE28-4395-9FB8-CDDD56075FD1}"/>
              </a:ext>
            </a:extLst>
          </p:cNvPr>
          <p:cNvSpPr/>
          <p:nvPr/>
        </p:nvSpPr>
        <p:spPr>
          <a:xfrm>
            <a:off x="5172076" y="4391025"/>
            <a:ext cx="590550" cy="9810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9E45B-D34E-4F96-AB0F-70BD8F5EFCA5}"/>
              </a:ext>
            </a:extLst>
          </p:cNvPr>
          <p:cNvSpPr txBox="1"/>
          <p:nvPr/>
        </p:nvSpPr>
        <p:spPr>
          <a:xfrm>
            <a:off x="6019800" y="4705350"/>
            <a:ext cx="25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C2877-B9D0-43C0-97DC-BD27A21A39F2}"/>
              </a:ext>
            </a:extLst>
          </p:cNvPr>
          <p:cNvSpPr txBox="1"/>
          <p:nvPr/>
        </p:nvSpPr>
        <p:spPr>
          <a:xfrm>
            <a:off x="5057776" y="5669505"/>
            <a:ext cx="1297304" cy="34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Actual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0FEC14-CA0B-4C1F-BC25-35CB807878F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467351" y="5372099"/>
            <a:ext cx="0" cy="4000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8C0AFA-076F-4851-94B0-64B6DB1DDEAA}"/>
              </a:ext>
            </a:extLst>
          </p:cNvPr>
          <p:cNvSpPr txBox="1"/>
          <p:nvPr/>
        </p:nvSpPr>
        <p:spPr>
          <a:xfrm>
            <a:off x="8706232" y="5839889"/>
            <a:ext cx="108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Predicted</a:t>
            </a:r>
          </a:p>
          <a:p>
            <a:r>
              <a:rPr lang="en-IN" sz="1600" dirty="0"/>
              <a:t>values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4A1B7F-AAFA-4C04-BF85-C217DC527A3E}"/>
              </a:ext>
            </a:extLst>
          </p:cNvPr>
          <p:cNvCxnSpPr/>
          <p:nvPr/>
        </p:nvCxnSpPr>
        <p:spPr>
          <a:xfrm>
            <a:off x="9171432" y="5438079"/>
            <a:ext cx="0" cy="400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CED723-D789-4FEE-8CB1-78B051C5FFF8}"/>
                  </a:ext>
                </a:extLst>
              </p:cNvPr>
              <p:cNvSpPr txBox="1"/>
              <p:nvPr/>
            </p:nvSpPr>
            <p:spPr>
              <a:xfrm>
                <a:off x="6729984" y="2039112"/>
                <a:ext cx="4623816" cy="1493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sz="2000" dirty="0"/>
              </a:p>
              <a:p>
                <a:endParaRPr lang="en-IN" sz="2000" dirty="0"/>
              </a:p>
              <a:p>
                <a:r>
                  <a:rPr lang="en-IN" sz="2000" dirty="0"/>
                  <a:t>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234−232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256−255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267−267</m:t>
                            </m:r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CED723-D789-4FEE-8CB1-78B051C5F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84" y="2039112"/>
                <a:ext cx="4623816" cy="1493550"/>
              </a:xfrm>
              <a:prstGeom prst="rect">
                <a:avLst/>
              </a:prstGeom>
              <a:blipFill>
                <a:blip r:embed="rId3"/>
                <a:stretch>
                  <a:fillRect l="-1318" b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1C39763-1F5C-482E-B58E-9A4D5CD61FD4}"/>
              </a:ext>
            </a:extLst>
          </p:cNvPr>
          <p:cNvSpPr txBox="1"/>
          <p:nvPr/>
        </p:nvSpPr>
        <p:spPr>
          <a:xfrm>
            <a:off x="4320921" y="4577834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48FFDAB-3621-4A11-86DD-7E63CFCB0426}"/>
              </a:ext>
            </a:extLst>
          </p:cNvPr>
          <p:cNvSpPr/>
          <p:nvPr/>
        </p:nvSpPr>
        <p:spPr>
          <a:xfrm>
            <a:off x="4047363" y="4391025"/>
            <a:ext cx="672083" cy="981074"/>
          </a:xfrm>
          <a:prstGeom prst="righ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22CDE-BDEB-471D-AEDF-EE83C874932B}"/>
              </a:ext>
            </a:extLst>
          </p:cNvPr>
          <p:cNvSpPr txBox="1"/>
          <p:nvPr/>
        </p:nvSpPr>
        <p:spPr>
          <a:xfrm>
            <a:off x="7964807" y="4512230"/>
            <a:ext cx="37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dirty="0"/>
              <a:t>ŷ</a:t>
            </a:r>
            <a:endParaRPr lang="en-IN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B70052B1-D75B-4B41-B484-1607EAA146C6}"/>
              </a:ext>
            </a:extLst>
          </p:cNvPr>
          <p:cNvSpPr/>
          <p:nvPr/>
        </p:nvSpPr>
        <p:spPr>
          <a:xfrm>
            <a:off x="6096000" y="2564508"/>
            <a:ext cx="762001" cy="280759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213797-D115-4EC9-8BAE-F28FB402E92F}"/>
              </a:ext>
            </a:extLst>
          </p:cNvPr>
          <p:cNvSpPr txBox="1"/>
          <p:nvPr/>
        </p:nvSpPr>
        <p:spPr>
          <a:xfrm>
            <a:off x="7030403" y="3723394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24194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AFB1-AA4D-4794-AD0E-0F5B48FE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C619-B21A-400D-B9BE-D84B233D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evaluation approach would most likely have a </a:t>
            </a:r>
            <a:r>
              <a:rPr lang="en-US" b="1" dirty="0"/>
              <a:t>high “training accuracy” and a low “out-of-sample accuracy”, </a:t>
            </a:r>
            <a:r>
              <a:rPr lang="en-US" dirty="0"/>
              <a:t>since the model knows all of the testing data points from the training.</a:t>
            </a:r>
          </a:p>
          <a:p>
            <a:r>
              <a:rPr lang="en-US" b="1" dirty="0"/>
              <a:t>Training accuracy: </a:t>
            </a:r>
            <a:r>
              <a:rPr lang="en-US" dirty="0"/>
              <a:t>It is the percentage of correct predictions that the model makes when using the test dataset.</a:t>
            </a:r>
          </a:p>
        </p:txBody>
      </p:sp>
    </p:spTree>
    <p:extLst>
      <p:ext uri="{BB962C8B-B14F-4D97-AF65-F5344CB8AC3E}">
        <p14:creationId xmlns:p14="http://schemas.microsoft.com/office/powerpoint/2010/main" val="37431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CF9-E88A-4033-A567-B3297514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9B93-4414-4132-9231-3B4A51B2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 training accuracy isn’t necessarily a good thing.</a:t>
            </a:r>
          </a:p>
          <a:p>
            <a:r>
              <a:rPr lang="en-US" dirty="0"/>
              <a:t>For instance, having a high training accuracy may result in an ‘over-fit’ of the data.</a:t>
            </a:r>
          </a:p>
          <a:p>
            <a:r>
              <a:rPr lang="en-US" dirty="0"/>
              <a:t>This means that the </a:t>
            </a:r>
            <a:r>
              <a:rPr lang="en-US" u="sng" dirty="0"/>
              <a:t>model is overly trained to the dataset, which may capture noise and produce a non-generalized model.</a:t>
            </a:r>
          </a:p>
          <a:p>
            <a:r>
              <a:rPr lang="en-US" dirty="0"/>
              <a:t>Doing a “train and test” on the same dataset will most likely have low out-of-sample accuracy due to the likelihood of being over-fit.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20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F1A2-C00F-4D54-A635-2E0AE97F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5CEF-725F-4B87-B561-C2212F0F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how to improve out-of-sample accuracy?</a:t>
            </a:r>
          </a:p>
          <a:p>
            <a:r>
              <a:rPr lang="en-US" b="1" dirty="0"/>
              <a:t>By using another evaluation approach called "Train/Test Split.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630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1257</Words>
  <Application>Microsoft Office PowerPoint</Application>
  <PresentationFormat>Widescreen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Intel Clear</vt:lpstr>
      <vt:lpstr>Intel Clear Pro</vt:lpstr>
      <vt:lpstr>Wingdings</vt:lpstr>
      <vt:lpstr>Office Theme</vt:lpstr>
      <vt:lpstr>Model Evaluation &amp; Evaluation Metrics</vt:lpstr>
      <vt:lpstr>Introduction</vt:lpstr>
      <vt:lpstr>PowerPoint Presentation</vt:lpstr>
      <vt:lpstr>Train and Test on the SAME dataset.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Train/Test Split</vt:lpstr>
      <vt:lpstr>PowerPoint Presentation</vt:lpstr>
      <vt:lpstr>PowerPoint Presentation</vt:lpstr>
      <vt:lpstr>PowerPoint Presentation</vt:lpstr>
      <vt:lpstr>Evaluation Metrics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Abhishek Srivastava</cp:lastModifiedBy>
  <cp:revision>22</cp:revision>
  <dcterms:created xsi:type="dcterms:W3CDTF">2019-04-15T00:21:10Z</dcterms:created>
  <dcterms:modified xsi:type="dcterms:W3CDTF">2019-04-25T05:29:47Z</dcterms:modified>
</cp:coreProperties>
</file>