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638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51" r:id="rId11"/>
    <p:sldId id="654" r:id="rId12"/>
    <p:sldId id="655" r:id="rId13"/>
    <p:sldId id="656" r:id="rId14"/>
    <p:sldId id="648" r:id="rId15"/>
    <p:sldId id="647" r:id="rId16"/>
    <p:sldId id="649" r:id="rId17"/>
    <p:sldId id="650" r:id="rId18"/>
    <p:sldId id="652" r:id="rId19"/>
    <p:sldId id="653" r:id="rId20"/>
    <p:sldId id="6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Intel College Excellence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Analytics Tools : 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9E2E20-8440-46A6-BABF-D0057569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9C5B-8617-4C04-8DD9-DDB6B609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b="1" dirty="0"/>
              <a:t>Superimposing 2 graphs</a:t>
            </a:r>
          </a:p>
          <a:p>
            <a:pPr marL="0" indent="0">
              <a:buNone/>
            </a:pPr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</a:t>
            </a:r>
          </a:p>
          <a:p>
            <a:pPr marL="0" indent="0">
              <a:buNone/>
            </a:pPr>
            <a:r>
              <a:rPr lang="en-IN" sz="2200" dirty="0"/>
              <a:t>import </a:t>
            </a:r>
            <a:r>
              <a:rPr lang="en-IN" sz="2200" dirty="0" err="1"/>
              <a:t>matplotlib.pyplot</a:t>
            </a:r>
            <a:r>
              <a:rPr lang="en-IN" sz="2200" dirty="0"/>
              <a:t> as </a:t>
            </a:r>
            <a:r>
              <a:rPr lang="en-IN" sz="2200" dirty="0" err="1"/>
              <a:t>plt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%matplotlib inline</a:t>
            </a:r>
          </a:p>
          <a:p>
            <a:pPr marL="0" indent="0">
              <a:buNone/>
            </a:pPr>
            <a:r>
              <a:rPr lang="en-IN" sz="2200" dirty="0"/>
              <a:t>def f(t):</a:t>
            </a:r>
          </a:p>
          <a:p>
            <a:pPr marL="0" indent="0">
              <a:buNone/>
            </a:pPr>
            <a:r>
              <a:rPr lang="en-IN" sz="2200" dirty="0"/>
              <a:t>    return </a:t>
            </a:r>
            <a:r>
              <a:rPr lang="en-IN" sz="2200" dirty="0" err="1"/>
              <a:t>np.exp</a:t>
            </a:r>
            <a:r>
              <a:rPr lang="en-IN" sz="2200" dirty="0"/>
              <a:t>(-t) * </a:t>
            </a:r>
            <a:r>
              <a:rPr lang="en-IN" sz="2200" dirty="0" err="1"/>
              <a:t>np.cos</a:t>
            </a:r>
            <a:r>
              <a:rPr lang="en-IN" sz="2200" dirty="0"/>
              <a:t>(2*</a:t>
            </a:r>
            <a:r>
              <a:rPr lang="en-IN" sz="2200" dirty="0" err="1"/>
              <a:t>np.pi</a:t>
            </a:r>
            <a:r>
              <a:rPr lang="en-IN" sz="2200" dirty="0"/>
              <a:t>*t)</a:t>
            </a:r>
          </a:p>
          <a:p>
            <a:pPr marL="0" indent="0">
              <a:buNone/>
            </a:pPr>
            <a:r>
              <a:rPr lang="en-IN" sz="2200" dirty="0"/>
              <a:t>t1 = </a:t>
            </a:r>
            <a:r>
              <a:rPr lang="en-IN" sz="2200" dirty="0" err="1"/>
              <a:t>np.arange</a:t>
            </a:r>
            <a:r>
              <a:rPr lang="en-IN" sz="2200" dirty="0"/>
              <a:t>(0.0, 5.0, 0.1)</a:t>
            </a:r>
          </a:p>
          <a:p>
            <a:pPr marL="0" indent="0">
              <a:buNone/>
            </a:pPr>
            <a:r>
              <a:rPr lang="en-IN" sz="2200" dirty="0"/>
              <a:t>t2 = </a:t>
            </a:r>
            <a:r>
              <a:rPr lang="en-IN" sz="2200" dirty="0" err="1"/>
              <a:t>np.arange</a:t>
            </a:r>
            <a:r>
              <a:rPr lang="en-IN" sz="2200" dirty="0"/>
              <a:t>(0.0, 5.0, 0.02)</a:t>
            </a:r>
          </a:p>
          <a:p>
            <a:pPr marL="0" indent="0">
              <a:buNone/>
            </a:pPr>
            <a:r>
              <a:rPr lang="en-IN" sz="2200" dirty="0" err="1"/>
              <a:t>plt.figure</a:t>
            </a:r>
            <a:r>
              <a:rPr lang="en-IN" sz="2200" dirty="0"/>
              <a:t>(1)</a:t>
            </a:r>
          </a:p>
          <a:p>
            <a:pPr marL="0" indent="0">
              <a:buNone/>
            </a:pPr>
            <a:r>
              <a:rPr lang="en-IN" sz="2200" dirty="0" err="1"/>
              <a:t>plt.plot</a:t>
            </a:r>
            <a:r>
              <a:rPr lang="en-IN" sz="2200" dirty="0"/>
              <a:t>(t1, f(t1), '</a:t>
            </a:r>
            <a:r>
              <a:rPr lang="en-IN" sz="2200" dirty="0" err="1"/>
              <a:t>bo</a:t>
            </a:r>
            <a:r>
              <a:rPr lang="en-IN" sz="2200" dirty="0"/>
              <a:t>', t2, f(t2), 'r')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58427-585D-4EFC-9BB4-BE64BEE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0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E74C-873F-4FF1-ABBF-05711076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F08E-4EEB-47C1-9861-F9C5F47B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Pie graph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labels = 'Frogs', 'Hogs', 'Dogs', 'Logs'</a:t>
            </a:r>
          </a:p>
          <a:p>
            <a:pPr marL="0" indent="0">
              <a:buNone/>
            </a:pPr>
            <a:r>
              <a:rPr lang="en-IN" dirty="0"/>
              <a:t>sizes = [15, 30, 45, 10]</a:t>
            </a:r>
          </a:p>
          <a:p>
            <a:pPr marL="0" indent="0">
              <a:buNone/>
            </a:pPr>
            <a:r>
              <a:rPr lang="en-IN" dirty="0"/>
              <a:t>explode = (0, 0.1, 0, 0)  		# only "explode" the 2nd slice (i.e. 'Hogs')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fig1, ax1 = </a:t>
            </a:r>
            <a:r>
              <a:rPr lang="en-IN" dirty="0" err="1"/>
              <a:t>plt.subplots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ax1.pie(sizes, explode=explode, labels=labels, </a:t>
            </a:r>
            <a:r>
              <a:rPr lang="en-IN" dirty="0" err="1"/>
              <a:t>autopct</a:t>
            </a:r>
            <a:r>
              <a:rPr lang="en-IN" dirty="0"/>
              <a:t>='%1.1f%%',</a:t>
            </a:r>
          </a:p>
          <a:p>
            <a:pPr marL="0" indent="0">
              <a:buNone/>
            </a:pPr>
            <a:r>
              <a:rPr lang="en-IN" dirty="0"/>
              <a:t>        shadow=True, </a:t>
            </a:r>
            <a:r>
              <a:rPr lang="en-IN" dirty="0" err="1"/>
              <a:t>startangle</a:t>
            </a:r>
            <a:r>
              <a:rPr lang="en-IN" dirty="0"/>
              <a:t>=90)</a:t>
            </a:r>
          </a:p>
          <a:p>
            <a:pPr marL="0" indent="0">
              <a:buNone/>
            </a:pPr>
            <a:r>
              <a:rPr lang="en-IN" dirty="0"/>
              <a:t>ax1.axis('equal')  # Equal aspect ratio ensures that pie is drawn as a circle.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F759-B063-459D-913F-84FAB4E8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4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F664CE7-5AC7-43AB-A77A-D48A2892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9EFC2-7A99-4133-B432-06E8EB03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Bar graph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import </a:t>
            </a:r>
            <a:r>
              <a:rPr lang="en-IN" sz="2200" dirty="0" err="1"/>
              <a:t>matplotlib.pyplot</a:t>
            </a:r>
            <a:r>
              <a:rPr lang="en-IN" sz="2200" dirty="0"/>
              <a:t> as </a:t>
            </a:r>
            <a:r>
              <a:rPr lang="en-IN" sz="2200" dirty="0" err="1"/>
              <a:t>plt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</a:t>
            </a:r>
          </a:p>
          <a:p>
            <a:pPr marL="0" indent="0">
              <a:buNone/>
            </a:pPr>
            <a:r>
              <a:rPr lang="en-IN" sz="2200" dirty="0"/>
              <a:t>label = ['Adventure', 'Action', 'Drama', 'Comedy', 'Thriller/Suspense', 'Horror', 'Romantic Comedy', 'Musical', 'Documentary', 'Black Comedy', 'Western', 'Concert/Performance', 'Multiple Genres', 'Reality']</a:t>
            </a:r>
          </a:p>
          <a:p>
            <a:pPr marL="0" indent="0">
              <a:buNone/>
            </a:pPr>
            <a:r>
              <a:rPr lang="en-IN" sz="2200" dirty="0" err="1"/>
              <a:t>no_movies</a:t>
            </a:r>
            <a:r>
              <a:rPr lang="en-IN" sz="2200" dirty="0"/>
              <a:t> = [ 941, 854, 4595, 2125, 942, 509, 548, 149, 1952, 161, 64, 61, 35, 5 ]</a:t>
            </a:r>
          </a:p>
          <a:p>
            <a:pPr marL="0" indent="0">
              <a:buNone/>
            </a:pPr>
            <a:r>
              <a:rPr lang="en-IN" sz="2200" dirty="0" err="1"/>
              <a:t>plot_bar_x</a:t>
            </a:r>
            <a:r>
              <a:rPr lang="en-IN" sz="22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678F6-64FF-4D1F-9D6F-7D84992D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4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7365-1E3C-4A81-BAB2-AD575EBC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B5E9-3C08-4977-ADC9-42D33A1F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IN" sz="2200" b="1" dirty="0"/>
              <a:t>Bar graph</a:t>
            </a: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def </a:t>
            </a:r>
            <a:r>
              <a:rPr lang="en-IN" sz="2200" dirty="0" err="1"/>
              <a:t>plot_bar_x</a:t>
            </a:r>
            <a:r>
              <a:rPr lang="en-IN" sz="2200" dirty="0"/>
              <a:t>():</a:t>
            </a:r>
          </a:p>
          <a:p>
            <a:pPr marL="0" indent="0">
              <a:buNone/>
            </a:pPr>
            <a:r>
              <a:rPr lang="en-IN" sz="2200" dirty="0"/>
              <a:t>    # this is for plotting purpose</a:t>
            </a:r>
          </a:p>
          <a:p>
            <a:pPr marL="0" indent="0">
              <a:buNone/>
            </a:pPr>
            <a:r>
              <a:rPr lang="en-IN" sz="2200" dirty="0"/>
              <a:t>    index = </a:t>
            </a:r>
            <a:r>
              <a:rPr lang="en-IN" sz="2200" dirty="0" err="1"/>
              <a:t>np.arange</a:t>
            </a:r>
            <a:r>
              <a:rPr lang="en-IN" sz="2200" dirty="0"/>
              <a:t>(</a:t>
            </a:r>
            <a:r>
              <a:rPr lang="en-IN" sz="2200" dirty="0" err="1"/>
              <a:t>len</a:t>
            </a:r>
            <a:r>
              <a:rPr lang="en-IN" sz="2200" dirty="0"/>
              <a:t>(label))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plt.bar</a:t>
            </a:r>
            <a:r>
              <a:rPr lang="en-IN" sz="2200" dirty="0"/>
              <a:t>(index, </a:t>
            </a:r>
            <a:r>
              <a:rPr lang="en-IN" sz="2200" dirty="0" err="1"/>
              <a:t>no_movies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plt.xlabel</a:t>
            </a:r>
            <a:r>
              <a:rPr lang="en-IN" sz="2200" dirty="0"/>
              <a:t>('Genre', </a:t>
            </a:r>
            <a:r>
              <a:rPr lang="en-IN" sz="2200" dirty="0" err="1"/>
              <a:t>fontsize</a:t>
            </a:r>
            <a:r>
              <a:rPr lang="en-IN" sz="2200" dirty="0"/>
              <a:t>=5)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plt.ylabel</a:t>
            </a:r>
            <a:r>
              <a:rPr lang="en-IN" sz="2200" dirty="0"/>
              <a:t>('No of Movies', </a:t>
            </a:r>
            <a:r>
              <a:rPr lang="en-IN" sz="2200" dirty="0" err="1"/>
              <a:t>fontsize</a:t>
            </a:r>
            <a:r>
              <a:rPr lang="en-IN" sz="2200" dirty="0"/>
              <a:t>=5)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plt.xticks</a:t>
            </a:r>
            <a:r>
              <a:rPr lang="en-IN" sz="2200" dirty="0"/>
              <a:t>(index, label, </a:t>
            </a:r>
            <a:r>
              <a:rPr lang="en-IN" sz="2200" dirty="0" err="1"/>
              <a:t>fontsize</a:t>
            </a:r>
            <a:r>
              <a:rPr lang="en-IN" sz="2200" dirty="0"/>
              <a:t>=5, rotation=30)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plt.title</a:t>
            </a:r>
            <a:r>
              <a:rPr lang="en-IN" sz="2200" dirty="0"/>
              <a:t>('Market Share for Each Genre 1995-2017')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plt.show</a:t>
            </a:r>
            <a:r>
              <a:rPr lang="en-IN" sz="22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BAA25-C919-4299-9A11-21C8BD1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865A-F860-4BFD-A82B-D3D59A66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Plotting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6850-01E7-425F-8A05-CB185F0622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Subplots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matplotlib.pyplot</a:t>
            </a:r>
            <a:r>
              <a:rPr lang="en-IN" sz="2400" dirty="0"/>
              <a:t> as </a:t>
            </a:r>
            <a:r>
              <a:rPr lang="en-IN" sz="2400" dirty="0" err="1"/>
              <a:t>plt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%matplotlib inline</a:t>
            </a:r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numpy</a:t>
            </a:r>
            <a:r>
              <a:rPr lang="en-IN" sz="2400" dirty="0"/>
              <a:t> as np</a:t>
            </a:r>
          </a:p>
          <a:p>
            <a:pPr marL="0" indent="0">
              <a:buNone/>
            </a:pPr>
            <a:r>
              <a:rPr lang="en-IN" sz="2400" dirty="0"/>
              <a:t>x = </a:t>
            </a:r>
            <a:r>
              <a:rPr lang="en-IN" sz="2400" dirty="0" err="1"/>
              <a:t>np.linspace</a:t>
            </a:r>
            <a:r>
              <a:rPr lang="en-IN" sz="2400" dirty="0"/>
              <a:t>(0, 5, 11)		</a:t>
            </a:r>
          </a:p>
          <a:p>
            <a:pPr marL="0" indent="0">
              <a:buNone/>
            </a:pPr>
            <a:r>
              <a:rPr lang="en-IN" sz="2400" dirty="0"/>
              <a:t>y = x ** 2	</a:t>
            </a:r>
          </a:p>
          <a:p>
            <a:pPr marL="0" indent="0">
              <a:buNone/>
            </a:pPr>
            <a:r>
              <a:rPr lang="en-IN" sz="2400" dirty="0" err="1"/>
              <a:t>plt.subplot</a:t>
            </a:r>
            <a:r>
              <a:rPr lang="en-IN" sz="2400" dirty="0"/>
              <a:t>(1,2,1)		</a:t>
            </a:r>
          </a:p>
          <a:p>
            <a:pPr marL="0" indent="0">
              <a:buNone/>
            </a:pPr>
            <a:r>
              <a:rPr lang="en-IN" sz="2400" dirty="0" err="1"/>
              <a:t>plt.plot</a:t>
            </a:r>
            <a:r>
              <a:rPr lang="en-IN" sz="2400" dirty="0"/>
              <a:t>(x, y, 'r--') 		</a:t>
            </a:r>
          </a:p>
          <a:p>
            <a:pPr marL="0" indent="0">
              <a:buNone/>
            </a:pPr>
            <a:r>
              <a:rPr lang="en-IN" sz="2400" dirty="0"/>
              <a:t>			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AF080-A2AF-4C21-B9AB-A40AA601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4561"/>
            <a:ext cx="5181600" cy="3982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		</a:t>
            </a:r>
          </a:p>
          <a:p>
            <a:pPr marL="0" indent="0">
              <a:buNone/>
            </a:pPr>
            <a:r>
              <a:rPr lang="en-IN" sz="2400" dirty="0" err="1"/>
              <a:t>plt.subplot</a:t>
            </a:r>
            <a:r>
              <a:rPr lang="en-IN" sz="2400" dirty="0"/>
              <a:t>(1,2,2)		</a:t>
            </a:r>
          </a:p>
          <a:p>
            <a:pPr marL="0" indent="0">
              <a:buNone/>
            </a:pPr>
            <a:r>
              <a:rPr lang="en-IN" sz="2400" dirty="0" err="1"/>
              <a:t>plt.plot</a:t>
            </a:r>
            <a:r>
              <a:rPr lang="en-IN" sz="2400" dirty="0"/>
              <a:t>(y, x, 'g*-');</a:t>
            </a:r>
            <a:br>
              <a:rPr lang="en-IN" sz="2400" dirty="0"/>
            </a:br>
            <a:r>
              <a:rPr lang="en-IN" sz="2400" dirty="0" err="1"/>
              <a:t>plt.xlabel</a:t>
            </a:r>
            <a:r>
              <a:rPr lang="en-IN" sz="2400" dirty="0"/>
              <a:t>('X Axis Title Here’)</a:t>
            </a:r>
          </a:p>
          <a:p>
            <a:pPr marL="0" indent="0">
              <a:buNone/>
            </a:pPr>
            <a:r>
              <a:rPr lang="en-IN" sz="2400" dirty="0" err="1"/>
              <a:t>plt.ylabel</a:t>
            </a:r>
            <a:r>
              <a:rPr lang="en-IN" sz="2400" dirty="0"/>
              <a:t>('Y Axis Title Here')	</a:t>
            </a:r>
          </a:p>
          <a:p>
            <a:pPr marL="0" indent="0">
              <a:buNone/>
            </a:pPr>
            <a:r>
              <a:rPr lang="en-IN" sz="2400" dirty="0" err="1"/>
              <a:t>plt.title</a:t>
            </a:r>
            <a:r>
              <a:rPr lang="en-IN" sz="2400" dirty="0"/>
              <a:t>('String Title Here')	</a:t>
            </a:r>
          </a:p>
          <a:p>
            <a:pPr marL="0" indent="0">
              <a:buNone/>
            </a:pPr>
            <a:r>
              <a:rPr lang="en-IN" sz="2400" dirty="0"/>
              <a:t>			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4788B-3116-46CA-ABB0-C0DFF9B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4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F79E5B-E7E5-499E-A640-194162C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Plotting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A6F1-EE75-4348-B26A-DE62F8BEBF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Another way of using Subplots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matplotlib.pyplot</a:t>
            </a:r>
            <a:r>
              <a:rPr lang="en-IN" sz="2400" dirty="0"/>
              <a:t> as </a:t>
            </a:r>
            <a:r>
              <a:rPr lang="en-IN" sz="2400" dirty="0" err="1"/>
              <a:t>plt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%matplotlib inline</a:t>
            </a:r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numpy</a:t>
            </a:r>
            <a:r>
              <a:rPr lang="en-IN" sz="2400" dirty="0"/>
              <a:t> as np</a:t>
            </a:r>
          </a:p>
          <a:p>
            <a:pPr marL="0" indent="0">
              <a:buNone/>
            </a:pPr>
            <a:r>
              <a:rPr lang="en-IN" sz="2400" dirty="0"/>
              <a:t>x = </a:t>
            </a:r>
            <a:r>
              <a:rPr lang="en-IN" sz="2400" dirty="0" err="1"/>
              <a:t>np.linspace</a:t>
            </a:r>
            <a:r>
              <a:rPr lang="en-IN" sz="2400" dirty="0"/>
              <a:t>(0, 5, 11)</a:t>
            </a:r>
          </a:p>
          <a:p>
            <a:pPr marL="0" indent="0">
              <a:buNone/>
            </a:pPr>
            <a:r>
              <a:rPr lang="en-US" sz="2400" dirty="0"/>
              <a:t>fig, ax = </a:t>
            </a:r>
            <a:r>
              <a:rPr lang="en-US" sz="2400" dirty="0" err="1"/>
              <a:t>plt.subplots</a:t>
            </a:r>
            <a:r>
              <a:rPr lang="en-US" sz="2400" dirty="0"/>
              <a:t>()   </a:t>
            </a:r>
          </a:p>
          <a:p>
            <a:pPr marL="0" indent="0">
              <a:buNone/>
            </a:pPr>
            <a:r>
              <a:rPr lang="en-US" sz="2400" dirty="0"/>
              <a:t>#generate 2 objects, fig and ax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F2F41-9699-465D-8F1F-AFF09651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3839"/>
            <a:ext cx="5181600" cy="339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ax.plot</a:t>
            </a:r>
            <a:r>
              <a:rPr lang="en-US" sz="2400" dirty="0"/>
              <a:t>(x, x**2, 'b.-')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err="1"/>
              <a:t>ax.plot</a:t>
            </a:r>
            <a:r>
              <a:rPr lang="en-US" sz="2400" dirty="0"/>
              <a:t>(x, x**3, 'g--’)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ax.set_xlabel</a:t>
            </a:r>
            <a:r>
              <a:rPr lang="en-IN" sz="2400" dirty="0"/>
              <a:t>('x axis’)</a:t>
            </a:r>
          </a:p>
          <a:p>
            <a:pPr marL="0" indent="0">
              <a:buNone/>
            </a:pPr>
            <a:r>
              <a:rPr lang="en-IN" sz="2400" dirty="0" err="1"/>
              <a:t>ax.set_ylabel</a:t>
            </a:r>
            <a:r>
              <a:rPr lang="en-IN" sz="2400" dirty="0"/>
              <a:t>('y axis')</a:t>
            </a:r>
          </a:p>
          <a:p>
            <a:pPr marL="0" indent="0">
              <a:buNone/>
            </a:pPr>
            <a:r>
              <a:rPr lang="en-IN" sz="2400" dirty="0" err="1"/>
              <a:t>ax.set_title</a:t>
            </a:r>
            <a:r>
              <a:rPr lang="en-IN" sz="2400" dirty="0"/>
              <a:t>(' plot title')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A4BC5-AF91-4045-B11E-08B78FC8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27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725D-9380-4D53-9B38-8838FBFA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Plotting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F9B4-AFD1-4B49-9E82-FAFA68BA73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Histogram with Text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mu, sigma = 100, 15</a:t>
            </a:r>
          </a:p>
          <a:p>
            <a:pPr marL="0" indent="0">
              <a:buNone/>
            </a:pPr>
            <a:r>
              <a:rPr lang="en-IN" sz="2200" dirty="0"/>
              <a:t>x = mu + sigma * </a:t>
            </a:r>
            <a:r>
              <a:rPr lang="en-IN" sz="2200" dirty="0" err="1"/>
              <a:t>np.random.randn</a:t>
            </a:r>
            <a:r>
              <a:rPr lang="en-IN" sz="2200" dirty="0"/>
              <a:t>(10000)</a:t>
            </a:r>
          </a:p>
          <a:p>
            <a:pPr marL="0" indent="0">
              <a:buNone/>
            </a:pPr>
            <a:r>
              <a:rPr lang="en-IN" sz="2200" dirty="0"/>
              <a:t># the histogram of the data</a:t>
            </a:r>
          </a:p>
          <a:p>
            <a:pPr marL="0" indent="0">
              <a:buNone/>
            </a:pPr>
            <a:r>
              <a:rPr lang="en-IN" sz="2200" dirty="0"/>
              <a:t>n, bins, patches = </a:t>
            </a:r>
            <a:r>
              <a:rPr lang="en-IN" sz="2200" dirty="0" err="1"/>
              <a:t>plt.hist</a:t>
            </a:r>
            <a:r>
              <a:rPr lang="en-IN" sz="2200" dirty="0"/>
              <a:t>(x, 50, density=1, </a:t>
            </a:r>
            <a:r>
              <a:rPr lang="en-IN" sz="2200" dirty="0" err="1"/>
              <a:t>facecolor</a:t>
            </a:r>
            <a:r>
              <a:rPr lang="en-IN" sz="2200" dirty="0"/>
              <a:t>='g', alpha=0.75)</a:t>
            </a:r>
          </a:p>
          <a:p>
            <a:pPr marL="0" indent="0">
              <a:buNone/>
            </a:pPr>
            <a:r>
              <a:rPr lang="en-IN" sz="2200" dirty="0" err="1"/>
              <a:t>plt.xlabel</a:t>
            </a:r>
            <a:r>
              <a:rPr lang="en-IN" sz="2200" dirty="0"/>
              <a:t>('Smarts')</a:t>
            </a:r>
          </a:p>
          <a:p>
            <a:pPr marL="0" indent="0">
              <a:buNone/>
            </a:pPr>
            <a:r>
              <a:rPr lang="en-IN" sz="2200" dirty="0" err="1"/>
              <a:t>plt.ylabel</a:t>
            </a:r>
            <a:r>
              <a:rPr lang="en-IN" sz="2200" dirty="0"/>
              <a:t>('Probability')</a:t>
            </a:r>
          </a:p>
          <a:p>
            <a:pPr marL="0" indent="0">
              <a:buNone/>
            </a:pPr>
            <a:r>
              <a:rPr lang="en-IN" sz="2200" dirty="0" err="1"/>
              <a:t>plt.title</a:t>
            </a:r>
            <a:r>
              <a:rPr lang="en-IN" sz="2200" dirty="0"/>
              <a:t>('Histogram of IQ')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F9DA8-CEFA-4A15-8190-66671C748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31439"/>
            <a:ext cx="5430520" cy="354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err="1"/>
              <a:t>plt.text</a:t>
            </a:r>
            <a:r>
              <a:rPr lang="en-IN" sz="2200" dirty="0"/>
              <a:t>(60, .025, r'$\mu=100,\ \sigma=15$')</a:t>
            </a:r>
          </a:p>
          <a:p>
            <a:pPr marL="0" indent="0">
              <a:buNone/>
            </a:pPr>
            <a:r>
              <a:rPr lang="en-IN" sz="2200" dirty="0" err="1"/>
              <a:t>plt.axis</a:t>
            </a:r>
            <a:r>
              <a:rPr lang="en-IN" sz="2200" dirty="0"/>
              <a:t>([40, 160, 0, 0.03])</a:t>
            </a:r>
          </a:p>
          <a:p>
            <a:pPr marL="0" indent="0">
              <a:buNone/>
            </a:pPr>
            <a:r>
              <a:rPr lang="en-IN" sz="2200" dirty="0" err="1"/>
              <a:t>plt.grid</a:t>
            </a:r>
            <a:r>
              <a:rPr lang="en-IN" sz="2200" dirty="0"/>
              <a:t>(True)</a:t>
            </a:r>
          </a:p>
          <a:p>
            <a:pPr marL="0" indent="0">
              <a:buNone/>
            </a:pPr>
            <a:r>
              <a:rPr lang="en-IN" sz="2200" dirty="0" err="1"/>
              <a:t>plt.show</a:t>
            </a:r>
            <a:r>
              <a:rPr lang="en-IN" sz="2200" dirty="0"/>
              <a:t>()</a:t>
            </a:r>
          </a:p>
          <a:p>
            <a:endParaRPr lang="en-IN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652B1-4E2B-48A5-9E87-0240BF67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3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98ECE8-545E-445E-AF73-8A01937D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Graphs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628963-E6CC-427A-9BC5-2ADD3C97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Plot different variety of graphs as subplots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%matplotlib inline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 = </a:t>
            </a:r>
            <a:r>
              <a:rPr lang="en-IN" dirty="0" err="1"/>
              <a:t>np.array</a:t>
            </a:r>
            <a:r>
              <a:rPr lang="en-IN" dirty="0"/>
              <a:t>([0,1,2,3,4,5])</a:t>
            </a:r>
          </a:p>
          <a:p>
            <a:pPr marL="0" indent="0">
              <a:buNone/>
            </a:pPr>
            <a:r>
              <a:rPr lang="en-IN" dirty="0"/>
              <a:t>xx = </a:t>
            </a:r>
            <a:r>
              <a:rPr lang="en-IN" dirty="0" err="1"/>
              <a:t>np.linspace</a:t>
            </a:r>
            <a:r>
              <a:rPr lang="en-IN" dirty="0"/>
              <a:t>(-0.75, 1., 100)</a:t>
            </a:r>
          </a:p>
          <a:p>
            <a:pPr marL="0" indent="0">
              <a:buNone/>
            </a:pPr>
            <a:r>
              <a:rPr lang="en-IN" dirty="0"/>
              <a:t>fig, axes = </a:t>
            </a:r>
            <a:r>
              <a:rPr lang="en-IN" dirty="0" err="1"/>
              <a:t>plt.subplots</a:t>
            </a:r>
            <a:r>
              <a:rPr lang="en-IN" dirty="0"/>
              <a:t>(1, 4, </a:t>
            </a:r>
            <a:r>
              <a:rPr lang="en-IN" dirty="0" err="1"/>
              <a:t>figsize</a:t>
            </a:r>
            <a:r>
              <a:rPr lang="en-IN" dirty="0"/>
              <a:t>=(12,3))</a:t>
            </a:r>
          </a:p>
          <a:p>
            <a:pPr marL="0" indent="0">
              <a:buNone/>
            </a:pPr>
            <a:r>
              <a:rPr lang="en-IN" dirty="0"/>
              <a:t>axes[0].scatter(xx, xx + 0.25*</a:t>
            </a:r>
            <a:r>
              <a:rPr lang="en-IN" dirty="0" err="1"/>
              <a:t>np.random.randn</a:t>
            </a:r>
            <a:r>
              <a:rPr lang="en-IN" dirty="0"/>
              <a:t>(</a:t>
            </a:r>
            <a:r>
              <a:rPr lang="en-IN" dirty="0" err="1"/>
              <a:t>len</a:t>
            </a:r>
            <a:r>
              <a:rPr lang="en-IN" dirty="0"/>
              <a:t>(xx)))</a:t>
            </a:r>
          </a:p>
          <a:p>
            <a:pPr marL="0" indent="0">
              <a:buNone/>
            </a:pPr>
            <a:r>
              <a:rPr lang="en-IN" dirty="0"/>
              <a:t>axes[0].</a:t>
            </a:r>
            <a:r>
              <a:rPr lang="en-IN" dirty="0" err="1"/>
              <a:t>set_title</a:t>
            </a:r>
            <a:r>
              <a:rPr lang="en-IN" dirty="0"/>
              <a:t>("scatter")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8AD20-0652-4E7B-93FE-C5795746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1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BD66-512E-4504-A274-D29BF4C7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F215-202C-4AA1-8742-8415DBAB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Plot different variety of graphs as subplots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axes[1].step(n, n**2, </a:t>
            </a:r>
            <a:r>
              <a:rPr lang="en-IN" sz="2200" dirty="0" err="1"/>
              <a:t>lw</a:t>
            </a:r>
            <a:r>
              <a:rPr lang="en-IN" sz="2200" dirty="0"/>
              <a:t>=2)		</a:t>
            </a:r>
          </a:p>
          <a:p>
            <a:pPr marL="0" indent="0">
              <a:buNone/>
            </a:pPr>
            <a:r>
              <a:rPr lang="en-IN" sz="2200" dirty="0"/>
              <a:t>axes[1].</a:t>
            </a:r>
            <a:r>
              <a:rPr lang="en-IN" sz="2200" dirty="0" err="1"/>
              <a:t>set_title</a:t>
            </a:r>
            <a:r>
              <a:rPr lang="en-IN" sz="2200" dirty="0"/>
              <a:t>("step")</a:t>
            </a:r>
          </a:p>
          <a:p>
            <a:pPr marL="0" indent="0">
              <a:buNone/>
            </a:pPr>
            <a:r>
              <a:rPr lang="en-IN" sz="2200" dirty="0"/>
              <a:t>axes[2].bar(n, n**2, align="</a:t>
            </a:r>
            <a:r>
              <a:rPr lang="en-IN" sz="2200" dirty="0" err="1"/>
              <a:t>center</a:t>
            </a:r>
            <a:r>
              <a:rPr lang="en-IN" sz="2200" dirty="0"/>
              <a:t>", width=0.5, alpha=0.5)</a:t>
            </a:r>
          </a:p>
          <a:p>
            <a:pPr marL="0" indent="0">
              <a:buNone/>
            </a:pPr>
            <a:r>
              <a:rPr lang="en-IN" sz="2200" dirty="0"/>
              <a:t>axes[2].</a:t>
            </a:r>
            <a:r>
              <a:rPr lang="en-IN" sz="2200" dirty="0" err="1"/>
              <a:t>set_title</a:t>
            </a:r>
            <a:r>
              <a:rPr lang="en-IN" sz="2200" dirty="0"/>
              <a:t>("bar")</a:t>
            </a:r>
          </a:p>
          <a:p>
            <a:pPr marL="0" indent="0">
              <a:buNone/>
            </a:pPr>
            <a:r>
              <a:rPr lang="en-IN" sz="2200" dirty="0"/>
              <a:t>axes[3].</a:t>
            </a:r>
            <a:r>
              <a:rPr lang="en-IN" sz="2200" dirty="0" err="1"/>
              <a:t>fill_between</a:t>
            </a:r>
            <a:r>
              <a:rPr lang="en-IN" sz="2200" dirty="0"/>
              <a:t>(xx, xx**2, xx**3, </a:t>
            </a:r>
            <a:r>
              <a:rPr lang="en-IN" sz="2200" dirty="0" err="1"/>
              <a:t>color</a:t>
            </a:r>
            <a:r>
              <a:rPr lang="en-IN" sz="2200" dirty="0"/>
              <a:t>="green", alpha=0.5);</a:t>
            </a:r>
          </a:p>
          <a:p>
            <a:pPr marL="0" indent="0">
              <a:buNone/>
            </a:pPr>
            <a:r>
              <a:rPr lang="en-IN" sz="2200" dirty="0"/>
              <a:t>axes[3].</a:t>
            </a:r>
            <a:r>
              <a:rPr lang="en-IN" sz="2200" dirty="0" err="1"/>
              <a:t>set_title</a:t>
            </a:r>
            <a:r>
              <a:rPr lang="en-IN" sz="2200" dirty="0"/>
              <a:t>("</a:t>
            </a:r>
            <a:r>
              <a:rPr lang="en-IN" sz="2200" dirty="0" err="1"/>
              <a:t>fill_between</a:t>
            </a:r>
            <a:r>
              <a:rPr lang="en-IN" sz="2200" dirty="0"/>
              <a:t>");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60614-EC93-4590-8076-5E3BBB51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5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D1EB-BEEE-4686-B70B-6CC1D58B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2273-C7CC-477A-99A7-9A3A0B50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Saving plot into file format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fig.savefig</a:t>
            </a:r>
            <a:r>
              <a:rPr lang="en-IN" dirty="0"/>
              <a:t>("filename.png")</a:t>
            </a:r>
          </a:p>
          <a:p>
            <a:pPr marL="0" indent="0">
              <a:buNone/>
            </a:pPr>
            <a:r>
              <a:rPr lang="en-IN" dirty="0" err="1"/>
              <a:t>fig.savefig</a:t>
            </a:r>
            <a:r>
              <a:rPr lang="en-IN" dirty="0"/>
              <a:t>("filename.png", dpi=200)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18519-376D-4D63-AC02-19A3A6F5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7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272B-1A32-4073-ADA5-F06F7B9E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E3DA-5F4B-4163-9CB8-8F22D538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Matplotlib is a Python 2D plotting library which produces publication quality figures in a variety of hardcopy formats and interactive environments across platforms. </a:t>
            </a:r>
          </a:p>
          <a:p>
            <a:r>
              <a:rPr lang="en-IN" dirty="0"/>
              <a:t>Matplotlib can be used in Python scripts, the Python and </a:t>
            </a:r>
            <a:r>
              <a:rPr lang="en-IN" dirty="0" err="1"/>
              <a:t>IPython</a:t>
            </a:r>
            <a:r>
              <a:rPr lang="en-IN" dirty="0"/>
              <a:t> shells, the </a:t>
            </a:r>
            <a:r>
              <a:rPr lang="en-IN" dirty="0" err="1"/>
              <a:t>Jupyter</a:t>
            </a:r>
            <a:r>
              <a:rPr lang="en-IN" dirty="0"/>
              <a:t> notebook, web application servers, and four graphical user interface toolkits.</a:t>
            </a:r>
          </a:p>
          <a:p>
            <a:r>
              <a:rPr lang="en-US" dirty="0"/>
              <a:t>can generate plots, histograms, power spectra, bar charts, </a:t>
            </a:r>
            <a:r>
              <a:rPr lang="en-US" dirty="0" err="1"/>
              <a:t>errorcharts</a:t>
            </a:r>
            <a:r>
              <a:rPr lang="en-US" dirty="0"/>
              <a:t>, scatterplots, etc., with just a few lines of code.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B3496-4F06-480D-B2DB-40D18390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8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249B-7E36-4B7B-9557-9D42F349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55F4-A39B-42D3-8135-7F97A755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Creating a Chart</a:t>
            </a:r>
            <a:endParaRPr lang="en-US" dirty="0"/>
          </a:p>
          <a:p>
            <a:r>
              <a:rPr lang="en-US" dirty="0" err="1"/>
              <a:t>pyplot</a:t>
            </a:r>
            <a:r>
              <a:rPr lang="en-US" dirty="0"/>
              <a:t> method in matplotlib to draws the actual chart.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 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np.arange</a:t>
            </a:r>
            <a:r>
              <a:rPr lang="en-IN" dirty="0"/>
              <a:t>(0,20) </a:t>
            </a:r>
          </a:p>
          <a:p>
            <a:pPr marL="0" indent="0">
              <a:buNone/>
            </a:pPr>
            <a:r>
              <a:rPr lang="en-IN" dirty="0"/>
              <a:t>y = x ^ 3 </a:t>
            </a:r>
          </a:p>
          <a:p>
            <a:pPr marL="0" indent="0">
              <a:buNone/>
            </a:pPr>
            <a:r>
              <a:rPr lang="en-IN" dirty="0"/>
              <a:t>#Simple Plot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15EDA-82E9-4550-B5C8-D0B91DCA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4FB8-CB28-4498-8EE7-B2DD6B3F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5232-D8FE-4225-A8F4-1B6F5E40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/>
              <a:t>Labling</a:t>
            </a:r>
            <a:r>
              <a:rPr lang="en-IN" b="1" dirty="0"/>
              <a:t> the Axes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 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np.arange</a:t>
            </a:r>
            <a:r>
              <a:rPr lang="en-IN" dirty="0"/>
              <a:t>(0,20) </a:t>
            </a:r>
          </a:p>
          <a:p>
            <a:pPr marL="0" indent="0">
              <a:buNone/>
            </a:pPr>
            <a:r>
              <a:rPr lang="en-IN" dirty="0"/>
              <a:t>y = x ^ 3 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(“Cubic relationship between x &amp; y")		#</a:t>
            </a:r>
            <a:r>
              <a:rPr lang="en-IN" dirty="0" err="1"/>
              <a:t>Labeling</a:t>
            </a:r>
            <a:r>
              <a:rPr lang="en-IN" dirty="0"/>
              <a:t> the Axes and Title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("Time") 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("Distance") 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		#Simple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28CE6-994B-402C-8CA9-CAD6571F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4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BD7-0F43-49DC-BAE0-666C1D2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0FF1-7350-42ED-9C47-9A878E6F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Formatting Line type and Color</a:t>
            </a:r>
          </a:p>
          <a:p>
            <a:endParaRPr lang="en-IN" b="1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 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np.arange</a:t>
            </a:r>
            <a:r>
              <a:rPr lang="en-IN" dirty="0"/>
              <a:t>(0,20) </a:t>
            </a:r>
          </a:p>
          <a:p>
            <a:pPr marL="0" indent="0">
              <a:buNone/>
            </a:pPr>
            <a:r>
              <a:rPr lang="en-IN" dirty="0"/>
              <a:t>y = x ^ 3 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("Cubic relationship between x &amp; y")	# Labelling the Axes and Title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("Time") 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("Distance") 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x,y,'r</a:t>
            </a:r>
            <a:r>
              <a:rPr lang="en-IN" dirty="0"/>
              <a:t>’)		# Formatting the line </a:t>
            </a:r>
            <a:r>
              <a:rPr lang="en-IN" dirty="0" err="1"/>
              <a:t>colors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,'&gt;’)		# Formatting the line type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44F0B-AB41-496E-9A5E-72D64D99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9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C213-91A0-4FCC-8EBA-AC7937E3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96E3-E239-4BDC-A69C-98A92E8F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Saving the Chart File</a:t>
            </a:r>
          </a:p>
          <a:p>
            <a:endParaRPr lang="en-IN" b="1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 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np.arange</a:t>
            </a:r>
            <a:r>
              <a:rPr lang="en-IN" dirty="0"/>
              <a:t>(0,20) </a:t>
            </a:r>
          </a:p>
          <a:p>
            <a:pPr marL="0" indent="0">
              <a:buNone/>
            </a:pPr>
            <a:r>
              <a:rPr lang="en-IN" dirty="0"/>
              <a:t>y = x ^ 3 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("Cubic relationship between x &amp; y")		# Labelling the Axes and Title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("Time") 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("Distance") 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x,y,'r</a:t>
            </a:r>
            <a:r>
              <a:rPr lang="en-IN" dirty="0"/>
              <a:t>’)					# Formatting the line </a:t>
            </a:r>
            <a:r>
              <a:rPr lang="en-IN" dirty="0" err="1"/>
              <a:t>colors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,'&gt;’)					# Formatting the line type  </a:t>
            </a:r>
          </a:p>
          <a:p>
            <a:pPr marL="0" indent="0">
              <a:buNone/>
            </a:pPr>
            <a:r>
              <a:rPr lang="en-IN" dirty="0" err="1"/>
              <a:t>plt.savefig</a:t>
            </a:r>
            <a:r>
              <a:rPr lang="en-IN" dirty="0"/>
              <a:t>('timevsdist.pdf', format='pdf’)		# save in pdf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BC86-ACF7-4C44-B41D-3081AC66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6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D5C7F4-CC0F-47E9-9C9B-748990D5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Working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1ECE-216D-41F8-88B1-7E0D162133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Adding Annotations</a:t>
            </a:r>
          </a:p>
          <a:p>
            <a:endParaRPr lang="en-IN" sz="2200" dirty="0"/>
          </a:p>
          <a:p>
            <a:pPr marL="0" indent="0">
              <a:buNone/>
            </a:pPr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 </a:t>
            </a:r>
          </a:p>
          <a:p>
            <a:pPr marL="0" indent="0">
              <a:buNone/>
            </a:pPr>
            <a:r>
              <a:rPr lang="en-IN" sz="2200" dirty="0"/>
              <a:t>from matplotlib import </a:t>
            </a:r>
            <a:r>
              <a:rPr lang="en-IN" sz="2200" dirty="0" err="1"/>
              <a:t>pyplot</a:t>
            </a:r>
            <a:r>
              <a:rPr lang="en-IN" sz="2200" dirty="0"/>
              <a:t> as </a:t>
            </a:r>
            <a:r>
              <a:rPr lang="en-IN" sz="2200" dirty="0" err="1"/>
              <a:t>plt</a:t>
            </a:r>
            <a:r>
              <a:rPr lang="en-IN" sz="2200" dirty="0"/>
              <a:t> </a:t>
            </a:r>
          </a:p>
          <a:p>
            <a:pPr marL="0" indent="0">
              <a:buNone/>
            </a:pPr>
            <a:r>
              <a:rPr lang="en-IN" sz="2200" dirty="0"/>
              <a:t>x = </a:t>
            </a:r>
            <a:r>
              <a:rPr lang="en-IN" sz="2200" dirty="0" err="1"/>
              <a:t>np.arange</a:t>
            </a:r>
            <a:r>
              <a:rPr lang="en-IN" sz="2200" dirty="0"/>
              <a:t>(0,10) </a:t>
            </a:r>
          </a:p>
          <a:p>
            <a:pPr marL="0" indent="0">
              <a:buNone/>
            </a:pPr>
            <a:r>
              <a:rPr lang="en-IN" sz="2200" dirty="0"/>
              <a:t>y = x ^ 2 </a:t>
            </a:r>
          </a:p>
          <a:p>
            <a:pPr marL="0" indent="0">
              <a:buNone/>
            </a:pPr>
            <a:r>
              <a:rPr lang="en-IN" sz="2200" dirty="0"/>
              <a:t>z = x ^ 3</a:t>
            </a:r>
          </a:p>
          <a:p>
            <a:pPr marL="0" indent="0">
              <a:buNone/>
            </a:pPr>
            <a:r>
              <a:rPr lang="en-IN" sz="2200" dirty="0"/>
              <a:t>t = x ^ 4 </a:t>
            </a:r>
          </a:p>
          <a:p>
            <a:pPr marL="0" indent="0">
              <a:buNone/>
            </a:pPr>
            <a:r>
              <a:rPr lang="en-IN" sz="2200" dirty="0"/>
              <a:t># </a:t>
            </a:r>
            <a:r>
              <a:rPr lang="en-IN" sz="2200" dirty="0" err="1"/>
              <a:t>Labeling</a:t>
            </a:r>
            <a:r>
              <a:rPr lang="en-IN" sz="2200" dirty="0"/>
              <a:t> the Axes and Title</a:t>
            </a:r>
          </a:p>
          <a:p>
            <a:pPr marL="0" indent="0">
              <a:buNone/>
            </a:pPr>
            <a:r>
              <a:rPr lang="en-IN" sz="2200" dirty="0" err="1"/>
              <a:t>plt.title</a:t>
            </a:r>
            <a:r>
              <a:rPr lang="en-IN" sz="2200" dirty="0"/>
              <a:t>("Graph Drawing") 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2B2E3-6B9E-4FE2-9125-8360808A6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 err="1"/>
              <a:t>plt.xlabel</a:t>
            </a:r>
            <a:r>
              <a:rPr lang="en-IN" sz="2200" dirty="0"/>
              <a:t>("Time") </a:t>
            </a:r>
          </a:p>
          <a:p>
            <a:pPr marL="0" indent="0">
              <a:buNone/>
            </a:pPr>
            <a:r>
              <a:rPr lang="en-IN" sz="2200" dirty="0" err="1"/>
              <a:t>plt.ylabel</a:t>
            </a:r>
            <a:r>
              <a:rPr lang="en-IN" sz="2200" dirty="0"/>
              <a:t>("Distance") </a:t>
            </a:r>
          </a:p>
          <a:p>
            <a:pPr marL="0" indent="0">
              <a:buNone/>
            </a:pPr>
            <a:r>
              <a:rPr lang="en-IN" sz="2200" dirty="0" err="1"/>
              <a:t>plt.plot</a:t>
            </a:r>
            <a:r>
              <a:rPr lang="en-IN" sz="2200" dirty="0"/>
              <a:t>(</a:t>
            </a:r>
            <a:r>
              <a:rPr lang="en-IN" sz="2200" dirty="0" err="1"/>
              <a:t>x,y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 err="1"/>
              <a:t>plt.annotate</a:t>
            </a:r>
            <a:r>
              <a:rPr lang="en-IN" sz="2200" dirty="0"/>
              <a:t>(</a:t>
            </a:r>
            <a:r>
              <a:rPr lang="en-IN" sz="2200" dirty="0" err="1"/>
              <a:t>xy</a:t>
            </a:r>
            <a:r>
              <a:rPr lang="en-IN" sz="2200" dirty="0"/>
              <a:t>=[2,1], s='Second Entry’) 	</a:t>
            </a:r>
          </a:p>
          <a:p>
            <a:pPr marL="0" indent="0">
              <a:buNone/>
            </a:pPr>
            <a:r>
              <a:rPr lang="en-IN" sz="2200" dirty="0" err="1"/>
              <a:t>plt.annotate</a:t>
            </a:r>
            <a:r>
              <a:rPr lang="en-IN" sz="2200" dirty="0"/>
              <a:t>(</a:t>
            </a:r>
            <a:r>
              <a:rPr lang="en-IN" sz="2200" dirty="0" err="1"/>
              <a:t>xy</a:t>
            </a:r>
            <a:r>
              <a:rPr lang="en-IN" sz="2200" dirty="0"/>
              <a:t>=[4,6], s='Third Entry’)	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3574F-CF66-477E-9758-27D33FDA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9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3BDC-70C6-4DF4-96BC-52CCAB37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Working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EC1B-1160-4440-A9A7-6B18BAA91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b="1" dirty="0"/>
              <a:t>Adding Legends</a:t>
            </a:r>
          </a:p>
          <a:p>
            <a:endParaRPr lang="en-IN" sz="2200" dirty="0"/>
          </a:p>
          <a:p>
            <a:pPr marL="0" indent="0">
              <a:buNone/>
            </a:pPr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 </a:t>
            </a:r>
          </a:p>
          <a:p>
            <a:pPr marL="0" indent="0">
              <a:buNone/>
            </a:pPr>
            <a:r>
              <a:rPr lang="en-IN" sz="2200" dirty="0"/>
              <a:t>from matplotlib import </a:t>
            </a:r>
            <a:r>
              <a:rPr lang="en-IN" sz="2200" dirty="0" err="1"/>
              <a:t>pyplot</a:t>
            </a:r>
            <a:r>
              <a:rPr lang="en-IN" sz="2200" dirty="0"/>
              <a:t> as </a:t>
            </a:r>
            <a:r>
              <a:rPr lang="en-IN" sz="2200" dirty="0" err="1"/>
              <a:t>plt</a:t>
            </a:r>
            <a:r>
              <a:rPr lang="en-IN" sz="2200" dirty="0"/>
              <a:t> </a:t>
            </a:r>
          </a:p>
          <a:p>
            <a:pPr marL="0" indent="0">
              <a:buNone/>
            </a:pPr>
            <a:r>
              <a:rPr lang="en-IN" sz="2200" dirty="0"/>
              <a:t>x = </a:t>
            </a:r>
            <a:r>
              <a:rPr lang="en-IN" sz="2200" dirty="0" err="1"/>
              <a:t>np.arange</a:t>
            </a:r>
            <a:r>
              <a:rPr lang="en-IN" sz="2200" dirty="0"/>
              <a:t>(0,10) </a:t>
            </a:r>
          </a:p>
          <a:p>
            <a:pPr marL="0" indent="0">
              <a:buNone/>
            </a:pPr>
            <a:r>
              <a:rPr lang="en-IN" sz="2200" dirty="0"/>
              <a:t>y = x ^ 2 </a:t>
            </a:r>
          </a:p>
          <a:p>
            <a:pPr marL="0" indent="0">
              <a:buNone/>
            </a:pPr>
            <a:r>
              <a:rPr lang="en-IN" sz="2200" dirty="0"/>
              <a:t>z = x ^ 3</a:t>
            </a:r>
          </a:p>
          <a:p>
            <a:pPr marL="0" indent="0">
              <a:buNone/>
            </a:pPr>
            <a:r>
              <a:rPr lang="en-IN" sz="2200" dirty="0"/>
              <a:t>t = x ^ 4 </a:t>
            </a:r>
          </a:p>
          <a:p>
            <a:pPr marL="0" indent="0">
              <a:buNone/>
            </a:pPr>
            <a:r>
              <a:rPr lang="en-IN" sz="2200" dirty="0"/>
              <a:t># </a:t>
            </a:r>
            <a:r>
              <a:rPr lang="en-IN" sz="2200" dirty="0" err="1"/>
              <a:t>Labeling</a:t>
            </a:r>
            <a:r>
              <a:rPr lang="en-IN" sz="2200" dirty="0"/>
              <a:t> the Axes and Title</a:t>
            </a:r>
          </a:p>
          <a:p>
            <a:pPr marL="0" indent="0">
              <a:buNone/>
            </a:pPr>
            <a:r>
              <a:rPr lang="en-IN" sz="2200" dirty="0" err="1"/>
              <a:t>plt.title</a:t>
            </a:r>
            <a:r>
              <a:rPr lang="en-IN" sz="2200" dirty="0"/>
              <a:t>("Graph Drawing") </a:t>
            </a:r>
          </a:p>
          <a:p>
            <a:pPr marL="0" indent="0">
              <a:buNone/>
            </a:pPr>
            <a:r>
              <a:rPr lang="en-IN" sz="2200" dirty="0" err="1"/>
              <a:t>plt.xlabel</a:t>
            </a:r>
            <a:r>
              <a:rPr lang="en-IN" sz="2200" dirty="0"/>
              <a:t>("Time") 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EEDD-1C71-4739-9514-960C1D3B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90799"/>
            <a:ext cx="5181600" cy="3586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dirty="0" err="1"/>
              <a:t>plt.ylabel</a:t>
            </a:r>
            <a:r>
              <a:rPr lang="en-IN" sz="2200" dirty="0"/>
              <a:t>("Distance") </a:t>
            </a:r>
          </a:p>
          <a:p>
            <a:pPr marL="0" indent="0">
              <a:buNone/>
            </a:pPr>
            <a:r>
              <a:rPr lang="en-IN" sz="2200" dirty="0" err="1"/>
              <a:t>plt.plot</a:t>
            </a:r>
            <a:r>
              <a:rPr lang="en-IN" sz="2200" dirty="0"/>
              <a:t>(</a:t>
            </a:r>
            <a:r>
              <a:rPr lang="en-IN" sz="2200" dirty="0" err="1"/>
              <a:t>x,y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/>
              <a:t>#Annotate</a:t>
            </a:r>
          </a:p>
          <a:p>
            <a:pPr marL="0" indent="0">
              <a:buNone/>
            </a:pPr>
            <a:r>
              <a:rPr lang="en-IN" sz="2200" dirty="0" err="1"/>
              <a:t>plt.annotate</a:t>
            </a:r>
            <a:r>
              <a:rPr lang="en-IN" sz="2200" dirty="0"/>
              <a:t>(</a:t>
            </a:r>
            <a:r>
              <a:rPr lang="en-IN" sz="2200" dirty="0" err="1"/>
              <a:t>xy</a:t>
            </a:r>
            <a:r>
              <a:rPr lang="en-IN" sz="2200" dirty="0"/>
              <a:t>=[2,1], s='Second Entry') </a:t>
            </a:r>
          </a:p>
          <a:p>
            <a:pPr marL="0" indent="0">
              <a:buNone/>
            </a:pPr>
            <a:r>
              <a:rPr lang="en-IN" sz="2200" dirty="0" err="1"/>
              <a:t>plt.annotate</a:t>
            </a:r>
            <a:r>
              <a:rPr lang="en-IN" sz="2200" dirty="0"/>
              <a:t>(</a:t>
            </a:r>
            <a:r>
              <a:rPr lang="en-IN" sz="2200" dirty="0" err="1"/>
              <a:t>xy</a:t>
            </a:r>
            <a:r>
              <a:rPr lang="en-IN" sz="2200" dirty="0"/>
              <a:t>=[4,6], s='Third Entry') </a:t>
            </a:r>
          </a:p>
          <a:p>
            <a:pPr marL="0" indent="0">
              <a:buNone/>
            </a:pPr>
            <a:r>
              <a:rPr lang="en-IN" sz="2200" dirty="0"/>
              <a:t># Adding Legends</a:t>
            </a:r>
          </a:p>
          <a:p>
            <a:pPr marL="0" indent="0">
              <a:buNone/>
            </a:pPr>
            <a:r>
              <a:rPr lang="en-IN" sz="2200" dirty="0" err="1"/>
              <a:t>plt.plot</a:t>
            </a:r>
            <a:r>
              <a:rPr lang="en-IN" sz="2200" dirty="0"/>
              <a:t>(</a:t>
            </a:r>
            <a:r>
              <a:rPr lang="en-IN" sz="2200" dirty="0" err="1"/>
              <a:t>x,z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 err="1"/>
              <a:t>plt.plot</a:t>
            </a:r>
            <a:r>
              <a:rPr lang="en-IN" sz="2200" dirty="0"/>
              <a:t>(</a:t>
            </a:r>
            <a:r>
              <a:rPr lang="en-IN" sz="2200" dirty="0" err="1"/>
              <a:t>x,t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 err="1"/>
              <a:t>plt.legend</a:t>
            </a:r>
            <a:r>
              <a:rPr lang="en-IN" sz="2200" dirty="0"/>
              <a:t>(['Race1', 'Race2','Race3'], </a:t>
            </a:r>
            <a:r>
              <a:rPr lang="en-IN" sz="2200" dirty="0" err="1"/>
              <a:t>loc</a:t>
            </a:r>
            <a:r>
              <a:rPr lang="en-IN" sz="2200" dirty="0"/>
              <a:t>=4)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6D9F6-0EBB-4547-94D3-1F5DABB0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4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865A-F860-4BFD-A82B-D3D59A66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Plotting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6850-01E7-425F-8A05-CB185F0622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Line graph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matplotlib.pyplot</a:t>
            </a:r>
            <a:r>
              <a:rPr lang="en-IN" sz="2400" dirty="0"/>
              <a:t> as </a:t>
            </a:r>
            <a:r>
              <a:rPr lang="en-IN" sz="2400" dirty="0" err="1"/>
              <a:t>plt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%matplotlib inline</a:t>
            </a:r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numpy</a:t>
            </a:r>
            <a:r>
              <a:rPr lang="en-IN" sz="2400" dirty="0"/>
              <a:t> as np</a:t>
            </a:r>
          </a:p>
          <a:p>
            <a:pPr marL="0" indent="0">
              <a:buNone/>
            </a:pPr>
            <a:r>
              <a:rPr lang="en-IN" sz="2400" dirty="0"/>
              <a:t>x = </a:t>
            </a:r>
            <a:r>
              <a:rPr lang="en-IN" sz="2400" dirty="0" err="1"/>
              <a:t>np.linspace</a:t>
            </a:r>
            <a:r>
              <a:rPr lang="en-IN" sz="2400" dirty="0"/>
              <a:t>(0, 5, 11)		</a:t>
            </a:r>
          </a:p>
          <a:p>
            <a:pPr marL="0" indent="0">
              <a:buNone/>
            </a:pPr>
            <a:r>
              <a:rPr lang="en-IN" sz="2400" dirty="0"/>
              <a:t>y = x ** 2			</a:t>
            </a:r>
          </a:p>
          <a:p>
            <a:pPr marL="0" indent="0">
              <a:buNone/>
            </a:pPr>
            <a:r>
              <a:rPr lang="en-IN" sz="2400" dirty="0" err="1"/>
              <a:t>plt.plot</a:t>
            </a:r>
            <a:r>
              <a:rPr lang="en-IN" sz="2400" dirty="0"/>
              <a:t>(x, y, 'r’) 			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AF080-A2AF-4C21-B9AB-A40AA601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93999"/>
            <a:ext cx="5181600" cy="338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plt.xlabel</a:t>
            </a:r>
            <a:r>
              <a:rPr lang="en-IN" sz="2400" dirty="0"/>
              <a:t>('X Axis Title Here’)</a:t>
            </a:r>
          </a:p>
          <a:p>
            <a:pPr marL="0" indent="0">
              <a:buNone/>
            </a:pPr>
            <a:r>
              <a:rPr lang="en-IN" sz="2400" dirty="0" err="1"/>
              <a:t>plt.ylabel</a:t>
            </a:r>
            <a:r>
              <a:rPr lang="en-IN" sz="2400" dirty="0"/>
              <a:t>('Y Axis Title Here')	</a:t>
            </a:r>
          </a:p>
          <a:p>
            <a:pPr marL="0" indent="0">
              <a:buNone/>
            </a:pPr>
            <a:r>
              <a:rPr lang="en-IN" sz="2400" dirty="0" err="1"/>
              <a:t>plt.title</a:t>
            </a:r>
            <a:r>
              <a:rPr lang="en-IN" sz="2400" dirty="0"/>
              <a:t>('String Title Here')	</a:t>
            </a:r>
          </a:p>
          <a:p>
            <a:pPr marL="0" indent="0">
              <a:buNone/>
            </a:pPr>
            <a:r>
              <a:rPr lang="en-IN" sz="2400" dirty="0" err="1"/>
              <a:t>plt.show</a:t>
            </a:r>
            <a:r>
              <a:rPr lang="en-IN" sz="2400" dirty="0"/>
              <a:t>()				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4788B-3116-46CA-ABB0-C0DFF9B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5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1308</Words>
  <Application>Microsoft Office PowerPoint</Application>
  <PresentationFormat>Widescreen</PresentationFormat>
  <Paragraphs>257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Intel College Excellence Program</vt:lpstr>
      <vt:lpstr>Introduction </vt:lpstr>
      <vt:lpstr>Working with Graphs</vt:lpstr>
      <vt:lpstr>Working with Graphs</vt:lpstr>
      <vt:lpstr>Working with Graphs</vt:lpstr>
      <vt:lpstr>Working with Graphs</vt:lpstr>
      <vt:lpstr>Working with Graphs</vt:lpstr>
      <vt:lpstr>Working with Graphs</vt:lpstr>
      <vt:lpstr>Plotting Graphs</vt:lpstr>
      <vt:lpstr>Plotting Graphs</vt:lpstr>
      <vt:lpstr>Plotting Graphs</vt:lpstr>
      <vt:lpstr>Plotting Graphs</vt:lpstr>
      <vt:lpstr>Plotting Graphs</vt:lpstr>
      <vt:lpstr>Plotting Graphs</vt:lpstr>
      <vt:lpstr>Plotting Graphs</vt:lpstr>
      <vt:lpstr>Plotting Graphs</vt:lpstr>
      <vt:lpstr>Plotting Graphs</vt:lpstr>
      <vt:lpstr>Plotting Graphs</vt:lpstr>
      <vt:lpstr>Plotting Graphs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Foundation for Innovation and Collaborative Education</cp:lastModifiedBy>
  <cp:revision>55</cp:revision>
  <dcterms:created xsi:type="dcterms:W3CDTF">2019-04-15T00:21:10Z</dcterms:created>
  <dcterms:modified xsi:type="dcterms:W3CDTF">2019-06-10T11:36:37Z</dcterms:modified>
</cp:coreProperties>
</file>