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TmDwSdICbnZonJKbcwFx8WkH7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88361A-EA38-477B-9C85-1D5FB30328D2}">
  <a:tblStyle styleId="{EF88361A-EA38-477B-9C85-1D5FB30328D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Here are the lessons we are going to learn today.</a:t>
            </a:r>
            <a:endParaRPr/>
          </a:p>
        </p:txBody>
      </p:sp>
      <p:sp>
        <p:nvSpPr>
          <p:cNvPr id="243" name="Google Shape;24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2C508E">
                <a:alpha val="47843"/>
              </a:srgbClr>
            </a:gs>
            <a:gs pos="26000">
              <a:srgbClr val="2C508E">
                <a:alpha val="47843"/>
              </a:srgbClr>
            </a:gs>
            <a:gs pos="90000">
              <a:srgbClr val="3F6EC2"/>
            </a:gs>
            <a:gs pos="100000">
              <a:srgbClr val="3F6EC2"/>
            </a:gs>
          </a:gsLst>
          <a:lin ang="5400000" scaled="0"/>
        </a:gradFill>
      </p:bgPr>
    </p:bg>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4"/>
          <p:cNvSpPr txBox="1"/>
          <p:nvPr>
            <p:ph idx="12" type="sldNum"/>
          </p:nvPr>
        </p:nvSpPr>
        <p:spPr>
          <a:xfrm>
            <a:off x="8610600"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3600"/>
              <a:buFont typeface="Calibri"/>
              <a:buNone/>
              <a:defRPr b="1" sz="36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81000" lvl="1" marL="914400" algn="l">
              <a:lnSpc>
                <a:spcPct val="90000"/>
              </a:lnSpc>
              <a:spcBef>
                <a:spcPts val="500"/>
              </a:spcBef>
              <a:spcAft>
                <a:spcPts val="0"/>
              </a:spcAft>
              <a:buClr>
                <a:schemeClr val="dk1"/>
              </a:buClr>
              <a:buSzPts val="2400"/>
              <a:buChar char="•"/>
              <a:defRPr sz="24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2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2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2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2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 picture containing object&#10;&#10;Description automatically generated" id="10" name="Google Shape;10;p23"/>
          <p:cNvPicPr preferRelativeResize="0"/>
          <p:nvPr/>
        </p:nvPicPr>
        <p:blipFill rotWithShape="1">
          <a:blip r:embed="rId1">
            <a:alphaModFix/>
          </a:blip>
          <a:srcRect b="0" l="0" r="0" t="0"/>
          <a:stretch/>
        </p:blipFill>
        <p:spPr>
          <a:xfrm>
            <a:off x="10633800" y="95093"/>
            <a:ext cx="1440000" cy="424178"/>
          </a:xfrm>
          <a:prstGeom prst="rect">
            <a:avLst/>
          </a:prstGeom>
          <a:noFill/>
          <a:ln>
            <a:noFill/>
          </a:ln>
        </p:spPr>
      </p:pic>
      <p:sp>
        <p:nvSpPr>
          <p:cNvPr id="11" name="Google Shape;11;p23"/>
          <p:cNvSpPr/>
          <p:nvPr/>
        </p:nvSpPr>
        <p:spPr>
          <a:xfrm>
            <a:off x="0" y="6356350"/>
            <a:ext cx="12192000" cy="501650"/>
          </a:xfrm>
          <a:prstGeom prst="rect">
            <a:avLst/>
          </a:prstGeom>
          <a:gradFill>
            <a:gsLst>
              <a:gs pos="0">
                <a:srgbClr val="2F5496"/>
              </a:gs>
              <a:gs pos="13000">
                <a:srgbClr val="2F5496"/>
              </a:gs>
              <a:gs pos="100000">
                <a:srgbClr val="0043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 name="Google Shape;1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hyperlink" Target="mailto:mentor@fice.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K-Means Clustering</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0" name="Google Shape;90;p1"/>
          <p:cNvSpPr txBox="1"/>
          <p:nvPr>
            <p:ph idx="12" type="sldNum"/>
          </p:nvPr>
        </p:nvSpPr>
        <p:spPr>
          <a:xfrm>
            <a:off x="8610600" y="635634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1" name="Google Shape;161;p10"/>
          <p:cNvSpPr txBox="1"/>
          <p:nvPr>
            <p:ph idx="1" type="body"/>
          </p:nvPr>
        </p:nvSpPr>
        <p:spPr>
          <a:xfrm>
            <a:off x="838200" y="1825625"/>
            <a:ext cx="518160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400"/>
              <a:buChar char="•"/>
            </a:pPr>
            <a:r>
              <a:rPr b="1" lang="en-IN" sz="2400">
                <a:solidFill>
                  <a:srgbClr val="FF0000"/>
                </a:solidFill>
              </a:rPr>
              <a:t>Next step is to assign each customer to the closest center so that we can find the closest centroid to each data point.</a:t>
            </a:r>
            <a:endParaRPr b="1" sz="2000">
              <a:solidFill>
                <a:srgbClr val="FF0000"/>
              </a:solidFill>
            </a:endParaRPr>
          </a:p>
        </p:txBody>
      </p:sp>
      <p:pic>
        <p:nvPicPr>
          <p:cNvPr id="162" name="Google Shape;162;p10"/>
          <p:cNvPicPr preferRelativeResize="0"/>
          <p:nvPr>
            <p:ph idx="2" type="body"/>
          </p:nvPr>
        </p:nvPicPr>
        <p:blipFill rotWithShape="1">
          <a:blip r:embed="rId3">
            <a:alphaModFix/>
          </a:blip>
          <a:srcRect b="0" l="0" r="0" t="0"/>
          <a:stretch/>
        </p:blipFill>
        <p:spPr>
          <a:xfrm>
            <a:off x="6172200" y="2309654"/>
            <a:ext cx="5181600" cy="3383280"/>
          </a:xfrm>
          <a:prstGeom prst="rect">
            <a:avLst/>
          </a:prstGeom>
          <a:noFill/>
          <a:ln>
            <a:noFill/>
          </a:ln>
        </p:spPr>
      </p:pic>
      <p:sp>
        <p:nvSpPr>
          <p:cNvPr id="163" name="Google Shape;163;p10"/>
          <p:cNvSpPr txBox="1"/>
          <p:nvPr/>
        </p:nvSpPr>
        <p:spPr>
          <a:xfrm>
            <a:off x="6903720" y="3059668"/>
            <a:ext cx="8595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Cust 1</a:t>
            </a:r>
            <a:endParaRPr/>
          </a:p>
        </p:txBody>
      </p:sp>
      <p:cxnSp>
        <p:nvCxnSpPr>
          <p:cNvPr id="164" name="Google Shape;164;p10"/>
          <p:cNvCxnSpPr/>
          <p:nvPr/>
        </p:nvCxnSpPr>
        <p:spPr>
          <a:xfrm>
            <a:off x="7559749" y="3244334"/>
            <a:ext cx="441251" cy="120658"/>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170" name="Google Shape;17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IN" sz="2400"/>
              <a:t>Therefore, you will form a matrix where each row represents the distance of a customer </a:t>
            </a:r>
            <a:r>
              <a:rPr lang="en-IN" sz="2400"/>
              <a:t>from each centroid, </a:t>
            </a:r>
            <a:r>
              <a:rPr b="1" lang="en-IN" sz="2400">
                <a:solidFill>
                  <a:srgbClr val="FF0000"/>
                </a:solidFill>
              </a:rPr>
              <a:t>called the "distance-matrix.“</a:t>
            </a:r>
            <a:endParaRPr/>
          </a:p>
          <a:p>
            <a:pPr indent="-228600" lvl="0" marL="228600" rtl="0" algn="l">
              <a:lnSpc>
                <a:spcPct val="90000"/>
              </a:lnSpc>
              <a:spcBef>
                <a:spcPts val="1000"/>
              </a:spcBef>
              <a:spcAft>
                <a:spcPts val="0"/>
              </a:spcAft>
              <a:buClr>
                <a:schemeClr val="dk1"/>
              </a:buClr>
              <a:buSzPts val="2400"/>
              <a:buChar char="•"/>
            </a:pPr>
            <a:r>
              <a:rPr lang="en-IN" sz="2400"/>
              <a:t>The main objective of k-Means clustering is to minimize the distance of data points from the centroid of its cluster and maximize the distance from other cluster centroids.</a:t>
            </a:r>
            <a:endParaRPr/>
          </a:p>
          <a:p>
            <a:pPr indent="-76200" lvl="0" marL="228600" rtl="0" algn="l">
              <a:lnSpc>
                <a:spcPct val="90000"/>
              </a:lnSpc>
              <a:spcBef>
                <a:spcPts val="1000"/>
              </a:spcBef>
              <a:spcAft>
                <a:spcPts val="0"/>
              </a:spcAft>
              <a:buClr>
                <a:schemeClr val="dk1"/>
              </a:buClr>
              <a:buSzPts val="2400"/>
              <a:buNone/>
            </a:pPr>
            <a:r>
              <a:t/>
            </a:r>
            <a:endParaRPr sz="2400"/>
          </a:p>
          <a:p>
            <a:pPr indent="-101600" lvl="0" marL="228600" rtl="0" algn="l">
              <a:lnSpc>
                <a:spcPct val="90000"/>
              </a:lnSpc>
              <a:spcBef>
                <a:spcPts val="1000"/>
              </a:spcBef>
              <a:spcAft>
                <a:spcPts val="0"/>
              </a:spcAft>
              <a:buClr>
                <a:schemeClr val="dk1"/>
              </a:buClr>
              <a:buSzPts val="2000"/>
              <a:buNone/>
            </a:pPr>
            <a:r>
              <a:t/>
            </a:r>
            <a:endParaRPr sz="2000"/>
          </a:p>
        </p:txBody>
      </p:sp>
      <p:pic>
        <p:nvPicPr>
          <p:cNvPr id="171" name="Google Shape;171;p11"/>
          <p:cNvPicPr preferRelativeResize="0"/>
          <p:nvPr>
            <p:ph idx="4294967295" type="body"/>
          </p:nvPr>
        </p:nvPicPr>
        <p:blipFill rotWithShape="1">
          <a:blip r:embed="rId3">
            <a:alphaModFix/>
          </a:blip>
          <a:srcRect b="0" l="0" r="0" t="0"/>
          <a:stretch/>
        </p:blipFill>
        <p:spPr>
          <a:xfrm>
            <a:off x="7010400" y="3429000"/>
            <a:ext cx="5181600" cy="3382962"/>
          </a:xfrm>
          <a:prstGeom prst="rect">
            <a:avLst/>
          </a:prstGeom>
          <a:noFill/>
          <a:ln>
            <a:noFill/>
          </a:ln>
        </p:spPr>
      </p:pic>
      <p:sp>
        <p:nvSpPr>
          <p:cNvPr id="172" name="Google Shape;172;p11"/>
          <p:cNvSpPr txBox="1"/>
          <p:nvPr/>
        </p:nvSpPr>
        <p:spPr>
          <a:xfrm>
            <a:off x="7688934" y="4143106"/>
            <a:ext cx="8595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Cust 1</a:t>
            </a:r>
            <a:endParaRPr/>
          </a:p>
        </p:txBody>
      </p:sp>
      <p:cxnSp>
        <p:nvCxnSpPr>
          <p:cNvPr id="173" name="Google Shape;173;p11"/>
          <p:cNvCxnSpPr/>
          <p:nvPr/>
        </p:nvCxnSpPr>
        <p:spPr>
          <a:xfrm>
            <a:off x="8419284" y="4391780"/>
            <a:ext cx="441251" cy="120658"/>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9" name="Google Shape;17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We can use the distance-matrix to find the nearest centroid to data points.</a:t>
            </a:r>
            <a:endParaRPr/>
          </a:p>
          <a:p>
            <a:pPr indent="-228600" lvl="0" marL="228600" rtl="0" algn="l">
              <a:lnSpc>
                <a:spcPct val="90000"/>
              </a:lnSpc>
              <a:spcBef>
                <a:spcPts val="1000"/>
              </a:spcBef>
              <a:spcAft>
                <a:spcPts val="0"/>
              </a:spcAft>
              <a:buClr>
                <a:srgbClr val="00B050"/>
              </a:buClr>
              <a:buSzPts val="2800"/>
              <a:buChar char="•"/>
            </a:pPr>
            <a:r>
              <a:rPr b="1" lang="en-IN">
                <a:solidFill>
                  <a:srgbClr val="00B050"/>
                </a:solidFill>
              </a:rPr>
              <a:t>After finding the closest centroids for each data point, we assign each data point to that cluster.</a:t>
            </a:r>
            <a:endParaRPr/>
          </a:p>
        </p:txBody>
      </p:sp>
      <p:pic>
        <p:nvPicPr>
          <p:cNvPr id="180" name="Google Shape;180;p12"/>
          <p:cNvPicPr preferRelativeResize="0"/>
          <p:nvPr>
            <p:ph idx="2" type="body"/>
          </p:nvPr>
        </p:nvPicPr>
        <p:blipFill rotWithShape="1">
          <a:blip r:embed="rId3">
            <a:alphaModFix/>
          </a:blip>
          <a:srcRect b="0" l="0" r="0" t="0"/>
          <a:stretch/>
        </p:blipFill>
        <p:spPr>
          <a:xfrm>
            <a:off x="6172200" y="2270204"/>
            <a:ext cx="5181600" cy="34621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6" name="Google Shape;186;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u="sng"/>
              <a:t>To reduce this error, we should shape clusters in such a way that the total distance of all members of a cluster from its centroid be minimized. </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id="187" name="Google Shape;187;p13"/>
          <p:cNvPicPr preferRelativeResize="0"/>
          <p:nvPr>
            <p:ph idx="2" type="body"/>
          </p:nvPr>
        </p:nvPicPr>
        <p:blipFill rotWithShape="1">
          <a:blip r:embed="rId3">
            <a:alphaModFix/>
          </a:blip>
          <a:srcRect b="0" l="0" r="0" t="0"/>
          <a:stretch/>
        </p:blipFill>
        <p:spPr>
          <a:xfrm>
            <a:off x="6172200" y="2309971"/>
            <a:ext cx="5181600" cy="33826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3" name="Google Shape;193;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Now we have new centroids. </a:t>
            </a:r>
            <a:endParaRPr/>
          </a:p>
          <a:p>
            <a:pPr indent="-228600" lvl="0" marL="228600" rtl="0" algn="l">
              <a:lnSpc>
                <a:spcPct val="90000"/>
              </a:lnSpc>
              <a:spcBef>
                <a:spcPts val="1000"/>
              </a:spcBef>
              <a:spcAft>
                <a:spcPts val="0"/>
              </a:spcAft>
              <a:buClr>
                <a:srgbClr val="00B050"/>
              </a:buClr>
              <a:buSzPts val="2400"/>
              <a:buChar char="•"/>
            </a:pPr>
            <a:r>
              <a:rPr b="1" lang="en-IN" sz="2400">
                <a:solidFill>
                  <a:srgbClr val="00B050"/>
                </a:solidFill>
              </a:rPr>
              <a:t>We will have to calculate the distance of all points from the new centroids.</a:t>
            </a:r>
            <a:endParaRPr/>
          </a:p>
          <a:p>
            <a:pPr indent="-228600" lvl="0" marL="228600" rtl="0" algn="l">
              <a:lnSpc>
                <a:spcPct val="90000"/>
              </a:lnSpc>
              <a:spcBef>
                <a:spcPts val="1000"/>
              </a:spcBef>
              <a:spcAft>
                <a:spcPts val="0"/>
              </a:spcAft>
              <a:buClr>
                <a:srgbClr val="FF0000"/>
              </a:buClr>
              <a:buSzPts val="2400"/>
              <a:buChar char="•"/>
            </a:pPr>
            <a:r>
              <a:rPr lang="en-IN" sz="2400">
                <a:solidFill>
                  <a:srgbClr val="FF0000"/>
                </a:solidFill>
              </a:rPr>
              <a:t>The points are re-clustered and the centroids move again.</a:t>
            </a:r>
            <a:endParaRPr/>
          </a:p>
          <a:p>
            <a:pPr indent="-228600" lvl="0" marL="228600" rtl="0" algn="l">
              <a:lnSpc>
                <a:spcPct val="90000"/>
              </a:lnSpc>
              <a:spcBef>
                <a:spcPts val="1000"/>
              </a:spcBef>
              <a:spcAft>
                <a:spcPts val="0"/>
              </a:spcAft>
              <a:buClr>
                <a:srgbClr val="FF0000"/>
              </a:buClr>
              <a:buSzPts val="2400"/>
              <a:buChar char="•"/>
            </a:pPr>
            <a:r>
              <a:rPr b="1" lang="en-IN" sz="2400">
                <a:solidFill>
                  <a:srgbClr val="FF0000"/>
                </a:solidFill>
              </a:rPr>
              <a:t>This continues until the centroids no longer move.</a:t>
            </a:r>
            <a:endParaRPr/>
          </a:p>
          <a:p>
            <a:pPr indent="-228600" lvl="0" marL="228600" rtl="0" algn="l">
              <a:lnSpc>
                <a:spcPct val="90000"/>
              </a:lnSpc>
              <a:spcBef>
                <a:spcPts val="1000"/>
              </a:spcBef>
              <a:spcAft>
                <a:spcPts val="0"/>
              </a:spcAft>
              <a:buClr>
                <a:schemeClr val="dk1"/>
              </a:buClr>
              <a:buSzPts val="2400"/>
              <a:buChar char="•"/>
            </a:pPr>
            <a:r>
              <a:rPr b="1" lang="en-IN" sz="2400"/>
              <a:t>Please note that whenever a centroid moves, each point’s distance to the centroid needs to be measured again.</a:t>
            </a:r>
            <a:endParaRPr b="1" sz="2400"/>
          </a:p>
        </p:txBody>
      </p:sp>
      <p:pic>
        <p:nvPicPr>
          <p:cNvPr id="194" name="Google Shape;194;p14"/>
          <p:cNvPicPr preferRelativeResize="0"/>
          <p:nvPr>
            <p:ph idx="2" type="body"/>
          </p:nvPr>
        </p:nvPicPr>
        <p:blipFill rotWithShape="1">
          <a:blip r:embed="rId3">
            <a:alphaModFix/>
          </a:blip>
          <a:srcRect b="0" l="0" r="0" t="0"/>
          <a:stretch/>
        </p:blipFill>
        <p:spPr>
          <a:xfrm>
            <a:off x="6172200" y="2441852"/>
            <a:ext cx="5181600" cy="31188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0" name="Google Shape;200;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Char char="•"/>
            </a:pPr>
            <a:r>
              <a:rPr lang="en-IN" sz="2380" u="sng"/>
              <a:t>k-Means is an iterative algorithm, and we have to repeat steps 2 to 4 until the algorithm converges. </a:t>
            </a:r>
            <a:endParaRPr/>
          </a:p>
          <a:p>
            <a:pPr indent="-228600" lvl="0" marL="228600" rtl="0" algn="l">
              <a:lnSpc>
                <a:spcPct val="70000"/>
              </a:lnSpc>
              <a:spcBef>
                <a:spcPts val="1000"/>
              </a:spcBef>
              <a:spcAft>
                <a:spcPts val="0"/>
              </a:spcAft>
              <a:buClr>
                <a:srgbClr val="FF0000"/>
              </a:buClr>
              <a:buSzPts val="2380"/>
              <a:buChar char="•"/>
            </a:pPr>
            <a:r>
              <a:rPr lang="en-IN" sz="2380">
                <a:solidFill>
                  <a:srgbClr val="FF0000"/>
                </a:solidFill>
              </a:rPr>
              <a:t>It results in the clusters with minimum error, or the most dense clusters. </a:t>
            </a:r>
            <a:endParaRPr/>
          </a:p>
          <a:p>
            <a:pPr indent="-228600" lvl="0" marL="228600" rtl="0" algn="l">
              <a:lnSpc>
                <a:spcPct val="70000"/>
              </a:lnSpc>
              <a:spcBef>
                <a:spcPts val="1000"/>
              </a:spcBef>
              <a:spcAft>
                <a:spcPts val="0"/>
              </a:spcAft>
              <a:buClr>
                <a:schemeClr val="dk1"/>
              </a:buClr>
              <a:buSzPts val="2380"/>
              <a:buChar char="•"/>
            </a:pPr>
            <a:r>
              <a:rPr lang="en-IN" sz="2380"/>
              <a:t>However, as it is a heuristic algorithm, there is </a:t>
            </a:r>
            <a:r>
              <a:rPr b="1" lang="en-IN" sz="2380">
                <a:solidFill>
                  <a:srgbClr val="00B050"/>
                </a:solidFill>
              </a:rPr>
              <a:t>no guarantee that it will converge to the global optimum, and the result may depend on the initial clusters. </a:t>
            </a:r>
            <a:endParaRPr/>
          </a:p>
          <a:p>
            <a:pPr indent="-228600" lvl="0" marL="228600" rtl="0" algn="l">
              <a:lnSpc>
                <a:spcPct val="70000"/>
              </a:lnSpc>
              <a:spcBef>
                <a:spcPts val="1000"/>
              </a:spcBef>
              <a:spcAft>
                <a:spcPts val="0"/>
              </a:spcAft>
              <a:buClr>
                <a:schemeClr val="dk1"/>
              </a:buClr>
              <a:buSzPts val="2380"/>
              <a:buChar char="•"/>
            </a:pPr>
            <a:r>
              <a:rPr lang="en-IN" sz="2380"/>
              <a:t>It means this </a:t>
            </a:r>
            <a:r>
              <a:rPr lang="en-IN" sz="2380" u="sng"/>
              <a:t>algorithm is guaranteed to converge to a result, but the result may be a local optimum (i.e. not necessarily the best possible outcome).</a:t>
            </a:r>
            <a:endParaRPr sz="2380" u="sng"/>
          </a:p>
        </p:txBody>
      </p:sp>
      <p:pic>
        <p:nvPicPr>
          <p:cNvPr id="201" name="Google Shape;201;p15"/>
          <p:cNvPicPr preferRelativeResize="0"/>
          <p:nvPr>
            <p:ph idx="2" type="body"/>
          </p:nvPr>
        </p:nvPicPr>
        <p:blipFill rotWithShape="1">
          <a:blip r:embed="rId3">
            <a:alphaModFix/>
          </a:blip>
          <a:srcRect b="0" l="0" r="0" t="0"/>
          <a:stretch/>
        </p:blipFill>
        <p:spPr>
          <a:xfrm>
            <a:off x="6172200" y="2293285"/>
            <a:ext cx="5181600" cy="34160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207" name="Google Shape;2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IN"/>
              <a:t>To solve this problem, it is common to run the whole process, multiple times, with different starting conditions.</a:t>
            </a:r>
            <a:endParaRPr/>
          </a:p>
          <a:p>
            <a:pPr indent="-228600" lvl="0" marL="228600" rtl="0" algn="l">
              <a:lnSpc>
                <a:spcPct val="90000"/>
              </a:lnSpc>
              <a:spcBef>
                <a:spcPts val="1000"/>
              </a:spcBef>
              <a:spcAft>
                <a:spcPts val="0"/>
              </a:spcAft>
              <a:buClr>
                <a:schemeClr val="dk1"/>
              </a:buClr>
              <a:buSzPts val="2400"/>
              <a:buChar char="•"/>
            </a:pPr>
            <a:r>
              <a:rPr lang="en-IN" u="sng"/>
              <a:t>And as the algorithm is usually very fast, it wouldn’t be any problem to run it multiple times</a:t>
            </a:r>
            <a:r>
              <a:rPr lang="en-I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IN"/>
              <a:t>K-Mean Clustering Algorithm: Summary</a:t>
            </a:r>
            <a:endParaRPr/>
          </a:p>
        </p:txBody>
      </p:sp>
      <p:sp>
        <p:nvSpPr>
          <p:cNvPr id="213" name="Google Shape;2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20"/>
              <a:buChar char="•"/>
            </a:pPr>
            <a:r>
              <a:rPr lang="en-IN" sz="2220"/>
              <a:t>Steps:</a:t>
            </a:r>
            <a:endParaRPr/>
          </a:p>
          <a:p>
            <a:pPr indent="-514350" lvl="0" marL="514350" rtl="0" algn="l">
              <a:lnSpc>
                <a:spcPct val="90000"/>
              </a:lnSpc>
              <a:spcBef>
                <a:spcPts val="1000"/>
              </a:spcBef>
              <a:spcAft>
                <a:spcPts val="0"/>
              </a:spcAft>
              <a:buClr>
                <a:schemeClr val="dk1"/>
              </a:buClr>
              <a:buSzPts val="2220"/>
              <a:buFont typeface="Calibri"/>
              <a:buAutoNum type="arabicPeriod"/>
            </a:pPr>
            <a:r>
              <a:rPr lang="en-IN" sz="2220"/>
              <a:t>Randomly placing centroid 1 for each cluster. </a:t>
            </a:r>
            <a:endParaRPr/>
          </a:p>
          <a:p>
            <a:pPr indent="-228600" lvl="1" marL="685800" rtl="0" algn="l">
              <a:lnSpc>
                <a:spcPct val="90000"/>
              </a:lnSpc>
              <a:spcBef>
                <a:spcPts val="500"/>
              </a:spcBef>
              <a:spcAft>
                <a:spcPts val="0"/>
              </a:spcAft>
              <a:buClr>
                <a:schemeClr val="dk1"/>
              </a:buClr>
              <a:buSzPts val="2220"/>
              <a:buChar char="•"/>
            </a:pPr>
            <a:r>
              <a:rPr lang="en-IN" sz="2220"/>
              <a:t>Clusters should be placed as far as possible.</a:t>
            </a:r>
            <a:endParaRPr/>
          </a:p>
          <a:p>
            <a:pPr indent="-514350" lvl="0" marL="514350" rtl="0" algn="l">
              <a:lnSpc>
                <a:spcPct val="90000"/>
              </a:lnSpc>
              <a:spcBef>
                <a:spcPts val="1000"/>
              </a:spcBef>
              <a:spcAft>
                <a:spcPts val="0"/>
              </a:spcAft>
              <a:buClr>
                <a:schemeClr val="dk1"/>
              </a:buClr>
              <a:buSzPts val="2220"/>
              <a:buFont typeface="Calibri"/>
              <a:buAutoNum type="arabicPeriod"/>
            </a:pPr>
            <a:r>
              <a:rPr lang="en-IN" sz="2220"/>
              <a:t>Calculate the distance of each points from each centroids</a:t>
            </a:r>
            <a:endParaRPr/>
          </a:p>
          <a:p>
            <a:pPr indent="-228600" lvl="1" marL="685800" rtl="0" algn="l">
              <a:lnSpc>
                <a:spcPct val="90000"/>
              </a:lnSpc>
              <a:spcBef>
                <a:spcPts val="500"/>
              </a:spcBef>
              <a:spcAft>
                <a:spcPts val="0"/>
              </a:spcAft>
              <a:buClr>
                <a:schemeClr val="dk1"/>
              </a:buClr>
              <a:buSzPts val="2220"/>
              <a:buChar char="•"/>
            </a:pPr>
            <a:r>
              <a:rPr lang="en-IN" sz="2220"/>
              <a:t>Generally, Euclidian distance is used to measure distance from the object to the centroid.</a:t>
            </a:r>
            <a:endParaRPr/>
          </a:p>
          <a:p>
            <a:pPr indent="-514350" lvl="0" marL="514350" rtl="0" algn="l">
              <a:lnSpc>
                <a:spcPct val="90000"/>
              </a:lnSpc>
              <a:spcBef>
                <a:spcPts val="1000"/>
              </a:spcBef>
              <a:spcAft>
                <a:spcPts val="0"/>
              </a:spcAft>
              <a:buClr>
                <a:schemeClr val="dk1"/>
              </a:buClr>
              <a:buSzPts val="2220"/>
              <a:buFont typeface="Calibri"/>
              <a:buAutoNum type="arabicPeriod"/>
            </a:pPr>
            <a:r>
              <a:rPr lang="en-IN" sz="2220"/>
              <a:t>Assign each point to the closest centroid creating a cluster.</a:t>
            </a:r>
            <a:endParaRPr/>
          </a:p>
          <a:p>
            <a:pPr indent="-514350" lvl="0" marL="514350" rtl="0" algn="l">
              <a:lnSpc>
                <a:spcPct val="90000"/>
              </a:lnSpc>
              <a:spcBef>
                <a:spcPts val="1000"/>
              </a:spcBef>
              <a:spcAft>
                <a:spcPts val="0"/>
              </a:spcAft>
              <a:buClr>
                <a:schemeClr val="dk1"/>
              </a:buClr>
              <a:buSzPts val="2220"/>
              <a:buFont typeface="Calibri"/>
              <a:buAutoNum type="arabicPeriod"/>
            </a:pPr>
            <a:r>
              <a:rPr lang="en-IN" sz="2220"/>
              <a:t>After assigning each data points to a cluster, recalculate the position of k centroids for each cluster.</a:t>
            </a:r>
            <a:endParaRPr/>
          </a:p>
          <a:p>
            <a:pPr indent="-228600" lvl="1" marL="685800" rtl="0" algn="l">
              <a:lnSpc>
                <a:spcPct val="90000"/>
              </a:lnSpc>
              <a:spcBef>
                <a:spcPts val="500"/>
              </a:spcBef>
              <a:spcAft>
                <a:spcPts val="0"/>
              </a:spcAft>
              <a:buClr>
                <a:schemeClr val="dk1"/>
              </a:buClr>
              <a:buSzPts val="2220"/>
              <a:buChar char="•"/>
            </a:pPr>
            <a:r>
              <a:rPr lang="en-IN" sz="2220"/>
              <a:t>The </a:t>
            </a:r>
            <a:r>
              <a:rPr lang="en-IN" sz="2220">
                <a:solidFill>
                  <a:srgbClr val="FF0000"/>
                </a:solidFill>
              </a:rPr>
              <a:t>new centroid position is determined by the mean of all points in the cluster.</a:t>
            </a:r>
            <a:endParaRPr/>
          </a:p>
          <a:p>
            <a:pPr indent="-514350" lvl="0" marL="514350" rtl="0" algn="l">
              <a:lnSpc>
                <a:spcPct val="90000"/>
              </a:lnSpc>
              <a:spcBef>
                <a:spcPts val="1000"/>
              </a:spcBef>
              <a:spcAft>
                <a:spcPts val="0"/>
              </a:spcAft>
              <a:buClr>
                <a:schemeClr val="dk1"/>
              </a:buClr>
              <a:buSzPts val="2220"/>
              <a:buFont typeface="Calibri"/>
              <a:buAutoNum type="arabicPeriod"/>
            </a:pPr>
            <a:r>
              <a:rPr lang="en-IN" sz="2220"/>
              <a:t>Repeat Step 2-3-4 until the centroids no longer moves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IN"/>
              <a:t>Determining ‘K’ in K-Means</a:t>
            </a:r>
            <a:endParaRPr/>
          </a:p>
        </p:txBody>
      </p:sp>
      <p:sp>
        <p:nvSpPr>
          <p:cNvPr id="219" name="Google Shape;2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Determining the number of clusters in a data set, or k, as in the k-Means algorithm, is a frequent problem in data clustering.</a:t>
            </a:r>
            <a:endParaRPr/>
          </a:p>
          <a:p>
            <a:pPr indent="-228600" lvl="0" marL="228600" rtl="0" algn="l">
              <a:lnSpc>
                <a:spcPct val="90000"/>
              </a:lnSpc>
              <a:spcBef>
                <a:spcPts val="1000"/>
              </a:spcBef>
              <a:spcAft>
                <a:spcPts val="0"/>
              </a:spcAft>
              <a:buClr>
                <a:srgbClr val="FF0000"/>
              </a:buClr>
              <a:buSzPts val="2400"/>
              <a:buChar char="•"/>
            </a:pPr>
            <a:r>
              <a:rPr lang="en-IN" sz="2400">
                <a:solidFill>
                  <a:srgbClr val="FF0000"/>
                </a:solidFill>
              </a:rPr>
              <a:t>The correct choice of k is often ambiguous, because it’s very dependent on the shape and scale of the distribution of points in a data set. </a:t>
            </a:r>
            <a:endParaRPr/>
          </a:p>
          <a:p>
            <a:pPr indent="-228600" lvl="0" marL="228600" rtl="0" algn="l">
              <a:lnSpc>
                <a:spcPct val="90000"/>
              </a:lnSpc>
              <a:spcBef>
                <a:spcPts val="1000"/>
              </a:spcBef>
              <a:spcAft>
                <a:spcPts val="0"/>
              </a:spcAft>
              <a:buClr>
                <a:schemeClr val="dk1"/>
              </a:buClr>
              <a:buSzPts val="2400"/>
              <a:buChar char="•"/>
            </a:pPr>
            <a:r>
              <a:rPr lang="en-IN" sz="2400"/>
              <a:t>There are some approaches to address this problem, but one of the techniques that is commonly used, is to </a:t>
            </a:r>
            <a:r>
              <a:rPr b="1" lang="en-IN" sz="2400"/>
              <a:t>run the clustering across the different values of K, and looking at a metric of accuracy for clustering.</a:t>
            </a:r>
            <a:endParaRPr b="1"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IN"/>
              <a:t>Elbow method</a:t>
            </a:r>
            <a:endParaRPr/>
          </a:p>
        </p:txBody>
      </p:sp>
      <p:sp>
        <p:nvSpPr>
          <p:cNvPr id="225" name="Google Shape;22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a:t>This metric can be “mean distance between data points and their cluster centroid,” or SSE (Sum of Squared Error) which indicate how dense our clusters are, or to what extend we minimized the error of clustering.</a:t>
            </a:r>
            <a:endParaRPr/>
          </a:p>
          <a:p>
            <a:pPr indent="-228600" lvl="0" marL="228600" rtl="0" algn="l">
              <a:lnSpc>
                <a:spcPct val="90000"/>
              </a:lnSpc>
              <a:spcBef>
                <a:spcPts val="1000"/>
              </a:spcBef>
              <a:spcAft>
                <a:spcPts val="0"/>
              </a:spcAft>
              <a:buClr>
                <a:schemeClr val="dk1"/>
              </a:buClr>
              <a:buSzPts val="2400"/>
              <a:buChar char="•"/>
            </a:pPr>
            <a:r>
              <a:rPr lang="en-IN"/>
              <a:t>Then looking at the change of this metric, we can find the best value for k.</a:t>
            </a:r>
            <a:endParaRPr/>
          </a:p>
          <a:p>
            <a:pPr indent="-228600" lvl="0" marL="228600" rtl="0" algn="l">
              <a:lnSpc>
                <a:spcPct val="90000"/>
              </a:lnSpc>
              <a:spcBef>
                <a:spcPts val="1000"/>
              </a:spcBef>
              <a:spcAft>
                <a:spcPts val="0"/>
              </a:spcAft>
              <a:buClr>
                <a:schemeClr val="dk1"/>
              </a:buClr>
              <a:buSzPts val="2400"/>
              <a:buChar char="•"/>
            </a:pPr>
            <a:r>
              <a:rPr b="1" lang="en-IN"/>
              <a:t>But the problem is that with increasing the number of clusters, the </a:t>
            </a:r>
            <a:r>
              <a:rPr b="1" lang="en-IN" u="sng"/>
              <a:t>distance of centroids to data points will always reduce. </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IN"/>
              <a:t>Introduction</a:t>
            </a:r>
            <a:endParaRPr/>
          </a:p>
        </p:txBody>
      </p:sp>
      <p:sp>
        <p:nvSpPr>
          <p:cNvPr id="97" name="Google Shape;97;p2"/>
          <p:cNvSpPr txBox="1"/>
          <p:nvPr>
            <p:ph idx="1" type="body"/>
          </p:nvPr>
        </p:nvSpPr>
        <p:spPr>
          <a:xfrm>
            <a:off x="838200" y="1825625"/>
            <a:ext cx="747712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IN" sz="2400"/>
              <a:t>There are various types of clustering algorithms available, such as partitioning, hierarchical, or density-based clustering. </a:t>
            </a:r>
            <a:endParaRPr/>
          </a:p>
          <a:p>
            <a:pPr indent="-228600" lvl="0" marL="228600" rtl="0" algn="l">
              <a:lnSpc>
                <a:spcPct val="90000"/>
              </a:lnSpc>
              <a:spcBef>
                <a:spcPts val="1000"/>
              </a:spcBef>
              <a:spcAft>
                <a:spcPts val="0"/>
              </a:spcAft>
              <a:buClr>
                <a:schemeClr val="dk1"/>
              </a:buClr>
              <a:buSzPts val="2400"/>
              <a:buChar char="•"/>
            </a:pPr>
            <a:r>
              <a:rPr lang="en-IN" sz="2400"/>
              <a:t>Here, we would consider </a:t>
            </a:r>
            <a:r>
              <a:rPr b="1" lang="en-IN" sz="2400"/>
              <a:t>k-Means, which is a type of partitioning clustering.</a:t>
            </a:r>
            <a:endParaRPr/>
          </a:p>
          <a:p>
            <a:pPr indent="-228600" lvl="0" marL="228600" rtl="0" algn="l">
              <a:lnSpc>
                <a:spcPct val="90000"/>
              </a:lnSpc>
              <a:spcBef>
                <a:spcPts val="1000"/>
              </a:spcBef>
              <a:spcAft>
                <a:spcPts val="0"/>
              </a:spcAft>
              <a:buClr>
                <a:srgbClr val="FF0000"/>
              </a:buClr>
              <a:buSzPts val="2400"/>
              <a:buChar char="•"/>
            </a:pPr>
            <a:r>
              <a:rPr lang="en-IN" sz="2400">
                <a:solidFill>
                  <a:srgbClr val="FF0000"/>
                </a:solidFill>
              </a:rPr>
              <a:t>It divides the data into k non-overlapping subsets (or clusters) without any cluster-internal structure, or labels. </a:t>
            </a:r>
            <a:endParaRPr/>
          </a:p>
          <a:p>
            <a:pPr indent="-228600" lvl="0" marL="228600" rtl="0" algn="l">
              <a:lnSpc>
                <a:spcPct val="90000"/>
              </a:lnSpc>
              <a:spcBef>
                <a:spcPts val="1000"/>
              </a:spcBef>
              <a:spcAft>
                <a:spcPts val="0"/>
              </a:spcAft>
              <a:buClr>
                <a:schemeClr val="dk1"/>
              </a:buClr>
              <a:buSzPts val="2400"/>
              <a:buChar char="•"/>
            </a:pPr>
            <a:r>
              <a:rPr lang="en-IN" sz="2400"/>
              <a:t>This means, it’s an unsupervised algorithm.</a:t>
            </a:r>
            <a:endParaRPr/>
          </a:p>
          <a:p>
            <a:pPr indent="-228600" lvl="0" marL="228600" rtl="0" algn="l">
              <a:lnSpc>
                <a:spcPct val="90000"/>
              </a:lnSpc>
              <a:spcBef>
                <a:spcPts val="1000"/>
              </a:spcBef>
              <a:spcAft>
                <a:spcPts val="0"/>
              </a:spcAft>
              <a:buClr>
                <a:srgbClr val="00B050"/>
              </a:buClr>
              <a:buSzPts val="2400"/>
              <a:buChar char="•"/>
            </a:pPr>
            <a:r>
              <a:rPr b="1" lang="en-IN" sz="2400">
                <a:solidFill>
                  <a:srgbClr val="00B050"/>
                </a:solidFill>
              </a:rPr>
              <a:t>Objects within a cluster are very similar and objects across different clusters are very different or dissimilar. </a:t>
            </a:r>
            <a:endParaRPr/>
          </a:p>
        </p:txBody>
      </p:sp>
      <p:pic>
        <p:nvPicPr>
          <p:cNvPr id="98" name="Google Shape;98;p2"/>
          <p:cNvPicPr preferRelativeResize="0"/>
          <p:nvPr/>
        </p:nvPicPr>
        <p:blipFill rotWithShape="1">
          <a:blip r:embed="rId3">
            <a:alphaModFix/>
          </a:blip>
          <a:srcRect b="0" l="0" r="0" t="0"/>
          <a:stretch/>
        </p:blipFill>
        <p:spPr>
          <a:xfrm>
            <a:off x="8567737" y="2334419"/>
            <a:ext cx="3133725" cy="3333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pic>
        <p:nvPicPr>
          <p:cNvPr id="231" name="Google Shape;231;p20"/>
          <p:cNvPicPr preferRelativeResize="0"/>
          <p:nvPr>
            <p:ph idx="1" type="body"/>
          </p:nvPr>
        </p:nvPicPr>
        <p:blipFill rotWithShape="1">
          <a:blip r:embed="rId3">
            <a:alphaModFix/>
          </a:blip>
          <a:srcRect b="0" l="0" r="0" t="0"/>
          <a:stretch/>
        </p:blipFill>
        <p:spPr>
          <a:xfrm>
            <a:off x="3180531" y="1825625"/>
            <a:ext cx="5830938" cy="4351338"/>
          </a:xfrm>
          <a:prstGeom prst="rect">
            <a:avLst/>
          </a:prstGeom>
          <a:noFill/>
          <a:ln>
            <a:noFill/>
          </a:ln>
        </p:spPr>
      </p:pic>
      <p:sp>
        <p:nvSpPr>
          <p:cNvPr id="232" name="Google Shape;232;p20"/>
          <p:cNvSpPr txBox="1"/>
          <p:nvPr/>
        </p:nvSpPr>
        <p:spPr>
          <a:xfrm>
            <a:off x="5142270" y="4247535"/>
            <a:ext cx="18091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Elbow point; k=3</a:t>
            </a:r>
            <a:endParaRPr/>
          </a:p>
        </p:txBody>
      </p:sp>
      <p:cxnSp>
        <p:nvCxnSpPr>
          <p:cNvPr id="233" name="Google Shape;233;p20"/>
          <p:cNvCxnSpPr/>
          <p:nvPr/>
        </p:nvCxnSpPr>
        <p:spPr>
          <a:xfrm flipH="1">
            <a:off x="5112774" y="4630994"/>
            <a:ext cx="580103" cy="658761"/>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IN"/>
              <a:t>ML Hands-on Session</a:t>
            </a:r>
            <a:endParaRPr/>
          </a:p>
        </p:txBody>
      </p:sp>
      <p:sp>
        <p:nvSpPr>
          <p:cNvPr id="239" name="Google Shape;23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a:t>Imagine that you have a customer dataset, “Cust_Segmentation.csv” and you need to apply customer segmentation by creating mutually exclusive groups or clusters and infer the information the given data.</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p:nvPr/>
        </p:nvSpPr>
        <p:spPr>
          <a:xfrm>
            <a:off x="0" y="1"/>
            <a:ext cx="12192000" cy="6356911"/>
          </a:xfrm>
          <a:prstGeom prst="rect">
            <a:avLst/>
          </a:prstGeom>
          <a:solidFill>
            <a:srgbClr val="003C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46" name="Google Shape;246;p22"/>
          <p:cNvSpPr/>
          <p:nvPr/>
        </p:nvSpPr>
        <p:spPr>
          <a:xfrm>
            <a:off x="3709495" y="5131417"/>
            <a:ext cx="86563" cy="104264"/>
          </a:xfrm>
          <a:custGeom>
            <a:rect b="b" l="l" r="r" t="t"/>
            <a:pathLst>
              <a:path extrusionOk="0" h="1969" w="988">
                <a:moveTo>
                  <a:pt x="0" y="0"/>
                </a:moveTo>
                <a:lnTo>
                  <a:pt x="0" y="1969"/>
                </a:lnTo>
                <a:lnTo>
                  <a:pt x="988" y="984"/>
                </a:lnTo>
                <a:lnTo>
                  <a:pt x="0" y="0"/>
                </a:lnTo>
                <a:close/>
              </a:path>
            </a:pathLst>
          </a:custGeom>
          <a:solidFill>
            <a:srgbClr val="00AEE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47" name="Google Shape;24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48" name="Google Shape;248;p22"/>
          <p:cNvSpPr txBox="1"/>
          <p:nvPr/>
        </p:nvSpPr>
        <p:spPr>
          <a:xfrm>
            <a:off x="905966" y="209792"/>
            <a:ext cx="9462053" cy="133761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1EFD8"/>
              </a:buClr>
              <a:buSzPts val="3733"/>
              <a:buFont typeface="Arial"/>
              <a:buNone/>
            </a:pPr>
            <a:r>
              <a:rPr b="0" i="0" lang="en-IN" sz="3733">
                <a:solidFill>
                  <a:srgbClr val="E1EFD8"/>
                </a:solidFill>
                <a:latin typeface="Arial"/>
                <a:ea typeface="Arial"/>
                <a:cs typeface="Arial"/>
                <a:sym typeface="Arial"/>
              </a:rPr>
              <a:t>Please contact</a:t>
            </a:r>
            <a:endParaRPr/>
          </a:p>
          <a:p>
            <a:pPr indent="0" lvl="0" marL="0" marR="0" rtl="0" algn="ctr">
              <a:lnSpc>
                <a:spcPct val="100000"/>
              </a:lnSpc>
              <a:spcBef>
                <a:spcPts val="0"/>
              </a:spcBef>
              <a:spcAft>
                <a:spcPts val="0"/>
              </a:spcAft>
              <a:buClr>
                <a:srgbClr val="E1EFD8"/>
              </a:buClr>
              <a:buSzPts val="4267"/>
              <a:buFont typeface="Arial"/>
              <a:buNone/>
            </a:pPr>
            <a:r>
              <a:rPr b="0" i="0" lang="en-IN" sz="4267">
                <a:solidFill>
                  <a:srgbClr val="E1EFD8"/>
                </a:solidFill>
                <a:latin typeface="Arial"/>
                <a:ea typeface="Arial"/>
                <a:cs typeface="Arial"/>
                <a:sym typeface="Arial"/>
              </a:rPr>
              <a:t>Foundation for Innovation and Collaborative </a:t>
            </a:r>
            <a:endParaRPr/>
          </a:p>
          <a:p>
            <a:pPr indent="0" lvl="0" marL="0" marR="0" rtl="0" algn="ctr">
              <a:lnSpc>
                <a:spcPct val="100000"/>
              </a:lnSpc>
              <a:spcBef>
                <a:spcPts val="0"/>
              </a:spcBef>
              <a:spcAft>
                <a:spcPts val="0"/>
              </a:spcAft>
              <a:buClr>
                <a:srgbClr val="E1EFD8"/>
              </a:buClr>
              <a:buSzPts val="4267"/>
              <a:buFont typeface="Arial"/>
              <a:buNone/>
            </a:pPr>
            <a:r>
              <a:rPr b="0" i="0" lang="en-IN" sz="4267">
                <a:solidFill>
                  <a:srgbClr val="E1EFD8"/>
                </a:solidFill>
                <a:latin typeface="Arial"/>
                <a:ea typeface="Arial"/>
                <a:cs typeface="Arial"/>
                <a:sym typeface="Arial"/>
              </a:rPr>
              <a:t>Education</a:t>
            </a:r>
            <a:endParaRPr/>
          </a:p>
          <a:p>
            <a:pPr indent="0" lvl="0" marL="0" marR="0" rtl="0" algn="ctr">
              <a:lnSpc>
                <a:spcPct val="100000"/>
              </a:lnSpc>
              <a:spcBef>
                <a:spcPts val="0"/>
              </a:spcBef>
              <a:spcAft>
                <a:spcPts val="0"/>
              </a:spcAft>
              <a:buClr>
                <a:srgbClr val="E1EFD8"/>
              </a:buClr>
              <a:buSzPts val="4267"/>
              <a:buFont typeface="Arial"/>
              <a:buNone/>
            </a:pPr>
            <a:r>
              <a:rPr b="0" i="0" lang="en-IN" sz="4267">
                <a:solidFill>
                  <a:srgbClr val="E1EFD8"/>
                </a:solidFill>
                <a:latin typeface="Arial"/>
                <a:ea typeface="Arial"/>
                <a:cs typeface="Arial"/>
                <a:sym typeface="Arial"/>
              </a:rPr>
              <a:t>info@fice.in </a:t>
            </a:r>
            <a:endParaRPr/>
          </a:p>
          <a:p>
            <a:pPr indent="0" lvl="0" marL="0" marR="0" rtl="0" algn="ctr">
              <a:lnSpc>
                <a:spcPct val="100000"/>
              </a:lnSpc>
              <a:spcBef>
                <a:spcPts val="0"/>
              </a:spcBef>
              <a:spcAft>
                <a:spcPts val="0"/>
              </a:spcAft>
              <a:buClr>
                <a:srgbClr val="E1EFD8"/>
              </a:buClr>
              <a:buSzPts val="4267"/>
              <a:buFont typeface="Arial"/>
              <a:buNone/>
            </a:pPr>
            <a:r>
              <a:rPr b="0" i="0" lang="en-IN" sz="4267">
                <a:solidFill>
                  <a:srgbClr val="E1EFD8"/>
                </a:solidFill>
                <a:latin typeface="Arial"/>
                <a:ea typeface="Arial"/>
                <a:cs typeface="Arial"/>
                <a:sym typeface="Arial"/>
              </a:rPr>
              <a:t>mentor@fice.in</a:t>
            </a:r>
            <a:endParaRPr/>
          </a:p>
          <a:p>
            <a:pPr indent="0" lvl="0" marL="0" marR="0" rtl="0" algn="l">
              <a:lnSpc>
                <a:spcPct val="100000"/>
              </a:lnSpc>
              <a:spcBef>
                <a:spcPts val="0"/>
              </a:spcBef>
              <a:spcAft>
                <a:spcPts val="0"/>
              </a:spcAft>
              <a:buClr>
                <a:srgbClr val="003C71"/>
              </a:buClr>
              <a:buSzPts val="4267"/>
              <a:buFont typeface="Arial"/>
              <a:buNone/>
            </a:pPr>
            <a:r>
              <a:t/>
            </a:r>
            <a:endParaRPr b="0" i="0" sz="4267">
              <a:solidFill>
                <a:schemeClr val="lt1"/>
              </a:solidFill>
              <a:latin typeface="Arial"/>
              <a:ea typeface="Arial"/>
              <a:cs typeface="Arial"/>
              <a:sym typeface="Arial"/>
            </a:endParaRPr>
          </a:p>
        </p:txBody>
      </p:sp>
      <p:sp>
        <p:nvSpPr>
          <p:cNvPr id="249" name="Google Shape;249;p22"/>
          <p:cNvSpPr txBox="1"/>
          <p:nvPr/>
        </p:nvSpPr>
        <p:spPr>
          <a:xfrm>
            <a:off x="0" y="-25400"/>
            <a:ext cx="12192000" cy="638001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0071C5"/>
              </a:buClr>
              <a:buSzPts val="2400"/>
              <a:buFont typeface="Noto Sans Symbols"/>
              <a:buNone/>
            </a:pPr>
            <a:r>
              <a:t/>
            </a:r>
            <a:endParaRPr b="0" sz="2400">
              <a:solidFill>
                <a:srgbClr val="0071C5"/>
              </a:solidFill>
              <a:latin typeface="Calibri"/>
              <a:ea typeface="Calibri"/>
              <a:cs typeface="Calibri"/>
              <a:sym typeface="Calibri"/>
            </a:endParaRPr>
          </a:p>
          <a:p>
            <a:pPr indent="0" lvl="0" marL="0" marR="0" rtl="0" algn="ctr">
              <a:spcBef>
                <a:spcPts val="1200"/>
              </a:spcBef>
              <a:spcAft>
                <a:spcPts val="0"/>
              </a:spcAft>
              <a:buClr>
                <a:srgbClr val="E1EFD8"/>
              </a:buClr>
              <a:buSzPts val="2400"/>
              <a:buFont typeface="Noto Sans Symbols"/>
              <a:buNone/>
            </a:pPr>
            <a:r>
              <a:rPr b="0" lang="en-IN" sz="2400">
                <a:solidFill>
                  <a:srgbClr val="E1EFD8"/>
                </a:solidFill>
                <a:latin typeface="Calibri"/>
                <a:ea typeface="Calibri"/>
                <a:cs typeface="Calibri"/>
                <a:sym typeface="Calibri"/>
              </a:rPr>
              <a:t>Please contact</a:t>
            </a:r>
            <a:endParaRPr/>
          </a:p>
          <a:p>
            <a:pPr indent="0" lvl="0" marL="0" marR="0" rtl="0" algn="ctr">
              <a:spcBef>
                <a:spcPts val="1200"/>
              </a:spcBef>
              <a:spcAft>
                <a:spcPts val="0"/>
              </a:spcAft>
              <a:buClr>
                <a:srgbClr val="E1EFD8"/>
              </a:buClr>
              <a:buSzPts val="2800"/>
              <a:buFont typeface="Noto Sans Symbols"/>
              <a:buNone/>
            </a:pPr>
            <a:r>
              <a:rPr b="0" lang="en-IN" sz="2800">
                <a:solidFill>
                  <a:srgbClr val="E1EFD8"/>
                </a:solidFill>
                <a:latin typeface="Calibri"/>
                <a:ea typeface="Calibri"/>
                <a:cs typeface="Calibri"/>
                <a:sym typeface="Calibri"/>
              </a:rPr>
              <a:t>Foundation for Innovation and Collaborative </a:t>
            </a:r>
            <a:endParaRPr/>
          </a:p>
          <a:p>
            <a:pPr indent="0" lvl="0" marL="0" marR="0" rtl="0" algn="ctr">
              <a:spcBef>
                <a:spcPts val="1200"/>
              </a:spcBef>
              <a:spcAft>
                <a:spcPts val="0"/>
              </a:spcAft>
              <a:buClr>
                <a:srgbClr val="E1EFD8"/>
              </a:buClr>
              <a:buSzPts val="2800"/>
              <a:buFont typeface="Noto Sans Symbols"/>
              <a:buNone/>
            </a:pPr>
            <a:r>
              <a:rPr b="0" lang="en-IN" sz="2800">
                <a:solidFill>
                  <a:srgbClr val="E1EFD8"/>
                </a:solidFill>
                <a:latin typeface="Calibri"/>
                <a:ea typeface="Calibri"/>
                <a:cs typeface="Calibri"/>
                <a:sym typeface="Calibri"/>
              </a:rPr>
              <a:t>Education</a:t>
            </a:r>
            <a:endParaRPr/>
          </a:p>
          <a:p>
            <a:pPr indent="0" lvl="0" marL="0" marR="0" rtl="0" algn="ctr">
              <a:spcBef>
                <a:spcPts val="1200"/>
              </a:spcBef>
              <a:spcAft>
                <a:spcPts val="0"/>
              </a:spcAft>
              <a:buClr>
                <a:srgbClr val="E1EFD8"/>
              </a:buClr>
              <a:buSzPts val="2800"/>
              <a:buFont typeface="Noto Sans Symbols"/>
              <a:buNone/>
            </a:pPr>
            <a:r>
              <a:rPr b="0" lang="en-IN" sz="2800">
                <a:solidFill>
                  <a:srgbClr val="E1EFD8"/>
                </a:solidFill>
                <a:latin typeface="Calibri"/>
                <a:ea typeface="Calibri"/>
                <a:cs typeface="Calibri"/>
                <a:sym typeface="Calibri"/>
              </a:rPr>
              <a:t> </a:t>
            </a:r>
            <a:endParaRPr/>
          </a:p>
          <a:p>
            <a:pPr indent="0" lvl="0" marL="0" marR="0" rtl="0" algn="ctr">
              <a:spcBef>
                <a:spcPts val="1200"/>
              </a:spcBef>
              <a:spcAft>
                <a:spcPts val="0"/>
              </a:spcAft>
              <a:buClr>
                <a:srgbClr val="E1EFD8"/>
              </a:buClr>
              <a:buSzPts val="2800"/>
              <a:buFont typeface="Noto Sans Symbols"/>
              <a:buNone/>
            </a:pPr>
            <a:r>
              <a:rPr b="0" lang="en-IN" sz="2800" u="sng">
                <a:solidFill>
                  <a:srgbClr val="E1EFD8"/>
                </a:solidFill>
                <a:latin typeface="Calibri"/>
                <a:ea typeface="Calibri"/>
                <a:cs typeface="Calibri"/>
                <a:sym typeface="Calibri"/>
                <a:hlinkClick r:id="rId4">
                  <a:extLst>
                    <a:ext uri="{A12FA001-AC4F-418D-AE19-62706E023703}">
                      <ahyp:hlinkClr val="tx"/>
                    </a:ext>
                  </a:extLst>
                </a:hlinkClick>
              </a:rPr>
              <a:t>mentor@fice.in</a:t>
            </a:r>
            <a:endParaRPr b="0" sz="2800">
              <a:solidFill>
                <a:srgbClr val="E1EFD8"/>
              </a:solidFill>
              <a:latin typeface="Calibri"/>
              <a:ea typeface="Calibri"/>
              <a:cs typeface="Calibri"/>
              <a:sym typeface="Calibri"/>
            </a:endParaRPr>
          </a:p>
          <a:p>
            <a:pPr indent="0" lvl="0" marL="0" marR="0" rtl="0" algn="ctr">
              <a:spcBef>
                <a:spcPts val="1200"/>
              </a:spcBef>
              <a:spcAft>
                <a:spcPts val="0"/>
              </a:spcAft>
              <a:buClr>
                <a:srgbClr val="0071C5"/>
              </a:buClr>
              <a:buSzPts val="2800"/>
              <a:buFont typeface="Noto Sans Symbols"/>
              <a:buNone/>
            </a:pPr>
            <a:r>
              <a:t/>
            </a:r>
            <a:endParaRPr b="0" sz="2800">
              <a:solidFill>
                <a:srgbClr val="E1EFD8"/>
              </a:solidFill>
              <a:latin typeface="Calibri"/>
              <a:ea typeface="Calibri"/>
              <a:cs typeface="Calibri"/>
              <a:sym typeface="Calibri"/>
            </a:endParaRPr>
          </a:p>
          <a:p>
            <a:pPr indent="0" lvl="0" marL="0" marR="0" rtl="0" algn="ctr">
              <a:spcBef>
                <a:spcPts val="1200"/>
              </a:spcBef>
              <a:spcAft>
                <a:spcPts val="0"/>
              </a:spcAft>
              <a:buClr>
                <a:srgbClr val="0071C5"/>
              </a:buClr>
              <a:buSzPts val="2800"/>
              <a:buFont typeface="Noto Sans Symbols"/>
              <a:buNone/>
            </a:pPr>
            <a:r>
              <a:t/>
            </a:r>
            <a:endParaRPr b="1" sz="2800">
              <a:solidFill>
                <a:srgbClr val="E1EFD8"/>
              </a:solidFill>
              <a:latin typeface="Calibri"/>
              <a:ea typeface="Calibri"/>
              <a:cs typeface="Calibri"/>
              <a:sym typeface="Calibri"/>
            </a:endParaRPr>
          </a:p>
          <a:p>
            <a:pPr indent="0" lvl="0" marL="0" marR="0" rtl="0" algn="ctr">
              <a:spcBef>
                <a:spcPts val="1200"/>
              </a:spcBef>
              <a:spcAft>
                <a:spcPts val="0"/>
              </a:spcAft>
              <a:buClr>
                <a:srgbClr val="E1EFD8"/>
              </a:buClr>
              <a:buSzPts val="2800"/>
              <a:buFont typeface="Noto Sans Symbols"/>
              <a:buNone/>
            </a:pPr>
            <a:r>
              <a:rPr b="1" lang="en-IN" sz="2800">
                <a:solidFill>
                  <a:srgbClr val="E1EFD8"/>
                </a:solidFill>
                <a:latin typeface="Calibri"/>
                <a:ea typeface="Calibri"/>
                <a:cs typeface="Calibri"/>
                <a:sym typeface="Calibri"/>
              </a:rPr>
              <a:t>www.fice.in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a:t>
            </a:r>
            <a:endParaRPr/>
          </a:p>
        </p:txBody>
      </p:sp>
      <p:sp>
        <p:nvSpPr>
          <p:cNvPr id="104" name="Google Shape;104;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380"/>
              <a:buChar char="•"/>
            </a:pPr>
            <a:r>
              <a:rPr lang="en-IN" sz="2380"/>
              <a:t>Imagine we have a customer dataset, and we need to apply customer segmentation on this dataset. </a:t>
            </a:r>
            <a:endParaRPr/>
          </a:p>
          <a:p>
            <a:pPr indent="-228600" lvl="0" marL="228600" rtl="0" algn="l">
              <a:lnSpc>
                <a:spcPct val="80000"/>
              </a:lnSpc>
              <a:spcBef>
                <a:spcPts val="1000"/>
              </a:spcBef>
              <a:spcAft>
                <a:spcPts val="0"/>
              </a:spcAft>
              <a:buClr>
                <a:schemeClr val="dk1"/>
              </a:buClr>
              <a:buSzPts val="2380"/>
              <a:buChar char="•"/>
            </a:pPr>
            <a:r>
              <a:rPr lang="en-IN" sz="2380" u="sng"/>
              <a:t>As we already know, customer segmentation is the practice of </a:t>
            </a:r>
            <a:r>
              <a:rPr b="1" lang="en-IN" sz="2380" u="sng"/>
              <a:t>partitioning a customer base into groups of individuals that have similar characteristics.</a:t>
            </a:r>
            <a:endParaRPr/>
          </a:p>
          <a:p>
            <a:pPr indent="-228600" lvl="0" marL="228600" rtl="0" algn="l">
              <a:lnSpc>
                <a:spcPct val="80000"/>
              </a:lnSpc>
              <a:spcBef>
                <a:spcPts val="1000"/>
              </a:spcBef>
              <a:spcAft>
                <a:spcPts val="0"/>
              </a:spcAft>
              <a:buClr>
                <a:schemeClr val="dk1"/>
              </a:buClr>
              <a:buSzPts val="2380"/>
              <a:buChar char="•"/>
            </a:pPr>
            <a:r>
              <a:rPr lang="en-IN" sz="2380"/>
              <a:t>For customer segmentation, we can choose k-Means clustering.</a:t>
            </a:r>
            <a:endParaRPr/>
          </a:p>
          <a:p>
            <a:pPr indent="-228600" lvl="0" marL="228600" rtl="0" algn="l">
              <a:lnSpc>
                <a:spcPct val="80000"/>
              </a:lnSpc>
              <a:spcBef>
                <a:spcPts val="1000"/>
              </a:spcBef>
              <a:spcAft>
                <a:spcPts val="0"/>
              </a:spcAft>
              <a:buClr>
                <a:srgbClr val="FF0000"/>
              </a:buClr>
              <a:buSzPts val="2380"/>
              <a:buChar char="•"/>
            </a:pPr>
            <a:r>
              <a:rPr b="1" lang="en-IN" sz="2380">
                <a:solidFill>
                  <a:srgbClr val="FF0000"/>
                </a:solidFill>
              </a:rPr>
              <a:t>k-Means can group data only “unsupervised,” based on the similarity of customers to each other.</a:t>
            </a:r>
            <a:endParaRPr b="1" sz="2380">
              <a:solidFill>
                <a:srgbClr val="FF0000"/>
              </a:solidFill>
            </a:endParaRPr>
          </a:p>
        </p:txBody>
      </p:sp>
      <p:pic>
        <p:nvPicPr>
          <p:cNvPr id="105" name="Google Shape;105;p3"/>
          <p:cNvPicPr preferRelativeResize="0"/>
          <p:nvPr>
            <p:ph idx="2" type="body"/>
          </p:nvPr>
        </p:nvPicPr>
        <p:blipFill rotWithShape="1">
          <a:blip r:embed="rId3">
            <a:alphaModFix/>
          </a:blip>
          <a:srcRect b="0" l="0" r="0" t="0"/>
          <a:stretch/>
        </p:blipFill>
        <p:spPr>
          <a:xfrm>
            <a:off x="6172200" y="2828925"/>
            <a:ext cx="5581650" cy="1940438"/>
          </a:xfrm>
          <a:prstGeom prst="rect">
            <a:avLst/>
          </a:prstGeom>
          <a:noFill/>
          <a:ln>
            <a:noFill/>
          </a:ln>
        </p:spPr>
      </p:pic>
      <p:pic>
        <p:nvPicPr>
          <p:cNvPr id="106" name="Google Shape;106;p3"/>
          <p:cNvPicPr preferRelativeResize="0"/>
          <p:nvPr/>
        </p:nvPicPr>
        <p:blipFill rotWithShape="1">
          <a:blip r:embed="rId4">
            <a:alphaModFix/>
          </a:blip>
          <a:srcRect b="0" l="0" r="0" t="0"/>
          <a:stretch/>
        </p:blipFill>
        <p:spPr>
          <a:xfrm>
            <a:off x="7615237" y="5043488"/>
            <a:ext cx="2124075" cy="113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3" name="Google Shape;113;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Conventionally, in K-means, the </a:t>
            </a:r>
            <a:r>
              <a:rPr b="1" lang="en-IN"/>
              <a:t>distance of samples from each other is used to shape the clusters. </a:t>
            </a:r>
            <a:endParaRPr/>
          </a:p>
          <a:p>
            <a:pPr indent="-228600" lvl="0" marL="228600" rtl="0" algn="l">
              <a:lnSpc>
                <a:spcPct val="90000"/>
              </a:lnSpc>
              <a:spcBef>
                <a:spcPts val="1000"/>
              </a:spcBef>
              <a:spcAft>
                <a:spcPts val="0"/>
              </a:spcAft>
              <a:buClr>
                <a:schemeClr val="dk1"/>
              </a:buClr>
              <a:buSzPts val="2800"/>
              <a:buChar char="•"/>
            </a:pPr>
            <a:r>
              <a:rPr lang="en-IN"/>
              <a:t>So, we can say, </a:t>
            </a:r>
            <a:r>
              <a:rPr lang="en-IN">
                <a:solidFill>
                  <a:srgbClr val="FF0000"/>
                </a:solidFill>
              </a:rPr>
              <a:t>k-Means tries to minimize the “intra-cluster” distances and maximize the “inter-cluster” distances with help of “dissimilarity matrix”</a:t>
            </a:r>
            <a:endParaRPr>
              <a:solidFill>
                <a:srgbClr val="FF0000"/>
              </a:solidFill>
            </a:endParaRPr>
          </a:p>
        </p:txBody>
      </p:sp>
      <p:pic>
        <p:nvPicPr>
          <p:cNvPr id="114" name="Google Shape;114;p4"/>
          <p:cNvPicPr preferRelativeResize="0"/>
          <p:nvPr>
            <p:ph idx="2" type="body"/>
          </p:nvPr>
        </p:nvPicPr>
        <p:blipFill rotWithShape="1">
          <a:blip r:embed="rId3">
            <a:alphaModFix/>
          </a:blip>
          <a:srcRect b="0" l="0" r="0" t="0"/>
          <a:stretch/>
        </p:blipFill>
        <p:spPr>
          <a:xfrm>
            <a:off x="7196137" y="2334419"/>
            <a:ext cx="3133725" cy="333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IN"/>
              <a:t>Calculating dissimilarity or distance between two cases</a:t>
            </a:r>
            <a:endParaRPr/>
          </a:p>
        </p:txBody>
      </p:sp>
      <p:sp>
        <p:nvSpPr>
          <p:cNvPr id="120" name="Google Shape;120;p5"/>
          <p:cNvSpPr txBox="1"/>
          <p:nvPr>
            <p:ph idx="1" type="body"/>
          </p:nvPr>
        </p:nvSpPr>
        <p:spPr>
          <a:xfrm>
            <a:off x="838200" y="1825625"/>
            <a:ext cx="10515600" cy="4351338"/>
          </a:xfrm>
          <a:prstGeom prst="rect">
            <a:avLst/>
          </a:prstGeom>
          <a:blipFill rotWithShape="1">
            <a:blip r:embed="rId3">
              <a:alphaModFix/>
            </a:blip>
            <a:stretch>
              <a:fillRect b="0" l="-810" r="0" t="-196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400"/>
              <a:buChar char="•"/>
            </a:pPr>
            <a:r>
              <a:rPr lang="en-IN"/>
              <a:t> </a:t>
            </a:r>
            <a:endParaRPr/>
          </a:p>
        </p:txBody>
      </p:sp>
      <p:sp>
        <p:nvSpPr>
          <p:cNvPr id="121" name="Google Shape;121;p5"/>
          <p:cNvSpPr txBox="1"/>
          <p:nvPr/>
        </p:nvSpPr>
        <p:spPr>
          <a:xfrm>
            <a:off x="5212080" y="5992297"/>
            <a:ext cx="76606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IN" sz="1800" u="none" cap="none" strike="noStrike">
                <a:solidFill>
                  <a:srgbClr val="FF0000"/>
                </a:solidFill>
                <a:latin typeface="Calibri"/>
                <a:ea typeface="Calibri"/>
                <a:cs typeface="Calibri"/>
                <a:sym typeface="Calibri"/>
              </a:rPr>
              <a:t>Similarly for other features, in case of multi-dimensional vectors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127" name="Google Shape;12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u="sng"/>
              <a:t>We must normalize our feature set to get the accurate “dissimilarity measure”.</a:t>
            </a:r>
            <a:endParaRPr/>
          </a:p>
          <a:p>
            <a:pPr indent="-228600" lvl="0" marL="228600" rtl="0" algn="l">
              <a:lnSpc>
                <a:spcPct val="90000"/>
              </a:lnSpc>
              <a:spcBef>
                <a:spcPts val="1000"/>
              </a:spcBef>
              <a:spcAft>
                <a:spcPts val="0"/>
              </a:spcAft>
              <a:buClr>
                <a:schemeClr val="dk1"/>
              </a:buClr>
              <a:buSzPts val="2400"/>
              <a:buChar char="•"/>
            </a:pPr>
            <a:r>
              <a:rPr lang="en-IN"/>
              <a:t>For example, you may use Euclidean distance, cosine similarity, average distance, and so on.</a:t>
            </a:r>
            <a:endParaRPr/>
          </a:p>
          <a:p>
            <a:pPr indent="-228600" lvl="0" marL="228600" rtl="0" algn="l">
              <a:lnSpc>
                <a:spcPct val="90000"/>
              </a:lnSpc>
              <a:spcBef>
                <a:spcPts val="1000"/>
              </a:spcBef>
              <a:spcAft>
                <a:spcPts val="0"/>
              </a:spcAft>
              <a:buClr>
                <a:schemeClr val="dk1"/>
              </a:buClr>
              <a:buSzPts val="2400"/>
              <a:buChar char="•"/>
            </a:pPr>
            <a:r>
              <a:rPr lang="en-IN" u="sng"/>
              <a:t>“Similarity measure” highly controls how the clusters are formed, so it is recommended to understand the domain knowledge of your dataset, and data type of features, and then choose the meaningful distance measurement.</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3" name="Google Shape;133;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To keep things simple, let’s assume that our dataset has only two features, the age and income of customers.</a:t>
            </a:r>
            <a:endParaRPr/>
          </a:p>
          <a:p>
            <a:pPr indent="-228600" lvl="0" marL="228600" rtl="0" algn="l">
              <a:lnSpc>
                <a:spcPct val="90000"/>
              </a:lnSpc>
              <a:spcBef>
                <a:spcPts val="1000"/>
              </a:spcBef>
              <a:spcAft>
                <a:spcPts val="0"/>
              </a:spcAft>
              <a:buClr>
                <a:schemeClr val="dk1"/>
              </a:buClr>
              <a:buSzPts val="2800"/>
              <a:buChar char="•"/>
            </a:pPr>
            <a:r>
              <a:rPr lang="en-IN"/>
              <a:t>This means, it’s a 2-dimentional space. </a:t>
            </a:r>
            <a:endParaRPr/>
          </a:p>
          <a:p>
            <a:pPr indent="-228600" lvl="0" marL="228600" rtl="0" algn="l">
              <a:lnSpc>
                <a:spcPct val="90000"/>
              </a:lnSpc>
              <a:spcBef>
                <a:spcPts val="1000"/>
              </a:spcBef>
              <a:spcAft>
                <a:spcPts val="0"/>
              </a:spcAft>
              <a:buClr>
                <a:schemeClr val="dk1"/>
              </a:buClr>
              <a:buSzPts val="2800"/>
              <a:buChar char="•"/>
            </a:pPr>
            <a:r>
              <a:rPr lang="en-IN"/>
              <a:t>We can show the distribution of customers using a scatterplot.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34" name="Google Shape;134;p7"/>
          <p:cNvPicPr preferRelativeResize="0"/>
          <p:nvPr>
            <p:ph idx="2" type="body"/>
          </p:nvPr>
        </p:nvPicPr>
        <p:blipFill rotWithShape="1">
          <a:blip r:embed="rId3">
            <a:alphaModFix/>
          </a:blip>
          <a:srcRect b="0" l="0" r="0" t="0"/>
          <a:stretch/>
        </p:blipFill>
        <p:spPr>
          <a:xfrm>
            <a:off x="6172200" y="2274094"/>
            <a:ext cx="5181600" cy="345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0" name="Google Shape;140;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We try to cluster the customer dataset into distinct groups (or clusters) based on these two dimensions.</a:t>
            </a:r>
            <a:endParaRPr/>
          </a:p>
          <a:p>
            <a:pPr indent="-228600" lvl="0" marL="228600" rtl="0" algn="l">
              <a:lnSpc>
                <a:spcPct val="90000"/>
              </a:lnSpc>
              <a:spcBef>
                <a:spcPts val="1000"/>
              </a:spcBef>
              <a:spcAft>
                <a:spcPts val="0"/>
              </a:spcAft>
              <a:buClr>
                <a:schemeClr val="dk1"/>
              </a:buClr>
              <a:buSzPts val="2400"/>
              <a:buChar char="•"/>
            </a:pPr>
            <a:r>
              <a:rPr lang="en-IN" sz="2400"/>
              <a:t>In the first step, we should determine the number of clusters.</a:t>
            </a:r>
            <a:endParaRPr/>
          </a:p>
          <a:p>
            <a:pPr indent="-76200" lvl="0" marL="228600" rtl="0" algn="l">
              <a:lnSpc>
                <a:spcPct val="90000"/>
              </a:lnSpc>
              <a:spcBef>
                <a:spcPts val="1000"/>
              </a:spcBef>
              <a:spcAft>
                <a:spcPts val="0"/>
              </a:spcAft>
              <a:buClr>
                <a:schemeClr val="dk1"/>
              </a:buClr>
              <a:buSzPts val="2400"/>
              <a:buNone/>
            </a:pPr>
            <a:r>
              <a:t/>
            </a:r>
            <a:endParaRPr sz="2400"/>
          </a:p>
          <a:p>
            <a:pPr indent="-101600" lvl="0" marL="228600" rtl="0" algn="l">
              <a:lnSpc>
                <a:spcPct val="90000"/>
              </a:lnSpc>
              <a:spcBef>
                <a:spcPts val="1000"/>
              </a:spcBef>
              <a:spcAft>
                <a:spcPts val="0"/>
              </a:spcAft>
              <a:buClr>
                <a:schemeClr val="dk1"/>
              </a:buClr>
              <a:buSzPts val="2000"/>
              <a:buNone/>
            </a:pPr>
            <a:r>
              <a:t/>
            </a:r>
            <a:endParaRPr sz="2000"/>
          </a:p>
        </p:txBody>
      </p:sp>
      <p:pic>
        <p:nvPicPr>
          <p:cNvPr id="141" name="Google Shape;141;p8"/>
          <p:cNvPicPr preferRelativeResize="0"/>
          <p:nvPr>
            <p:ph idx="2" type="body"/>
          </p:nvPr>
        </p:nvPicPr>
        <p:blipFill rotWithShape="1">
          <a:blip r:embed="rId3">
            <a:alphaModFix/>
          </a:blip>
          <a:srcRect b="0" l="0" r="0" t="0"/>
          <a:stretch/>
        </p:blipFill>
        <p:spPr>
          <a:xfrm>
            <a:off x="6172202" y="2274094"/>
            <a:ext cx="5181600" cy="3454400"/>
          </a:xfrm>
          <a:prstGeom prst="rect">
            <a:avLst/>
          </a:prstGeom>
          <a:noFill/>
          <a:ln>
            <a:noFill/>
          </a:ln>
        </p:spPr>
      </p:pic>
      <p:sp>
        <p:nvSpPr>
          <p:cNvPr id="142" name="Google Shape;142;p8"/>
          <p:cNvSpPr/>
          <p:nvPr/>
        </p:nvSpPr>
        <p:spPr>
          <a:xfrm rot="-1741635">
            <a:off x="6552267" y="3120190"/>
            <a:ext cx="2558537" cy="1107440"/>
          </a:xfrm>
          <a:prstGeom prst="ellipse">
            <a:avLst/>
          </a:pr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8"/>
          <p:cNvSpPr/>
          <p:nvPr/>
        </p:nvSpPr>
        <p:spPr>
          <a:xfrm rot="-1741635">
            <a:off x="7631215" y="3930430"/>
            <a:ext cx="1902515" cy="1284006"/>
          </a:xfrm>
          <a:prstGeom prst="ellipse">
            <a:avLst/>
          </a:pr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8"/>
          <p:cNvSpPr/>
          <p:nvPr/>
        </p:nvSpPr>
        <p:spPr>
          <a:xfrm rot="-1741635">
            <a:off x="9357104" y="3302099"/>
            <a:ext cx="1383463" cy="1347166"/>
          </a:xfrm>
          <a:prstGeom prst="ellipse">
            <a:avLst/>
          </a:pr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145" name="Google Shape;145;p8"/>
          <p:cNvGraphicFramePr/>
          <p:nvPr/>
        </p:nvGraphicFramePr>
        <p:xfrm>
          <a:off x="1193018" y="4457700"/>
          <a:ext cx="3000000" cy="3000000"/>
        </p:xfrm>
        <a:graphic>
          <a:graphicData uri="http://schemas.openxmlformats.org/drawingml/2006/table">
            <a:tbl>
              <a:tblPr bandRow="1" firstRow="1">
                <a:noFill/>
                <a:tableStyleId>{EF88361A-EA38-477B-9C85-1D5FB30328D2}</a:tableStyleId>
              </a:tblPr>
              <a:tblGrid>
                <a:gridCol w="1380075"/>
                <a:gridCol w="1380075"/>
                <a:gridCol w="1380075"/>
              </a:tblGrid>
              <a:tr h="370850">
                <a:tc>
                  <a:txBody>
                    <a:bodyPr/>
                    <a:lstStyle/>
                    <a:p>
                      <a:pPr indent="0" lvl="0" marL="0" marR="0" rtl="0" algn="ctr">
                        <a:spcBef>
                          <a:spcPts val="0"/>
                        </a:spcBef>
                        <a:spcAft>
                          <a:spcPts val="0"/>
                        </a:spcAft>
                        <a:buNone/>
                      </a:pPr>
                      <a:r>
                        <a:rPr lang="en-IN" sz="1800" u="none" cap="none" strike="noStrike"/>
                        <a:t>Customer ID</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Age</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Income</a:t>
                      </a:r>
                      <a:endParaRPr/>
                    </a:p>
                  </a:txBody>
                  <a:tcPr marT="45725" marB="45725" marR="91450" marL="91450"/>
                </a:tc>
              </a:tr>
              <a:tr h="370850">
                <a:tc>
                  <a:txBody>
                    <a:bodyPr/>
                    <a:lstStyle/>
                    <a:p>
                      <a:pPr indent="0" lvl="0" marL="0" marR="0" rtl="0" algn="ctr">
                        <a:spcBef>
                          <a:spcPts val="0"/>
                        </a:spcBef>
                        <a:spcAft>
                          <a:spcPts val="0"/>
                        </a:spcAft>
                        <a:buNone/>
                      </a:pPr>
                      <a:r>
                        <a:rPr lang="en-IN"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3</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4.4</a:t>
                      </a:r>
                      <a:endParaRPr/>
                    </a:p>
                  </a:txBody>
                  <a:tcPr marT="45725" marB="45725" marR="91450" marL="91450"/>
                </a:tc>
              </a:tr>
              <a:tr h="370850">
                <a:tc>
                  <a:txBody>
                    <a:bodyPr/>
                    <a:lstStyle/>
                    <a:p>
                      <a:pPr indent="0" lvl="0" marL="0" marR="0" rtl="0" algn="ctr">
                        <a:spcBef>
                          <a:spcPts val="0"/>
                        </a:spcBef>
                        <a:spcAft>
                          <a:spcPts val="0"/>
                        </a:spcAft>
                        <a:buNone/>
                      </a:pPr>
                      <a:r>
                        <a:rPr lang="en-IN" sz="1800" u="none" cap="none" strike="noStrike"/>
                        <a:t>2</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2.3</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4.5</a:t>
                      </a:r>
                      <a:endParaRPr/>
                    </a:p>
                  </a:txBody>
                  <a:tcPr marT="45725" marB="45725" marR="91450" marL="91450"/>
                </a:tc>
              </a:tr>
              <a:tr h="370850">
                <a:tc>
                  <a:txBody>
                    <a:bodyPr/>
                    <a:lstStyle/>
                    <a:p>
                      <a:pPr indent="0" lvl="0" marL="0" marR="0" rtl="0" algn="ctr">
                        <a:spcBef>
                          <a:spcPts val="0"/>
                        </a:spcBef>
                        <a:spcAft>
                          <a:spcPts val="0"/>
                        </a:spcAft>
                        <a:buNone/>
                      </a:pPr>
                      <a:r>
                        <a:rPr lang="en-IN" sz="1800" u="none" cap="none" strike="noStrike"/>
                        <a:t>3</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2</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5</a:t>
                      </a:r>
                      <a:endParaRPr/>
                    </a:p>
                  </a:txBody>
                  <a:tcPr marT="45725" marB="45725" marR="91450" marL="91450"/>
                </a:tc>
              </a:tr>
              <a:tr h="370850">
                <a:tc>
                  <a:txBody>
                    <a:bodyPr/>
                    <a:lstStyle/>
                    <a:p>
                      <a:pPr indent="0" lvl="0" marL="0" marR="0" rtl="0" algn="ctr">
                        <a:spcBef>
                          <a:spcPts val="0"/>
                        </a:spcBef>
                        <a:spcAft>
                          <a:spcPts val="0"/>
                        </a:spcAft>
                        <a:buNone/>
                      </a:pPr>
                      <a:r>
                        <a:rPr lang="en-IN" sz="1800" u="none" cap="none" strike="noStrike"/>
                        <a:t>….</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t>….</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1" name="Google Shape;15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FF0000"/>
              </a:buClr>
              <a:buSzPts val="2380"/>
              <a:buChar char="•"/>
            </a:pPr>
            <a:r>
              <a:rPr lang="en-IN" sz="2380">
                <a:solidFill>
                  <a:srgbClr val="FF0000"/>
                </a:solidFill>
              </a:rPr>
              <a:t>The key concept of the k-Means algorithm is that </a:t>
            </a:r>
            <a:r>
              <a:rPr b="1" lang="en-IN" sz="2380">
                <a:solidFill>
                  <a:srgbClr val="FF0000"/>
                </a:solidFill>
              </a:rPr>
              <a:t>it randomly picks a center point for each cluster. </a:t>
            </a:r>
            <a:endParaRPr/>
          </a:p>
          <a:p>
            <a:pPr indent="-228600" lvl="0" marL="228600" rtl="0" algn="l">
              <a:lnSpc>
                <a:spcPct val="80000"/>
              </a:lnSpc>
              <a:spcBef>
                <a:spcPts val="1000"/>
              </a:spcBef>
              <a:spcAft>
                <a:spcPts val="0"/>
              </a:spcAft>
              <a:buClr>
                <a:schemeClr val="dk1"/>
              </a:buClr>
              <a:buSzPts val="2380"/>
              <a:buChar char="•"/>
            </a:pPr>
            <a:r>
              <a:rPr lang="en-IN" sz="2380"/>
              <a:t>It means, we must initialize k, which represents "number of clusters." </a:t>
            </a:r>
            <a:endParaRPr/>
          </a:p>
          <a:p>
            <a:pPr indent="-228600" lvl="0" marL="228600" rtl="0" algn="l">
              <a:lnSpc>
                <a:spcPct val="80000"/>
              </a:lnSpc>
              <a:spcBef>
                <a:spcPts val="1000"/>
              </a:spcBef>
              <a:spcAft>
                <a:spcPts val="0"/>
              </a:spcAft>
              <a:buClr>
                <a:schemeClr val="dk1"/>
              </a:buClr>
              <a:buSzPts val="2380"/>
              <a:buChar char="•"/>
            </a:pPr>
            <a:r>
              <a:rPr lang="en-IN" sz="2380"/>
              <a:t>Essentially, </a:t>
            </a:r>
            <a:r>
              <a:rPr lang="en-IN" sz="2380" u="sng"/>
              <a:t>determining the number of clusters in a data set, or k, is a hard problem so we </a:t>
            </a:r>
            <a:r>
              <a:rPr b="1" lang="en-IN" sz="2380" u="sng"/>
              <a:t>randomly take k=3 for our dataset.</a:t>
            </a:r>
            <a:endParaRPr/>
          </a:p>
          <a:p>
            <a:pPr indent="-228600" lvl="0" marL="228600" rtl="0" algn="l">
              <a:lnSpc>
                <a:spcPct val="80000"/>
              </a:lnSpc>
              <a:spcBef>
                <a:spcPts val="1000"/>
              </a:spcBef>
              <a:spcAft>
                <a:spcPts val="0"/>
              </a:spcAft>
              <a:buClr>
                <a:srgbClr val="00B050"/>
              </a:buClr>
              <a:buSzPts val="2380"/>
              <a:buChar char="•"/>
            </a:pPr>
            <a:r>
              <a:rPr lang="en-IN" sz="2380">
                <a:solidFill>
                  <a:srgbClr val="00B050"/>
                </a:solidFill>
              </a:rPr>
              <a:t>These 3 data points are called “centroids of clusters”, and should be of same feature size of our customer feature set</a:t>
            </a:r>
            <a:r>
              <a:rPr lang="en-IN" sz="2380"/>
              <a:t>. </a:t>
            </a:r>
            <a:endParaRPr/>
          </a:p>
          <a:p>
            <a:pPr indent="-77470" lvl="0" marL="228600" rtl="0" algn="l">
              <a:lnSpc>
                <a:spcPct val="80000"/>
              </a:lnSpc>
              <a:spcBef>
                <a:spcPts val="1000"/>
              </a:spcBef>
              <a:spcAft>
                <a:spcPts val="0"/>
              </a:spcAft>
              <a:buClr>
                <a:schemeClr val="dk1"/>
              </a:buClr>
              <a:buSzPts val="2380"/>
              <a:buNone/>
            </a:pPr>
            <a:r>
              <a:t/>
            </a:r>
            <a:endParaRPr sz="2380"/>
          </a:p>
        </p:txBody>
      </p:sp>
      <p:pic>
        <p:nvPicPr>
          <p:cNvPr id="152" name="Google Shape;152;p9"/>
          <p:cNvPicPr preferRelativeResize="0"/>
          <p:nvPr>
            <p:ph idx="2" type="body"/>
          </p:nvPr>
        </p:nvPicPr>
        <p:blipFill rotWithShape="1">
          <a:blip r:embed="rId3">
            <a:alphaModFix/>
          </a:blip>
          <a:srcRect b="0" l="0" r="0" t="0"/>
          <a:stretch/>
        </p:blipFill>
        <p:spPr>
          <a:xfrm>
            <a:off x="6172200" y="2288336"/>
            <a:ext cx="5181600" cy="3425915"/>
          </a:xfrm>
          <a:prstGeom prst="rect">
            <a:avLst/>
          </a:prstGeom>
          <a:noFill/>
          <a:ln>
            <a:noFill/>
          </a:ln>
        </p:spPr>
      </p:pic>
      <p:sp>
        <p:nvSpPr>
          <p:cNvPr id="153" name="Google Shape;153;p9"/>
          <p:cNvSpPr txBox="1"/>
          <p:nvPr/>
        </p:nvSpPr>
        <p:spPr>
          <a:xfrm>
            <a:off x="7479792" y="2596896"/>
            <a:ext cx="502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B050"/>
                </a:solidFill>
                <a:latin typeface="Calibri"/>
                <a:ea typeface="Calibri"/>
                <a:cs typeface="Calibri"/>
                <a:sym typeface="Calibri"/>
              </a:rPr>
              <a:t>C</a:t>
            </a:r>
            <a:r>
              <a:rPr b="1" baseline="-25000" lang="en-IN" sz="1800">
                <a:solidFill>
                  <a:srgbClr val="00B050"/>
                </a:solidFill>
                <a:latin typeface="Calibri"/>
                <a:ea typeface="Calibri"/>
                <a:cs typeface="Calibri"/>
                <a:sym typeface="Calibri"/>
              </a:rPr>
              <a:t>1</a:t>
            </a:r>
            <a:endParaRPr b="1" sz="1800">
              <a:solidFill>
                <a:srgbClr val="00B050"/>
              </a:solidFill>
              <a:latin typeface="Calibri"/>
              <a:ea typeface="Calibri"/>
              <a:cs typeface="Calibri"/>
              <a:sym typeface="Calibri"/>
            </a:endParaRPr>
          </a:p>
        </p:txBody>
      </p:sp>
      <p:sp>
        <p:nvSpPr>
          <p:cNvPr id="154" name="Google Shape;154;p9"/>
          <p:cNvSpPr txBox="1"/>
          <p:nvPr/>
        </p:nvSpPr>
        <p:spPr>
          <a:xfrm>
            <a:off x="10695432" y="2596896"/>
            <a:ext cx="502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B050"/>
                </a:solidFill>
                <a:latin typeface="Calibri"/>
                <a:ea typeface="Calibri"/>
                <a:cs typeface="Calibri"/>
                <a:sym typeface="Calibri"/>
              </a:rPr>
              <a:t>C</a:t>
            </a:r>
            <a:r>
              <a:rPr b="1" baseline="-25000" lang="en-IN" sz="1800">
                <a:solidFill>
                  <a:srgbClr val="00B050"/>
                </a:solidFill>
                <a:latin typeface="Calibri"/>
                <a:ea typeface="Calibri"/>
                <a:cs typeface="Calibri"/>
                <a:sym typeface="Calibri"/>
              </a:rPr>
              <a:t>2</a:t>
            </a:r>
            <a:endParaRPr b="1" sz="1800">
              <a:solidFill>
                <a:srgbClr val="00B050"/>
              </a:solidFill>
              <a:latin typeface="Calibri"/>
              <a:ea typeface="Calibri"/>
              <a:cs typeface="Calibri"/>
              <a:sym typeface="Calibri"/>
            </a:endParaRPr>
          </a:p>
        </p:txBody>
      </p:sp>
      <p:sp>
        <p:nvSpPr>
          <p:cNvPr id="155" name="Google Shape;155;p9"/>
          <p:cNvSpPr txBox="1"/>
          <p:nvPr/>
        </p:nvSpPr>
        <p:spPr>
          <a:xfrm>
            <a:off x="8442960" y="4001293"/>
            <a:ext cx="502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B050"/>
                </a:solidFill>
                <a:latin typeface="Calibri"/>
                <a:ea typeface="Calibri"/>
                <a:cs typeface="Calibri"/>
                <a:sym typeface="Calibri"/>
              </a:rPr>
              <a:t>C</a:t>
            </a:r>
            <a:r>
              <a:rPr b="1" baseline="-25000" lang="en-IN" sz="1800">
                <a:solidFill>
                  <a:srgbClr val="00B050"/>
                </a:solidFill>
                <a:latin typeface="Calibri"/>
                <a:ea typeface="Calibri"/>
                <a:cs typeface="Calibri"/>
                <a:sym typeface="Calibri"/>
              </a:rPr>
              <a:t>3</a:t>
            </a:r>
            <a:endParaRPr b="1" sz="1800">
              <a:solidFill>
                <a:srgbClr val="00B05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2019-04-15T00:21:10Z</dcterms:created>
  <dc:creator>Foundation for Innovation and Collaborative Education</dc:creator>
</cp:coreProperties>
</file>