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6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K-Nearest Neighbours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7C43-36A9-4B14-89DD-7A4577D6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Similarity between 2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2C25B-0B75-4A41-B8F2-E1A2D9371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Age of customer 1 = 54 and </a:t>
                </a:r>
              </a:p>
              <a:p>
                <a:r>
                  <a:rPr lang="en-US" sz="2400" dirty="0"/>
                  <a:t>Age of customer 2 = 50, </a:t>
                </a:r>
              </a:p>
              <a:p>
                <a:r>
                  <a:rPr lang="en-US" sz="2400" dirty="0"/>
                  <a:t>So distance between both customer 1 &amp; customer 2 “age” feature are :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54−50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If we have both income and age feature of both customer</a:t>
                </a:r>
                <a:r>
                  <a:rPr lang="en-IN" sz="2400" dirty="0"/>
                  <a:t>, use the same formula.</a:t>
                </a:r>
              </a:p>
              <a:p>
                <a:r>
                  <a:rPr lang="en-US" sz="2400" dirty="0"/>
                  <a:t>Age of customer 1 = 54 and income = 250 </a:t>
                </a:r>
              </a:p>
              <a:p>
                <a:r>
                  <a:rPr lang="en-US" sz="2400" dirty="0"/>
                  <a:t>Age of customer 2 = 50 and income = 240</a:t>
                </a:r>
              </a:p>
              <a:p>
                <a:r>
                  <a:rPr lang="en-US" sz="2400" dirty="0"/>
                  <a:t>So distance between Customer 1 “age” &amp; “income” features and between Customer 2 “age” and “income” features, would be calculated as: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10.77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2C25B-0B75-4A41-B8F2-E1A2D9371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 t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0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E50-C007-4522-A244-AC7153C3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CAEF-EE29-4E6F-AC78-27D86898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the same distance matrix for multi-dimensional vectors.</a:t>
            </a:r>
          </a:p>
          <a:p>
            <a:r>
              <a:rPr lang="en-US" b="1" dirty="0">
                <a:solidFill>
                  <a:srgbClr val="FF0000"/>
                </a:solidFill>
              </a:rPr>
              <a:t>We have to normalize our feature set to get the accurate dissimilarity measure.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9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01B6-CBEA-41F5-BB47-D7A0C1D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correct K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5692-AB3C-448C-A93C-FDB103841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we want to find the class of the customer noted as question mark on the chart.</a:t>
            </a:r>
          </a:p>
          <a:p>
            <a:r>
              <a:rPr lang="en-US" dirty="0"/>
              <a:t>What happens if we choose a very low value of K, let’s say, k=1?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CA7B1C-B104-4077-B596-5D32D765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782" y="1825625"/>
            <a:ext cx="5055417" cy="45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3F9D-8BF5-463E-A310-A82B23F7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7D0E-7300-4394-AEBF-062D3B050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low value of K causes a highly complex model, which might result in over-fitting of the model.</a:t>
            </a:r>
          </a:p>
          <a:p>
            <a:r>
              <a:rPr lang="en-IN" dirty="0"/>
              <a:t>It means the prediction process is not generalized enough to be used for out-of-sample cases.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748BF-5C11-4BC0-8C93-CAF42C745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543" y="1825625"/>
            <a:ext cx="4919931" cy="45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B597DB-376B-4616-A28C-B7D3BBB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B56EB-0DE5-4236-810D-66379A4E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So, how we can find the best value for K?</a:t>
            </a:r>
          </a:p>
          <a:p>
            <a:r>
              <a:rPr lang="en-IN" dirty="0"/>
              <a:t>Calculate the accuracy of the model by choosing K=1 using all samples in your test set.</a:t>
            </a:r>
          </a:p>
          <a:p>
            <a:r>
              <a:rPr lang="en-IN" dirty="0"/>
              <a:t>Repeat this process, increasing the k, and see which k is best for your model.</a:t>
            </a:r>
          </a:p>
          <a:p>
            <a:r>
              <a:rPr lang="en-IN" dirty="0"/>
              <a:t>In this example, K=4 gives the best accuracy!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79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8F3C-5C95-4528-AC06-832B6B5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Hands-on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00D7-1C41-4E38-A23D-9F502A5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telecommunications provider has segmented its customer base by service usage patterns, categorizing the customers into four groups. </a:t>
            </a:r>
          </a:p>
          <a:p>
            <a:r>
              <a:rPr lang="en-US" dirty="0"/>
              <a:t>If demographic data can be used to predict group membership, the company can customize offers for individual prospective customers. </a:t>
            </a:r>
          </a:p>
          <a:p>
            <a:r>
              <a:rPr lang="en-US" dirty="0"/>
              <a:t>As an Analyst, your job is to analyze the dataset, build a model to be used to predict usage pattern of a new or </a:t>
            </a:r>
            <a:r>
              <a:rPr lang="en-US"/>
              <a:t>unknown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06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286F-6316-49F5-908D-9040D557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Telecom Customer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8B021-7054-4ED6-9952-6561622AC604}"/>
              </a:ext>
            </a:extLst>
          </p:cNvPr>
          <p:cNvSpPr txBox="1"/>
          <p:nvPr/>
        </p:nvSpPr>
        <p:spPr>
          <a:xfrm>
            <a:off x="7156847" y="3129488"/>
            <a:ext cx="224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Dependent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B13A4-18BA-45E4-BB8C-2A6CE18120CD}"/>
              </a:ext>
            </a:extLst>
          </p:cNvPr>
          <p:cNvSpPr txBox="1"/>
          <p:nvPr/>
        </p:nvSpPr>
        <p:spPr>
          <a:xfrm>
            <a:off x="1133475" y="3144277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   n    d    e    p    e    n    d    e    n    t           V   a   r   </a:t>
            </a:r>
            <a:r>
              <a:rPr lang="en-IN" dirty="0" err="1"/>
              <a:t>i</a:t>
            </a:r>
            <a:r>
              <a:rPr lang="en-IN" dirty="0"/>
              <a:t>   a   b   l   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EB19DA-DB80-4F8B-83F2-FDFA0D26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32687"/>
              </p:ext>
            </p:extLst>
          </p:nvPr>
        </p:nvGraphicFramePr>
        <p:xfrm>
          <a:off x="9191625" y="4233861"/>
          <a:ext cx="21621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44">
                  <a:extLst>
                    <a:ext uri="{9D8B030D-6E8A-4147-A177-3AD203B41FA5}">
                      <a16:colId xmlns:a16="http://schemas.microsoft.com/office/drawing/2014/main" val="2202842132"/>
                    </a:ext>
                  </a:extLst>
                </a:gridCol>
                <a:gridCol w="1440331">
                  <a:extLst>
                    <a:ext uri="{9D8B030D-6E8A-4147-A177-3AD203B41FA5}">
                      <a16:colId xmlns:a16="http://schemas.microsoft.com/office/drawing/2014/main" val="290419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Basic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4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7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Plus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288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99C3C-7D4C-4B5B-BFB1-5F5BB3D68B6E}"/>
              </a:ext>
            </a:extLst>
          </p:cNvPr>
          <p:cNvCxnSpPr>
            <a:cxnSpLocks/>
          </p:cNvCxnSpPr>
          <p:nvPr/>
        </p:nvCxnSpPr>
        <p:spPr>
          <a:xfrm>
            <a:off x="7968060" y="3903022"/>
            <a:ext cx="1125140" cy="86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369B0B-C545-4414-8BB4-07A6DFD5A861}"/>
              </a:ext>
            </a:extLst>
          </p:cNvPr>
          <p:cNvCxnSpPr>
            <a:cxnSpLocks/>
          </p:cNvCxnSpPr>
          <p:nvPr/>
        </p:nvCxnSpPr>
        <p:spPr>
          <a:xfrm flipV="1">
            <a:off x="8110934" y="5160962"/>
            <a:ext cx="982266" cy="46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2F3C48-2F8C-4BFC-BB64-5F2B954EF3EA}"/>
              </a:ext>
            </a:extLst>
          </p:cNvPr>
          <p:cNvCxnSpPr>
            <a:cxnSpLocks/>
          </p:cNvCxnSpPr>
          <p:nvPr/>
        </p:nvCxnSpPr>
        <p:spPr>
          <a:xfrm>
            <a:off x="7968060" y="5282775"/>
            <a:ext cx="1125140" cy="24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E58F6-B441-4204-AD0C-4975AB51678D}"/>
              </a:ext>
            </a:extLst>
          </p:cNvPr>
          <p:cNvCxnSpPr>
            <a:cxnSpLocks/>
          </p:cNvCxnSpPr>
          <p:nvPr/>
        </p:nvCxnSpPr>
        <p:spPr>
          <a:xfrm>
            <a:off x="8041283" y="5837432"/>
            <a:ext cx="1051917" cy="8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335869-5C9C-4BE5-825B-CC54B9D1700A}"/>
              </a:ext>
            </a:extLst>
          </p:cNvPr>
          <p:cNvSpPr txBox="1"/>
          <p:nvPr/>
        </p:nvSpPr>
        <p:spPr>
          <a:xfrm>
            <a:off x="819150" y="1780440"/>
            <a:ext cx="1065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 the given Telecommunication dataset, with predefined labels, we need to build a model which is used to predict the class of a new or unknown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example focuses on using demographic data to predict usage patterns.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19DA18C6-6D13-481E-BB86-047A5577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106" y="3439880"/>
            <a:ext cx="683418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5749-5FD9-49DE-9D06-249CFB4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78ED-0F8E-46B8-8839-931A7A70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example, our </a:t>
            </a:r>
            <a:r>
              <a:rPr lang="en-US" sz="2400" b="1" dirty="0"/>
              <a:t>objective is to build a classifier, for example using the rows 0 to 7, to predict the class of row 8.</a:t>
            </a:r>
          </a:p>
          <a:p>
            <a:r>
              <a:rPr lang="en-US" sz="2400" dirty="0"/>
              <a:t>We will use a specific type of classification called K-nearest neighbor.</a:t>
            </a:r>
          </a:p>
          <a:p>
            <a:r>
              <a:rPr lang="en-US" sz="2400" dirty="0"/>
              <a:t>Just for sake of demonstration, let’s use </a:t>
            </a:r>
            <a:r>
              <a:rPr lang="en-US" sz="2400" u="sng" dirty="0"/>
              <a:t>only two fields as predictors - specifically, Age and Income, and then plot the customers based on their group membership.</a:t>
            </a:r>
            <a:endParaRPr lang="en-IN" sz="2400" u="sng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04BB1-04C1-408D-95AA-5168D105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834482"/>
            <a:ext cx="6010275" cy="3023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5C660-7E86-4513-A38A-E884C329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3834482"/>
            <a:ext cx="3446614" cy="30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F1F0-88E1-426E-B605-023FB44A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38F7-ABCD-444B-B531-1A0DF641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can we find the class of new customer, available at record number 8 with a known age and income?</a:t>
            </a:r>
          </a:p>
          <a:p>
            <a:r>
              <a:rPr lang="en-IN" dirty="0"/>
              <a:t>Can we say that the class of our new customer is most probably group 4 because its nearest neighbour is also of class 4?</a:t>
            </a:r>
          </a:p>
          <a:p>
            <a:endParaRPr lang="en-IN" dirty="0"/>
          </a:p>
          <a:p>
            <a:r>
              <a:rPr lang="en-IN" dirty="0"/>
              <a:t>Yes, we can say so!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9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692-DFA9-4ED8-8920-10A0C2E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B2BA-187A-41B7-B5F4-9678F710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the question is, “To what extent can we trust our judgment, which is based on the first nearest neighbor?”</a:t>
            </a:r>
          </a:p>
          <a:p>
            <a:r>
              <a:rPr lang="en-US" dirty="0"/>
              <a:t>It might be a poor judgment, especially if the first nearest neighbor is a very specific case, or an outlier !</a:t>
            </a:r>
          </a:p>
          <a:p>
            <a:r>
              <a:rPr lang="en-US" dirty="0"/>
              <a:t>What if we chose the five nearest neighbors, and did a majority vote among them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F363E-844F-419F-8A0F-91FC71C8A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608" y="1825625"/>
            <a:ext cx="490319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5F8D-1D98-4D26-94CE-C3B5F51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D6165-B874-437B-8DD5-9AA5115F9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871212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DFB3-5FEF-4E2D-ADBC-76B2AC5E86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Does this make more sense?</a:t>
            </a:r>
          </a:p>
          <a:p>
            <a:r>
              <a:rPr lang="en-IN" dirty="0"/>
              <a:t>Yes !</a:t>
            </a:r>
          </a:p>
          <a:p>
            <a:r>
              <a:rPr lang="en-IN" dirty="0"/>
              <a:t>In this case, the value of K in the k-nearest neighbours algorithm is 5.</a:t>
            </a:r>
          </a:p>
          <a:p>
            <a:r>
              <a:rPr lang="en-IN" dirty="0"/>
              <a:t>This example highlights the intuition behind the k-nearest neighbours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8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FE7A-5F02-44E7-9C7F-D5B79066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775E-B8A4-4B48-8CC3-67401C0F4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k-nearest-neighbors algorithm is a classification algorithm that takes a bunch of labelled “neighbor” points and uses them to learn how to label other points.</a:t>
            </a:r>
          </a:p>
          <a:p>
            <a:r>
              <a:rPr lang="en-US" dirty="0"/>
              <a:t>Thus, the distance between two cases is a measure of their dissimilarity.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DEC3A-72E6-4E5B-962E-50946C781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250" y="1825625"/>
            <a:ext cx="462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914EE-9F02-4FC1-8D3F-90337E70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 Implementation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39D09-22AB-442D-8DE8-4814E208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classification problem, the k-nearest neighbors algorithm is implemented using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value for 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distance of unknown case from all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K observations in the training data that are ‘nearest’ to the measurements of the unknown data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the response of the unknown data point using the most popular response value from the K nearest neighbors.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9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D58A3-EDC8-4A53-BBF4-87B2F440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Similarity between 2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81EEC-7FEE-4275-AFBF-C058523F4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How can we calculate the similarity between two data points?</a:t>
                </a:r>
              </a:p>
              <a:p>
                <a:r>
                  <a:rPr lang="en-US" sz="2400" dirty="0"/>
                  <a:t>Assume that we have two customers, customer 1 and customer 2 who have only one feature, </a:t>
                </a:r>
                <a:r>
                  <a:rPr lang="en-US" sz="2400" b="1" dirty="0"/>
                  <a:t>Age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We can easily use a specific type of </a:t>
                </a:r>
                <a:r>
                  <a:rPr lang="en-US" sz="2400" dirty="0" err="1"/>
                  <a:t>Minkowski</a:t>
                </a:r>
                <a:r>
                  <a:rPr lang="en-US" sz="2400" dirty="0"/>
                  <a:t> distance to calculate the distance of these 2 customers.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 is called as Euclidian distance.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81EEC-7FEE-4275-AFBF-C058523F4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747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Intel Clear</vt:lpstr>
      <vt:lpstr>Intel Clear Pro</vt:lpstr>
      <vt:lpstr>Wingdings</vt:lpstr>
      <vt:lpstr>Office Theme</vt:lpstr>
      <vt:lpstr>K-Nearest Neighbours</vt:lpstr>
      <vt:lpstr>Telecom Customer Dataset</vt:lpstr>
      <vt:lpstr>PowerPoint Presentation</vt:lpstr>
      <vt:lpstr>PowerPoint Presentation</vt:lpstr>
      <vt:lpstr>PowerPoint Presentation</vt:lpstr>
      <vt:lpstr>PowerPoint Presentation</vt:lpstr>
      <vt:lpstr>K Nearest Neighbour </vt:lpstr>
      <vt:lpstr>K-Nearest Neighbour Implementation steps</vt:lpstr>
      <vt:lpstr>Calculating Similarity between 2 Data Points</vt:lpstr>
      <vt:lpstr>Calculating Similarity between 2 Data Points</vt:lpstr>
      <vt:lpstr>PowerPoint Presentation</vt:lpstr>
      <vt:lpstr>Identifying correct K value</vt:lpstr>
      <vt:lpstr>PowerPoint Presentation</vt:lpstr>
      <vt:lpstr>PowerPoint Presentation</vt:lpstr>
      <vt:lpstr>ML Hands-on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Abhishek Srivastava</cp:lastModifiedBy>
  <cp:revision>31</cp:revision>
  <dcterms:created xsi:type="dcterms:W3CDTF">2019-04-15T00:21:10Z</dcterms:created>
  <dcterms:modified xsi:type="dcterms:W3CDTF">2019-04-25T05:25:21Z</dcterms:modified>
</cp:coreProperties>
</file>