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60" r:id="rId4"/>
    <p:sldId id="261" r:id="rId5"/>
    <p:sldId id="262" r:id="rId6"/>
    <p:sldId id="263" r:id="rId7"/>
    <p:sldId id="257" r:id="rId8"/>
    <p:sldId id="258" r:id="rId9"/>
    <p:sldId id="264" r:id="rId10"/>
    <p:sldId id="265" r:id="rId11"/>
    <p:sldId id="266" r:id="rId12"/>
    <p:sldId id="267" r:id="rId13"/>
    <p:sldId id="268" r:id="rId14"/>
    <p:sldId id="269" r:id="rId15"/>
    <p:sldId id="270" r:id="rId16"/>
    <p:sldId id="272" r:id="rId17"/>
    <p:sldId id="274" r:id="rId18"/>
    <p:sldId id="63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undation for Innovation and Collaborative Education" initials="FfIaCE" lastIdx="1" clrIdx="0">
    <p:extLst>
      <p:ext uri="{19B8F6BF-5375-455C-9EA6-DF929625EA0E}">
        <p15:presenceInfo xmlns:p15="http://schemas.microsoft.com/office/powerpoint/2012/main" userId="cb46ab2c325188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3DE"/>
    <a:srgbClr val="797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965B0-2D97-44D4-804F-1824F8B860B2}" type="datetimeFigureOut">
              <a:rPr lang="en-IN" smtClean="0"/>
              <a:t>25-04-2019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C0CCC-D84D-446A-B435-C04EABB94988}" type="slidenum">
              <a:rPr lang="en-IN" smtClean="0"/>
              <a:t>‹#›</a:t>
            </a:fld>
            <a:endParaRPr lang="en-IN"/>
          </a:p>
        </p:txBody>
      </p:sp>
    </p:spTree>
    <p:extLst>
      <p:ext uri="{BB962C8B-B14F-4D97-AF65-F5344CB8AC3E}">
        <p14:creationId xmlns:p14="http://schemas.microsoft.com/office/powerpoint/2010/main" val="2326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the lessons we are going to learn today.</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674923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26000">
              <a:schemeClr val="accent1">
                <a:lumMod val="71000"/>
                <a:alpha val="48000"/>
              </a:schemeClr>
            </a:gs>
            <a:gs pos="90000">
              <a:schemeClr val="accent1">
                <a:lumMod val="98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6914-5DFF-48DF-BF7C-7223D7DD30FA}"/>
              </a:ext>
            </a:extLst>
          </p:cNvPr>
          <p:cNvSpPr>
            <a:spLocks noGrp="1"/>
          </p:cNvSpPr>
          <p:nvPr>
            <p:ph type="ctrTitle" hasCustomPrompt="1"/>
          </p:nvPr>
        </p:nvSpPr>
        <p:spPr>
          <a:xfrm>
            <a:off x="1524000" y="1122363"/>
            <a:ext cx="9144000" cy="2387600"/>
          </a:xfrm>
        </p:spPr>
        <p:txBody>
          <a:bodyPr anchor="b"/>
          <a:lstStyle>
            <a:lvl1pPr algn="ctr">
              <a:defRPr sz="6000" b="1"/>
            </a:lvl1pPr>
          </a:lstStyle>
          <a:p>
            <a:r>
              <a:rPr lang="en-US" dirty="0"/>
              <a:t>[Workshop Title]</a:t>
            </a:r>
            <a:endParaRPr lang="en-IN" dirty="0"/>
          </a:p>
        </p:txBody>
      </p:sp>
      <p:sp>
        <p:nvSpPr>
          <p:cNvPr id="3" name="Subtitle 2">
            <a:extLst>
              <a:ext uri="{FF2B5EF4-FFF2-40B4-BE49-F238E27FC236}">
                <a16:creationId xmlns:a16="http://schemas.microsoft.com/office/drawing/2014/main" id="{74068ABA-479A-48C5-B6B3-955CA014DA5D}"/>
              </a:ext>
            </a:extLst>
          </p:cNvPr>
          <p:cNvSpPr>
            <a:spLocks noGrp="1"/>
          </p:cNvSpPr>
          <p:nvPr>
            <p:ph type="subTitle" idx="1" hasCustomPrompt="1"/>
          </p:nvPr>
        </p:nvSpPr>
        <p:spPr>
          <a:xfrm>
            <a:off x="1524000" y="3602038"/>
            <a:ext cx="9144000" cy="16557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[Description]</a:t>
            </a:r>
            <a:endParaRPr lang="en-IN" dirty="0"/>
          </a:p>
        </p:txBody>
      </p:sp>
      <p:sp>
        <p:nvSpPr>
          <p:cNvPr id="4" name="Date Placeholder 3">
            <a:extLst>
              <a:ext uri="{FF2B5EF4-FFF2-40B4-BE49-F238E27FC236}">
                <a16:creationId xmlns:a16="http://schemas.microsoft.com/office/drawing/2014/main" id="{20570408-F7B9-42F6-B480-90C24FC5E1DD}"/>
              </a:ext>
            </a:extLst>
          </p:cNvPr>
          <p:cNvSpPr>
            <a:spLocks noGrp="1"/>
          </p:cNvSpPr>
          <p:nvPr>
            <p:ph type="dt" sz="half" idx="10"/>
          </p:nvPr>
        </p:nvSpPr>
        <p:spPr>
          <a:xfrm>
            <a:off x="838200" y="6356350"/>
            <a:ext cx="2743200" cy="365125"/>
          </a:xfrm>
          <a:prstGeom prst="rect">
            <a:avLst/>
          </a:prstGeom>
        </p:spPr>
        <p:txBody>
          <a:bodyPr/>
          <a:lstStyle/>
          <a:p>
            <a:fld id="{82832AB3-7F43-4751-9772-195CB2D51EA6}" type="datetime1">
              <a:rPr lang="en-IN" smtClean="0"/>
              <a:t>25-04-2019</a:t>
            </a:fld>
            <a:endParaRPr lang="en-IN"/>
          </a:p>
        </p:txBody>
      </p:sp>
      <p:sp>
        <p:nvSpPr>
          <p:cNvPr id="5" name="Footer Placeholder 4">
            <a:extLst>
              <a:ext uri="{FF2B5EF4-FFF2-40B4-BE49-F238E27FC236}">
                <a16:creationId xmlns:a16="http://schemas.microsoft.com/office/drawing/2014/main" id="{0A767993-6789-44FE-A2E6-2D0F49C6048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2AF5809-FF03-43F0-A6F3-68B10D8272DB}"/>
              </a:ext>
            </a:extLst>
          </p:cNvPr>
          <p:cNvSpPr>
            <a:spLocks noGrp="1"/>
          </p:cNvSpPr>
          <p:nvPr>
            <p:ph type="sldNum" sz="quarter" idx="12"/>
          </p:nvPr>
        </p:nvSpPr>
        <p:spPr>
          <a:xfrm>
            <a:off x="8610600" y="6356349"/>
            <a:ext cx="2743200" cy="365125"/>
          </a:xfrm>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148658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7EE6-1145-4DA0-817D-DC8287E45C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5A6B02-2A87-4D7C-8C18-311EDABC4C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946897-87D5-4777-BEFA-9FFF7E49854C}"/>
              </a:ext>
            </a:extLst>
          </p:cNvPr>
          <p:cNvSpPr>
            <a:spLocks noGrp="1"/>
          </p:cNvSpPr>
          <p:nvPr>
            <p:ph type="dt" sz="half" idx="10"/>
          </p:nvPr>
        </p:nvSpPr>
        <p:spPr>
          <a:xfrm>
            <a:off x="838200" y="6356350"/>
            <a:ext cx="2743200" cy="365125"/>
          </a:xfrm>
          <a:prstGeom prst="rect">
            <a:avLst/>
          </a:prstGeom>
        </p:spPr>
        <p:txBody>
          <a:bodyPr/>
          <a:lstStyle/>
          <a:p>
            <a:fld id="{4A7D318A-28A5-42C6-B8DB-17C0D0535564}" type="datetime1">
              <a:rPr lang="en-IN" smtClean="0"/>
              <a:t>25-04-2019</a:t>
            </a:fld>
            <a:endParaRPr lang="en-IN"/>
          </a:p>
        </p:txBody>
      </p:sp>
      <p:sp>
        <p:nvSpPr>
          <p:cNvPr id="5" name="Footer Placeholder 4">
            <a:extLst>
              <a:ext uri="{FF2B5EF4-FFF2-40B4-BE49-F238E27FC236}">
                <a16:creationId xmlns:a16="http://schemas.microsoft.com/office/drawing/2014/main" id="{DD94B198-BBE4-4F1B-B660-4DF276EED2E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200018-78CA-46C2-81B8-C36726893A16}"/>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208219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3C1C3-EF6D-4552-BFA2-BDEBCDEE1354}"/>
              </a:ext>
            </a:extLst>
          </p:cNvPr>
          <p:cNvSpPr>
            <a:spLocks noGrp="1"/>
          </p:cNvSpPr>
          <p:nvPr>
            <p:ph type="title" orient="vert"/>
          </p:nvPr>
        </p:nvSpPr>
        <p:spPr>
          <a:xfrm>
            <a:off x="8724900" y="365125"/>
            <a:ext cx="2628900" cy="5811838"/>
          </a:xfrm>
        </p:spPr>
        <p:txBody>
          <a:bodyPr vert="eaVert"/>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7D5052EE-9EC6-4F14-AA1C-B58E7808DD7C}"/>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42DAE698-B835-4454-BEF8-F55426ACC3A3}"/>
              </a:ext>
            </a:extLst>
          </p:cNvPr>
          <p:cNvSpPr>
            <a:spLocks noGrp="1"/>
          </p:cNvSpPr>
          <p:nvPr>
            <p:ph type="dt" sz="half" idx="10"/>
          </p:nvPr>
        </p:nvSpPr>
        <p:spPr>
          <a:xfrm>
            <a:off x="838200" y="6356350"/>
            <a:ext cx="2743200" cy="365125"/>
          </a:xfrm>
          <a:prstGeom prst="rect">
            <a:avLst/>
          </a:prstGeom>
        </p:spPr>
        <p:txBody>
          <a:bodyPr/>
          <a:lstStyle/>
          <a:p>
            <a:fld id="{3D4E9311-69CA-4C96-B416-15D1D2D57D7D}" type="datetime1">
              <a:rPr lang="en-IN" smtClean="0"/>
              <a:t>25-04-2019</a:t>
            </a:fld>
            <a:endParaRPr lang="en-IN"/>
          </a:p>
        </p:txBody>
      </p:sp>
      <p:sp>
        <p:nvSpPr>
          <p:cNvPr id="5" name="Footer Placeholder 4">
            <a:extLst>
              <a:ext uri="{FF2B5EF4-FFF2-40B4-BE49-F238E27FC236}">
                <a16:creationId xmlns:a16="http://schemas.microsoft.com/office/drawing/2014/main" id="{36C27076-F1C0-4349-8FC7-5BDED085FD6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BC32BA5F-8BCB-4A1B-A825-9D3BAE30082D}"/>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69302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375C-0EA6-4A5A-8A9D-63B656733322}"/>
              </a:ext>
            </a:extLst>
          </p:cNvPr>
          <p:cNvSpPr>
            <a:spLocks noGrp="1"/>
          </p:cNvSpPr>
          <p:nvPr>
            <p:ph type="title"/>
          </p:nvPr>
        </p:nvSpPr>
        <p:spPr/>
        <p:txBody>
          <a:bodyPr>
            <a:normAutofit/>
          </a:bodyPr>
          <a:lstStyle>
            <a:lvl1pPr>
              <a:defRPr sz="3600" b="1">
                <a:solidFill>
                  <a:srgbClr val="002060"/>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F4B8CBA5-CF7F-4B83-BDF7-23718BCE018C}"/>
              </a:ext>
            </a:extLst>
          </p:cNvPr>
          <p:cNvSpPr>
            <a:spLocks noGrp="1"/>
          </p:cNvSpPr>
          <p:nvPr>
            <p:ph idx="1"/>
          </p:nvPr>
        </p:nvSpPr>
        <p:spPr/>
        <p:txBody>
          <a:bodyPr/>
          <a:lstStyle>
            <a:lvl1pPr>
              <a:defRPr sz="24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120B1E1C-947D-49FD-94BD-8DC77D903FC4}"/>
              </a:ext>
            </a:extLst>
          </p:cNvPr>
          <p:cNvSpPr>
            <a:spLocks noGrp="1"/>
          </p:cNvSpPr>
          <p:nvPr>
            <p:ph type="dt" sz="half" idx="10"/>
          </p:nvPr>
        </p:nvSpPr>
        <p:spPr>
          <a:xfrm>
            <a:off x="838200" y="6356350"/>
            <a:ext cx="2743200" cy="365125"/>
          </a:xfrm>
          <a:prstGeom prst="rect">
            <a:avLst/>
          </a:prstGeom>
        </p:spPr>
        <p:txBody>
          <a:bodyPr/>
          <a:lstStyle/>
          <a:p>
            <a:fld id="{C9F39F84-126B-401F-A3A4-598491D3325A}" type="datetime1">
              <a:rPr lang="en-IN" smtClean="0"/>
              <a:t>25-04-2019</a:t>
            </a:fld>
            <a:endParaRPr lang="en-IN"/>
          </a:p>
        </p:txBody>
      </p:sp>
      <p:sp>
        <p:nvSpPr>
          <p:cNvPr id="5" name="Footer Placeholder 4">
            <a:extLst>
              <a:ext uri="{FF2B5EF4-FFF2-40B4-BE49-F238E27FC236}">
                <a16:creationId xmlns:a16="http://schemas.microsoft.com/office/drawing/2014/main" id="{EE4EEE20-D3AB-41A8-9100-F5F1665E0C1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AEEB162-A6D0-421D-8A29-BED81A5FD71A}"/>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365472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5262-2255-4CC8-9212-FF68C0A23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6C6711-DC13-47DF-A887-E02FFD944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68A28-4B63-495E-BE6F-353C321C78A0}"/>
              </a:ext>
            </a:extLst>
          </p:cNvPr>
          <p:cNvSpPr>
            <a:spLocks noGrp="1"/>
          </p:cNvSpPr>
          <p:nvPr>
            <p:ph type="dt" sz="half" idx="10"/>
          </p:nvPr>
        </p:nvSpPr>
        <p:spPr>
          <a:xfrm>
            <a:off x="838200" y="6356350"/>
            <a:ext cx="2743200" cy="365125"/>
          </a:xfrm>
          <a:prstGeom prst="rect">
            <a:avLst/>
          </a:prstGeom>
        </p:spPr>
        <p:txBody>
          <a:bodyPr/>
          <a:lstStyle/>
          <a:p>
            <a:fld id="{D91B0B9F-7322-4E48-A3AA-8C2E9D6438C7}" type="datetime1">
              <a:rPr lang="en-IN" smtClean="0"/>
              <a:t>25-04-2019</a:t>
            </a:fld>
            <a:endParaRPr lang="en-IN"/>
          </a:p>
        </p:txBody>
      </p:sp>
      <p:sp>
        <p:nvSpPr>
          <p:cNvPr id="5" name="Footer Placeholder 4">
            <a:extLst>
              <a:ext uri="{FF2B5EF4-FFF2-40B4-BE49-F238E27FC236}">
                <a16:creationId xmlns:a16="http://schemas.microsoft.com/office/drawing/2014/main" id="{C37F9030-E13E-40F0-BA9D-BFD2E40FF31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F811E653-ACA9-4372-8C96-201463ED1253}"/>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292117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82A4-29FD-45DE-BF18-98703FC505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0C5AF-8DA6-4758-A226-DEB90EE5A7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A544C8-0989-4197-BFAB-DB2CEFB7E9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60E187-FF16-4F07-9C30-33BA80114485}"/>
              </a:ext>
            </a:extLst>
          </p:cNvPr>
          <p:cNvSpPr>
            <a:spLocks noGrp="1"/>
          </p:cNvSpPr>
          <p:nvPr>
            <p:ph type="dt" sz="half" idx="10"/>
          </p:nvPr>
        </p:nvSpPr>
        <p:spPr>
          <a:xfrm>
            <a:off x="838200" y="6356350"/>
            <a:ext cx="2743200" cy="365125"/>
          </a:xfrm>
          <a:prstGeom prst="rect">
            <a:avLst/>
          </a:prstGeom>
        </p:spPr>
        <p:txBody>
          <a:bodyPr/>
          <a:lstStyle/>
          <a:p>
            <a:fld id="{0CE392C8-12CD-4482-BA87-631FA8FF1E06}" type="datetime1">
              <a:rPr lang="en-IN" smtClean="0"/>
              <a:t>25-04-2019</a:t>
            </a:fld>
            <a:endParaRPr lang="en-IN"/>
          </a:p>
        </p:txBody>
      </p:sp>
      <p:sp>
        <p:nvSpPr>
          <p:cNvPr id="6" name="Footer Placeholder 5">
            <a:extLst>
              <a:ext uri="{FF2B5EF4-FFF2-40B4-BE49-F238E27FC236}">
                <a16:creationId xmlns:a16="http://schemas.microsoft.com/office/drawing/2014/main" id="{CA5F27A1-8D1D-44AA-B725-2F206A793FD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30F852-95BB-4FF6-908C-59BCEF2DD92B}"/>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264304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BDCC-912F-4DD5-BCEB-06B4B1D0F3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493603-C443-4C32-BEF9-F116B56D3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08E6D-6E83-4741-A62A-3839BAD6EA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15B182-A6FF-4C4A-A4B2-287DDF8A3A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ABD36-665E-497B-9D63-2B9A28FA9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450EED-2EAA-4ADD-8B2E-E46C40EE2672}"/>
              </a:ext>
            </a:extLst>
          </p:cNvPr>
          <p:cNvSpPr>
            <a:spLocks noGrp="1"/>
          </p:cNvSpPr>
          <p:nvPr>
            <p:ph type="dt" sz="half" idx="10"/>
          </p:nvPr>
        </p:nvSpPr>
        <p:spPr>
          <a:xfrm>
            <a:off x="838200" y="6356350"/>
            <a:ext cx="2743200" cy="365125"/>
          </a:xfrm>
          <a:prstGeom prst="rect">
            <a:avLst/>
          </a:prstGeom>
        </p:spPr>
        <p:txBody>
          <a:bodyPr/>
          <a:lstStyle/>
          <a:p>
            <a:fld id="{BB90874C-D2D4-4B89-AA9F-12B184189908}" type="datetime1">
              <a:rPr lang="en-IN" smtClean="0"/>
              <a:t>25-04-2019</a:t>
            </a:fld>
            <a:endParaRPr lang="en-IN"/>
          </a:p>
        </p:txBody>
      </p:sp>
      <p:sp>
        <p:nvSpPr>
          <p:cNvPr id="8" name="Footer Placeholder 7">
            <a:extLst>
              <a:ext uri="{FF2B5EF4-FFF2-40B4-BE49-F238E27FC236}">
                <a16:creationId xmlns:a16="http://schemas.microsoft.com/office/drawing/2014/main" id="{4F91B44B-8C83-42A9-BADB-9CB1C744CD1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78284688-DD55-45E5-813E-C5B2F0A71C8F}"/>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49610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8032-25D0-478A-B4B9-ED8ED3E923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A45ABA-5410-46F7-9AB8-A836A3D67129}"/>
              </a:ext>
            </a:extLst>
          </p:cNvPr>
          <p:cNvSpPr>
            <a:spLocks noGrp="1"/>
          </p:cNvSpPr>
          <p:nvPr>
            <p:ph type="dt" sz="half" idx="10"/>
          </p:nvPr>
        </p:nvSpPr>
        <p:spPr>
          <a:xfrm>
            <a:off x="838200" y="6356350"/>
            <a:ext cx="2743200" cy="365125"/>
          </a:xfrm>
          <a:prstGeom prst="rect">
            <a:avLst/>
          </a:prstGeom>
        </p:spPr>
        <p:txBody>
          <a:bodyPr/>
          <a:lstStyle/>
          <a:p>
            <a:fld id="{319EE350-8144-432C-BE96-0DD4612B090A}" type="datetime1">
              <a:rPr lang="en-IN" smtClean="0"/>
              <a:t>25-04-2019</a:t>
            </a:fld>
            <a:endParaRPr lang="en-IN"/>
          </a:p>
        </p:txBody>
      </p:sp>
      <p:sp>
        <p:nvSpPr>
          <p:cNvPr id="4" name="Footer Placeholder 3">
            <a:extLst>
              <a:ext uri="{FF2B5EF4-FFF2-40B4-BE49-F238E27FC236}">
                <a16:creationId xmlns:a16="http://schemas.microsoft.com/office/drawing/2014/main" id="{D239F99D-98AE-4C65-9CDD-9D06D1ABF3B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BF9D85E5-85E1-4BBF-B398-5BAF912BD3EC}"/>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175880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5E63C5-81A3-44AF-8429-6FFDE5B6F071}"/>
              </a:ext>
            </a:extLst>
          </p:cNvPr>
          <p:cNvSpPr>
            <a:spLocks noGrp="1"/>
          </p:cNvSpPr>
          <p:nvPr>
            <p:ph type="dt" sz="half" idx="10"/>
          </p:nvPr>
        </p:nvSpPr>
        <p:spPr>
          <a:xfrm>
            <a:off x="838200" y="6356350"/>
            <a:ext cx="2743200" cy="365125"/>
          </a:xfrm>
          <a:prstGeom prst="rect">
            <a:avLst/>
          </a:prstGeom>
        </p:spPr>
        <p:txBody>
          <a:bodyPr/>
          <a:lstStyle/>
          <a:p>
            <a:fld id="{23A775B0-269E-4197-98A8-CA2075805B82}" type="datetime1">
              <a:rPr lang="en-IN" smtClean="0"/>
              <a:t>25-04-2019</a:t>
            </a:fld>
            <a:endParaRPr lang="en-IN"/>
          </a:p>
        </p:txBody>
      </p:sp>
      <p:sp>
        <p:nvSpPr>
          <p:cNvPr id="3" name="Footer Placeholder 2">
            <a:extLst>
              <a:ext uri="{FF2B5EF4-FFF2-40B4-BE49-F238E27FC236}">
                <a16:creationId xmlns:a16="http://schemas.microsoft.com/office/drawing/2014/main" id="{1355596C-3243-49C9-BA17-6209CEDB319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70FA82B2-B1FE-46C3-B3D9-FC24ED3C20B2}"/>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624365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36E5-FE8B-46FE-87A1-FFDA9AACB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D6C6D4-3643-44FF-9CFD-25A6A92C9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8D293A-D3DB-4AD3-A9EC-C61358643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8686A-DF38-46EF-B84B-230458C6C2CE}"/>
              </a:ext>
            </a:extLst>
          </p:cNvPr>
          <p:cNvSpPr>
            <a:spLocks noGrp="1"/>
          </p:cNvSpPr>
          <p:nvPr>
            <p:ph type="dt" sz="half" idx="10"/>
          </p:nvPr>
        </p:nvSpPr>
        <p:spPr>
          <a:xfrm>
            <a:off x="838200" y="6356350"/>
            <a:ext cx="2743200" cy="365125"/>
          </a:xfrm>
          <a:prstGeom prst="rect">
            <a:avLst/>
          </a:prstGeom>
        </p:spPr>
        <p:txBody>
          <a:bodyPr/>
          <a:lstStyle/>
          <a:p>
            <a:fld id="{1946645B-2613-41AE-8447-29434AF2CEC2}" type="datetime1">
              <a:rPr lang="en-IN" smtClean="0"/>
              <a:t>25-04-2019</a:t>
            </a:fld>
            <a:endParaRPr lang="en-IN"/>
          </a:p>
        </p:txBody>
      </p:sp>
      <p:sp>
        <p:nvSpPr>
          <p:cNvPr id="6" name="Footer Placeholder 5">
            <a:extLst>
              <a:ext uri="{FF2B5EF4-FFF2-40B4-BE49-F238E27FC236}">
                <a16:creationId xmlns:a16="http://schemas.microsoft.com/office/drawing/2014/main" id="{33428A43-A05E-46B4-8E71-574DE638C99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0474B95-D386-4941-A47A-E9F6ED655187}"/>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71693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D705-451C-4761-823D-42276B1C4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02AC3B-7062-4ECC-8ED6-0640C66DB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D50E7F-12B4-46C6-AB3F-72F65FFA2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93272-3D66-4A00-8A03-D005EA33E838}"/>
              </a:ext>
            </a:extLst>
          </p:cNvPr>
          <p:cNvSpPr>
            <a:spLocks noGrp="1"/>
          </p:cNvSpPr>
          <p:nvPr>
            <p:ph type="dt" sz="half" idx="10"/>
          </p:nvPr>
        </p:nvSpPr>
        <p:spPr>
          <a:xfrm>
            <a:off x="838200" y="6356350"/>
            <a:ext cx="2743200" cy="365125"/>
          </a:xfrm>
          <a:prstGeom prst="rect">
            <a:avLst/>
          </a:prstGeom>
        </p:spPr>
        <p:txBody>
          <a:bodyPr/>
          <a:lstStyle/>
          <a:p>
            <a:fld id="{7950F617-CBD3-4ECF-AF47-96C84DF2A20B}" type="datetime1">
              <a:rPr lang="en-IN" smtClean="0"/>
              <a:t>25-04-2019</a:t>
            </a:fld>
            <a:endParaRPr lang="en-IN"/>
          </a:p>
        </p:txBody>
      </p:sp>
      <p:sp>
        <p:nvSpPr>
          <p:cNvPr id="6" name="Footer Placeholder 5">
            <a:extLst>
              <a:ext uri="{FF2B5EF4-FFF2-40B4-BE49-F238E27FC236}">
                <a16:creationId xmlns:a16="http://schemas.microsoft.com/office/drawing/2014/main" id="{D00F0F99-656D-4C52-9CE1-4E53854555C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FA72445C-3486-421E-8E84-AC9F9737E2B0}"/>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77164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object&#10;&#10;Description automatically generated">
            <a:extLst>
              <a:ext uri="{FF2B5EF4-FFF2-40B4-BE49-F238E27FC236}">
                <a16:creationId xmlns:a16="http://schemas.microsoft.com/office/drawing/2014/main" id="{9EDFE2C0-4977-418D-B3A7-DADAFF357B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33800" y="95093"/>
            <a:ext cx="1440000" cy="424178"/>
          </a:xfrm>
          <a:prstGeom prst="rect">
            <a:avLst/>
          </a:prstGeom>
        </p:spPr>
      </p:pic>
      <p:sp>
        <p:nvSpPr>
          <p:cNvPr id="7" name="Rectangle 6">
            <a:extLst>
              <a:ext uri="{FF2B5EF4-FFF2-40B4-BE49-F238E27FC236}">
                <a16:creationId xmlns:a16="http://schemas.microsoft.com/office/drawing/2014/main" id="{75364438-6992-4BBF-86CD-95AD57F68B82}"/>
              </a:ext>
            </a:extLst>
          </p:cNvPr>
          <p:cNvSpPr/>
          <p:nvPr userDrawn="1"/>
        </p:nvSpPr>
        <p:spPr>
          <a:xfrm>
            <a:off x="0" y="6356350"/>
            <a:ext cx="12192000" cy="501650"/>
          </a:xfrm>
          <a:prstGeom prst="rect">
            <a:avLst/>
          </a:prstGeom>
          <a:gradFill flip="none" rotWithShape="1">
            <a:gsLst>
              <a:gs pos="100000">
                <a:srgbClr val="003C71">
                  <a:lumMod val="96000"/>
                  <a:lumOff val="4000"/>
                </a:srgbClr>
              </a:gs>
              <a:gs pos="13000">
                <a:schemeClr val="accent1">
                  <a:lumMod val="75000"/>
                </a:schemeClr>
              </a:gs>
            </a:gsLst>
            <a:lin ang="0" scaled="1"/>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Intel Clear"/>
              <a:ea typeface="+mn-ea"/>
              <a:cs typeface="+mn-cs"/>
            </a:endParaRPr>
          </a:p>
        </p:txBody>
      </p:sp>
      <p:sp>
        <p:nvSpPr>
          <p:cNvPr id="2" name="Title Placeholder 1">
            <a:extLst>
              <a:ext uri="{FF2B5EF4-FFF2-40B4-BE49-F238E27FC236}">
                <a16:creationId xmlns:a16="http://schemas.microsoft.com/office/drawing/2014/main" id="{A54C2442-1540-4E5C-A36E-D7261EF50C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8D05CF79-FCDE-4104-9882-015616042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A663B15E-7156-49B0-B656-60556DF694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4982E-5F02-408B-BDDE-58840AB23428}" type="slidenum">
              <a:rPr lang="en-IN" smtClean="0"/>
              <a:t>‹#›</a:t>
            </a:fld>
            <a:endParaRPr lang="en-IN" dirty="0"/>
          </a:p>
        </p:txBody>
      </p:sp>
    </p:spTree>
    <p:extLst>
      <p:ext uri="{BB962C8B-B14F-4D97-AF65-F5344CB8AC3E}">
        <p14:creationId xmlns:p14="http://schemas.microsoft.com/office/powerpoint/2010/main" val="3020173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4.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mentor@fice.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6989-1023-469B-9867-94C3260ED0C8}"/>
              </a:ext>
            </a:extLst>
          </p:cNvPr>
          <p:cNvSpPr>
            <a:spLocks noGrp="1"/>
          </p:cNvSpPr>
          <p:nvPr>
            <p:ph type="ctrTitle"/>
          </p:nvPr>
        </p:nvSpPr>
        <p:spPr/>
        <p:txBody>
          <a:bodyPr/>
          <a:lstStyle/>
          <a:p>
            <a:r>
              <a:rPr lang="en-IN" dirty="0"/>
              <a:t>Support Vector Machine (SVM)</a:t>
            </a:r>
          </a:p>
        </p:txBody>
      </p:sp>
      <p:sp>
        <p:nvSpPr>
          <p:cNvPr id="3" name="Subtitle 2">
            <a:extLst>
              <a:ext uri="{FF2B5EF4-FFF2-40B4-BE49-F238E27FC236}">
                <a16:creationId xmlns:a16="http://schemas.microsoft.com/office/drawing/2014/main" id="{9102AD86-126B-4EFA-B3A7-0C5D316795E2}"/>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8728A691-D580-42EF-8185-A0FE696FB65E}"/>
              </a:ext>
            </a:extLst>
          </p:cNvPr>
          <p:cNvSpPr>
            <a:spLocks noGrp="1"/>
          </p:cNvSpPr>
          <p:nvPr>
            <p:ph type="sldNum" sz="quarter" idx="12"/>
          </p:nvPr>
        </p:nvSpPr>
        <p:spPr/>
        <p:txBody>
          <a:bodyPr/>
          <a:lstStyle/>
          <a:p>
            <a:fld id="{8A24982E-5F02-408B-BDDE-58840AB23428}" type="slidenum">
              <a:rPr lang="en-IN" smtClean="0"/>
              <a:t>1</a:t>
            </a:fld>
            <a:endParaRPr lang="en-IN" dirty="0"/>
          </a:p>
        </p:txBody>
      </p:sp>
    </p:spTree>
    <p:extLst>
      <p:ext uri="{BB962C8B-B14F-4D97-AF65-F5344CB8AC3E}">
        <p14:creationId xmlns:p14="http://schemas.microsoft.com/office/powerpoint/2010/main" val="392122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84BA-F2B1-4B50-AED3-52560DC6291F}"/>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34ED76-BC44-41A9-9E45-A8882D49EB4E}"/>
                  </a:ext>
                </a:extLst>
              </p:cNvPr>
              <p:cNvSpPr>
                <a:spLocks noGrp="1"/>
              </p:cNvSpPr>
              <p:nvPr>
                <p:ph sz="half" idx="1"/>
              </p:nvPr>
            </p:nvSpPr>
            <p:spPr/>
            <p:txBody>
              <a:bodyPr/>
              <a:lstStyle/>
              <a:p>
                <a:r>
                  <a:rPr lang="en-US" dirty="0"/>
                  <a:t>For example, your can increase the dimension of data by </a:t>
                </a:r>
                <a:r>
                  <a:rPr lang="en-US" b="1" dirty="0">
                    <a:solidFill>
                      <a:srgbClr val="FF0000"/>
                    </a:solidFill>
                  </a:rPr>
                  <a:t>mapping x into a new space using a function, with outputs x and x</a:t>
                </a:r>
                <a:r>
                  <a:rPr lang="en-US" b="1" baseline="30000" dirty="0">
                    <a:solidFill>
                      <a:srgbClr val="FF0000"/>
                    </a:solidFill>
                  </a:rPr>
                  <a:t>2</a:t>
                </a:r>
                <a:r>
                  <a:rPr lang="en-US" b="1" dirty="0">
                    <a:solidFill>
                      <a:srgbClr val="FF0000"/>
                    </a:solidFill>
                  </a:rPr>
                  <a:t>.</a:t>
                </a:r>
              </a:p>
              <a:p>
                <a:pPr marL="0" indent="0">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𝑥</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oMath>
                </a14:m>
                <a:endParaRPr lang="en-US" dirty="0"/>
              </a:p>
              <a:p>
                <a:r>
                  <a:rPr lang="en-US" dirty="0"/>
                  <a:t>Now, the data is linearly separable!</a:t>
                </a:r>
                <a:endParaRPr lang="en-IN" dirty="0"/>
              </a:p>
              <a:p>
                <a:endParaRPr lang="en-IN" dirty="0"/>
              </a:p>
            </p:txBody>
          </p:sp>
        </mc:Choice>
        <mc:Fallback xmlns="">
          <p:sp>
            <p:nvSpPr>
              <p:cNvPr id="3" name="Content Placeholder 2">
                <a:extLst>
                  <a:ext uri="{FF2B5EF4-FFF2-40B4-BE49-F238E27FC236}">
                    <a16:creationId xmlns:a16="http://schemas.microsoft.com/office/drawing/2014/main" id="{BC34ED76-BC44-41A9-9E45-A8882D49EB4E}"/>
                  </a:ext>
                </a:extLst>
              </p:cNvPr>
              <p:cNvSpPr>
                <a:spLocks noGrp="1" noRot="1" noChangeAspect="1" noMove="1" noResize="1" noEditPoints="1" noAdjustHandles="1" noChangeArrowheads="1" noChangeShapeType="1" noTextEdit="1"/>
              </p:cNvSpPr>
              <p:nvPr>
                <p:ph sz="half" idx="1"/>
              </p:nvPr>
            </p:nvSpPr>
            <p:spPr>
              <a:blipFill>
                <a:blip r:embed="rId2"/>
                <a:stretch>
                  <a:fillRect l="-2118" t="-2241" r="-2000"/>
                </a:stretch>
              </a:blipFill>
            </p:spPr>
            <p:txBody>
              <a:bodyPr/>
              <a:lstStyle/>
              <a:p>
                <a:r>
                  <a:rPr lang="en-IN">
                    <a:noFill/>
                  </a:rPr>
                  <a:t> </a:t>
                </a:r>
              </a:p>
            </p:txBody>
          </p:sp>
        </mc:Fallback>
      </mc:AlternateContent>
      <p:pic>
        <p:nvPicPr>
          <p:cNvPr id="5" name="Content Placeholder 4">
            <a:extLst>
              <a:ext uri="{FF2B5EF4-FFF2-40B4-BE49-F238E27FC236}">
                <a16:creationId xmlns:a16="http://schemas.microsoft.com/office/drawing/2014/main" id="{83AEADC7-77D2-430F-8E30-C8AED7E7AAD7}"/>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6429375" y="2000228"/>
            <a:ext cx="4610099" cy="3792307"/>
          </a:xfrm>
          <a:prstGeom prst="rect">
            <a:avLst/>
          </a:prstGeom>
        </p:spPr>
      </p:pic>
      <p:sp>
        <p:nvSpPr>
          <p:cNvPr id="6" name="TextBox 5">
            <a:extLst>
              <a:ext uri="{FF2B5EF4-FFF2-40B4-BE49-F238E27FC236}">
                <a16:creationId xmlns:a16="http://schemas.microsoft.com/office/drawing/2014/main" id="{3284D12D-75A0-43A1-A686-D4A53DFADEDE}"/>
              </a:ext>
            </a:extLst>
          </p:cNvPr>
          <p:cNvSpPr txBox="1"/>
          <p:nvPr/>
        </p:nvSpPr>
        <p:spPr>
          <a:xfrm>
            <a:off x="8605838" y="5778248"/>
            <a:ext cx="647700" cy="400110"/>
          </a:xfrm>
          <a:prstGeom prst="rect">
            <a:avLst/>
          </a:prstGeom>
          <a:noFill/>
        </p:spPr>
        <p:txBody>
          <a:bodyPr wrap="square" rtlCol="0">
            <a:spAutoFit/>
          </a:bodyPr>
          <a:lstStyle/>
          <a:p>
            <a:r>
              <a:rPr lang="en-IN" sz="2000" b="1" dirty="0"/>
              <a:t>x</a:t>
            </a:r>
          </a:p>
        </p:txBody>
      </p:sp>
      <p:sp>
        <p:nvSpPr>
          <p:cNvPr id="7" name="TextBox 6">
            <a:extLst>
              <a:ext uri="{FF2B5EF4-FFF2-40B4-BE49-F238E27FC236}">
                <a16:creationId xmlns:a16="http://schemas.microsoft.com/office/drawing/2014/main" id="{D006B075-B9DE-4A9C-9352-02FE4A865AC4}"/>
              </a:ext>
            </a:extLst>
          </p:cNvPr>
          <p:cNvSpPr txBox="1"/>
          <p:nvPr/>
        </p:nvSpPr>
        <p:spPr>
          <a:xfrm>
            <a:off x="11039474" y="3857625"/>
            <a:ext cx="409575" cy="400110"/>
          </a:xfrm>
          <a:prstGeom prst="rect">
            <a:avLst/>
          </a:prstGeom>
          <a:noFill/>
        </p:spPr>
        <p:txBody>
          <a:bodyPr wrap="square" rtlCol="0">
            <a:spAutoFit/>
          </a:bodyPr>
          <a:lstStyle/>
          <a:p>
            <a:r>
              <a:rPr lang="en-IN" sz="2000" b="1" dirty="0"/>
              <a:t>x</a:t>
            </a:r>
            <a:r>
              <a:rPr lang="en-IN" sz="2000" b="1" baseline="30000" dirty="0"/>
              <a:t>2</a:t>
            </a:r>
            <a:endParaRPr lang="en-IN" sz="2000" b="1" dirty="0"/>
          </a:p>
        </p:txBody>
      </p:sp>
      <p:sp>
        <p:nvSpPr>
          <p:cNvPr id="8" name="Arrow: Right 7">
            <a:extLst>
              <a:ext uri="{FF2B5EF4-FFF2-40B4-BE49-F238E27FC236}">
                <a16:creationId xmlns:a16="http://schemas.microsoft.com/office/drawing/2014/main" id="{ADB9CA32-7DF6-4D75-9CA3-A59664E0A614}"/>
              </a:ext>
            </a:extLst>
          </p:cNvPr>
          <p:cNvSpPr/>
          <p:nvPr/>
        </p:nvSpPr>
        <p:spPr>
          <a:xfrm>
            <a:off x="4248150" y="4001294"/>
            <a:ext cx="2181225" cy="16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6221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84BA-F2B1-4B50-AED3-52560DC629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34ED76-BC44-41A9-9E45-A8882D49EB4E}"/>
              </a:ext>
            </a:extLst>
          </p:cNvPr>
          <p:cNvSpPr>
            <a:spLocks noGrp="1"/>
          </p:cNvSpPr>
          <p:nvPr>
            <p:ph sz="half" idx="1"/>
          </p:nvPr>
        </p:nvSpPr>
        <p:spPr/>
        <p:txBody>
          <a:bodyPr/>
          <a:lstStyle/>
          <a:p>
            <a:r>
              <a:rPr lang="en-IN" dirty="0"/>
              <a:t>Notice that, as we are in a two dimensional space, the hyperplane is a line dividing a plane into two parts where each class lays on either side.</a:t>
            </a:r>
          </a:p>
          <a:p>
            <a:r>
              <a:rPr lang="en-IN" dirty="0"/>
              <a:t>Now we can use this line to classify new cases.</a:t>
            </a:r>
          </a:p>
          <a:p>
            <a:endParaRPr lang="en-IN" dirty="0"/>
          </a:p>
          <a:p>
            <a:endParaRPr lang="en-IN" dirty="0"/>
          </a:p>
        </p:txBody>
      </p:sp>
      <p:pic>
        <p:nvPicPr>
          <p:cNvPr id="5" name="Content Placeholder 4">
            <a:extLst>
              <a:ext uri="{FF2B5EF4-FFF2-40B4-BE49-F238E27FC236}">
                <a16:creationId xmlns:a16="http://schemas.microsoft.com/office/drawing/2014/main" id="{83AEADC7-77D2-430F-8E30-C8AED7E7AAD7}"/>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6429375" y="2000228"/>
            <a:ext cx="4610099" cy="3792307"/>
          </a:xfrm>
          <a:prstGeom prst="rect">
            <a:avLst/>
          </a:prstGeom>
        </p:spPr>
      </p:pic>
      <p:sp>
        <p:nvSpPr>
          <p:cNvPr id="6" name="TextBox 5">
            <a:extLst>
              <a:ext uri="{FF2B5EF4-FFF2-40B4-BE49-F238E27FC236}">
                <a16:creationId xmlns:a16="http://schemas.microsoft.com/office/drawing/2014/main" id="{3284D12D-75A0-43A1-A686-D4A53DFADEDE}"/>
              </a:ext>
            </a:extLst>
          </p:cNvPr>
          <p:cNvSpPr txBox="1"/>
          <p:nvPr/>
        </p:nvSpPr>
        <p:spPr>
          <a:xfrm>
            <a:off x="8605838" y="5778248"/>
            <a:ext cx="647700" cy="400110"/>
          </a:xfrm>
          <a:prstGeom prst="rect">
            <a:avLst/>
          </a:prstGeom>
          <a:noFill/>
        </p:spPr>
        <p:txBody>
          <a:bodyPr wrap="square" rtlCol="0">
            <a:spAutoFit/>
          </a:bodyPr>
          <a:lstStyle/>
          <a:p>
            <a:r>
              <a:rPr lang="en-IN" sz="2000" b="1" dirty="0"/>
              <a:t>x</a:t>
            </a:r>
          </a:p>
        </p:txBody>
      </p:sp>
      <p:sp>
        <p:nvSpPr>
          <p:cNvPr id="7" name="TextBox 6">
            <a:extLst>
              <a:ext uri="{FF2B5EF4-FFF2-40B4-BE49-F238E27FC236}">
                <a16:creationId xmlns:a16="http://schemas.microsoft.com/office/drawing/2014/main" id="{D006B075-B9DE-4A9C-9352-02FE4A865AC4}"/>
              </a:ext>
            </a:extLst>
          </p:cNvPr>
          <p:cNvSpPr txBox="1"/>
          <p:nvPr/>
        </p:nvSpPr>
        <p:spPr>
          <a:xfrm>
            <a:off x="11039474" y="3857625"/>
            <a:ext cx="409575" cy="400110"/>
          </a:xfrm>
          <a:prstGeom prst="rect">
            <a:avLst/>
          </a:prstGeom>
          <a:noFill/>
        </p:spPr>
        <p:txBody>
          <a:bodyPr wrap="square" rtlCol="0">
            <a:spAutoFit/>
          </a:bodyPr>
          <a:lstStyle/>
          <a:p>
            <a:r>
              <a:rPr lang="en-IN" sz="2000" b="1" dirty="0"/>
              <a:t>x</a:t>
            </a:r>
            <a:r>
              <a:rPr lang="en-IN" sz="2000" b="1" baseline="30000" dirty="0"/>
              <a:t>2</a:t>
            </a:r>
            <a:endParaRPr lang="en-IN" sz="2000" b="1" dirty="0"/>
          </a:p>
        </p:txBody>
      </p:sp>
      <p:cxnSp>
        <p:nvCxnSpPr>
          <p:cNvPr id="9" name="Straight Connector 8">
            <a:extLst>
              <a:ext uri="{FF2B5EF4-FFF2-40B4-BE49-F238E27FC236}">
                <a16:creationId xmlns:a16="http://schemas.microsoft.com/office/drawing/2014/main" id="{CC673C94-560E-412C-8B26-4ADB2FD6CB8B}"/>
              </a:ext>
            </a:extLst>
          </p:cNvPr>
          <p:cNvCxnSpPr/>
          <p:nvPr/>
        </p:nvCxnSpPr>
        <p:spPr>
          <a:xfrm flipV="1">
            <a:off x="6724650" y="3724275"/>
            <a:ext cx="4171950" cy="53346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183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7057DC-1ACF-4DE9-8213-777F7AA90546}"/>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F4E5DDCB-B3EE-4C56-8EE2-A679EA418CE0}"/>
              </a:ext>
            </a:extLst>
          </p:cNvPr>
          <p:cNvSpPr>
            <a:spLocks noGrp="1"/>
          </p:cNvSpPr>
          <p:nvPr>
            <p:ph idx="1"/>
          </p:nvPr>
        </p:nvSpPr>
        <p:spPr/>
        <p:txBody>
          <a:bodyPr>
            <a:normAutofit lnSpcReduction="10000"/>
          </a:bodyPr>
          <a:lstStyle/>
          <a:p>
            <a:r>
              <a:rPr lang="en-US" sz="2400" b="1" dirty="0"/>
              <a:t>Mapping data into a higher dimensional space is called kernelling.</a:t>
            </a:r>
          </a:p>
          <a:p>
            <a:r>
              <a:rPr lang="en-US" sz="2400" b="1" dirty="0">
                <a:solidFill>
                  <a:srgbClr val="FF0000"/>
                </a:solidFill>
              </a:rPr>
              <a:t>The mathematical function used for the transformation is known as the kernel function</a:t>
            </a:r>
            <a:r>
              <a:rPr lang="en-US" sz="2400" dirty="0"/>
              <a:t>, and can be of different types, such as: </a:t>
            </a:r>
          </a:p>
          <a:p>
            <a:pPr lvl="1"/>
            <a:r>
              <a:rPr lang="en-US" sz="2000" dirty="0"/>
              <a:t>Linear, </a:t>
            </a:r>
          </a:p>
          <a:p>
            <a:pPr lvl="1"/>
            <a:r>
              <a:rPr lang="en-US" sz="2000" dirty="0"/>
              <a:t>Polynomial, </a:t>
            </a:r>
          </a:p>
          <a:p>
            <a:pPr lvl="1"/>
            <a:r>
              <a:rPr lang="en-US" sz="2000" dirty="0"/>
              <a:t>Radial basis function (or RBF), and </a:t>
            </a:r>
          </a:p>
          <a:p>
            <a:pPr lvl="1"/>
            <a:r>
              <a:rPr lang="en-US" sz="2000" dirty="0"/>
              <a:t>Sigmoid.</a:t>
            </a:r>
          </a:p>
          <a:p>
            <a:r>
              <a:rPr lang="en-US" sz="2400" dirty="0"/>
              <a:t>Each of these functions has its own characteristics, its pros and cons, and its equation, but you don’t need to remember them as it is already implemented in form of machine learning libraries.</a:t>
            </a:r>
          </a:p>
          <a:p>
            <a:r>
              <a:rPr lang="en-IN" sz="2400" dirty="0"/>
              <a:t>Since it is hard to estimate that which function performs best with any given dataset, we usually choose different functions in turn and compare the results.</a:t>
            </a:r>
          </a:p>
          <a:p>
            <a:endParaRPr lang="en-IN" sz="2400" dirty="0"/>
          </a:p>
        </p:txBody>
      </p:sp>
    </p:spTree>
    <p:extLst>
      <p:ext uri="{BB962C8B-B14F-4D97-AF65-F5344CB8AC3E}">
        <p14:creationId xmlns:p14="http://schemas.microsoft.com/office/powerpoint/2010/main" val="2163763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9283-48AF-44EA-A865-1F5BCCB90892}"/>
              </a:ext>
            </a:extLst>
          </p:cNvPr>
          <p:cNvSpPr>
            <a:spLocks noGrp="1"/>
          </p:cNvSpPr>
          <p:nvPr>
            <p:ph type="title"/>
          </p:nvPr>
        </p:nvSpPr>
        <p:spPr/>
        <p:txBody>
          <a:bodyPr/>
          <a:lstStyle/>
          <a:p>
            <a:r>
              <a:rPr lang="en-IN" dirty="0"/>
              <a:t>Finding optimized separator after transformation</a:t>
            </a:r>
          </a:p>
        </p:txBody>
      </p:sp>
      <p:sp>
        <p:nvSpPr>
          <p:cNvPr id="4" name="Content Placeholder 3">
            <a:extLst>
              <a:ext uri="{FF2B5EF4-FFF2-40B4-BE49-F238E27FC236}">
                <a16:creationId xmlns:a16="http://schemas.microsoft.com/office/drawing/2014/main" id="{BABDCD90-3473-4741-BE30-D3ADFD31D026}"/>
              </a:ext>
            </a:extLst>
          </p:cNvPr>
          <p:cNvSpPr>
            <a:spLocks noGrp="1"/>
          </p:cNvSpPr>
          <p:nvPr>
            <p:ph sz="half" idx="1"/>
          </p:nvPr>
        </p:nvSpPr>
        <p:spPr/>
        <p:txBody>
          <a:bodyPr/>
          <a:lstStyle/>
          <a:p>
            <a:r>
              <a:rPr lang="en-US" dirty="0"/>
              <a:t>One reasonable choice as the best hyperplane is the one that represents the largest separation, or margin, between the two classes.</a:t>
            </a:r>
          </a:p>
          <a:p>
            <a:r>
              <a:rPr lang="en-US" dirty="0"/>
              <a:t>So, the goal is to choose a hyperplane with as big a margin as possible.</a:t>
            </a:r>
            <a:endParaRPr lang="en-IN" dirty="0"/>
          </a:p>
        </p:txBody>
      </p:sp>
      <p:pic>
        <p:nvPicPr>
          <p:cNvPr id="6" name="Content Placeholder 5">
            <a:extLst>
              <a:ext uri="{FF2B5EF4-FFF2-40B4-BE49-F238E27FC236}">
                <a16:creationId xmlns:a16="http://schemas.microsoft.com/office/drawing/2014/main" id="{3269C405-5564-4C2D-B344-0AF2D2862101}"/>
              </a:ext>
            </a:extLst>
          </p:cNvPr>
          <p:cNvPicPr>
            <a:picLocks noGrp="1" noChangeAspect="1"/>
          </p:cNvPicPr>
          <p:nvPr>
            <p:ph sz="half" idx="2"/>
          </p:nvPr>
        </p:nvPicPr>
        <p:blipFill>
          <a:blip r:embed="rId2"/>
          <a:stretch>
            <a:fillRect/>
          </a:stretch>
        </p:blipFill>
        <p:spPr>
          <a:xfrm>
            <a:off x="6172200" y="2447405"/>
            <a:ext cx="5181600" cy="3107778"/>
          </a:xfrm>
          <a:prstGeom prst="rect">
            <a:avLst/>
          </a:prstGeom>
        </p:spPr>
      </p:pic>
    </p:spTree>
    <p:extLst>
      <p:ext uri="{BB962C8B-B14F-4D97-AF65-F5344CB8AC3E}">
        <p14:creationId xmlns:p14="http://schemas.microsoft.com/office/powerpoint/2010/main" val="2692743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3855-FE03-4378-A815-9AB48EBDDC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B5378A-1BDB-470E-BD29-DDFB94C703BE}"/>
              </a:ext>
            </a:extLst>
          </p:cNvPr>
          <p:cNvSpPr>
            <a:spLocks noGrp="1"/>
          </p:cNvSpPr>
          <p:nvPr>
            <p:ph sz="half" idx="1"/>
          </p:nvPr>
        </p:nvSpPr>
        <p:spPr/>
        <p:txBody>
          <a:bodyPr>
            <a:normAutofit fontScale="92500" lnSpcReduction="20000"/>
          </a:bodyPr>
          <a:lstStyle/>
          <a:p>
            <a:r>
              <a:rPr lang="en-IN" dirty="0"/>
              <a:t>Only support vectors matter for achieving our goal; and thus, other training examples can be ignored.</a:t>
            </a:r>
          </a:p>
          <a:p>
            <a:r>
              <a:rPr lang="en-IN" dirty="0"/>
              <a:t>We try to find the hyperplane in such a way that it has the maximum distance to support vectors, called optimal Hyperplane.</a:t>
            </a:r>
          </a:p>
          <a:p>
            <a:r>
              <a:rPr lang="en-IN" dirty="0"/>
              <a:t>Hyperplane is learned from training data using an optimization procedure that maximizes the margin; </a:t>
            </a:r>
          </a:p>
          <a:p>
            <a:r>
              <a:rPr lang="en-IN" dirty="0"/>
              <a:t>This optimization problem can be solved by Gradient descent.</a:t>
            </a:r>
          </a:p>
          <a:p>
            <a:endParaRPr lang="en-IN" dirty="0"/>
          </a:p>
          <a:p>
            <a:endParaRPr lang="en-IN" dirty="0"/>
          </a:p>
        </p:txBody>
      </p:sp>
      <p:pic>
        <p:nvPicPr>
          <p:cNvPr id="5" name="Content Placeholder 4">
            <a:extLst>
              <a:ext uri="{FF2B5EF4-FFF2-40B4-BE49-F238E27FC236}">
                <a16:creationId xmlns:a16="http://schemas.microsoft.com/office/drawing/2014/main" id="{61AD4501-1754-4A0A-9951-417AE90CCE68}"/>
              </a:ext>
            </a:extLst>
          </p:cNvPr>
          <p:cNvPicPr>
            <a:picLocks noGrp="1" noChangeAspect="1"/>
          </p:cNvPicPr>
          <p:nvPr>
            <p:ph sz="half" idx="2"/>
          </p:nvPr>
        </p:nvPicPr>
        <p:blipFill>
          <a:blip r:embed="rId2"/>
          <a:stretch>
            <a:fillRect/>
          </a:stretch>
        </p:blipFill>
        <p:spPr>
          <a:xfrm>
            <a:off x="6172200" y="2427250"/>
            <a:ext cx="5181600" cy="3148088"/>
          </a:xfrm>
          <a:prstGeom prst="rect">
            <a:avLst/>
          </a:prstGeom>
        </p:spPr>
      </p:pic>
    </p:spTree>
    <p:extLst>
      <p:ext uri="{BB962C8B-B14F-4D97-AF65-F5344CB8AC3E}">
        <p14:creationId xmlns:p14="http://schemas.microsoft.com/office/powerpoint/2010/main" val="823907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98534E-6FB9-42A2-9EEB-3DE7BE383C58}"/>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9E719635-D30F-4736-96C5-8EE1950D0E5E}"/>
              </a:ext>
            </a:extLst>
          </p:cNvPr>
          <p:cNvSpPr>
            <a:spLocks noGrp="1"/>
          </p:cNvSpPr>
          <p:nvPr>
            <p:ph idx="1"/>
          </p:nvPr>
        </p:nvSpPr>
        <p:spPr/>
        <p:txBody>
          <a:bodyPr/>
          <a:lstStyle/>
          <a:p>
            <a:r>
              <a:rPr lang="en-US" b="1" dirty="0"/>
              <a:t>The output of the algorithm is the values ‘w’ and ‘b’ for the line.</a:t>
            </a:r>
          </a:p>
          <a:p>
            <a:r>
              <a:rPr lang="en-US" dirty="0"/>
              <a:t>You can make classifications using this estimated line.</a:t>
            </a:r>
          </a:p>
          <a:p>
            <a:r>
              <a:rPr lang="en-US" dirty="0"/>
              <a:t>It is enough to </a:t>
            </a:r>
            <a:r>
              <a:rPr lang="en-US" u="sng" dirty="0"/>
              <a:t>plug in input values into the line equation, then, you can calculate whether an unknown point is above or below the line</a:t>
            </a:r>
            <a:r>
              <a:rPr lang="en-US" dirty="0"/>
              <a:t>.</a:t>
            </a:r>
          </a:p>
          <a:p>
            <a:r>
              <a:rPr lang="en-US" dirty="0"/>
              <a:t>If the equation returns a value greater than 0, then the point belongs to the first class, which is above the line, and vice versa.</a:t>
            </a:r>
            <a:endParaRPr lang="en-IN" dirty="0"/>
          </a:p>
        </p:txBody>
      </p:sp>
    </p:spTree>
    <p:extLst>
      <p:ext uri="{BB962C8B-B14F-4D97-AF65-F5344CB8AC3E}">
        <p14:creationId xmlns:p14="http://schemas.microsoft.com/office/powerpoint/2010/main" val="2717745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6330-4AF0-4F4E-BE3D-575B66D5E623}"/>
              </a:ext>
            </a:extLst>
          </p:cNvPr>
          <p:cNvSpPr>
            <a:spLocks noGrp="1"/>
          </p:cNvSpPr>
          <p:nvPr>
            <p:ph type="title"/>
          </p:nvPr>
        </p:nvSpPr>
        <p:spPr/>
        <p:txBody>
          <a:bodyPr/>
          <a:lstStyle/>
          <a:p>
            <a:r>
              <a:rPr lang="en-IN" dirty="0"/>
              <a:t>SVM Applications</a:t>
            </a:r>
          </a:p>
        </p:txBody>
      </p:sp>
      <p:sp>
        <p:nvSpPr>
          <p:cNvPr id="3" name="Content Placeholder 2">
            <a:extLst>
              <a:ext uri="{FF2B5EF4-FFF2-40B4-BE49-F238E27FC236}">
                <a16:creationId xmlns:a16="http://schemas.microsoft.com/office/drawing/2014/main" id="{BC94D80E-2747-49F3-895E-58CAFD9E7B64}"/>
              </a:ext>
            </a:extLst>
          </p:cNvPr>
          <p:cNvSpPr>
            <a:spLocks noGrp="1"/>
          </p:cNvSpPr>
          <p:nvPr>
            <p:ph idx="1"/>
          </p:nvPr>
        </p:nvSpPr>
        <p:spPr/>
        <p:txBody>
          <a:bodyPr/>
          <a:lstStyle/>
          <a:p>
            <a:r>
              <a:rPr lang="en-IN" dirty="0"/>
              <a:t>Image Analysis such as image classification and digit recognition</a:t>
            </a:r>
          </a:p>
          <a:p>
            <a:r>
              <a:rPr lang="en-IN" dirty="0"/>
              <a:t>Text mining</a:t>
            </a:r>
          </a:p>
          <a:p>
            <a:r>
              <a:rPr lang="en-IN" dirty="0"/>
              <a:t>Detecting spam</a:t>
            </a:r>
          </a:p>
          <a:p>
            <a:r>
              <a:rPr lang="en-IN" dirty="0"/>
              <a:t>Text categorization</a:t>
            </a:r>
          </a:p>
          <a:p>
            <a:r>
              <a:rPr lang="en-IN" dirty="0"/>
              <a:t>Sentiment analysis</a:t>
            </a:r>
          </a:p>
          <a:p>
            <a:r>
              <a:rPr lang="en-IN" dirty="0"/>
              <a:t>Gene Expression data classification</a:t>
            </a:r>
          </a:p>
          <a:p>
            <a:endParaRPr lang="en-IN" dirty="0"/>
          </a:p>
        </p:txBody>
      </p:sp>
    </p:spTree>
    <p:extLst>
      <p:ext uri="{BB962C8B-B14F-4D97-AF65-F5344CB8AC3E}">
        <p14:creationId xmlns:p14="http://schemas.microsoft.com/office/powerpoint/2010/main" val="3457560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C136-08CF-4C33-9367-70AA3FAED9BA}"/>
              </a:ext>
            </a:extLst>
          </p:cNvPr>
          <p:cNvSpPr>
            <a:spLocks noGrp="1"/>
          </p:cNvSpPr>
          <p:nvPr>
            <p:ph type="title"/>
          </p:nvPr>
        </p:nvSpPr>
        <p:spPr/>
        <p:txBody>
          <a:bodyPr/>
          <a:lstStyle/>
          <a:p>
            <a:r>
              <a:rPr lang="en-IN" dirty="0"/>
              <a:t>ML Hands-on Session</a:t>
            </a:r>
          </a:p>
        </p:txBody>
      </p:sp>
      <p:sp>
        <p:nvSpPr>
          <p:cNvPr id="3" name="Content Placeholder 2">
            <a:extLst>
              <a:ext uri="{FF2B5EF4-FFF2-40B4-BE49-F238E27FC236}">
                <a16:creationId xmlns:a16="http://schemas.microsoft.com/office/drawing/2014/main" id="{B48ED96C-C6A6-4678-8C02-3E403C8868F9}"/>
              </a:ext>
            </a:extLst>
          </p:cNvPr>
          <p:cNvSpPr>
            <a:spLocks noGrp="1"/>
          </p:cNvSpPr>
          <p:nvPr>
            <p:ph idx="1"/>
          </p:nvPr>
        </p:nvSpPr>
        <p:spPr/>
        <p:txBody>
          <a:bodyPr/>
          <a:lstStyle/>
          <a:p>
            <a:r>
              <a:rPr lang="en-IN" dirty="0"/>
              <a:t>You are working as Medical Analyst and</a:t>
            </a:r>
            <a:r>
              <a:rPr lang="en-US" dirty="0"/>
              <a:t> have been given datasets which consists of several hundred human cell sample records, each of which contains the values of a set of cell characteristics.</a:t>
            </a:r>
          </a:p>
          <a:p>
            <a:r>
              <a:rPr lang="en-IN" dirty="0"/>
              <a:t>Your job is the analyse the </a:t>
            </a:r>
            <a:r>
              <a:rPr lang="en-US" dirty="0"/>
              <a:t>using human cell records, and classify cells to whether the samples are benign or malignant for any </a:t>
            </a:r>
            <a:r>
              <a:rPr lang="en-US"/>
              <a:t>new cancer patient.</a:t>
            </a:r>
            <a:endParaRPr lang="en-IN" dirty="0"/>
          </a:p>
        </p:txBody>
      </p:sp>
    </p:spTree>
    <p:extLst>
      <p:ext uri="{BB962C8B-B14F-4D97-AF65-F5344CB8AC3E}">
        <p14:creationId xmlns:p14="http://schemas.microsoft.com/office/powerpoint/2010/main" val="18695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1"/>
            <a:ext cx="12192000" cy="6356911"/>
          </a:xfrm>
          <a:prstGeom prst="rect">
            <a:avLst/>
          </a:prstGeom>
          <a:solidFill>
            <a:srgbClr val="003C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endParaRPr>
          </a:p>
        </p:txBody>
      </p:sp>
      <p:sp>
        <p:nvSpPr>
          <p:cNvPr id="50" name="Freeform 5"/>
          <p:cNvSpPr>
            <a:spLocks/>
          </p:cNvSpPr>
          <p:nvPr/>
        </p:nvSpPr>
        <p:spPr bwMode="auto">
          <a:xfrm>
            <a:off x="3709495" y="5131417"/>
            <a:ext cx="86563" cy="104264"/>
          </a:xfrm>
          <a:custGeom>
            <a:avLst/>
            <a:gdLst>
              <a:gd name="T0" fmla="*/ 0 w 988"/>
              <a:gd name="T1" fmla="*/ 0 h 1969"/>
              <a:gd name="T2" fmla="*/ 0 w 988"/>
              <a:gd name="T3" fmla="*/ 1969 h 1969"/>
              <a:gd name="T4" fmla="*/ 988 w 988"/>
              <a:gd name="T5" fmla="*/ 984 h 1969"/>
              <a:gd name="T6" fmla="*/ 0 w 988"/>
              <a:gd name="T7" fmla="*/ 0 h 1969"/>
            </a:gdLst>
            <a:ahLst/>
            <a:cxnLst>
              <a:cxn ang="0">
                <a:pos x="T0" y="T1"/>
              </a:cxn>
              <a:cxn ang="0">
                <a:pos x="T2" y="T3"/>
              </a:cxn>
              <a:cxn ang="0">
                <a:pos x="T4" y="T5"/>
              </a:cxn>
              <a:cxn ang="0">
                <a:pos x="T6" y="T7"/>
              </a:cxn>
            </a:cxnLst>
            <a:rect l="0" t="0" r="r" b="b"/>
            <a:pathLst>
              <a:path w="988" h="1969">
                <a:moveTo>
                  <a:pt x="0" y="0"/>
                </a:moveTo>
                <a:lnTo>
                  <a:pt x="0" y="1969"/>
                </a:lnTo>
                <a:lnTo>
                  <a:pt x="988" y="984"/>
                </a:lnTo>
                <a:lnTo>
                  <a:pt x="0" y="0"/>
                </a:lnTo>
                <a:close/>
              </a:path>
            </a:pathLst>
          </a:custGeom>
          <a:solidFill>
            <a:srgbClr val="00AEEF"/>
          </a:solidFill>
          <a:ln w="14288"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2400" dirty="0">
              <a:solidFill>
                <a:prstClr val="black"/>
              </a:solidFill>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18</a:t>
            </a:fld>
            <a:endParaRPr lang="en-US" dirty="0"/>
          </a:p>
        </p:txBody>
      </p:sp>
      <p:sp>
        <p:nvSpPr>
          <p:cNvPr id="29" name="Title 1"/>
          <p:cNvSpPr txBox="1">
            <a:spLocks/>
          </p:cNvSpPr>
          <p:nvPr/>
        </p:nvSpPr>
        <p:spPr>
          <a:xfrm>
            <a:off x="905966" y="209792"/>
            <a:ext cx="9462053" cy="1337617"/>
          </a:xfrm>
          <a:prstGeom prst="rect">
            <a:avLst/>
          </a:prstGeom>
        </p:spPr>
        <p:txBody>
          <a:bodyPr/>
          <a:lst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a:lstStyle>
          <a:p>
            <a:pPr algn="ctr">
              <a:defRPr/>
            </a:pPr>
            <a:r>
              <a:rPr lang="en-US" sz="3733" dirty="0">
                <a:solidFill>
                  <a:schemeClr val="accent6">
                    <a:lumMod val="20000"/>
                    <a:lumOff val="80000"/>
                  </a:schemeClr>
                </a:solidFill>
                <a:cs typeface="Arial" panose="020B0604020202020204" pitchFamily="34" charset="0"/>
              </a:rPr>
              <a:t>Please contact</a:t>
            </a:r>
          </a:p>
          <a:p>
            <a:pPr algn="ctr">
              <a:defRPr/>
            </a:pPr>
            <a:r>
              <a:rPr lang="en-US" sz="4267" dirty="0">
                <a:solidFill>
                  <a:schemeClr val="accent6">
                    <a:lumMod val="20000"/>
                    <a:lumOff val="80000"/>
                  </a:schemeClr>
                </a:solidFill>
                <a:cs typeface="Arial" panose="020B0604020202020204" pitchFamily="34" charset="0"/>
              </a:rPr>
              <a:t>Foundation for Innovation and Collaborative </a:t>
            </a:r>
          </a:p>
          <a:p>
            <a:pPr algn="ctr">
              <a:defRPr/>
            </a:pPr>
            <a:r>
              <a:rPr lang="en-US" sz="4267" dirty="0">
                <a:solidFill>
                  <a:schemeClr val="accent6">
                    <a:lumMod val="20000"/>
                    <a:lumOff val="80000"/>
                  </a:schemeClr>
                </a:solidFill>
                <a:cs typeface="Arial" panose="020B0604020202020204" pitchFamily="34" charset="0"/>
              </a:rPr>
              <a:t>Education</a:t>
            </a:r>
          </a:p>
          <a:p>
            <a:pPr algn="ctr">
              <a:defRPr/>
            </a:pPr>
            <a:r>
              <a:rPr lang="en-US" sz="4267" dirty="0">
                <a:solidFill>
                  <a:schemeClr val="accent6">
                    <a:lumMod val="20000"/>
                    <a:lumOff val="80000"/>
                  </a:schemeClr>
                </a:solidFill>
                <a:cs typeface="Arial" panose="020B0604020202020204" pitchFamily="34" charset="0"/>
              </a:rPr>
              <a:t>info@fice.in </a:t>
            </a:r>
          </a:p>
          <a:p>
            <a:pPr algn="ctr">
              <a:defRPr/>
            </a:pPr>
            <a:r>
              <a:rPr lang="en-US" sz="4267" dirty="0">
                <a:solidFill>
                  <a:schemeClr val="accent6">
                    <a:lumMod val="20000"/>
                    <a:lumOff val="80000"/>
                  </a:schemeClr>
                </a:solidFill>
                <a:cs typeface="Arial" panose="020B0604020202020204" pitchFamily="34" charset="0"/>
              </a:rPr>
              <a:t>mentor@fice.in</a:t>
            </a:r>
          </a:p>
          <a:p>
            <a:endParaRPr lang="en-IN" sz="4267" dirty="0">
              <a:solidFill>
                <a:schemeClr val="bg1"/>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6" name="Content Placeholder 2"/>
          <p:cNvSpPr txBox="1">
            <a:spLocks/>
          </p:cNvSpPr>
          <p:nvPr/>
        </p:nvSpPr>
        <p:spPr>
          <a:xfrm>
            <a:off x="0" y="-25400"/>
            <a:ext cx="12192000" cy="6380019"/>
          </a:xfrm>
          <a:prstGeom prst="rect">
            <a:avLst/>
          </a:prstGeom>
          <a:blipFill dpi="0" rotWithShape="1">
            <a:blip r:embed="rId3"/>
            <a:srcRect/>
            <a:stretch>
              <a:fillRect/>
            </a:stretch>
          </a:blipFill>
        </p:spPr>
        <p:txBody>
          <a:bodyPr rtlCol="0">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endParaRPr lang="en-US" sz="2400" dirty="0"/>
          </a:p>
          <a:p>
            <a:pPr algn="ctr">
              <a:defRPr/>
            </a:pPr>
            <a:r>
              <a:rPr lang="en-US" sz="2400" dirty="0">
                <a:solidFill>
                  <a:schemeClr val="accent6">
                    <a:lumMod val="20000"/>
                    <a:lumOff val="80000"/>
                  </a:schemeClr>
                </a:solidFill>
                <a:cs typeface="Arial" panose="020B0604020202020204" pitchFamily="34" charset="0"/>
              </a:rPr>
              <a:t>Please contact</a:t>
            </a:r>
          </a:p>
          <a:p>
            <a:pPr algn="ctr">
              <a:defRPr/>
            </a:pPr>
            <a:r>
              <a:rPr lang="en-US" sz="2800" dirty="0">
                <a:solidFill>
                  <a:schemeClr val="accent6">
                    <a:lumMod val="20000"/>
                    <a:lumOff val="80000"/>
                  </a:schemeClr>
                </a:solidFill>
                <a:cs typeface="Arial" panose="020B0604020202020204" pitchFamily="34" charset="0"/>
              </a:rPr>
              <a:t>Foundation for Innovation and Collaborative </a:t>
            </a:r>
          </a:p>
          <a:p>
            <a:pPr algn="ctr">
              <a:defRPr/>
            </a:pPr>
            <a:r>
              <a:rPr lang="en-US" sz="2800" dirty="0">
                <a:solidFill>
                  <a:schemeClr val="accent6">
                    <a:lumMod val="20000"/>
                    <a:lumOff val="80000"/>
                  </a:schemeClr>
                </a:solidFill>
                <a:cs typeface="Arial" panose="020B0604020202020204" pitchFamily="34" charset="0"/>
              </a:rPr>
              <a:t>Education</a:t>
            </a:r>
          </a:p>
          <a:p>
            <a:pPr algn="ctr">
              <a:defRPr/>
            </a:pPr>
            <a:r>
              <a:rPr lang="en-US" sz="2800" dirty="0">
                <a:solidFill>
                  <a:schemeClr val="accent6">
                    <a:lumMod val="20000"/>
                    <a:lumOff val="80000"/>
                  </a:schemeClr>
                </a:solidFill>
                <a:cs typeface="Arial" panose="020B0604020202020204" pitchFamily="34" charset="0"/>
              </a:rPr>
              <a:t> </a:t>
            </a:r>
          </a:p>
          <a:p>
            <a:pPr algn="ctr">
              <a:defRPr/>
            </a:pPr>
            <a:r>
              <a:rPr lang="en-US" sz="2800" dirty="0">
                <a:solidFill>
                  <a:schemeClr val="accent6">
                    <a:lumMod val="20000"/>
                    <a:lumOff val="80000"/>
                  </a:schemeClr>
                </a:solidFill>
                <a:cs typeface="Arial" panose="020B0604020202020204" pitchFamily="34" charset="0"/>
                <a:hlinkClick r:id="rId4"/>
              </a:rPr>
              <a:t>mentor@fice.in</a:t>
            </a:r>
            <a:endParaRPr lang="en-US" sz="2800" dirty="0">
              <a:solidFill>
                <a:schemeClr val="accent6">
                  <a:lumMod val="20000"/>
                  <a:lumOff val="80000"/>
                </a:schemeClr>
              </a:solidFill>
              <a:cs typeface="Arial" panose="020B0604020202020204" pitchFamily="34" charset="0"/>
            </a:endParaRPr>
          </a:p>
          <a:p>
            <a:pPr algn="ctr">
              <a:defRPr/>
            </a:pPr>
            <a:endParaRPr lang="en-US" sz="2800" dirty="0">
              <a:solidFill>
                <a:schemeClr val="accent6">
                  <a:lumMod val="20000"/>
                  <a:lumOff val="80000"/>
                </a:schemeClr>
              </a:solidFill>
              <a:cs typeface="Arial" panose="020B0604020202020204" pitchFamily="34" charset="0"/>
            </a:endParaRPr>
          </a:p>
          <a:p>
            <a:pPr algn="ctr">
              <a:defRPr/>
            </a:pPr>
            <a:endParaRPr lang="en-US" sz="2800" b="1" dirty="0">
              <a:solidFill>
                <a:schemeClr val="accent6">
                  <a:lumMod val="20000"/>
                  <a:lumOff val="80000"/>
                </a:schemeClr>
              </a:solidFill>
              <a:cs typeface="Arial" panose="020B0604020202020204" pitchFamily="34" charset="0"/>
            </a:endParaRPr>
          </a:p>
          <a:p>
            <a:pPr algn="ctr">
              <a:defRPr/>
            </a:pPr>
            <a:r>
              <a:rPr lang="en-US" sz="2800" b="1" dirty="0">
                <a:solidFill>
                  <a:schemeClr val="accent6">
                    <a:lumMod val="20000"/>
                    <a:lumOff val="80000"/>
                  </a:schemeClr>
                </a:solidFill>
                <a:cs typeface="Arial" panose="020B0604020202020204" pitchFamily="34" charset="0"/>
              </a:rPr>
              <a:t>www.fice.in</a:t>
            </a:r>
          </a:p>
        </p:txBody>
      </p:sp>
    </p:spTree>
    <p:extLst>
      <p:ext uri="{BB962C8B-B14F-4D97-AF65-F5344CB8AC3E}">
        <p14:creationId xmlns:p14="http://schemas.microsoft.com/office/powerpoint/2010/main" val="420883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4982-B2AF-43A1-A9DC-1EAD3DCF117C}"/>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7E21995A-1661-4194-8A1C-ABCC4B259181}"/>
              </a:ext>
            </a:extLst>
          </p:cNvPr>
          <p:cNvSpPr>
            <a:spLocks noGrp="1"/>
          </p:cNvSpPr>
          <p:nvPr>
            <p:ph idx="1"/>
          </p:nvPr>
        </p:nvSpPr>
        <p:spPr/>
        <p:txBody>
          <a:bodyPr/>
          <a:lstStyle/>
          <a:p>
            <a:r>
              <a:rPr lang="en-US" dirty="0"/>
              <a:t>A Support Vector Machine is a supervised algorithm that can classify cases by </a:t>
            </a:r>
            <a:r>
              <a:rPr lang="en-US" b="1" dirty="0">
                <a:solidFill>
                  <a:srgbClr val="FF0000"/>
                </a:solidFill>
              </a:rPr>
              <a:t>finding a separator</a:t>
            </a:r>
            <a:r>
              <a:rPr lang="en-US" dirty="0"/>
              <a:t>.</a:t>
            </a:r>
          </a:p>
          <a:p>
            <a:r>
              <a:rPr lang="en-US" dirty="0"/>
              <a:t>SVM works by first, </a:t>
            </a:r>
            <a:r>
              <a:rPr lang="en-US" b="1" dirty="0"/>
              <a:t>mapping data to a high-dimensional feature space </a:t>
            </a:r>
            <a:r>
              <a:rPr lang="en-US" dirty="0"/>
              <a:t>so that data points can be categorized, even when the data are not otherwise linearly separable.</a:t>
            </a:r>
          </a:p>
          <a:p>
            <a:r>
              <a:rPr lang="en-US" dirty="0"/>
              <a:t>Then, a separator is estimated for the data.</a:t>
            </a:r>
          </a:p>
          <a:p>
            <a:r>
              <a:rPr lang="en-US" dirty="0"/>
              <a:t>The data should be transformed in such a way that a separator could be drawn as a hyperplane.</a:t>
            </a:r>
            <a:endParaRPr lang="en-IN" dirty="0"/>
          </a:p>
        </p:txBody>
      </p:sp>
    </p:spTree>
    <p:extLst>
      <p:ext uri="{BB962C8B-B14F-4D97-AF65-F5344CB8AC3E}">
        <p14:creationId xmlns:p14="http://schemas.microsoft.com/office/powerpoint/2010/main" val="306258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9F2986-F846-45FD-86CF-D6B55D386C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740929-E5C4-449C-B90A-580A450A6B65}"/>
              </a:ext>
            </a:extLst>
          </p:cNvPr>
          <p:cNvSpPr>
            <a:spLocks noGrp="1"/>
          </p:cNvSpPr>
          <p:nvPr>
            <p:ph sz="half" idx="1"/>
          </p:nvPr>
        </p:nvSpPr>
        <p:spPr/>
        <p:txBody>
          <a:bodyPr>
            <a:normAutofit/>
          </a:bodyPr>
          <a:lstStyle/>
          <a:p>
            <a:r>
              <a:rPr lang="en-US" dirty="0"/>
              <a:t>For example, consider the following figure, which shows the distribution of a small set of cells, only based on their Unit Size and Clump thickness.</a:t>
            </a:r>
          </a:p>
          <a:p>
            <a:r>
              <a:rPr lang="en-IN" b="1" dirty="0"/>
              <a:t>It represents a linearly, non-separable, dataset.</a:t>
            </a:r>
          </a:p>
          <a:p>
            <a:endParaRPr lang="en-IN" dirty="0"/>
          </a:p>
        </p:txBody>
      </p:sp>
      <p:sp>
        <p:nvSpPr>
          <p:cNvPr id="6" name="Content Placeholder 5">
            <a:extLst>
              <a:ext uri="{FF2B5EF4-FFF2-40B4-BE49-F238E27FC236}">
                <a16:creationId xmlns:a16="http://schemas.microsoft.com/office/drawing/2014/main" id="{DF63A557-B78D-4C1C-9AD1-88414D5BB430}"/>
              </a:ext>
            </a:extLst>
          </p:cNvPr>
          <p:cNvSpPr>
            <a:spLocks noGrp="1"/>
          </p:cNvSpPr>
          <p:nvPr>
            <p:ph sz="half" idx="2"/>
          </p:nvPr>
        </p:nvSpPr>
        <p:spPr/>
        <p:txBody>
          <a:bodyPr>
            <a:normAutofit/>
          </a:bodyPr>
          <a:lstStyle/>
          <a:p>
            <a:endParaRPr lang="en-IN"/>
          </a:p>
        </p:txBody>
      </p:sp>
      <p:pic>
        <p:nvPicPr>
          <p:cNvPr id="4" name="Picture 3">
            <a:extLst>
              <a:ext uri="{FF2B5EF4-FFF2-40B4-BE49-F238E27FC236}">
                <a16:creationId xmlns:a16="http://schemas.microsoft.com/office/drawing/2014/main" id="{0891D33D-4660-4240-81AB-A5095F059FD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6715125" y="2499977"/>
            <a:ext cx="4638675" cy="3193134"/>
          </a:xfrm>
          <a:prstGeom prst="rect">
            <a:avLst/>
          </a:prstGeom>
        </p:spPr>
      </p:pic>
    </p:spTree>
    <p:extLst>
      <p:ext uri="{BB962C8B-B14F-4D97-AF65-F5344CB8AC3E}">
        <p14:creationId xmlns:p14="http://schemas.microsoft.com/office/powerpoint/2010/main" val="153898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9F2986-F846-45FD-86CF-D6B55D386C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740929-E5C4-449C-B90A-580A450A6B65}"/>
              </a:ext>
            </a:extLst>
          </p:cNvPr>
          <p:cNvSpPr>
            <a:spLocks noGrp="1"/>
          </p:cNvSpPr>
          <p:nvPr>
            <p:ph sz="half" idx="1"/>
          </p:nvPr>
        </p:nvSpPr>
        <p:spPr/>
        <p:txBody>
          <a:bodyPr>
            <a:normAutofit/>
          </a:bodyPr>
          <a:lstStyle/>
          <a:p>
            <a:r>
              <a:rPr lang="en-IN" u="sng" dirty="0"/>
              <a:t>The two categories can be separated with a curve, but not a line as in most real world datasets.</a:t>
            </a:r>
          </a:p>
          <a:p>
            <a:endParaRPr lang="en-IN" dirty="0"/>
          </a:p>
        </p:txBody>
      </p:sp>
      <p:sp>
        <p:nvSpPr>
          <p:cNvPr id="6" name="Content Placeholder 5">
            <a:extLst>
              <a:ext uri="{FF2B5EF4-FFF2-40B4-BE49-F238E27FC236}">
                <a16:creationId xmlns:a16="http://schemas.microsoft.com/office/drawing/2014/main" id="{DF63A557-B78D-4C1C-9AD1-88414D5BB430}"/>
              </a:ext>
            </a:extLst>
          </p:cNvPr>
          <p:cNvSpPr>
            <a:spLocks noGrp="1"/>
          </p:cNvSpPr>
          <p:nvPr>
            <p:ph sz="half" idx="2"/>
          </p:nvPr>
        </p:nvSpPr>
        <p:spPr/>
        <p:txBody>
          <a:bodyPr>
            <a:normAutofit/>
          </a:bodyPr>
          <a:lstStyle/>
          <a:p>
            <a:endParaRPr lang="en-IN"/>
          </a:p>
        </p:txBody>
      </p:sp>
      <p:pic>
        <p:nvPicPr>
          <p:cNvPr id="4" name="Picture 3">
            <a:extLst>
              <a:ext uri="{FF2B5EF4-FFF2-40B4-BE49-F238E27FC236}">
                <a16:creationId xmlns:a16="http://schemas.microsoft.com/office/drawing/2014/main" id="{0891D33D-4660-4240-81AB-A5095F059FD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6715124" y="2509838"/>
            <a:ext cx="4638675" cy="3193134"/>
          </a:xfrm>
          <a:prstGeom prst="rect">
            <a:avLst/>
          </a:prstGeom>
        </p:spPr>
      </p:pic>
      <p:sp>
        <p:nvSpPr>
          <p:cNvPr id="7" name="Freeform: Shape 6">
            <a:extLst>
              <a:ext uri="{FF2B5EF4-FFF2-40B4-BE49-F238E27FC236}">
                <a16:creationId xmlns:a16="http://schemas.microsoft.com/office/drawing/2014/main" id="{3BDB2003-7A0A-42B3-83D6-EA22A6904093}"/>
              </a:ext>
            </a:extLst>
          </p:cNvPr>
          <p:cNvSpPr/>
          <p:nvPr/>
        </p:nvSpPr>
        <p:spPr>
          <a:xfrm>
            <a:off x="7391400" y="3209925"/>
            <a:ext cx="3829050" cy="2072738"/>
          </a:xfrm>
          <a:custGeom>
            <a:avLst/>
            <a:gdLst>
              <a:gd name="connsiteX0" fmla="*/ 0 w 3829050"/>
              <a:gd name="connsiteY0" fmla="*/ 1228725 h 2072738"/>
              <a:gd name="connsiteX1" fmla="*/ 47625 w 3829050"/>
              <a:gd name="connsiteY1" fmla="*/ 1238250 h 2072738"/>
              <a:gd name="connsiteX2" fmla="*/ 95250 w 3829050"/>
              <a:gd name="connsiteY2" fmla="*/ 1285875 h 2072738"/>
              <a:gd name="connsiteX3" fmla="*/ 123825 w 3829050"/>
              <a:gd name="connsiteY3" fmla="*/ 1304925 h 2072738"/>
              <a:gd name="connsiteX4" fmla="*/ 180975 w 3829050"/>
              <a:gd name="connsiteY4" fmla="*/ 1390650 h 2072738"/>
              <a:gd name="connsiteX5" fmla="*/ 200025 w 3829050"/>
              <a:gd name="connsiteY5" fmla="*/ 1419225 h 2072738"/>
              <a:gd name="connsiteX6" fmla="*/ 228600 w 3829050"/>
              <a:gd name="connsiteY6" fmla="*/ 1476375 h 2072738"/>
              <a:gd name="connsiteX7" fmla="*/ 314325 w 3829050"/>
              <a:gd name="connsiteY7" fmla="*/ 1524000 h 2072738"/>
              <a:gd name="connsiteX8" fmla="*/ 352425 w 3829050"/>
              <a:gd name="connsiteY8" fmla="*/ 1533525 h 2072738"/>
              <a:gd name="connsiteX9" fmla="*/ 409575 w 3829050"/>
              <a:gd name="connsiteY9" fmla="*/ 1552575 h 2072738"/>
              <a:gd name="connsiteX10" fmla="*/ 638175 w 3829050"/>
              <a:gd name="connsiteY10" fmla="*/ 1571625 h 2072738"/>
              <a:gd name="connsiteX11" fmla="*/ 876300 w 3829050"/>
              <a:gd name="connsiteY11" fmla="*/ 1562100 h 2072738"/>
              <a:gd name="connsiteX12" fmla="*/ 952500 w 3829050"/>
              <a:gd name="connsiteY12" fmla="*/ 1543050 h 2072738"/>
              <a:gd name="connsiteX13" fmla="*/ 1085850 w 3829050"/>
              <a:gd name="connsiteY13" fmla="*/ 1524000 h 2072738"/>
              <a:gd name="connsiteX14" fmla="*/ 1257300 w 3829050"/>
              <a:gd name="connsiteY14" fmla="*/ 1504950 h 2072738"/>
              <a:gd name="connsiteX15" fmla="*/ 1314450 w 3829050"/>
              <a:gd name="connsiteY15" fmla="*/ 1485900 h 2072738"/>
              <a:gd name="connsiteX16" fmla="*/ 1343025 w 3829050"/>
              <a:gd name="connsiteY16" fmla="*/ 1476375 h 2072738"/>
              <a:gd name="connsiteX17" fmla="*/ 1371600 w 3829050"/>
              <a:gd name="connsiteY17" fmla="*/ 1457325 h 2072738"/>
              <a:gd name="connsiteX18" fmla="*/ 1419225 w 3829050"/>
              <a:gd name="connsiteY18" fmla="*/ 1447800 h 2072738"/>
              <a:gd name="connsiteX19" fmla="*/ 1447800 w 3829050"/>
              <a:gd name="connsiteY19" fmla="*/ 1438275 h 2072738"/>
              <a:gd name="connsiteX20" fmla="*/ 1466850 w 3829050"/>
              <a:gd name="connsiteY20" fmla="*/ 1304925 h 2072738"/>
              <a:gd name="connsiteX21" fmla="*/ 1495425 w 3829050"/>
              <a:gd name="connsiteY21" fmla="*/ 1181100 h 2072738"/>
              <a:gd name="connsiteX22" fmla="*/ 1504950 w 3829050"/>
              <a:gd name="connsiteY22" fmla="*/ 1152525 h 2072738"/>
              <a:gd name="connsiteX23" fmla="*/ 1514475 w 3829050"/>
              <a:gd name="connsiteY23" fmla="*/ 1123950 h 2072738"/>
              <a:gd name="connsiteX24" fmla="*/ 1638300 w 3829050"/>
              <a:gd name="connsiteY24" fmla="*/ 1095375 h 2072738"/>
              <a:gd name="connsiteX25" fmla="*/ 1666875 w 3829050"/>
              <a:gd name="connsiteY25" fmla="*/ 1076325 h 2072738"/>
              <a:gd name="connsiteX26" fmla="*/ 1695450 w 3829050"/>
              <a:gd name="connsiteY26" fmla="*/ 1066800 h 2072738"/>
              <a:gd name="connsiteX27" fmla="*/ 1752600 w 3829050"/>
              <a:gd name="connsiteY27" fmla="*/ 1009650 h 2072738"/>
              <a:gd name="connsiteX28" fmla="*/ 1781175 w 3829050"/>
              <a:gd name="connsiteY28" fmla="*/ 923925 h 2072738"/>
              <a:gd name="connsiteX29" fmla="*/ 1790700 w 3829050"/>
              <a:gd name="connsiteY29" fmla="*/ 895350 h 2072738"/>
              <a:gd name="connsiteX30" fmla="*/ 1800225 w 3829050"/>
              <a:gd name="connsiteY30" fmla="*/ 866775 h 2072738"/>
              <a:gd name="connsiteX31" fmla="*/ 1809750 w 3829050"/>
              <a:gd name="connsiteY31" fmla="*/ 800100 h 2072738"/>
              <a:gd name="connsiteX32" fmla="*/ 1819275 w 3829050"/>
              <a:gd name="connsiteY32" fmla="*/ 390525 h 2072738"/>
              <a:gd name="connsiteX33" fmla="*/ 1847850 w 3829050"/>
              <a:gd name="connsiteY33" fmla="*/ 295275 h 2072738"/>
              <a:gd name="connsiteX34" fmla="*/ 1876425 w 3829050"/>
              <a:gd name="connsiteY34" fmla="*/ 209550 h 2072738"/>
              <a:gd name="connsiteX35" fmla="*/ 1885950 w 3829050"/>
              <a:gd name="connsiteY35" fmla="*/ 180975 h 2072738"/>
              <a:gd name="connsiteX36" fmla="*/ 1905000 w 3829050"/>
              <a:gd name="connsiteY36" fmla="*/ 152400 h 2072738"/>
              <a:gd name="connsiteX37" fmla="*/ 1943100 w 3829050"/>
              <a:gd name="connsiteY37" fmla="*/ 66675 h 2072738"/>
              <a:gd name="connsiteX38" fmla="*/ 1971675 w 3829050"/>
              <a:gd name="connsiteY38" fmla="*/ 47625 h 2072738"/>
              <a:gd name="connsiteX39" fmla="*/ 1981200 w 3829050"/>
              <a:gd name="connsiteY39" fmla="*/ 19050 h 2072738"/>
              <a:gd name="connsiteX40" fmla="*/ 2047875 w 3829050"/>
              <a:gd name="connsiteY40" fmla="*/ 0 h 2072738"/>
              <a:gd name="connsiteX41" fmla="*/ 2152650 w 3829050"/>
              <a:gd name="connsiteY41" fmla="*/ 9525 h 2072738"/>
              <a:gd name="connsiteX42" fmla="*/ 2181225 w 3829050"/>
              <a:gd name="connsiteY42" fmla="*/ 28575 h 2072738"/>
              <a:gd name="connsiteX43" fmla="*/ 2190750 w 3829050"/>
              <a:gd name="connsiteY43" fmla="*/ 95250 h 2072738"/>
              <a:gd name="connsiteX44" fmla="*/ 2181225 w 3829050"/>
              <a:gd name="connsiteY44" fmla="*/ 285750 h 2072738"/>
              <a:gd name="connsiteX45" fmla="*/ 2162175 w 3829050"/>
              <a:gd name="connsiteY45" fmla="*/ 342900 h 2072738"/>
              <a:gd name="connsiteX46" fmla="*/ 2152650 w 3829050"/>
              <a:gd name="connsiteY46" fmla="*/ 419100 h 2072738"/>
              <a:gd name="connsiteX47" fmla="*/ 2143125 w 3829050"/>
              <a:gd name="connsiteY47" fmla="*/ 571500 h 2072738"/>
              <a:gd name="connsiteX48" fmla="*/ 2124075 w 3829050"/>
              <a:gd name="connsiteY48" fmla="*/ 657225 h 2072738"/>
              <a:gd name="connsiteX49" fmla="*/ 2114550 w 3829050"/>
              <a:gd name="connsiteY49" fmla="*/ 838200 h 2072738"/>
              <a:gd name="connsiteX50" fmla="*/ 2095500 w 3829050"/>
              <a:gd name="connsiteY50" fmla="*/ 895350 h 2072738"/>
              <a:gd name="connsiteX51" fmla="*/ 2066925 w 3829050"/>
              <a:gd name="connsiteY51" fmla="*/ 914400 h 2072738"/>
              <a:gd name="connsiteX52" fmla="*/ 2028825 w 3829050"/>
              <a:gd name="connsiteY52" fmla="*/ 971550 h 2072738"/>
              <a:gd name="connsiteX53" fmla="*/ 2009775 w 3829050"/>
              <a:gd name="connsiteY53" fmla="*/ 1000125 h 2072738"/>
              <a:gd name="connsiteX54" fmla="*/ 1990725 w 3829050"/>
              <a:gd name="connsiteY54" fmla="*/ 1057275 h 2072738"/>
              <a:gd name="connsiteX55" fmla="*/ 1981200 w 3829050"/>
              <a:gd name="connsiteY55" fmla="*/ 1114425 h 2072738"/>
              <a:gd name="connsiteX56" fmla="*/ 1971675 w 3829050"/>
              <a:gd name="connsiteY56" fmla="*/ 1152525 h 2072738"/>
              <a:gd name="connsiteX57" fmla="*/ 1962150 w 3829050"/>
              <a:gd name="connsiteY57" fmla="*/ 1209675 h 2072738"/>
              <a:gd name="connsiteX58" fmla="*/ 1943100 w 3829050"/>
              <a:gd name="connsiteY58" fmla="*/ 1276350 h 2072738"/>
              <a:gd name="connsiteX59" fmla="*/ 1933575 w 3829050"/>
              <a:gd name="connsiteY59" fmla="*/ 1314450 h 2072738"/>
              <a:gd name="connsiteX60" fmla="*/ 1943100 w 3829050"/>
              <a:gd name="connsiteY60" fmla="*/ 1476375 h 2072738"/>
              <a:gd name="connsiteX61" fmla="*/ 2000250 w 3829050"/>
              <a:gd name="connsiteY61" fmla="*/ 1514475 h 2072738"/>
              <a:gd name="connsiteX62" fmla="*/ 2028825 w 3829050"/>
              <a:gd name="connsiteY62" fmla="*/ 1533525 h 2072738"/>
              <a:gd name="connsiteX63" fmla="*/ 2057400 w 3829050"/>
              <a:gd name="connsiteY63" fmla="*/ 1552575 h 2072738"/>
              <a:gd name="connsiteX64" fmla="*/ 2085975 w 3829050"/>
              <a:gd name="connsiteY64" fmla="*/ 1562100 h 2072738"/>
              <a:gd name="connsiteX65" fmla="*/ 2143125 w 3829050"/>
              <a:gd name="connsiteY65" fmla="*/ 1600200 h 2072738"/>
              <a:gd name="connsiteX66" fmla="*/ 2162175 w 3829050"/>
              <a:gd name="connsiteY66" fmla="*/ 1628775 h 2072738"/>
              <a:gd name="connsiteX67" fmla="*/ 2219325 w 3829050"/>
              <a:gd name="connsiteY67" fmla="*/ 1676400 h 2072738"/>
              <a:gd name="connsiteX68" fmla="*/ 2238375 w 3829050"/>
              <a:gd name="connsiteY68" fmla="*/ 1704975 h 2072738"/>
              <a:gd name="connsiteX69" fmla="*/ 2266950 w 3829050"/>
              <a:gd name="connsiteY69" fmla="*/ 1733550 h 2072738"/>
              <a:gd name="connsiteX70" fmla="*/ 2286000 w 3829050"/>
              <a:gd name="connsiteY70" fmla="*/ 1762125 h 2072738"/>
              <a:gd name="connsiteX71" fmla="*/ 2314575 w 3829050"/>
              <a:gd name="connsiteY71" fmla="*/ 1771650 h 2072738"/>
              <a:gd name="connsiteX72" fmla="*/ 2324100 w 3829050"/>
              <a:gd name="connsiteY72" fmla="*/ 1800225 h 2072738"/>
              <a:gd name="connsiteX73" fmla="*/ 2381250 w 3829050"/>
              <a:gd name="connsiteY73" fmla="*/ 1828800 h 2072738"/>
              <a:gd name="connsiteX74" fmla="*/ 2400300 w 3829050"/>
              <a:gd name="connsiteY74" fmla="*/ 1857375 h 2072738"/>
              <a:gd name="connsiteX75" fmla="*/ 2428875 w 3829050"/>
              <a:gd name="connsiteY75" fmla="*/ 1866900 h 2072738"/>
              <a:gd name="connsiteX76" fmla="*/ 2457450 w 3829050"/>
              <a:gd name="connsiteY76" fmla="*/ 1885950 h 2072738"/>
              <a:gd name="connsiteX77" fmla="*/ 2505075 w 3829050"/>
              <a:gd name="connsiteY77" fmla="*/ 1933575 h 2072738"/>
              <a:gd name="connsiteX78" fmla="*/ 2524125 w 3829050"/>
              <a:gd name="connsiteY78" fmla="*/ 1962150 h 2072738"/>
              <a:gd name="connsiteX79" fmla="*/ 2600325 w 3829050"/>
              <a:gd name="connsiteY79" fmla="*/ 1981200 h 2072738"/>
              <a:gd name="connsiteX80" fmla="*/ 2762250 w 3829050"/>
              <a:gd name="connsiteY80" fmla="*/ 2000250 h 2072738"/>
              <a:gd name="connsiteX81" fmla="*/ 2914650 w 3829050"/>
              <a:gd name="connsiteY81" fmla="*/ 2028825 h 2072738"/>
              <a:gd name="connsiteX82" fmla="*/ 2962275 w 3829050"/>
              <a:gd name="connsiteY82" fmla="*/ 2038350 h 2072738"/>
              <a:gd name="connsiteX83" fmla="*/ 3000375 w 3829050"/>
              <a:gd name="connsiteY83" fmla="*/ 2047875 h 2072738"/>
              <a:gd name="connsiteX84" fmla="*/ 3181350 w 3829050"/>
              <a:gd name="connsiteY84" fmla="*/ 2057400 h 2072738"/>
              <a:gd name="connsiteX85" fmla="*/ 3467100 w 3829050"/>
              <a:gd name="connsiteY85" fmla="*/ 2057400 h 2072738"/>
              <a:gd name="connsiteX86" fmla="*/ 3829050 w 3829050"/>
              <a:gd name="connsiteY86" fmla="*/ 2047875 h 20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29050" h="2072738">
                <a:moveTo>
                  <a:pt x="0" y="1228725"/>
                </a:moveTo>
                <a:cubicBezTo>
                  <a:pt x="15875" y="1231900"/>
                  <a:pt x="32466" y="1232566"/>
                  <a:pt x="47625" y="1238250"/>
                </a:cubicBezTo>
                <a:cubicBezTo>
                  <a:pt x="88265" y="1253490"/>
                  <a:pt x="67310" y="1257935"/>
                  <a:pt x="95250" y="1285875"/>
                </a:cubicBezTo>
                <a:cubicBezTo>
                  <a:pt x="103345" y="1293970"/>
                  <a:pt x="114300" y="1298575"/>
                  <a:pt x="123825" y="1304925"/>
                </a:cubicBezTo>
                <a:lnTo>
                  <a:pt x="180975" y="1390650"/>
                </a:lnTo>
                <a:cubicBezTo>
                  <a:pt x="187325" y="1400175"/>
                  <a:pt x="196405" y="1408365"/>
                  <a:pt x="200025" y="1419225"/>
                </a:cubicBezTo>
                <a:cubicBezTo>
                  <a:pt x="206819" y="1439608"/>
                  <a:pt x="211222" y="1461169"/>
                  <a:pt x="228600" y="1476375"/>
                </a:cubicBezTo>
                <a:cubicBezTo>
                  <a:pt x="261678" y="1505318"/>
                  <a:pt x="278249" y="1513693"/>
                  <a:pt x="314325" y="1524000"/>
                </a:cubicBezTo>
                <a:cubicBezTo>
                  <a:pt x="326912" y="1527596"/>
                  <a:pt x="339886" y="1529763"/>
                  <a:pt x="352425" y="1533525"/>
                </a:cubicBezTo>
                <a:cubicBezTo>
                  <a:pt x="371659" y="1539295"/>
                  <a:pt x="389696" y="1549735"/>
                  <a:pt x="409575" y="1552575"/>
                </a:cubicBezTo>
                <a:cubicBezTo>
                  <a:pt x="529775" y="1569746"/>
                  <a:pt x="453838" y="1560782"/>
                  <a:pt x="638175" y="1571625"/>
                </a:cubicBezTo>
                <a:cubicBezTo>
                  <a:pt x="717550" y="1568450"/>
                  <a:pt x="797037" y="1567384"/>
                  <a:pt x="876300" y="1562100"/>
                </a:cubicBezTo>
                <a:cubicBezTo>
                  <a:pt x="965186" y="1556174"/>
                  <a:pt x="889083" y="1554241"/>
                  <a:pt x="952500" y="1543050"/>
                </a:cubicBezTo>
                <a:cubicBezTo>
                  <a:pt x="996718" y="1535247"/>
                  <a:pt x="1041295" y="1529569"/>
                  <a:pt x="1085850" y="1524000"/>
                </a:cubicBezTo>
                <a:cubicBezTo>
                  <a:pt x="1193712" y="1510517"/>
                  <a:pt x="1136579" y="1517022"/>
                  <a:pt x="1257300" y="1504950"/>
                </a:cubicBezTo>
                <a:lnTo>
                  <a:pt x="1314450" y="1485900"/>
                </a:lnTo>
                <a:cubicBezTo>
                  <a:pt x="1323975" y="1482725"/>
                  <a:pt x="1334671" y="1481944"/>
                  <a:pt x="1343025" y="1476375"/>
                </a:cubicBezTo>
                <a:cubicBezTo>
                  <a:pt x="1352550" y="1470025"/>
                  <a:pt x="1360881" y="1461345"/>
                  <a:pt x="1371600" y="1457325"/>
                </a:cubicBezTo>
                <a:cubicBezTo>
                  <a:pt x="1386759" y="1451641"/>
                  <a:pt x="1403519" y="1451727"/>
                  <a:pt x="1419225" y="1447800"/>
                </a:cubicBezTo>
                <a:cubicBezTo>
                  <a:pt x="1428965" y="1445365"/>
                  <a:pt x="1438275" y="1441450"/>
                  <a:pt x="1447800" y="1438275"/>
                </a:cubicBezTo>
                <a:cubicBezTo>
                  <a:pt x="1469411" y="1373443"/>
                  <a:pt x="1452938" y="1430133"/>
                  <a:pt x="1466850" y="1304925"/>
                </a:cubicBezTo>
                <a:cubicBezTo>
                  <a:pt x="1475093" y="1230736"/>
                  <a:pt x="1472962" y="1248489"/>
                  <a:pt x="1495425" y="1181100"/>
                </a:cubicBezTo>
                <a:lnTo>
                  <a:pt x="1504950" y="1152525"/>
                </a:lnTo>
                <a:cubicBezTo>
                  <a:pt x="1508125" y="1143000"/>
                  <a:pt x="1504950" y="1127125"/>
                  <a:pt x="1514475" y="1123950"/>
                </a:cubicBezTo>
                <a:cubicBezTo>
                  <a:pt x="1592924" y="1097800"/>
                  <a:pt x="1551746" y="1107740"/>
                  <a:pt x="1638300" y="1095375"/>
                </a:cubicBezTo>
                <a:cubicBezTo>
                  <a:pt x="1647825" y="1089025"/>
                  <a:pt x="1656636" y="1081445"/>
                  <a:pt x="1666875" y="1076325"/>
                </a:cubicBezTo>
                <a:cubicBezTo>
                  <a:pt x="1675855" y="1071835"/>
                  <a:pt x="1687525" y="1072964"/>
                  <a:pt x="1695450" y="1066800"/>
                </a:cubicBezTo>
                <a:cubicBezTo>
                  <a:pt x="1716716" y="1050260"/>
                  <a:pt x="1752600" y="1009650"/>
                  <a:pt x="1752600" y="1009650"/>
                </a:cubicBezTo>
                <a:lnTo>
                  <a:pt x="1781175" y="923925"/>
                </a:lnTo>
                <a:lnTo>
                  <a:pt x="1790700" y="895350"/>
                </a:lnTo>
                <a:lnTo>
                  <a:pt x="1800225" y="866775"/>
                </a:lnTo>
                <a:cubicBezTo>
                  <a:pt x="1803400" y="844550"/>
                  <a:pt x="1808853" y="822533"/>
                  <a:pt x="1809750" y="800100"/>
                </a:cubicBezTo>
                <a:cubicBezTo>
                  <a:pt x="1815208" y="663647"/>
                  <a:pt x="1813469" y="526963"/>
                  <a:pt x="1819275" y="390525"/>
                </a:cubicBezTo>
                <a:cubicBezTo>
                  <a:pt x="1819977" y="374023"/>
                  <a:pt x="1845664" y="301832"/>
                  <a:pt x="1847850" y="295275"/>
                </a:cubicBezTo>
                <a:lnTo>
                  <a:pt x="1876425" y="209550"/>
                </a:lnTo>
                <a:cubicBezTo>
                  <a:pt x="1879600" y="200025"/>
                  <a:pt x="1880381" y="189329"/>
                  <a:pt x="1885950" y="180975"/>
                </a:cubicBezTo>
                <a:cubicBezTo>
                  <a:pt x="1892300" y="171450"/>
                  <a:pt x="1900351" y="162861"/>
                  <a:pt x="1905000" y="152400"/>
                </a:cubicBezTo>
                <a:cubicBezTo>
                  <a:pt x="1920090" y="118447"/>
                  <a:pt x="1917232" y="92543"/>
                  <a:pt x="1943100" y="66675"/>
                </a:cubicBezTo>
                <a:cubicBezTo>
                  <a:pt x="1951195" y="58580"/>
                  <a:pt x="1962150" y="53975"/>
                  <a:pt x="1971675" y="47625"/>
                </a:cubicBezTo>
                <a:cubicBezTo>
                  <a:pt x="1974850" y="38100"/>
                  <a:pt x="1974100" y="26150"/>
                  <a:pt x="1981200" y="19050"/>
                </a:cubicBezTo>
                <a:cubicBezTo>
                  <a:pt x="1985755" y="14495"/>
                  <a:pt x="2047545" y="82"/>
                  <a:pt x="2047875" y="0"/>
                </a:cubicBezTo>
                <a:cubicBezTo>
                  <a:pt x="2082800" y="3175"/>
                  <a:pt x="2118359" y="2177"/>
                  <a:pt x="2152650" y="9525"/>
                </a:cubicBezTo>
                <a:cubicBezTo>
                  <a:pt x="2163844" y="11924"/>
                  <a:pt x="2176576" y="18114"/>
                  <a:pt x="2181225" y="28575"/>
                </a:cubicBezTo>
                <a:cubicBezTo>
                  <a:pt x="2190343" y="49091"/>
                  <a:pt x="2187575" y="73025"/>
                  <a:pt x="2190750" y="95250"/>
                </a:cubicBezTo>
                <a:cubicBezTo>
                  <a:pt x="2187575" y="158750"/>
                  <a:pt x="2188513" y="222590"/>
                  <a:pt x="2181225" y="285750"/>
                </a:cubicBezTo>
                <a:cubicBezTo>
                  <a:pt x="2178923" y="305698"/>
                  <a:pt x="2162175" y="342900"/>
                  <a:pt x="2162175" y="342900"/>
                </a:cubicBezTo>
                <a:cubicBezTo>
                  <a:pt x="2159000" y="368300"/>
                  <a:pt x="2154776" y="393591"/>
                  <a:pt x="2152650" y="419100"/>
                </a:cubicBezTo>
                <a:cubicBezTo>
                  <a:pt x="2148423" y="469823"/>
                  <a:pt x="2147951" y="520830"/>
                  <a:pt x="2143125" y="571500"/>
                </a:cubicBezTo>
                <a:cubicBezTo>
                  <a:pt x="2141265" y="591034"/>
                  <a:pt x="2129253" y="636514"/>
                  <a:pt x="2124075" y="657225"/>
                </a:cubicBezTo>
                <a:cubicBezTo>
                  <a:pt x="2120900" y="717550"/>
                  <a:pt x="2121747" y="778222"/>
                  <a:pt x="2114550" y="838200"/>
                </a:cubicBezTo>
                <a:cubicBezTo>
                  <a:pt x="2112158" y="858137"/>
                  <a:pt x="2112208" y="884211"/>
                  <a:pt x="2095500" y="895350"/>
                </a:cubicBezTo>
                <a:lnTo>
                  <a:pt x="2066925" y="914400"/>
                </a:lnTo>
                <a:lnTo>
                  <a:pt x="2028825" y="971550"/>
                </a:lnTo>
                <a:cubicBezTo>
                  <a:pt x="2022475" y="981075"/>
                  <a:pt x="2013395" y="989265"/>
                  <a:pt x="2009775" y="1000125"/>
                </a:cubicBezTo>
                <a:cubicBezTo>
                  <a:pt x="2003425" y="1019175"/>
                  <a:pt x="1994026" y="1037468"/>
                  <a:pt x="1990725" y="1057275"/>
                </a:cubicBezTo>
                <a:cubicBezTo>
                  <a:pt x="1987550" y="1076325"/>
                  <a:pt x="1984988" y="1095487"/>
                  <a:pt x="1981200" y="1114425"/>
                </a:cubicBezTo>
                <a:cubicBezTo>
                  <a:pt x="1978633" y="1127262"/>
                  <a:pt x="1974242" y="1139688"/>
                  <a:pt x="1971675" y="1152525"/>
                </a:cubicBezTo>
                <a:cubicBezTo>
                  <a:pt x="1967887" y="1171463"/>
                  <a:pt x="1965938" y="1190737"/>
                  <a:pt x="1962150" y="1209675"/>
                </a:cubicBezTo>
                <a:cubicBezTo>
                  <a:pt x="1952224" y="1259303"/>
                  <a:pt x="1955204" y="1233985"/>
                  <a:pt x="1943100" y="1276350"/>
                </a:cubicBezTo>
                <a:cubicBezTo>
                  <a:pt x="1939504" y="1288937"/>
                  <a:pt x="1936750" y="1301750"/>
                  <a:pt x="1933575" y="1314450"/>
                </a:cubicBezTo>
                <a:cubicBezTo>
                  <a:pt x="1936750" y="1368425"/>
                  <a:pt x="1926002" y="1425081"/>
                  <a:pt x="1943100" y="1476375"/>
                </a:cubicBezTo>
                <a:cubicBezTo>
                  <a:pt x="1950340" y="1498095"/>
                  <a:pt x="1981200" y="1501775"/>
                  <a:pt x="2000250" y="1514475"/>
                </a:cubicBezTo>
                <a:lnTo>
                  <a:pt x="2028825" y="1533525"/>
                </a:lnTo>
                <a:cubicBezTo>
                  <a:pt x="2038350" y="1539875"/>
                  <a:pt x="2046540" y="1548955"/>
                  <a:pt x="2057400" y="1552575"/>
                </a:cubicBezTo>
                <a:cubicBezTo>
                  <a:pt x="2066925" y="1555750"/>
                  <a:pt x="2077198" y="1557224"/>
                  <a:pt x="2085975" y="1562100"/>
                </a:cubicBezTo>
                <a:cubicBezTo>
                  <a:pt x="2105989" y="1573219"/>
                  <a:pt x="2143125" y="1600200"/>
                  <a:pt x="2143125" y="1600200"/>
                </a:cubicBezTo>
                <a:cubicBezTo>
                  <a:pt x="2149475" y="1609725"/>
                  <a:pt x="2154080" y="1620680"/>
                  <a:pt x="2162175" y="1628775"/>
                </a:cubicBezTo>
                <a:cubicBezTo>
                  <a:pt x="2237100" y="1703700"/>
                  <a:pt x="2141304" y="1582775"/>
                  <a:pt x="2219325" y="1676400"/>
                </a:cubicBezTo>
                <a:cubicBezTo>
                  <a:pt x="2226654" y="1685194"/>
                  <a:pt x="2231046" y="1696181"/>
                  <a:pt x="2238375" y="1704975"/>
                </a:cubicBezTo>
                <a:cubicBezTo>
                  <a:pt x="2246999" y="1715323"/>
                  <a:pt x="2258326" y="1723202"/>
                  <a:pt x="2266950" y="1733550"/>
                </a:cubicBezTo>
                <a:cubicBezTo>
                  <a:pt x="2274279" y="1742344"/>
                  <a:pt x="2277061" y="1754974"/>
                  <a:pt x="2286000" y="1762125"/>
                </a:cubicBezTo>
                <a:cubicBezTo>
                  <a:pt x="2293840" y="1768397"/>
                  <a:pt x="2305050" y="1768475"/>
                  <a:pt x="2314575" y="1771650"/>
                </a:cubicBezTo>
                <a:cubicBezTo>
                  <a:pt x="2317750" y="1781175"/>
                  <a:pt x="2317828" y="1792385"/>
                  <a:pt x="2324100" y="1800225"/>
                </a:cubicBezTo>
                <a:cubicBezTo>
                  <a:pt x="2337529" y="1817011"/>
                  <a:pt x="2362426" y="1822525"/>
                  <a:pt x="2381250" y="1828800"/>
                </a:cubicBezTo>
                <a:cubicBezTo>
                  <a:pt x="2387600" y="1838325"/>
                  <a:pt x="2391361" y="1850224"/>
                  <a:pt x="2400300" y="1857375"/>
                </a:cubicBezTo>
                <a:cubicBezTo>
                  <a:pt x="2408140" y="1863647"/>
                  <a:pt x="2419895" y="1862410"/>
                  <a:pt x="2428875" y="1866900"/>
                </a:cubicBezTo>
                <a:cubicBezTo>
                  <a:pt x="2439114" y="1872020"/>
                  <a:pt x="2447925" y="1879600"/>
                  <a:pt x="2457450" y="1885950"/>
                </a:cubicBezTo>
                <a:cubicBezTo>
                  <a:pt x="2508250" y="1962150"/>
                  <a:pt x="2441575" y="1870075"/>
                  <a:pt x="2505075" y="1933575"/>
                </a:cubicBezTo>
                <a:cubicBezTo>
                  <a:pt x="2513170" y="1941670"/>
                  <a:pt x="2513886" y="1957030"/>
                  <a:pt x="2524125" y="1962150"/>
                </a:cubicBezTo>
                <a:cubicBezTo>
                  <a:pt x="2547543" y="1973859"/>
                  <a:pt x="2574652" y="1976065"/>
                  <a:pt x="2600325" y="1981200"/>
                </a:cubicBezTo>
                <a:cubicBezTo>
                  <a:pt x="2685440" y="1998223"/>
                  <a:pt x="2631817" y="1989381"/>
                  <a:pt x="2762250" y="2000250"/>
                </a:cubicBezTo>
                <a:cubicBezTo>
                  <a:pt x="3000905" y="2047981"/>
                  <a:pt x="2751322" y="1999129"/>
                  <a:pt x="2914650" y="2028825"/>
                </a:cubicBezTo>
                <a:cubicBezTo>
                  <a:pt x="2930578" y="2031721"/>
                  <a:pt x="2946471" y="2034838"/>
                  <a:pt x="2962275" y="2038350"/>
                </a:cubicBezTo>
                <a:cubicBezTo>
                  <a:pt x="2975054" y="2041190"/>
                  <a:pt x="2987333" y="2046741"/>
                  <a:pt x="3000375" y="2047875"/>
                </a:cubicBezTo>
                <a:cubicBezTo>
                  <a:pt x="3060556" y="2053108"/>
                  <a:pt x="3121025" y="2054225"/>
                  <a:pt x="3181350" y="2057400"/>
                </a:cubicBezTo>
                <a:cubicBezTo>
                  <a:pt x="3300579" y="2087207"/>
                  <a:pt x="3200154" y="2065874"/>
                  <a:pt x="3467100" y="2057400"/>
                </a:cubicBezTo>
                <a:cubicBezTo>
                  <a:pt x="3587731" y="2053570"/>
                  <a:pt x="3708358" y="2047875"/>
                  <a:pt x="3829050" y="2047875"/>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62415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520D-292D-4A26-8EFD-9DE0B2F3EF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C96D50-25AF-4557-A186-017C7E94B921}"/>
              </a:ext>
            </a:extLst>
          </p:cNvPr>
          <p:cNvSpPr>
            <a:spLocks noGrp="1"/>
          </p:cNvSpPr>
          <p:nvPr>
            <p:ph sz="half" idx="1"/>
          </p:nvPr>
        </p:nvSpPr>
        <p:spPr/>
        <p:txBody>
          <a:bodyPr/>
          <a:lstStyle/>
          <a:p>
            <a:r>
              <a:rPr lang="en-US" dirty="0"/>
              <a:t>We can transfer this data to a higher dimensional space … for example, mapping it to a 3-dimensional space.</a:t>
            </a:r>
          </a:p>
          <a:p>
            <a:endParaRPr lang="en-IN" dirty="0"/>
          </a:p>
        </p:txBody>
      </p:sp>
      <p:pic>
        <p:nvPicPr>
          <p:cNvPr id="10" name="Content Placeholder 9">
            <a:extLst>
              <a:ext uri="{FF2B5EF4-FFF2-40B4-BE49-F238E27FC236}">
                <a16:creationId xmlns:a16="http://schemas.microsoft.com/office/drawing/2014/main" id="{0EA14736-13B4-4F8D-80CE-99146C839D2A}"/>
              </a:ext>
            </a:extLst>
          </p:cNvPr>
          <p:cNvPicPr>
            <a:picLocks noGrp="1" noChangeAspect="1"/>
          </p:cNvPicPr>
          <p:nvPr>
            <p:ph sz="half" idx="2"/>
          </p:nvPr>
        </p:nvPicPr>
        <p:blipFill>
          <a:blip r:embed="rId2"/>
          <a:stretch>
            <a:fillRect/>
          </a:stretch>
        </p:blipFill>
        <p:spPr>
          <a:xfrm>
            <a:off x="6176962" y="2310606"/>
            <a:ext cx="5172075" cy="3381375"/>
          </a:xfrm>
          <a:prstGeom prst="rect">
            <a:avLst/>
          </a:prstGeom>
        </p:spPr>
      </p:pic>
    </p:spTree>
    <p:extLst>
      <p:ext uri="{BB962C8B-B14F-4D97-AF65-F5344CB8AC3E}">
        <p14:creationId xmlns:p14="http://schemas.microsoft.com/office/powerpoint/2010/main" val="235805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8292-BF41-4EBC-96CF-3B84BEE815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DE1205-E700-4F93-A00C-410F970732DC}"/>
              </a:ext>
            </a:extLst>
          </p:cNvPr>
          <p:cNvSpPr>
            <a:spLocks noGrp="1"/>
          </p:cNvSpPr>
          <p:nvPr>
            <p:ph sz="half" idx="1"/>
          </p:nvPr>
        </p:nvSpPr>
        <p:spPr/>
        <p:txBody>
          <a:bodyPr>
            <a:normAutofit/>
          </a:bodyPr>
          <a:lstStyle/>
          <a:p>
            <a:r>
              <a:rPr lang="en-US" dirty="0"/>
              <a:t>After the transformation, the boundary between the two categories can be defined by a hyperplane.</a:t>
            </a:r>
          </a:p>
          <a:p>
            <a:r>
              <a:rPr lang="en-IN" dirty="0"/>
              <a:t>As we are now in 3-dimensional space, the separator is shown as a plane.</a:t>
            </a:r>
          </a:p>
          <a:p>
            <a:r>
              <a:rPr lang="en-IN" b="1" dirty="0"/>
              <a:t>This plane can be used to classify new or unknown cases.</a:t>
            </a:r>
            <a:endParaRPr lang="en-IN" u="sng" dirty="0"/>
          </a:p>
          <a:p>
            <a:endParaRPr lang="en-IN" dirty="0"/>
          </a:p>
          <a:p>
            <a:endParaRPr lang="en-IN" dirty="0"/>
          </a:p>
        </p:txBody>
      </p:sp>
      <p:pic>
        <p:nvPicPr>
          <p:cNvPr id="5" name="Content Placeholder 4">
            <a:extLst>
              <a:ext uri="{FF2B5EF4-FFF2-40B4-BE49-F238E27FC236}">
                <a16:creationId xmlns:a16="http://schemas.microsoft.com/office/drawing/2014/main" id="{FE5E5B9E-52F6-4DC5-AF6F-EDED2609894B}"/>
              </a:ext>
            </a:extLst>
          </p:cNvPr>
          <p:cNvPicPr>
            <a:picLocks noGrp="1" noChangeAspect="1"/>
          </p:cNvPicPr>
          <p:nvPr>
            <p:ph sz="half" idx="2"/>
          </p:nvPr>
        </p:nvPicPr>
        <p:blipFill>
          <a:blip r:embed="rId2"/>
          <a:stretch>
            <a:fillRect/>
          </a:stretch>
        </p:blipFill>
        <p:spPr>
          <a:xfrm>
            <a:off x="6191250" y="2220119"/>
            <a:ext cx="5143500" cy="3562350"/>
          </a:xfrm>
          <a:prstGeom prst="rect">
            <a:avLst/>
          </a:prstGeom>
        </p:spPr>
      </p:pic>
      <p:cxnSp>
        <p:nvCxnSpPr>
          <p:cNvPr id="7" name="Straight Arrow Connector 6">
            <a:extLst>
              <a:ext uri="{FF2B5EF4-FFF2-40B4-BE49-F238E27FC236}">
                <a16:creationId xmlns:a16="http://schemas.microsoft.com/office/drawing/2014/main" id="{6BAF02C6-DA58-43EA-B81D-5B43F7D1EAA6}"/>
              </a:ext>
            </a:extLst>
          </p:cNvPr>
          <p:cNvCxnSpPr>
            <a:cxnSpLocks/>
          </p:cNvCxnSpPr>
          <p:nvPr/>
        </p:nvCxnSpPr>
        <p:spPr>
          <a:xfrm>
            <a:off x="2714625" y="3114675"/>
            <a:ext cx="3819525" cy="1085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921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2467C1-D278-4FFF-9EB8-ED0F78CD6FDF}"/>
              </a:ext>
            </a:extLst>
          </p:cNvPr>
          <p:cNvSpPr>
            <a:spLocks noGrp="1"/>
          </p:cNvSpPr>
          <p:nvPr>
            <p:ph type="title"/>
          </p:nvPr>
        </p:nvSpPr>
        <p:spPr/>
        <p:txBody>
          <a:bodyPr/>
          <a:lstStyle/>
          <a:p>
            <a:endParaRPr lang="en-IN" dirty="0"/>
          </a:p>
        </p:txBody>
      </p:sp>
      <p:sp>
        <p:nvSpPr>
          <p:cNvPr id="5" name="Content Placeholder 4">
            <a:extLst>
              <a:ext uri="{FF2B5EF4-FFF2-40B4-BE49-F238E27FC236}">
                <a16:creationId xmlns:a16="http://schemas.microsoft.com/office/drawing/2014/main" id="{873DF4C7-5213-4B29-A7DD-16440A2C3D89}"/>
              </a:ext>
            </a:extLst>
          </p:cNvPr>
          <p:cNvSpPr>
            <a:spLocks noGrp="1"/>
          </p:cNvSpPr>
          <p:nvPr>
            <p:ph sz="half" idx="1"/>
          </p:nvPr>
        </p:nvSpPr>
        <p:spPr/>
        <p:txBody>
          <a:bodyPr>
            <a:normAutofit/>
          </a:bodyPr>
          <a:lstStyle/>
          <a:p>
            <a:r>
              <a:rPr lang="en-IN" sz="2400" dirty="0"/>
              <a:t>Analysis of the original data showed that many of the characteristics differed significantly between benign and malignant samples.</a:t>
            </a:r>
          </a:p>
          <a:p>
            <a:r>
              <a:rPr lang="en-IN" sz="2400" dirty="0"/>
              <a:t>You can use the values of these cell characteristics in samples from other patients to give an early indication of whether a new sample might be benign or malignant.</a:t>
            </a:r>
          </a:p>
          <a:p>
            <a:endParaRPr lang="en-IN" sz="2400" dirty="0"/>
          </a:p>
        </p:txBody>
      </p:sp>
      <p:pic>
        <p:nvPicPr>
          <p:cNvPr id="7" name="Content Placeholder 6">
            <a:extLst>
              <a:ext uri="{FF2B5EF4-FFF2-40B4-BE49-F238E27FC236}">
                <a16:creationId xmlns:a16="http://schemas.microsoft.com/office/drawing/2014/main" id="{5C09971B-E1AF-4424-8752-F95F860F02B1}"/>
              </a:ext>
            </a:extLst>
          </p:cNvPr>
          <p:cNvPicPr>
            <a:picLocks noGrp="1" noChangeAspect="1"/>
          </p:cNvPicPr>
          <p:nvPr>
            <p:ph sz="half" idx="2"/>
          </p:nvPr>
        </p:nvPicPr>
        <p:blipFill>
          <a:blip r:embed="rId2"/>
          <a:stretch>
            <a:fillRect/>
          </a:stretch>
        </p:blipFill>
        <p:spPr>
          <a:xfrm>
            <a:off x="6172199" y="2943226"/>
            <a:ext cx="5814915" cy="1908300"/>
          </a:xfrm>
          <a:prstGeom prst="rect">
            <a:avLst/>
          </a:prstGeom>
        </p:spPr>
      </p:pic>
      <p:pic>
        <p:nvPicPr>
          <p:cNvPr id="8" name="Picture 7">
            <a:extLst>
              <a:ext uri="{FF2B5EF4-FFF2-40B4-BE49-F238E27FC236}">
                <a16:creationId xmlns:a16="http://schemas.microsoft.com/office/drawing/2014/main" id="{DBD97996-BD2A-4AE3-8D65-EE1018B25B5B}"/>
              </a:ext>
            </a:extLst>
          </p:cNvPr>
          <p:cNvPicPr>
            <a:picLocks noChangeAspect="1"/>
          </p:cNvPicPr>
          <p:nvPr/>
        </p:nvPicPr>
        <p:blipFill>
          <a:blip r:embed="rId3"/>
          <a:stretch>
            <a:fillRect/>
          </a:stretch>
        </p:blipFill>
        <p:spPr>
          <a:xfrm>
            <a:off x="6172198" y="5305425"/>
            <a:ext cx="5814916" cy="457200"/>
          </a:xfrm>
          <a:prstGeom prst="rect">
            <a:avLst/>
          </a:prstGeom>
        </p:spPr>
      </p:pic>
      <p:sp>
        <p:nvSpPr>
          <p:cNvPr id="9" name="TextBox 8">
            <a:extLst>
              <a:ext uri="{FF2B5EF4-FFF2-40B4-BE49-F238E27FC236}">
                <a16:creationId xmlns:a16="http://schemas.microsoft.com/office/drawing/2014/main" id="{5A39FBAB-D9A8-481B-944F-1A45B3540A04}"/>
              </a:ext>
            </a:extLst>
          </p:cNvPr>
          <p:cNvSpPr txBox="1"/>
          <p:nvPr/>
        </p:nvSpPr>
        <p:spPr>
          <a:xfrm>
            <a:off x="11515725" y="5519738"/>
            <a:ext cx="400050" cy="338554"/>
          </a:xfrm>
          <a:prstGeom prst="rect">
            <a:avLst/>
          </a:prstGeom>
          <a:noFill/>
        </p:spPr>
        <p:txBody>
          <a:bodyPr wrap="square" rtlCol="0">
            <a:spAutoFit/>
          </a:bodyPr>
          <a:lstStyle/>
          <a:p>
            <a:r>
              <a:rPr lang="en-IN" sz="1600" b="1" dirty="0">
                <a:solidFill>
                  <a:srgbClr val="FF0000"/>
                </a:solidFill>
              </a:rPr>
              <a:t>?</a:t>
            </a:r>
          </a:p>
        </p:txBody>
      </p:sp>
    </p:spTree>
    <p:extLst>
      <p:ext uri="{BB962C8B-B14F-4D97-AF65-F5344CB8AC3E}">
        <p14:creationId xmlns:p14="http://schemas.microsoft.com/office/powerpoint/2010/main" val="170611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CC49EA-FDD0-4AA7-9063-527C2D4D5DD2}"/>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41DA85D2-705F-4123-8E7B-274296A019EE}"/>
              </a:ext>
            </a:extLst>
          </p:cNvPr>
          <p:cNvSpPr>
            <a:spLocks noGrp="1"/>
          </p:cNvSpPr>
          <p:nvPr>
            <p:ph idx="1"/>
          </p:nvPr>
        </p:nvSpPr>
        <p:spPr/>
        <p:txBody>
          <a:bodyPr/>
          <a:lstStyle/>
          <a:p>
            <a:r>
              <a:rPr lang="en-IN" dirty="0"/>
              <a:t>Here, SVM can be used as a classifier, to train your model to understand </a:t>
            </a:r>
            <a:r>
              <a:rPr lang="en-IN" b="1" u="sng" dirty="0"/>
              <a:t>patterns within the data to identify benign or malignant cells.</a:t>
            </a:r>
          </a:p>
          <a:p>
            <a:r>
              <a:rPr lang="en-IN" dirty="0"/>
              <a:t>Once the model has been trained, it can be used to predict your new or unknown cell with </a:t>
            </a:r>
            <a:r>
              <a:rPr lang="en-IN" u="sng" dirty="0"/>
              <a:t>rather high accuracy.</a:t>
            </a:r>
          </a:p>
          <a:p>
            <a:pPr marL="0" indent="0">
              <a:buNone/>
            </a:pPr>
            <a:endParaRPr lang="en-IN" b="1" u="sng" dirty="0"/>
          </a:p>
          <a:p>
            <a:endParaRPr lang="en-IN" dirty="0"/>
          </a:p>
        </p:txBody>
      </p:sp>
    </p:spTree>
    <p:extLst>
      <p:ext uri="{BB962C8B-B14F-4D97-AF65-F5344CB8AC3E}">
        <p14:creationId xmlns:p14="http://schemas.microsoft.com/office/powerpoint/2010/main" val="2687453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77C366-E663-45E9-99C1-0184F3C82B90}"/>
              </a:ext>
            </a:extLst>
          </p:cNvPr>
          <p:cNvSpPr>
            <a:spLocks noGrp="1"/>
          </p:cNvSpPr>
          <p:nvPr>
            <p:ph type="title"/>
          </p:nvPr>
        </p:nvSpPr>
        <p:spPr/>
        <p:txBody>
          <a:bodyPr/>
          <a:lstStyle/>
          <a:p>
            <a:r>
              <a:rPr lang="en-IN" dirty="0"/>
              <a:t>Data transformation</a:t>
            </a:r>
          </a:p>
        </p:txBody>
      </p:sp>
      <p:sp>
        <p:nvSpPr>
          <p:cNvPr id="7" name="Content Placeholder 6">
            <a:extLst>
              <a:ext uri="{FF2B5EF4-FFF2-40B4-BE49-F238E27FC236}">
                <a16:creationId xmlns:a16="http://schemas.microsoft.com/office/drawing/2014/main" id="{C38A03CE-7AC1-47DE-8083-F76692634EC4}"/>
              </a:ext>
            </a:extLst>
          </p:cNvPr>
          <p:cNvSpPr>
            <a:spLocks noGrp="1"/>
          </p:cNvSpPr>
          <p:nvPr>
            <p:ph sz="half" idx="1"/>
          </p:nvPr>
        </p:nvSpPr>
        <p:spPr/>
        <p:txBody>
          <a:bodyPr>
            <a:normAutofit/>
          </a:bodyPr>
          <a:lstStyle/>
          <a:p>
            <a:r>
              <a:rPr lang="en-US" dirty="0"/>
              <a:t>Imagine that our dataset is 1-dimensional data, this means, we have only one feature x.</a:t>
            </a:r>
          </a:p>
          <a:p>
            <a:r>
              <a:rPr lang="en-US" dirty="0">
                <a:solidFill>
                  <a:srgbClr val="FF0000"/>
                </a:solidFill>
              </a:rPr>
              <a:t>It is clearly visible that it is not linearly separable.</a:t>
            </a:r>
          </a:p>
          <a:p>
            <a:r>
              <a:rPr lang="en-US" dirty="0"/>
              <a:t>So, what we can do here?</a:t>
            </a:r>
          </a:p>
          <a:p>
            <a:r>
              <a:rPr lang="en-US" dirty="0"/>
              <a:t>Well, we can transfer it into a 2-dimensional space.</a:t>
            </a:r>
          </a:p>
        </p:txBody>
      </p:sp>
      <p:pic>
        <p:nvPicPr>
          <p:cNvPr id="9" name="Content Placeholder 8">
            <a:extLst>
              <a:ext uri="{FF2B5EF4-FFF2-40B4-BE49-F238E27FC236}">
                <a16:creationId xmlns:a16="http://schemas.microsoft.com/office/drawing/2014/main" id="{CC461370-6606-45F4-84D9-2A3B3D539E46}"/>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6410325" y="2001791"/>
            <a:ext cx="4410075" cy="3659170"/>
          </a:xfrm>
          <a:prstGeom prst="rect">
            <a:avLst/>
          </a:prstGeom>
        </p:spPr>
      </p:pic>
    </p:spTree>
    <p:extLst>
      <p:ext uri="{BB962C8B-B14F-4D97-AF65-F5344CB8AC3E}">
        <p14:creationId xmlns:p14="http://schemas.microsoft.com/office/powerpoint/2010/main" val="4032860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884</Words>
  <Application>Microsoft Office PowerPoint</Application>
  <PresentationFormat>Widescreen</PresentationFormat>
  <Paragraphs>79</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 Math</vt:lpstr>
      <vt:lpstr>Intel Clear</vt:lpstr>
      <vt:lpstr>Intel Clear Pro</vt:lpstr>
      <vt:lpstr>Wingdings</vt:lpstr>
      <vt:lpstr>Office Theme</vt:lpstr>
      <vt:lpstr>Support Vector Machine (SVM)</vt:lpstr>
      <vt:lpstr>Introduction </vt:lpstr>
      <vt:lpstr>PowerPoint Presentation</vt:lpstr>
      <vt:lpstr>PowerPoint Presentation</vt:lpstr>
      <vt:lpstr>PowerPoint Presentation</vt:lpstr>
      <vt:lpstr>PowerPoint Presentation</vt:lpstr>
      <vt:lpstr>PowerPoint Presentation</vt:lpstr>
      <vt:lpstr>PowerPoint Presentation</vt:lpstr>
      <vt:lpstr>Data transformation</vt:lpstr>
      <vt:lpstr>PowerPoint Presentation</vt:lpstr>
      <vt:lpstr>PowerPoint Presentation</vt:lpstr>
      <vt:lpstr>PowerPoint Presentation</vt:lpstr>
      <vt:lpstr>Finding optimized separator after transformation</vt:lpstr>
      <vt:lpstr>PowerPoint Presentation</vt:lpstr>
      <vt:lpstr>PowerPoint Presentation</vt:lpstr>
      <vt:lpstr>SVM Applications</vt:lpstr>
      <vt:lpstr>ML Hands-on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Foundation for Innovation and Collaborative Education</dc:creator>
  <cp:lastModifiedBy>Abhishek Srivastava</cp:lastModifiedBy>
  <cp:revision>23</cp:revision>
  <dcterms:created xsi:type="dcterms:W3CDTF">2019-04-15T00:21:10Z</dcterms:created>
  <dcterms:modified xsi:type="dcterms:W3CDTF">2019-04-25T05:31:04Z</dcterms:modified>
</cp:coreProperties>
</file>