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27"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5" r:id="rId39"/>
    <p:sldId id="297" r:id="rId40"/>
    <p:sldId id="293" r:id="rId41"/>
    <p:sldId id="296" r:id="rId42"/>
    <p:sldId id="294" r:id="rId43"/>
    <p:sldId id="291" r:id="rId44"/>
    <p:sldId id="299" r:id="rId45"/>
    <p:sldId id="300" r:id="rId46"/>
    <p:sldId id="325" r:id="rId47"/>
    <p:sldId id="301" r:id="rId48"/>
    <p:sldId id="302" r:id="rId49"/>
    <p:sldId id="303" r:id="rId50"/>
    <p:sldId id="304" r:id="rId51"/>
    <p:sldId id="305" r:id="rId52"/>
    <p:sldId id="306" r:id="rId53"/>
    <p:sldId id="307" r:id="rId54"/>
    <p:sldId id="308" r:id="rId55"/>
    <p:sldId id="309" r:id="rId56"/>
    <p:sldId id="324" r:id="rId57"/>
    <p:sldId id="310" r:id="rId58"/>
    <p:sldId id="311" r:id="rId59"/>
    <p:sldId id="312" r:id="rId60"/>
    <p:sldId id="313" r:id="rId61"/>
    <p:sldId id="314" r:id="rId62"/>
    <p:sldId id="315" r:id="rId63"/>
    <p:sldId id="328" r:id="rId64"/>
    <p:sldId id="319" r:id="rId65"/>
    <p:sldId id="320" r:id="rId66"/>
    <p:sldId id="321" r:id="rId67"/>
    <p:sldId id="322" r:id="rId68"/>
    <p:sldId id="316" r:id="rId69"/>
    <p:sldId id="317" r:id="rId70"/>
    <p:sldId id="318" r:id="rId71"/>
    <p:sldId id="32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D6BE5-32D3-6A38-3EE3-17DEBC6337D1}" v="105" dt="2023-01-19T11:30:25.783"/>
    <p1510:client id="{91893168-E474-4D1F-6644-8B34C113BBC7}" v="27" dt="2023-01-19T10:30:28.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3.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3.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E574E6-A8A6-4931-8F6E-4BAACD04602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F6E5481-DC01-4E82-9BB8-97A96655D350}">
      <dgm:prSet/>
      <dgm:spPr/>
      <dgm:t>
        <a:bodyPr/>
        <a:lstStyle/>
        <a:p>
          <a:r>
            <a:rPr lang="en-US"/>
            <a:t>Introduction​</a:t>
          </a:r>
        </a:p>
      </dgm:t>
    </dgm:pt>
    <dgm:pt modelId="{64DAE33B-C32B-4413-9F60-7A54930297F9}" type="parTrans" cxnId="{061B20ED-42E7-4AE5-AF6B-48341B5A5A1C}">
      <dgm:prSet/>
      <dgm:spPr/>
      <dgm:t>
        <a:bodyPr/>
        <a:lstStyle/>
        <a:p>
          <a:endParaRPr lang="en-US"/>
        </a:p>
      </dgm:t>
    </dgm:pt>
    <dgm:pt modelId="{9335CB5A-4770-452F-9C7E-0BA5E08488C4}" type="sibTrans" cxnId="{061B20ED-42E7-4AE5-AF6B-48341B5A5A1C}">
      <dgm:prSet/>
      <dgm:spPr/>
      <dgm:t>
        <a:bodyPr/>
        <a:lstStyle/>
        <a:p>
          <a:endParaRPr lang="en-US"/>
        </a:p>
      </dgm:t>
    </dgm:pt>
    <dgm:pt modelId="{92BF5112-0629-4C4E-B864-2F834E5E4058}">
      <dgm:prSet/>
      <dgm:spPr/>
      <dgm:t>
        <a:bodyPr/>
        <a:lstStyle/>
        <a:p>
          <a:r>
            <a:rPr lang="en-US"/>
            <a:t>Definition of deep learning​</a:t>
          </a:r>
        </a:p>
      </dgm:t>
    </dgm:pt>
    <dgm:pt modelId="{18420128-BB09-4FAF-848D-87B1264BEEA9}" type="parTrans" cxnId="{9420B478-3B01-4263-BDF7-21A47D0D99C5}">
      <dgm:prSet/>
      <dgm:spPr/>
      <dgm:t>
        <a:bodyPr/>
        <a:lstStyle/>
        <a:p>
          <a:endParaRPr lang="en-US"/>
        </a:p>
      </dgm:t>
    </dgm:pt>
    <dgm:pt modelId="{488494DF-7CFD-4962-8554-21F9B0834720}" type="sibTrans" cxnId="{9420B478-3B01-4263-BDF7-21A47D0D99C5}">
      <dgm:prSet/>
      <dgm:spPr/>
      <dgm:t>
        <a:bodyPr/>
        <a:lstStyle/>
        <a:p>
          <a:endParaRPr lang="en-US"/>
        </a:p>
      </dgm:t>
    </dgm:pt>
    <dgm:pt modelId="{BC07091F-3C21-40DE-9DE9-AA6F85BADA3A}">
      <dgm:prSet/>
      <dgm:spPr/>
      <dgm:t>
        <a:bodyPr/>
        <a:lstStyle/>
        <a:p>
          <a:r>
            <a:rPr lang="en-US"/>
            <a:t>Importance and applications of deep learning​</a:t>
          </a:r>
        </a:p>
      </dgm:t>
    </dgm:pt>
    <dgm:pt modelId="{CD0C4EC7-4059-4BF2-81B5-236BF003E44B}" type="parTrans" cxnId="{BE4FA96E-4C86-492D-BF11-B11A294CB1FE}">
      <dgm:prSet/>
      <dgm:spPr/>
      <dgm:t>
        <a:bodyPr/>
        <a:lstStyle/>
        <a:p>
          <a:endParaRPr lang="en-US"/>
        </a:p>
      </dgm:t>
    </dgm:pt>
    <dgm:pt modelId="{BB345DFD-F145-40E3-8586-31B59A1AD280}" type="sibTrans" cxnId="{BE4FA96E-4C86-492D-BF11-B11A294CB1FE}">
      <dgm:prSet/>
      <dgm:spPr/>
      <dgm:t>
        <a:bodyPr/>
        <a:lstStyle/>
        <a:p>
          <a:endParaRPr lang="en-US"/>
        </a:p>
      </dgm:t>
    </dgm:pt>
    <dgm:pt modelId="{5FA93A9C-2E35-4CB1-A682-9FACA5982195}">
      <dgm:prSet/>
      <dgm:spPr/>
      <dgm:t>
        <a:bodyPr/>
        <a:lstStyle/>
        <a:p>
          <a:r>
            <a:rPr lang="en-US"/>
            <a:t>Neural Networks​</a:t>
          </a:r>
        </a:p>
      </dgm:t>
    </dgm:pt>
    <dgm:pt modelId="{F0C8CD74-9D50-4F24-B193-B763FEE1FE0C}" type="parTrans" cxnId="{A73CD41F-4C8E-4DCA-9A76-C08CBA25628F}">
      <dgm:prSet/>
      <dgm:spPr/>
      <dgm:t>
        <a:bodyPr/>
        <a:lstStyle/>
        <a:p>
          <a:endParaRPr lang="en-US"/>
        </a:p>
      </dgm:t>
    </dgm:pt>
    <dgm:pt modelId="{935BB6A3-4D8B-4386-91C8-984C27CC9617}" type="sibTrans" cxnId="{A73CD41F-4C8E-4DCA-9A76-C08CBA25628F}">
      <dgm:prSet/>
      <dgm:spPr/>
      <dgm:t>
        <a:bodyPr/>
        <a:lstStyle/>
        <a:p>
          <a:endParaRPr lang="en-US"/>
        </a:p>
      </dgm:t>
    </dgm:pt>
    <dgm:pt modelId="{5EE22233-7485-4A46-BF73-254B92E47BD8}">
      <dgm:prSet/>
      <dgm:spPr/>
      <dgm:t>
        <a:bodyPr/>
        <a:lstStyle/>
        <a:p>
          <a:r>
            <a:rPr lang="en-US"/>
            <a:t>Overview of neural networks​</a:t>
          </a:r>
        </a:p>
      </dgm:t>
    </dgm:pt>
    <dgm:pt modelId="{9EE79793-1156-4EAB-A6B4-BA4196935A51}" type="parTrans" cxnId="{A87F1714-9C4A-4B01-9DE9-8A7537A33FD2}">
      <dgm:prSet/>
      <dgm:spPr/>
      <dgm:t>
        <a:bodyPr/>
        <a:lstStyle/>
        <a:p>
          <a:endParaRPr lang="en-US"/>
        </a:p>
      </dgm:t>
    </dgm:pt>
    <dgm:pt modelId="{EE026BCB-77E5-45B7-8E7A-43AFF4CC5AC9}" type="sibTrans" cxnId="{A87F1714-9C4A-4B01-9DE9-8A7537A33FD2}">
      <dgm:prSet/>
      <dgm:spPr/>
      <dgm:t>
        <a:bodyPr/>
        <a:lstStyle/>
        <a:p>
          <a:endParaRPr lang="en-US"/>
        </a:p>
      </dgm:t>
    </dgm:pt>
    <dgm:pt modelId="{E531116B-3C45-443C-B266-C0BA957F0B44}">
      <dgm:prSet/>
      <dgm:spPr/>
      <dgm:t>
        <a:bodyPr/>
        <a:lstStyle/>
        <a:p>
          <a:r>
            <a:rPr lang="en-US"/>
            <a:t>How neural networks work​</a:t>
          </a:r>
        </a:p>
      </dgm:t>
    </dgm:pt>
    <dgm:pt modelId="{97D35636-FE3D-4E9B-AD77-D99E783ACBFB}" type="parTrans" cxnId="{D6EA5593-14A0-4ACD-913E-4FCD5E0937D4}">
      <dgm:prSet/>
      <dgm:spPr/>
      <dgm:t>
        <a:bodyPr/>
        <a:lstStyle/>
        <a:p>
          <a:endParaRPr lang="en-US"/>
        </a:p>
      </dgm:t>
    </dgm:pt>
    <dgm:pt modelId="{E6D224E7-D9C1-4658-91B0-1FA7A45419BE}" type="sibTrans" cxnId="{D6EA5593-14A0-4ACD-913E-4FCD5E0937D4}">
      <dgm:prSet/>
      <dgm:spPr/>
      <dgm:t>
        <a:bodyPr/>
        <a:lstStyle/>
        <a:p>
          <a:endParaRPr lang="en-US"/>
        </a:p>
      </dgm:t>
    </dgm:pt>
    <dgm:pt modelId="{9B8EA867-3AE1-47C5-9A65-35271C2A4556}">
      <dgm:prSet/>
      <dgm:spPr/>
      <dgm:t>
        <a:bodyPr/>
        <a:lstStyle/>
        <a:p>
          <a:r>
            <a:rPr lang="en-US"/>
            <a:t>Types of neural networks (feedforward, recurrent, convolutional)​</a:t>
          </a:r>
        </a:p>
      </dgm:t>
    </dgm:pt>
    <dgm:pt modelId="{8C261FA7-05AD-4A5C-9AA1-3F53362E1CBF}" type="parTrans" cxnId="{279EF13B-223B-41C1-BA26-6F1E9D3712EC}">
      <dgm:prSet/>
      <dgm:spPr/>
      <dgm:t>
        <a:bodyPr/>
        <a:lstStyle/>
        <a:p>
          <a:endParaRPr lang="en-US"/>
        </a:p>
      </dgm:t>
    </dgm:pt>
    <dgm:pt modelId="{262997F9-7982-42C1-B296-AAFF106BE949}" type="sibTrans" cxnId="{279EF13B-223B-41C1-BA26-6F1E9D3712EC}">
      <dgm:prSet/>
      <dgm:spPr/>
      <dgm:t>
        <a:bodyPr/>
        <a:lstStyle/>
        <a:p>
          <a:endParaRPr lang="en-US"/>
        </a:p>
      </dgm:t>
    </dgm:pt>
    <dgm:pt modelId="{F2914784-679D-40EF-8A27-B98A59F93D9E}">
      <dgm:prSet/>
      <dgm:spPr/>
      <dgm:t>
        <a:bodyPr/>
        <a:lstStyle/>
        <a:p>
          <a:r>
            <a:rPr lang="en-US"/>
            <a:t>Deep Learning Architectures​</a:t>
          </a:r>
        </a:p>
      </dgm:t>
    </dgm:pt>
    <dgm:pt modelId="{8EF93DB5-DEBA-44B0-B0B5-B5FA8B017F25}" type="parTrans" cxnId="{72404011-5AB8-400A-8C76-C33328F31F86}">
      <dgm:prSet/>
      <dgm:spPr/>
      <dgm:t>
        <a:bodyPr/>
        <a:lstStyle/>
        <a:p>
          <a:endParaRPr lang="en-US"/>
        </a:p>
      </dgm:t>
    </dgm:pt>
    <dgm:pt modelId="{9D467C27-E04A-4655-AA9C-7B9B51D34073}" type="sibTrans" cxnId="{72404011-5AB8-400A-8C76-C33328F31F86}">
      <dgm:prSet/>
      <dgm:spPr/>
      <dgm:t>
        <a:bodyPr/>
        <a:lstStyle/>
        <a:p>
          <a:endParaRPr lang="en-US"/>
        </a:p>
      </dgm:t>
    </dgm:pt>
    <dgm:pt modelId="{AD60E8FC-2AAF-43BB-81B1-05F96F0DD647}">
      <dgm:prSet/>
      <dgm:spPr/>
      <dgm:t>
        <a:bodyPr/>
        <a:lstStyle/>
        <a:p>
          <a:r>
            <a:rPr lang="en-US"/>
            <a:t>Overview of deep learning architectures​</a:t>
          </a:r>
        </a:p>
      </dgm:t>
    </dgm:pt>
    <dgm:pt modelId="{2CF87439-A3AF-4AC9-A10D-8DB52D47CBEB}" type="parTrans" cxnId="{6B478C47-B18F-41D7-BC8B-0A7FEC6C64A1}">
      <dgm:prSet/>
      <dgm:spPr/>
      <dgm:t>
        <a:bodyPr/>
        <a:lstStyle/>
        <a:p>
          <a:endParaRPr lang="en-US"/>
        </a:p>
      </dgm:t>
    </dgm:pt>
    <dgm:pt modelId="{B527D78B-BCD1-4A36-B370-535547CA3577}" type="sibTrans" cxnId="{6B478C47-B18F-41D7-BC8B-0A7FEC6C64A1}">
      <dgm:prSet/>
      <dgm:spPr/>
      <dgm:t>
        <a:bodyPr/>
        <a:lstStyle/>
        <a:p>
          <a:endParaRPr lang="en-US"/>
        </a:p>
      </dgm:t>
    </dgm:pt>
    <dgm:pt modelId="{BEEB6DFC-5A84-487E-BF0D-D9129FF102AA}">
      <dgm:prSet/>
      <dgm:spPr/>
      <dgm:t>
        <a:bodyPr/>
        <a:lstStyle/>
        <a:p>
          <a:r>
            <a:rPr lang="en-US"/>
            <a:t>Convolutional neural networks (CNN)​</a:t>
          </a:r>
        </a:p>
      </dgm:t>
    </dgm:pt>
    <dgm:pt modelId="{0171D631-3225-4B35-8A79-FF73622EBB63}" type="parTrans" cxnId="{756B7B7B-BBE8-42E0-ACCD-4E08265BF42A}">
      <dgm:prSet/>
      <dgm:spPr/>
      <dgm:t>
        <a:bodyPr/>
        <a:lstStyle/>
        <a:p>
          <a:endParaRPr lang="en-US"/>
        </a:p>
      </dgm:t>
    </dgm:pt>
    <dgm:pt modelId="{945D85B2-657B-4A3B-9FB2-266D11A47E9C}" type="sibTrans" cxnId="{756B7B7B-BBE8-42E0-ACCD-4E08265BF42A}">
      <dgm:prSet/>
      <dgm:spPr/>
      <dgm:t>
        <a:bodyPr/>
        <a:lstStyle/>
        <a:p>
          <a:endParaRPr lang="en-US"/>
        </a:p>
      </dgm:t>
    </dgm:pt>
    <dgm:pt modelId="{EBD8CAE8-9558-4652-A447-2DDD1F88D4D5}">
      <dgm:prSet/>
      <dgm:spPr/>
      <dgm:t>
        <a:bodyPr/>
        <a:lstStyle/>
        <a:p>
          <a:r>
            <a:rPr lang="en-US"/>
            <a:t>Recurrent neural networks (RNN)​</a:t>
          </a:r>
        </a:p>
      </dgm:t>
    </dgm:pt>
    <dgm:pt modelId="{49621974-680D-44F1-9CF6-5ABCABF2DA72}" type="parTrans" cxnId="{E72B67B1-C4F6-47E1-9A75-A7D2D4D6E7AB}">
      <dgm:prSet/>
      <dgm:spPr/>
      <dgm:t>
        <a:bodyPr/>
        <a:lstStyle/>
        <a:p>
          <a:endParaRPr lang="en-US"/>
        </a:p>
      </dgm:t>
    </dgm:pt>
    <dgm:pt modelId="{955C56E8-80A6-4B65-8A48-49AB6C1598C8}" type="sibTrans" cxnId="{E72B67B1-C4F6-47E1-9A75-A7D2D4D6E7AB}">
      <dgm:prSet/>
      <dgm:spPr/>
      <dgm:t>
        <a:bodyPr/>
        <a:lstStyle/>
        <a:p>
          <a:endParaRPr lang="en-US"/>
        </a:p>
      </dgm:t>
    </dgm:pt>
    <dgm:pt modelId="{7AB754DC-63E8-4AB8-B9FA-6B9CDCBA7C83}">
      <dgm:prSet/>
      <dgm:spPr/>
      <dgm:t>
        <a:bodyPr/>
        <a:lstStyle/>
        <a:p>
          <a:r>
            <a:rPr lang="en-US"/>
            <a:t>Generative Adversarial Networks (GAN)​</a:t>
          </a:r>
        </a:p>
      </dgm:t>
    </dgm:pt>
    <dgm:pt modelId="{E5DBC733-D37D-4494-88DD-B39F104963AF}" type="parTrans" cxnId="{37D5C217-DB8A-496E-8E4B-6CE825FDBD48}">
      <dgm:prSet/>
      <dgm:spPr/>
      <dgm:t>
        <a:bodyPr/>
        <a:lstStyle/>
        <a:p>
          <a:endParaRPr lang="en-US"/>
        </a:p>
      </dgm:t>
    </dgm:pt>
    <dgm:pt modelId="{DF466252-6749-4B7E-A15A-08CAD7CB81C4}" type="sibTrans" cxnId="{37D5C217-DB8A-496E-8E4B-6CE825FDBD48}">
      <dgm:prSet/>
      <dgm:spPr/>
      <dgm:t>
        <a:bodyPr/>
        <a:lstStyle/>
        <a:p>
          <a:endParaRPr lang="en-US"/>
        </a:p>
      </dgm:t>
    </dgm:pt>
    <dgm:pt modelId="{A1E58640-912C-4E88-9A65-CBB1FCFF45B1}" type="pres">
      <dgm:prSet presAssocID="{A1E574E6-A8A6-4931-8F6E-4BAACD046022}" presName="linear" presStyleCnt="0">
        <dgm:presLayoutVars>
          <dgm:animLvl val="lvl"/>
          <dgm:resizeHandles val="exact"/>
        </dgm:presLayoutVars>
      </dgm:prSet>
      <dgm:spPr/>
      <dgm:t>
        <a:bodyPr/>
        <a:lstStyle/>
        <a:p>
          <a:endParaRPr lang="en-US"/>
        </a:p>
      </dgm:t>
    </dgm:pt>
    <dgm:pt modelId="{6871990E-3EF9-4406-88D1-41AF61BE0796}" type="pres">
      <dgm:prSet presAssocID="{5F6E5481-DC01-4E82-9BB8-97A96655D350}" presName="parentText" presStyleLbl="node1" presStyleIdx="0" presStyleCnt="3">
        <dgm:presLayoutVars>
          <dgm:chMax val="0"/>
          <dgm:bulletEnabled val="1"/>
        </dgm:presLayoutVars>
      </dgm:prSet>
      <dgm:spPr/>
      <dgm:t>
        <a:bodyPr/>
        <a:lstStyle/>
        <a:p>
          <a:endParaRPr lang="en-US"/>
        </a:p>
      </dgm:t>
    </dgm:pt>
    <dgm:pt modelId="{574D3E06-94ED-462D-A5A1-06A6280562D1}" type="pres">
      <dgm:prSet presAssocID="{5F6E5481-DC01-4E82-9BB8-97A96655D350}" presName="childText" presStyleLbl="revTx" presStyleIdx="0" presStyleCnt="3">
        <dgm:presLayoutVars>
          <dgm:bulletEnabled val="1"/>
        </dgm:presLayoutVars>
      </dgm:prSet>
      <dgm:spPr/>
      <dgm:t>
        <a:bodyPr/>
        <a:lstStyle/>
        <a:p>
          <a:endParaRPr lang="en-US"/>
        </a:p>
      </dgm:t>
    </dgm:pt>
    <dgm:pt modelId="{32CD379B-F1CB-4B15-8475-8F8DC7E5C371}" type="pres">
      <dgm:prSet presAssocID="{5FA93A9C-2E35-4CB1-A682-9FACA5982195}" presName="parentText" presStyleLbl="node1" presStyleIdx="1" presStyleCnt="3">
        <dgm:presLayoutVars>
          <dgm:chMax val="0"/>
          <dgm:bulletEnabled val="1"/>
        </dgm:presLayoutVars>
      </dgm:prSet>
      <dgm:spPr/>
      <dgm:t>
        <a:bodyPr/>
        <a:lstStyle/>
        <a:p>
          <a:endParaRPr lang="en-US"/>
        </a:p>
      </dgm:t>
    </dgm:pt>
    <dgm:pt modelId="{133DF50B-26E3-49D9-A767-3BAF77E81327}" type="pres">
      <dgm:prSet presAssocID="{5FA93A9C-2E35-4CB1-A682-9FACA5982195}" presName="childText" presStyleLbl="revTx" presStyleIdx="1" presStyleCnt="3">
        <dgm:presLayoutVars>
          <dgm:bulletEnabled val="1"/>
        </dgm:presLayoutVars>
      </dgm:prSet>
      <dgm:spPr/>
      <dgm:t>
        <a:bodyPr/>
        <a:lstStyle/>
        <a:p>
          <a:endParaRPr lang="en-US"/>
        </a:p>
      </dgm:t>
    </dgm:pt>
    <dgm:pt modelId="{FE165BE4-7900-480A-8E88-BCCD75088988}" type="pres">
      <dgm:prSet presAssocID="{F2914784-679D-40EF-8A27-B98A59F93D9E}" presName="parentText" presStyleLbl="node1" presStyleIdx="2" presStyleCnt="3">
        <dgm:presLayoutVars>
          <dgm:chMax val="0"/>
          <dgm:bulletEnabled val="1"/>
        </dgm:presLayoutVars>
      </dgm:prSet>
      <dgm:spPr/>
      <dgm:t>
        <a:bodyPr/>
        <a:lstStyle/>
        <a:p>
          <a:endParaRPr lang="en-US"/>
        </a:p>
      </dgm:t>
    </dgm:pt>
    <dgm:pt modelId="{8C5B7298-27ED-4043-AFE2-DA7033E4312E}" type="pres">
      <dgm:prSet presAssocID="{F2914784-679D-40EF-8A27-B98A59F93D9E}" presName="childText" presStyleLbl="revTx" presStyleIdx="2" presStyleCnt="3">
        <dgm:presLayoutVars>
          <dgm:bulletEnabled val="1"/>
        </dgm:presLayoutVars>
      </dgm:prSet>
      <dgm:spPr/>
      <dgm:t>
        <a:bodyPr/>
        <a:lstStyle/>
        <a:p>
          <a:endParaRPr lang="en-US"/>
        </a:p>
      </dgm:t>
    </dgm:pt>
  </dgm:ptLst>
  <dgm:cxnLst>
    <dgm:cxn modelId="{9D4D6901-B728-47C2-BBB6-58BA987E3217}" type="presOf" srcId="{5FA93A9C-2E35-4CB1-A682-9FACA5982195}" destId="{32CD379B-F1CB-4B15-8475-8F8DC7E5C371}" srcOrd="0" destOrd="0" presId="urn:microsoft.com/office/officeart/2005/8/layout/vList2"/>
    <dgm:cxn modelId="{37D5C217-DB8A-496E-8E4B-6CE825FDBD48}" srcId="{F2914784-679D-40EF-8A27-B98A59F93D9E}" destId="{7AB754DC-63E8-4AB8-B9FA-6B9CDCBA7C83}" srcOrd="3" destOrd="0" parTransId="{E5DBC733-D37D-4494-88DD-B39F104963AF}" sibTransId="{DF466252-6749-4B7E-A15A-08CAD7CB81C4}"/>
    <dgm:cxn modelId="{E08E3F6B-4F8A-4729-84D2-DA002D4CD1C4}" type="presOf" srcId="{E531116B-3C45-443C-B266-C0BA957F0B44}" destId="{133DF50B-26E3-49D9-A767-3BAF77E81327}" srcOrd="0" destOrd="1" presId="urn:microsoft.com/office/officeart/2005/8/layout/vList2"/>
    <dgm:cxn modelId="{8E0028E9-6309-4D78-85A8-F979C2E4B444}" type="presOf" srcId="{EBD8CAE8-9558-4652-A447-2DDD1F88D4D5}" destId="{8C5B7298-27ED-4043-AFE2-DA7033E4312E}" srcOrd="0" destOrd="2" presId="urn:microsoft.com/office/officeart/2005/8/layout/vList2"/>
    <dgm:cxn modelId="{72404011-5AB8-400A-8C76-C33328F31F86}" srcId="{A1E574E6-A8A6-4931-8F6E-4BAACD046022}" destId="{F2914784-679D-40EF-8A27-B98A59F93D9E}" srcOrd="2" destOrd="0" parTransId="{8EF93DB5-DEBA-44B0-B0B5-B5FA8B017F25}" sibTransId="{9D467C27-E04A-4655-AA9C-7B9B51D34073}"/>
    <dgm:cxn modelId="{AC982A02-FB30-4674-AA54-E8E064BE7E21}" type="presOf" srcId="{92BF5112-0629-4C4E-B864-2F834E5E4058}" destId="{574D3E06-94ED-462D-A5A1-06A6280562D1}" srcOrd="0" destOrd="0" presId="urn:microsoft.com/office/officeart/2005/8/layout/vList2"/>
    <dgm:cxn modelId="{C9B7A2DF-8990-451C-960D-A384EC78F8E2}" type="presOf" srcId="{BC07091F-3C21-40DE-9DE9-AA6F85BADA3A}" destId="{574D3E06-94ED-462D-A5A1-06A6280562D1}" srcOrd="0" destOrd="1" presId="urn:microsoft.com/office/officeart/2005/8/layout/vList2"/>
    <dgm:cxn modelId="{874AAB96-143B-41A9-ABE1-66355AD4579F}" type="presOf" srcId="{5EE22233-7485-4A46-BF73-254B92E47BD8}" destId="{133DF50B-26E3-49D9-A767-3BAF77E81327}" srcOrd="0" destOrd="0" presId="urn:microsoft.com/office/officeart/2005/8/layout/vList2"/>
    <dgm:cxn modelId="{756B7B7B-BBE8-42E0-ACCD-4E08265BF42A}" srcId="{F2914784-679D-40EF-8A27-B98A59F93D9E}" destId="{BEEB6DFC-5A84-487E-BF0D-D9129FF102AA}" srcOrd="1" destOrd="0" parTransId="{0171D631-3225-4B35-8A79-FF73622EBB63}" sibTransId="{945D85B2-657B-4A3B-9FB2-266D11A47E9C}"/>
    <dgm:cxn modelId="{E72B67B1-C4F6-47E1-9A75-A7D2D4D6E7AB}" srcId="{F2914784-679D-40EF-8A27-B98A59F93D9E}" destId="{EBD8CAE8-9558-4652-A447-2DDD1F88D4D5}" srcOrd="2" destOrd="0" parTransId="{49621974-680D-44F1-9CF6-5ABCABF2DA72}" sibTransId="{955C56E8-80A6-4B65-8A48-49AB6C1598C8}"/>
    <dgm:cxn modelId="{A73CD41F-4C8E-4DCA-9A76-C08CBA25628F}" srcId="{A1E574E6-A8A6-4931-8F6E-4BAACD046022}" destId="{5FA93A9C-2E35-4CB1-A682-9FACA5982195}" srcOrd="1" destOrd="0" parTransId="{F0C8CD74-9D50-4F24-B193-B763FEE1FE0C}" sibTransId="{935BB6A3-4D8B-4386-91C8-984C27CC9617}"/>
    <dgm:cxn modelId="{D6EA5593-14A0-4ACD-913E-4FCD5E0937D4}" srcId="{5FA93A9C-2E35-4CB1-A682-9FACA5982195}" destId="{E531116B-3C45-443C-B266-C0BA957F0B44}" srcOrd="1" destOrd="0" parTransId="{97D35636-FE3D-4E9B-AD77-D99E783ACBFB}" sibTransId="{E6D224E7-D9C1-4658-91B0-1FA7A45419BE}"/>
    <dgm:cxn modelId="{061B20ED-42E7-4AE5-AF6B-48341B5A5A1C}" srcId="{A1E574E6-A8A6-4931-8F6E-4BAACD046022}" destId="{5F6E5481-DC01-4E82-9BB8-97A96655D350}" srcOrd="0" destOrd="0" parTransId="{64DAE33B-C32B-4413-9F60-7A54930297F9}" sibTransId="{9335CB5A-4770-452F-9C7E-0BA5E08488C4}"/>
    <dgm:cxn modelId="{DC7A310D-1AD9-42B4-9DB5-58CB6F88ED3B}" type="presOf" srcId="{A1E574E6-A8A6-4931-8F6E-4BAACD046022}" destId="{A1E58640-912C-4E88-9A65-CBB1FCFF45B1}" srcOrd="0" destOrd="0" presId="urn:microsoft.com/office/officeart/2005/8/layout/vList2"/>
    <dgm:cxn modelId="{25ECDF77-4364-4EB1-B00A-24916FD8EDA8}" type="presOf" srcId="{5F6E5481-DC01-4E82-9BB8-97A96655D350}" destId="{6871990E-3EF9-4406-88D1-41AF61BE0796}" srcOrd="0" destOrd="0" presId="urn:microsoft.com/office/officeart/2005/8/layout/vList2"/>
    <dgm:cxn modelId="{1A4DF6F0-C1A4-441E-9D9A-E13B5A82538F}" type="presOf" srcId="{BEEB6DFC-5A84-487E-BF0D-D9129FF102AA}" destId="{8C5B7298-27ED-4043-AFE2-DA7033E4312E}" srcOrd="0" destOrd="1" presId="urn:microsoft.com/office/officeart/2005/8/layout/vList2"/>
    <dgm:cxn modelId="{D3E2676F-CF35-4922-89D1-6D79D63EA430}" type="presOf" srcId="{9B8EA867-3AE1-47C5-9A65-35271C2A4556}" destId="{133DF50B-26E3-49D9-A767-3BAF77E81327}" srcOrd="0" destOrd="2" presId="urn:microsoft.com/office/officeart/2005/8/layout/vList2"/>
    <dgm:cxn modelId="{279EF13B-223B-41C1-BA26-6F1E9D3712EC}" srcId="{5FA93A9C-2E35-4CB1-A682-9FACA5982195}" destId="{9B8EA867-3AE1-47C5-9A65-35271C2A4556}" srcOrd="2" destOrd="0" parTransId="{8C261FA7-05AD-4A5C-9AA1-3F53362E1CBF}" sibTransId="{262997F9-7982-42C1-B296-AAFF106BE949}"/>
    <dgm:cxn modelId="{BE4FA96E-4C86-492D-BF11-B11A294CB1FE}" srcId="{5F6E5481-DC01-4E82-9BB8-97A96655D350}" destId="{BC07091F-3C21-40DE-9DE9-AA6F85BADA3A}" srcOrd="1" destOrd="0" parTransId="{CD0C4EC7-4059-4BF2-81B5-236BF003E44B}" sibTransId="{BB345DFD-F145-40E3-8586-31B59A1AD280}"/>
    <dgm:cxn modelId="{A294B139-412C-4866-A0C8-A6346D12BE4E}" type="presOf" srcId="{AD60E8FC-2AAF-43BB-81B1-05F96F0DD647}" destId="{8C5B7298-27ED-4043-AFE2-DA7033E4312E}" srcOrd="0" destOrd="0" presId="urn:microsoft.com/office/officeart/2005/8/layout/vList2"/>
    <dgm:cxn modelId="{72648B87-DF80-400E-8D7B-2F887269E123}" type="presOf" srcId="{F2914784-679D-40EF-8A27-B98A59F93D9E}" destId="{FE165BE4-7900-480A-8E88-BCCD75088988}" srcOrd="0" destOrd="0" presId="urn:microsoft.com/office/officeart/2005/8/layout/vList2"/>
    <dgm:cxn modelId="{6B478C47-B18F-41D7-BC8B-0A7FEC6C64A1}" srcId="{F2914784-679D-40EF-8A27-B98A59F93D9E}" destId="{AD60E8FC-2AAF-43BB-81B1-05F96F0DD647}" srcOrd="0" destOrd="0" parTransId="{2CF87439-A3AF-4AC9-A10D-8DB52D47CBEB}" sibTransId="{B527D78B-BCD1-4A36-B370-535547CA3577}"/>
    <dgm:cxn modelId="{9420B478-3B01-4263-BDF7-21A47D0D99C5}" srcId="{5F6E5481-DC01-4E82-9BB8-97A96655D350}" destId="{92BF5112-0629-4C4E-B864-2F834E5E4058}" srcOrd="0" destOrd="0" parTransId="{18420128-BB09-4FAF-848D-87B1264BEEA9}" sibTransId="{488494DF-7CFD-4962-8554-21F9B0834720}"/>
    <dgm:cxn modelId="{A87F1714-9C4A-4B01-9DE9-8A7537A33FD2}" srcId="{5FA93A9C-2E35-4CB1-A682-9FACA5982195}" destId="{5EE22233-7485-4A46-BF73-254B92E47BD8}" srcOrd="0" destOrd="0" parTransId="{9EE79793-1156-4EAB-A6B4-BA4196935A51}" sibTransId="{EE026BCB-77E5-45B7-8E7A-43AFF4CC5AC9}"/>
    <dgm:cxn modelId="{0A9C3A57-665A-4172-9A6B-A523A929DC1D}" type="presOf" srcId="{7AB754DC-63E8-4AB8-B9FA-6B9CDCBA7C83}" destId="{8C5B7298-27ED-4043-AFE2-DA7033E4312E}" srcOrd="0" destOrd="3" presId="urn:microsoft.com/office/officeart/2005/8/layout/vList2"/>
    <dgm:cxn modelId="{D1CE8D63-3ADB-4E55-BD22-4A366B9A2D9D}" type="presParOf" srcId="{A1E58640-912C-4E88-9A65-CBB1FCFF45B1}" destId="{6871990E-3EF9-4406-88D1-41AF61BE0796}" srcOrd="0" destOrd="0" presId="urn:microsoft.com/office/officeart/2005/8/layout/vList2"/>
    <dgm:cxn modelId="{FC9DB35E-77F4-45E5-8430-2F8DF6D3C628}" type="presParOf" srcId="{A1E58640-912C-4E88-9A65-CBB1FCFF45B1}" destId="{574D3E06-94ED-462D-A5A1-06A6280562D1}" srcOrd="1" destOrd="0" presId="urn:microsoft.com/office/officeart/2005/8/layout/vList2"/>
    <dgm:cxn modelId="{5B7A7812-E723-40BD-A3A6-FC52C1C9C5B0}" type="presParOf" srcId="{A1E58640-912C-4E88-9A65-CBB1FCFF45B1}" destId="{32CD379B-F1CB-4B15-8475-8F8DC7E5C371}" srcOrd="2" destOrd="0" presId="urn:microsoft.com/office/officeart/2005/8/layout/vList2"/>
    <dgm:cxn modelId="{21FBC252-D2B9-4DF6-9C51-94EF7357B5BD}" type="presParOf" srcId="{A1E58640-912C-4E88-9A65-CBB1FCFF45B1}" destId="{133DF50B-26E3-49D9-A767-3BAF77E81327}" srcOrd="3" destOrd="0" presId="urn:microsoft.com/office/officeart/2005/8/layout/vList2"/>
    <dgm:cxn modelId="{326B8E4D-B5E1-4FD5-99ED-6F3447DA06EA}" type="presParOf" srcId="{A1E58640-912C-4E88-9A65-CBB1FCFF45B1}" destId="{FE165BE4-7900-480A-8E88-BCCD75088988}" srcOrd="4" destOrd="0" presId="urn:microsoft.com/office/officeart/2005/8/layout/vList2"/>
    <dgm:cxn modelId="{C10A7287-11A4-40DF-B39D-7B31A6113796}" type="presParOf" srcId="{A1E58640-912C-4E88-9A65-CBB1FCFF45B1}" destId="{8C5B7298-27ED-4043-AFE2-DA7033E4312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B127AA-0B3F-42FB-ADB7-1F52155E2F64}" type="doc">
      <dgm:prSet loTypeId="urn:microsoft.com/office/officeart/2005/8/layout/chevron2" loCatId="process" qsTypeId="urn:microsoft.com/office/officeart/2005/8/quickstyle/simple1" qsCatId="simple" csTypeId="urn:microsoft.com/office/officeart/2005/8/colors/accent6_2" csCatId="accent6"/>
      <dgm:spPr/>
      <dgm:t>
        <a:bodyPr/>
        <a:lstStyle/>
        <a:p>
          <a:endParaRPr lang="en-US"/>
        </a:p>
      </dgm:t>
    </dgm:pt>
    <dgm:pt modelId="{47AF64D7-3B3D-49D0-BDA4-ED0B20C48267}">
      <dgm:prSet/>
      <dgm:spPr/>
      <dgm:t>
        <a:bodyPr/>
        <a:lstStyle/>
        <a:p>
          <a:r>
            <a:rPr lang="en-US" dirty="0"/>
            <a:t>Import</a:t>
          </a:r>
        </a:p>
      </dgm:t>
    </dgm:pt>
    <dgm:pt modelId="{A37B6701-4851-41AF-ADF6-BA41C9A56B5F}" type="parTrans" cxnId="{87E3FEBA-E9D0-436A-A82E-7D7E5542217D}">
      <dgm:prSet/>
      <dgm:spPr/>
      <dgm:t>
        <a:bodyPr/>
        <a:lstStyle/>
        <a:p>
          <a:endParaRPr lang="en-US"/>
        </a:p>
      </dgm:t>
    </dgm:pt>
    <dgm:pt modelId="{5F70C148-85F5-4358-BC0D-1E5C2E4343B4}" type="sibTrans" cxnId="{87E3FEBA-E9D0-436A-A82E-7D7E5542217D}">
      <dgm:prSet/>
      <dgm:spPr/>
      <dgm:t>
        <a:bodyPr/>
        <a:lstStyle/>
        <a:p>
          <a:endParaRPr lang="en-US"/>
        </a:p>
      </dgm:t>
    </dgm:pt>
    <dgm:pt modelId="{602A5760-3577-4DB8-A873-79BEB85186BC}">
      <dgm:prSet/>
      <dgm:spPr/>
      <dgm:t>
        <a:bodyPr/>
        <a:lstStyle/>
        <a:p>
          <a:pPr rtl="0"/>
          <a:r>
            <a:rPr lang="en-US" dirty="0"/>
            <a:t>Import the necessary library- </a:t>
          </a:r>
          <a:r>
            <a:rPr lang="en-US" dirty="0" err="1"/>
            <a:t>tensorflow</a:t>
          </a:r>
          <a:r>
            <a:rPr lang="en-US" dirty="0"/>
            <a:t>, </a:t>
          </a:r>
          <a:r>
            <a:rPr lang="en-US" dirty="0" err="1"/>
            <a:t>keras</a:t>
          </a:r>
          <a:r>
            <a:rPr lang="en-US" dirty="0">
              <a:latin typeface="Calibri Light" panose="020F0302020204030204"/>
            </a:rPr>
            <a:t>  </a:t>
          </a:r>
          <a:endParaRPr lang="en-US" dirty="0"/>
        </a:p>
      </dgm:t>
    </dgm:pt>
    <dgm:pt modelId="{27E84271-0F50-4988-BAD2-C119029EA38F}" type="parTrans" cxnId="{71C370FE-62E6-4500-B75E-DC609B4B8AB4}">
      <dgm:prSet/>
      <dgm:spPr/>
      <dgm:t>
        <a:bodyPr/>
        <a:lstStyle/>
        <a:p>
          <a:endParaRPr lang="en-US"/>
        </a:p>
      </dgm:t>
    </dgm:pt>
    <dgm:pt modelId="{44174D50-3F4B-4B18-85AF-876524E85B1A}" type="sibTrans" cxnId="{71C370FE-62E6-4500-B75E-DC609B4B8AB4}">
      <dgm:prSet/>
      <dgm:spPr/>
      <dgm:t>
        <a:bodyPr/>
        <a:lstStyle/>
        <a:p>
          <a:endParaRPr lang="en-US"/>
        </a:p>
      </dgm:t>
    </dgm:pt>
    <dgm:pt modelId="{AF3F0003-C547-4872-A5E3-6CE9116E21B0}">
      <dgm:prSet/>
      <dgm:spPr/>
      <dgm:t>
        <a:bodyPr/>
        <a:lstStyle/>
        <a:p>
          <a:r>
            <a:rPr lang="en-US" dirty="0"/>
            <a:t>Load</a:t>
          </a:r>
        </a:p>
      </dgm:t>
    </dgm:pt>
    <dgm:pt modelId="{0608AB62-F723-4D26-94A3-06C2553BBD5A}" type="parTrans" cxnId="{25E98C4D-7F7B-4BE7-8F8D-ECF0070D5FAA}">
      <dgm:prSet/>
      <dgm:spPr/>
      <dgm:t>
        <a:bodyPr/>
        <a:lstStyle/>
        <a:p>
          <a:endParaRPr lang="en-US"/>
        </a:p>
      </dgm:t>
    </dgm:pt>
    <dgm:pt modelId="{C51F0557-3F40-4626-A3E1-2FC81D50700A}" type="sibTrans" cxnId="{25E98C4D-7F7B-4BE7-8F8D-ECF0070D5FAA}">
      <dgm:prSet/>
      <dgm:spPr/>
      <dgm:t>
        <a:bodyPr/>
        <a:lstStyle/>
        <a:p>
          <a:endParaRPr lang="en-US"/>
        </a:p>
      </dgm:t>
    </dgm:pt>
    <dgm:pt modelId="{18A0F56B-BAB3-4272-B909-FE8C75FB2E2E}">
      <dgm:prSet/>
      <dgm:spPr/>
      <dgm:t>
        <a:bodyPr/>
        <a:lstStyle/>
        <a:p>
          <a:r>
            <a:rPr lang="en-US" dirty="0"/>
            <a:t>Load the Dataset </a:t>
          </a:r>
          <a:r>
            <a:rPr lang="en-US" dirty="0">
              <a:latin typeface="Calibri Light" panose="020F0302020204030204"/>
            </a:rPr>
            <a:t>CIFAR10</a:t>
          </a:r>
          <a:endParaRPr lang="en-US" dirty="0"/>
        </a:p>
      </dgm:t>
    </dgm:pt>
    <dgm:pt modelId="{E973BAAC-5CA3-4937-BC27-C8C4790AE4B2}" type="parTrans" cxnId="{C08B3CD6-B754-4FA3-B3F1-411AA08443EF}">
      <dgm:prSet/>
      <dgm:spPr/>
      <dgm:t>
        <a:bodyPr/>
        <a:lstStyle/>
        <a:p>
          <a:endParaRPr lang="en-US"/>
        </a:p>
      </dgm:t>
    </dgm:pt>
    <dgm:pt modelId="{0CA3E628-FD00-4DD2-893C-88A728CAB1E1}" type="sibTrans" cxnId="{C08B3CD6-B754-4FA3-B3F1-411AA08443EF}">
      <dgm:prSet/>
      <dgm:spPr/>
      <dgm:t>
        <a:bodyPr/>
        <a:lstStyle/>
        <a:p>
          <a:endParaRPr lang="en-US"/>
        </a:p>
      </dgm:t>
    </dgm:pt>
    <dgm:pt modelId="{126B8ACB-978C-4395-BF76-A0D38D904943}">
      <dgm:prSet/>
      <dgm:spPr/>
      <dgm:t>
        <a:bodyPr/>
        <a:lstStyle/>
        <a:p>
          <a:r>
            <a:rPr lang="en-US" dirty="0"/>
            <a:t>Normalize</a:t>
          </a:r>
        </a:p>
      </dgm:t>
    </dgm:pt>
    <dgm:pt modelId="{DC04E043-D9C4-4498-A74C-ABE27607362E}" type="parTrans" cxnId="{FECE2BE4-B927-4C6F-875B-597D995AB646}">
      <dgm:prSet/>
      <dgm:spPr/>
      <dgm:t>
        <a:bodyPr/>
        <a:lstStyle/>
        <a:p>
          <a:endParaRPr lang="en-US"/>
        </a:p>
      </dgm:t>
    </dgm:pt>
    <dgm:pt modelId="{225984D9-A2C0-40BB-8F3E-06C124772F75}" type="sibTrans" cxnId="{FECE2BE4-B927-4C6F-875B-597D995AB646}">
      <dgm:prSet/>
      <dgm:spPr/>
      <dgm:t>
        <a:bodyPr/>
        <a:lstStyle/>
        <a:p>
          <a:endParaRPr lang="en-US"/>
        </a:p>
      </dgm:t>
    </dgm:pt>
    <dgm:pt modelId="{D34EB079-7E58-455B-AD97-C79FA713CCD5}">
      <dgm:prSet/>
      <dgm:spPr/>
      <dgm:t>
        <a:bodyPr/>
        <a:lstStyle/>
        <a:p>
          <a:r>
            <a:rPr lang="en-US" dirty="0"/>
            <a:t>Normalize the data -The data is first normalized by dividing by 255.</a:t>
          </a:r>
        </a:p>
      </dgm:t>
    </dgm:pt>
    <dgm:pt modelId="{984F8424-BD6B-4864-95F8-55824A0811BD}" type="parTrans" cxnId="{D52B8983-B9D4-48E7-BAF6-B4BCB17CC7D7}">
      <dgm:prSet/>
      <dgm:spPr/>
      <dgm:t>
        <a:bodyPr/>
        <a:lstStyle/>
        <a:p>
          <a:endParaRPr lang="en-US"/>
        </a:p>
      </dgm:t>
    </dgm:pt>
    <dgm:pt modelId="{9A907036-AEAF-4705-8B4E-E7E3825055F1}" type="sibTrans" cxnId="{D52B8983-B9D4-48E7-BAF6-B4BCB17CC7D7}">
      <dgm:prSet/>
      <dgm:spPr/>
      <dgm:t>
        <a:bodyPr/>
        <a:lstStyle/>
        <a:p>
          <a:endParaRPr lang="en-US"/>
        </a:p>
      </dgm:t>
    </dgm:pt>
    <dgm:pt modelId="{C5E5006D-AD1B-4FD4-92B4-BE588BFBA37C}">
      <dgm:prSet/>
      <dgm:spPr/>
      <dgm:t>
        <a:bodyPr/>
        <a:lstStyle/>
        <a:p>
          <a:r>
            <a:rPr lang="en-US" dirty="0"/>
            <a:t>Create</a:t>
          </a:r>
        </a:p>
      </dgm:t>
    </dgm:pt>
    <dgm:pt modelId="{F01594EE-3DCD-4DC1-B494-00AFCCCD0E10}" type="parTrans" cxnId="{6CF6E94B-2D68-4CFE-910B-2BCC5BC72FE6}">
      <dgm:prSet/>
      <dgm:spPr/>
      <dgm:t>
        <a:bodyPr/>
        <a:lstStyle/>
        <a:p>
          <a:endParaRPr lang="en-US"/>
        </a:p>
      </dgm:t>
    </dgm:pt>
    <dgm:pt modelId="{6111B886-C42E-4F85-BEDD-922B98744693}" type="sibTrans" cxnId="{6CF6E94B-2D68-4CFE-910B-2BCC5BC72FE6}">
      <dgm:prSet/>
      <dgm:spPr/>
      <dgm:t>
        <a:bodyPr/>
        <a:lstStyle/>
        <a:p>
          <a:endParaRPr lang="en-US"/>
        </a:p>
      </dgm:t>
    </dgm:pt>
    <dgm:pt modelId="{0FB73992-FE12-40F3-BC25-A288B2874CFA}">
      <dgm:prSet/>
      <dgm:spPr/>
      <dgm:t>
        <a:bodyPr/>
        <a:lstStyle/>
        <a:p>
          <a:r>
            <a:rPr lang="en-US" dirty="0"/>
            <a:t>Create a shallow neural network with 2 layers ((flatten and dense)</a:t>
          </a:r>
        </a:p>
      </dgm:t>
    </dgm:pt>
    <dgm:pt modelId="{54D39819-742A-4B75-A349-C8695CF95456}" type="parTrans" cxnId="{45AC245B-ECD9-470E-B78C-B202A5EF9BCC}">
      <dgm:prSet/>
      <dgm:spPr/>
      <dgm:t>
        <a:bodyPr/>
        <a:lstStyle/>
        <a:p>
          <a:endParaRPr lang="en-US"/>
        </a:p>
      </dgm:t>
    </dgm:pt>
    <dgm:pt modelId="{3D553E83-04E5-4D13-8863-70E94B72E681}" type="sibTrans" cxnId="{45AC245B-ECD9-470E-B78C-B202A5EF9BCC}">
      <dgm:prSet/>
      <dgm:spPr/>
      <dgm:t>
        <a:bodyPr/>
        <a:lstStyle/>
        <a:p>
          <a:endParaRPr lang="en-US"/>
        </a:p>
      </dgm:t>
    </dgm:pt>
    <dgm:pt modelId="{3F7BCA3C-6937-4543-A7AB-F240FBD55162}">
      <dgm:prSet/>
      <dgm:spPr/>
      <dgm:t>
        <a:bodyPr/>
        <a:lstStyle/>
        <a:p>
          <a:r>
            <a:rPr lang="en-US" dirty="0"/>
            <a:t>Compile</a:t>
          </a:r>
        </a:p>
      </dgm:t>
    </dgm:pt>
    <dgm:pt modelId="{73297489-EC5E-4942-8043-DFA6491DCE42}" type="parTrans" cxnId="{4FBF6F5C-B76B-4E48-98A3-B3DCC4B15CC1}">
      <dgm:prSet/>
      <dgm:spPr/>
      <dgm:t>
        <a:bodyPr/>
        <a:lstStyle/>
        <a:p>
          <a:endParaRPr lang="en-US"/>
        </a:p>
      </dgm:t>
    </dgm:pt>
    <dgm:pt modelId="{D5D2E1E6-FF96-4C72-B6F8-203D3B566EE3}" type="sibTrans" cxnId="{4FBF6F5C-B76B-4E48-98A3-B3DCC4B15CC1}">
      <dgm:prSet/>
      <dgm:spPr/>
      <dgm:t>
        <a:bodyPr/>
        <a:lstStyle/>
        <a:p>
          <a:endParaRPr lang="en-US"/>
        </a:p>
      </dgm:t>
    </dgm:pt>
    <dgm:pt modelId="{C8F9DDF9-DA72-451F-90E2-43C6D241D326}">
      <dgm:prSet/>
      <dgm:spPr/>
      <dgm:t>
        <a:bodyPr/>
        <a:lstStyle/>
        <a:p>
          <a:r>
            <a:rPr lang="en-US" dirty="0"/>
            <a:t>Compile the model</a:t>
          </a:r>
        </a:p>
      </dgm:t>
    </dgm:pt>
    <dgm:pt modelId="{D1B7C5C8-9B63-4CD6-9016-1E5EC14F4C6F}" type="parTrans" cxnId="{64228BFE-B151-49CD-B2B5-339A49C77B13}">
      <dgm:prSet/>
      <dgm:spPr/>
      <dgm:t>
        <a:bodyPr/>
        <a:lstStyle/>
        <a:p>
          <a:endParaRPr lang="en-US"/>
        </a:p>
      </dgm:t>
    </dgm:pt>
    <dgm:pt modelId="{C0F0CEC9-71C2-4C8D-A471-AEF7A59E4220}" type="sibTrans" cxnId="{64228BFE-B151-49CD-B2B5-339A49C77B13}">
      <dgm:prSet/>
      <dgm:spPr/>
      <dgm:t>
        <a:bodyPr/>
        <a:lstStyle/>
        <a:p>
          <a:endParaRPr lang="en-US"/>
        </a:p>
      </dgm:t>
    </dgm:pt>
    <dgm:pt modelId="{60846737-20CA-4BAB-AB24-FA88D618DBCB}">
      <dgm:prSet/>
      <dgm:spPr/>
      <dgm:t>
        <a:bodyPr/>
        <a:lstStyle/>
        <a:p>
          <a:r>
            <a:rPr lang="en-US" dirty="0"/>
            <a:t>Train</a:t>
          </a:r>
        </a:p>
      </dgm:t>
    </dgm:pt>
    <dgm:pt modelId="{F33B621A-C85A-428C-AB6F-6BF8A7521C3F}" type="parTrans" cxnId="{AC291B4A-D1E8-4A27-88B4-8C5E32958CDC}">
      <dgm:prSet/>
      <dgm:spPr/>
      <dgm:t>
        <a:bodyPr/>
        <a:lstStyle/>
        <a:p>
          <a:endParaRPr lang="en-US"/>
        </a:p>
      </dgm:t>
    </dgm:pt>
    <dgm:pt modelId="{8A45CAAC-F583-4DC1-A091-5F95E191833B}" type="sibTrans" cxnId="{AC291B4A-D1E8-4A27-88B4-8C5E32958CDC}">
      <dgm:prSet/>
      <dgm:spPr/>
      <dgm:t>
        <a:bodyPr/>
        <a:lstStyle/>
        <a:p>
          <a:endParaRPr lang="en-US"/>
        </a:p>
      </dgm:t>
    </dgm:pt>
    <dgm:pt modelId="{520AA3EA-6814-448B-B6F6-33E76D8E8820}">
      <dgm:prSet/>
      <dgm:spPr/>
      <dgm:t>
        <a:bodyPr/>
        <a:lstStyle/>
        <a:p>
          <a:r>
            <a:rPr lang="en-US" dirty="0"/>
            <a:t>train the model (Model is trained and evaluated using the Adam optimizer, sparse categorical cross-entropy loss, and accuracy as the evaluation metric.)</a:t>
          </a:r>
        </a:p>
      </dgm:t>
    </dgm:pt>
    <dgm:pt modelId="{59546D4D-6F90-4FE3-8F00-4F73232E6751}" type="parTrans" cxnId="{EC6A2AEE-627E-4558-85AB-B7BFA7C6F473}">
      <dgm:prSet/>
      <dgm:spPr/>
      <dgm:t>
        <a:bodyPr/>
        <a:lstStyle/>
        <a:p>
          <a:endParaRPr lang="en-US"/>
        </a:p>
      </dgm:t>
    </dgm:pt>
    <dgm:pt modelId="{C65943B2-9328-42A1-A4FE-B4246D7D7921}" type="sibTrans" cxnId="{EC6A2AEE-627E-4558-85AB-B7BFA7C6F473}">
      <dgm:prSet/>
      <dgm:spPr/>
      <dgm:t>
        <a:bodyPr/>
        <a:lstStyle/>
        <a:p>
          <a:endParaRPr lang="en-US"/>
        </a:p>
      </dgm:t>
    </dgm:pt>
    <dgm:pt modelId="{BF24FF0D-BDAD-4B86-881C-C5547F2AC61B}">
      <dgm:prSet/>
      <dgm:spPr/>
      <dgm:t>
        <a:bodyPr/>
        <a:lstStyle/>
        <a:p>
          <a:r>
            <a:rPr lang="en-US" dirty="0"/>
            <a:t>Evaluate</a:t>
          </a:r>
        </a:p>
      </dgm:t>
    </dgm:pt>
    <dgm:pt modelId="{561498BA-619C-475A-97E1-8AED341105DD}" type="parTrans" cxnId="{078F3F3E-7349-48ED-A806-C9D1E34CDE40}">
      <dgm:prSet/>
      <dgm:spPr/>
      <dgm:t>
        <a:bodyPr/>
        <a:lstStyle/>
        <a:p>
          <a:endParaRPr lang="en-US"/>
        </a:p>
      </dgm:t>
    </dgm:pt>
    <dgm:pt modelId="{71B73D73-17C9-4715-9B0B-9733D15E3D7A}" type="sibTrans" cxnId="{078F3F3E-7349-48ED-A806-C9D1E34CDE40}">
      <dgm:prSet/>
      <dgm:spPr/>
      <dgm:t>
        <a:bodyPr/>
        <a:lstStyle/>
        <a:p>
          <a:endParaRPr lang="en-US"/>
        </a:p>
      </dgm:t>
    </dgm:pt>
    <dgm:pt modelId="{DB40CA1F-66F2-4C77-B567-B29B0953035C}">
      <dgm:prSet/>
      <dgm:spPr/>
      <dgm:t>
        <a:bodyPr/>
        <a:lstStyle/>
        <a:p>
          <a:r>
            <a:rPr lang="en-US" dirty="0"/>
            <a:t>Evaluate the model-The final output is the test accuracy of the model.</a:t>
          </a:r>
        </a:p>
      </dgm:t>
    </dgm:pt>
    <dgm:pt modelId="{25855CE8-3832-4C69-BA7B-329DBD871E39}" type="parTrans" cxnId="{BD267649-78B0-4E3D-BE9F-C234AFD54916}">
      <dgm:prSet/>
      <dgm:spPr/>
      <dgm:t>
        <a:bodyPr/>
        <a:lstStyle/>
        <a:p>
          <a:endParaRPr lang="en-US"/>
        </a:p>
      </dgm:t>
    </dgm:pt>
    <dgm:pt modelId="{9183D564-6871-411B-AFD7-B4998AAA03EA}" type="sibTrans" cxnId="{BD267649-78B0-4E3D-BE9F-C234AFD54916}">
      <dgm:prSet/>
      <dgm:spPr/>
      <dgm:t>
        <a:bodyPr/>
        <a:lstStyle/>
        <a:p>
          <a:endParaRPr lang="en-US"/>
        </a:p>
      </dgm:t>
    </dgm:pt>
    <dgm:pt modelId="{D658ACFC-36DD-47CB-9E8B-A3D4B273000D}" type="pres">
      <dgm:prSet presAssocID="{28B127AA-0B3F-42FB-ADB7-1F52155E2F64}" presName="linearFlow" presStyleCnt="0">
        <dgm:presLayoutVars>
          <dgm:dir/>
          <dgm:animLvl val="lvl"/>
          <dgm:resizeHandles val="exact"/>
        </dgm:presLayoutVars>
      </dgm:prSet>
      <dgm:spPr/>
      <dgm:t>
        <a:bodyPr/>
        <a:lstStyle/>
        <a:p>
          <a:endParaRPr lang="en-US"/>
        </a:p>
      </dgm:t>
    </dgm:pt>
    <dgm:pt modelId="{4BAAD792-685A-42AE-AC23-3CB2CD5622E9}" type="pres">
      <dgm:prSet presAssocID="{47AF64D7-3B3D-49D0-BDA4-ED0B20C48267}" presName="composite" presStyleCnt="0"/>
      <dgm:spPr/>
    </dgm:pt>
    <dgm:pt modelId="{53C07179-416C-45BC-8B6B-B5AD9DB2C374}" type="pres">
      <dgm:prSet presAssocID="{47AF64D7-3B3D-49D0-BDA4-ED0B20C48267}" presName="parentText" presStyleLbl="alignNode1" presStyleIdx="0" presStyleCnt="7">
        <dgm:presLayoutVars>
          <dgm:chMax val="1"/>
          <dgm:bulletEnabled val="1"/>
        </dgm:presLayoutVars>
      </dgm:prSet>
      <dgm:spPr/>
      <dgm:t>
        <a:bodyPr/>
        <a:lstStyle/>
        <a:p>
          <a:endParaRPr lang="en-US"/>
        </a:p>
      </dgm:t>
    </dgm:pt>
    <dgm:pt modelId="{C3A9C220-755E-43BB-B85B-5FAA03EEE376}" type="pres">
      <dgm:prSet presAssocID="{47AF64D7-3B3D-49D0-BDA4-ED0B20C48267}" presName="descendantText" presStyleLbl="alignAcc1" presStyleIdx="0" presStyleCnt="7">
        <dgm:presLayoutVars>
          <dgm:bulletEnabled val="1"/>
        </dgm:presLayoutVars>
      </dgm:prSet>
      <dgm:spPr/>
      <dgm:t>
        <a:bodyPr/>
        <a:lstStyle/>
        <a:p>
          <a:endParaRPr lang="en-US"/>
        </a:p>
      </dgm:t>
    </dgm:pt>
    <dgm:pt modelId="{56D1F5C8-031D-446C-91D3-A7B8C771A9B1}" type="pres">
      <dgm:prSet presAssocID="{5F70C148-85F5-4358-BC0D-1E5C2E4343B4}" presName="sp" presStyleCnt="0"/>
      <dgm:spPr/>
    </dgm:pt>
    <dgm:pt modelId="{C6EA4CDC-D9E9-4F04-B463-6496317B1530}" type="pres">
      <dgm:prSet presAssocID="{AF3F0003-C547-4872-A5E3-6CE9116E21B0}" presName="composite" presStyleCnt="0"/>
      <dgm:spPr/>
    </dgm:pt>
    <dgm:pt modelId="{00CC4BD0-B70A-479A-8CE1-28EC1A943FB6}" type="pres">
      <dgm:prSet presAssocID="{AF3F0003-C547-4872-A5E3-6CE9116E21B0}" presName="parentText" presStyleLbl="alignNode1" presStyleIdx="1" presStyleCnt="7">
        <dgm:presLayoutVars>
          <dgm:chMax val="1"/>
          <dgm:bulletEnabled val="1"/>
        </dgm:presLayoutVars>
      </dgm:prSet>
      <dgm:spPr/>
      <dgm:t>
        <a:bodyPr/>
        <a:lstStyle/>
        <a:p>
          <a:endParaRPr lang="en-US"/>
        </a:p>
      </dgm:t>
    </dgm:pt>
    <dgm:pt modelId="{D1F8723C-30A3-42F0-B0B5-70A32482E68C}" type="pres">
      <dgm:prSet presAssocID="{AF3F0003-C547-4872-A5E3-6CE9116E21B0}" presName="descendantText" presStyleLbl="alignAcc1" presStyleIdx="1" presStyleCnt="7">
        <dgm:presLayoutVars>
          <dgm:bulletEnabled val="1"/>
        </dgm:presLayoutVars>
      </dgm:prSet>
      <dgm:spPr/>
      <dgm:t>
        <a:bodyPr/>
        <a:lstStyle/>
        <a:p>
          <a:endParaRPr lang="en-US"/>
        </a:p>
      </dgm:t>
    </dgm:pt>
    <dgm:pt modelId="{A258B9C5-CAE5-4673-AFE7-EC6A229EED99}" type="pres">
      <dgm:prSet presAssocID="{C51F0557-3F40-4626-A3E1-2FC81D50700A}" presName="sp" presStyleCnt="0"/>
      <dgm:spPr/>
    </dgm:pt>
    <dgm:pt modelId="{69DE036A-B24F-42DD-82F2-B1FF1939A7A3}" type="pres">
      <dgm:prSet presAssocID="{126B8ACB-978C-4395-BF76-A0D38D904943}" presName="composite" presStyleCnt="0"/>
      <dgm:spPr/>
    </dgm:pt>
    <dgm:pt modelId="{DBC0F668-99D3-463E-9D72-C83C5C90070C}" type="pres">
      <dgm:prSet presAssocID="{126B8ACB-978C-4395-BF76-A0D38D904943}" presName="parentText" presStyleLbl="alignNode1" presStyleIdx="2" presStyleCnt="7">
        <dgm:presLayoutVars>
          <dgm:chMax val="1"/>
          <dgm:bulletEnabled val="1"/>
        </dgm:presLayoutVars>
      </dgm:prSet>
      <dgm:spPr/>
      <dgm:t>
        <a:bodyPr/>
        <a:lstStyle/>
        <a:p>
          <a:endParaRPr lang="en-US"/>
        </a:p>
      </dgm:t>
    </dgm:pt>
    <dgm:pt modelId="{BED9F4AC-9E3E-4EBD-AFAB-1BD45009581D}" type="pres">
      <dgm:prSet presAssocID="{126B8ACB-978C-4395-BF76-A0D38D904943}" presName="descendantText" presStyleLbl="alignAcc1" presStyleIdx="2" presStyleCnt="7">
        <dgm:presLayoutVars>
          <dgm:bulletEnabled val="1"/>
        </dgm:presLayoutVars>
      </dgm:prSet>
      <dgm:spPr/>
      <dgm:t>
        <a:bodyPr/>
        <a:lstStyle/>
        <a:p>
          <a:endParaRPr lang="en-US"/>
        </a:p>
      </dgm:t>
    </dgm:pt>
    <dgm:pt modelId="{6E874C3C-26EE-4105-B11F-E4DC33DA08CD}" type="pres">
      <dgm:prSet presAssocID="{225984D9-A2C0-40BB-8F3E-06C124772F75}" presName="sp" presStyleCnt="0"/>
      <dgm:spPr/>
    </dgm:pt>
    <dgm:pt modelId="{8DBDE30B-98E3-4FC8-BDBB-BEDCA293F81D}" type="pres">
      <dgm:prSet presAssocID="{C5E5006D-AD1B-4FD4-92B4-BE588BFBA37C}" presName="composite" presStyleCnt="0"/>
      <dgm:spPr/>
    </dgm:pt>
    <dgm:pt modelId="{4426BAB5-3A85-420E-8E0C-8D3C9AF9A89C}" type="pres">
      <dgm:prSet presAssocID="{C5E5006D-AD1B-4FD4-92B4-BE588BFBA37C}" presName="parentText" presStyleLbl="alignNode1" presStyleIdx="3" presStyleCnt="7">
        <dgm:presLayoutVars>
          <dgm:chMax val="1"/>
          <dgm:bulletEnabled val="1"/>
        </dgm:presLayoutVars>
      </dgm:prSet>
      <dgm:spPr/>
      <dgm:t>
        <a:bodyPr/>
        <a:lstStyle/>
        <a:p>
          <a:endParaRPr lang="en-US"/>
        </a:p>
      </dgm:t>
    </dgm:pt>
    <dgm:pt modelId="{5AEF9B1C-22FC-4650-8A7A-7B2640B3017B}" type="pres">
      <dgm:prSet presAssocID="{C5E5006D-AD1B-4FD4-92B4-BE588BFBA37C}" presName="descendantText" presStyleLbl="alignAcc1" presStyleIdx="3" presStyleCnt="7">
        <dgm:presLayoutVars>
          <dgm:bulletEnabled val="1"/>
        </dgm:presLayoutVars>
      </dgm:prSet>
      <dgm:spPr/>
      <dgm:t>
        <a:bodyPr/>
        <a:lstStyle/>
        <a:p>
          <a:endParaRPr lang="en-US"/>
        </a:p>
      </dgm:t>
    </dgm:pt>
    <dgm:pt modelId="{93B4185A-3FE0-4FC3-BF38-20F4C2304FBB}" type="pres">
      <dgm:prSet presAssocID="{6111B886-C42E-4F85-BEDD-922B98744693}" presName="sp" presStyleCnt="0"/>
      <dgm:spPr/>
    </dgm:pt>
    <dgm:pt modelId="{68BE6A59-44EE-4E73-8F08-DB8953A75227}" type="pres">
      <dgm:prSet presAssocID="{3F7BCA3C-6937-4543-A7AB-F240FBD55162}" presName="composite" presStyleCnt="0"/>
      <dgm:spPr/>
    </dgm:pt>
    <dgm:pt modelId="{D5A3034B-2817-4F19-91CC-247196F38A22}" type="pres">
      <dgm:prSet presAssocID="{3F7BCA3C-6937-4543-A7AB-F240FBD55162}" presName="parentText" presStyleLbl="alignNode1" presStyleIdx="4" presStyleCnt="7">
        <dgm:presLayoutVars>
          <dgm:chMax val="1"/>
          <dgm:bulletEnabled val="1"/>
        </dgm:presLayoutVars>
      </dgm:prSet>
      <dgm:spPr/>
      <dgm:t>
        <a:bodyPr/>
        <a:lstStyle/>
        <a:p>
          <a:endParaRPr lang="en-US"/>
        </a:p>
      </dgm:t>
    </dgm:pt>
    <dgm:pt modelId="{E1047947-8D31-4DE8-A596-0A53F0C54596}" type="pres">
      <dgm:prSet presAssocID="{3F7BCA3C-6937-4543-A7AB-F240FBD55162}" presName="descendantText" presStyleLbl="alignAcc1" presStyleIdx="4" presStyleCnt="7">
        <dgm:presLayoutVars>
          <dgm:bulletEnabled val="1"/>
        </dgm:presLayoutVars>
      </dgm:prSet>
      <dgm:spPr/>
      <dgm:t>
        <a:bodyPr/>
        <a:lstStyle/>
        <a:p>
          <a:endParaRPr lang="en-US"/>
        </a:p>
      </dgm:t>
    </dgm:pt>
    <dgm:pt modelId="{F1214796-AF68-456E-AE7F-512BC9BE1D63}" type="pres">
      <dgm:prSet presAssocID="{D5D2E1E6-FF96-4C72-B6F8-203D3B566EE3}" presName="sp" presStyleCnt="0"/>
      <dgm:spPr/>
    </dgm:pt>
    <dgm:pt modelId="{7A81E23B-75E1-429C-8F48-04EE153CBF29}" type="pres">
      <dgm:prSet presAssocID="{60846737-20CA-4BAB-AB24-FA88D618DBCB}" presName="composite" presStyleCnt="0"/>
      <dgm:spPr/>
    </dgm:pt>
    <dgm:pt modelId="{26AC0127-E9E7-41FE-A0A4-FFAF9D3B22E8}" type="pres">
      <dgm:prSet presAssocID="{60846737-20CA-4BAB-AB24-FA88D618DBCB}" presName="parentText" presStyleLbl="alignNode1" presStyleIdx="5" presStyleCnt="7">
        <dgm:presLayoutVars>
          <dgm:chMax val="1"/>
          <dgm:bulletEnabled val="1"/>
        </dgm:presLayoutVars>
      </dgm:prSet>
      <dgm:spPr/>
      <dgm:t>
        <a:bodyPr/>
        <a:lstStyle/>
        <a:p>
          <a:endParaRPr lang="en-US"/>
        </a:p>
      </dgm:t>
    </dgm:pt>
    <dgm:pt modelId="{2F7831C2-47E1-4AE6-B5F0-7E0ED564CC7B}" type="pres">
      <dgm:prSet presAssocID="{60846737-20CA-4BAB-AB24-FA88D618DBCB}" presName="descendantText" presStyleLbl="alignAcc1" presStyleIdx="5" presStyleCnt="7">
        <dgm:presLayoutVars>
          <dgm:bulletEnabled val="1"/>
        </dgm:presLayoutVars>
      </dgm:prSet>
      <dgm:spPr/>
      <dgm:t>
        <a:bodyPr/>
        <a:lstStyle/>
        <a:p>
          <a:endParaRPr lang="en-US"/>
        </a:p>
      </dgm:t>
    </dgm:pt>
    <dgm:pt modelId="{EE7C7E69-E41E-4548-BD69-4B726515BC79}" type="pres">
      <dgm:prSet presAssocID="{8A45CAAC-F583-4DC1-A091-5F95E191833B}" presName="sp" presStyleCnt="0"/>
      <dgm:spPr/>
    </dgm:pt>
    <dgm:pt modelId="{506340AA-02D1-4B2C-9E21-7F3FB9034C65}" type="pres">
      <dgm:prSet presAssocID="{BF24FF0D-BDAD-4B86-881C-C5547F2AC61B}" presName="composite" presStyleCnt="0"/>
      <dgm:spPr/>
    </dgm:pt>
    <dgm:pt modelId="{45FAF82E-9804-4F98-9A73-B2FA5554C488}" type="pres">
      <dgm:prSet presAssocID="{BF24FF0D-BDAD-4B86-881C-C5547F2AC61B}" presName="parentText" presStyleLbl="alignNode1" presStyleIdx="6" presStyleCnt="7">
        <dgm:presLayoutVars>
          <dgm:chMax val="1"/>
          <dgm:bulletEnabled val="1"/>
        </dgm:presLayoutVars>
      </dgm:prSet>
      <dgm:spPr/>
      <dgm:t>
        <a:bodyPr/>
        <a:lstStyle/>
        <a:p>
          <a:endParaRPr lang="en-US"/>
        </a:p>
      </dgm:t>
    </dgm:pt>
    <dgm:pt modelId="{F45E05EA-B88A-4277-B959-E5A0C5BFF1E6}" type="pres">
      <dgm:prSet presAssocID="{BF24FF0D-BDAD-4B86-881C-C5547F2AC61B}" presName="descendantText" presStyleLbl="alignAcc1" presStyleIdx="6" presStyleCnt="7">
        <dgm:presLayoutVars>
          <dgm:bulletEnabled val="1"/>
        </dgm:presLayoutVars>
      </dgm:prSet>
      <dgm:spPr/>
      <dgm:t>
        <a:bodyPr/>
        <a:lstStyle/>
        <a:p>
          <a:endParaRPr lang="en-US"/>
        </a:p>
      </dgm:t>
    </dgm:pt>
  </dgm:ptLst>
  <dgm:cxnLst>
    <dgm:cxn modelId="{36E337D4-26BA-45E4-8C02-4AA2BF1CDAE4}" type="presOf" srcId="{602A5760-3577-4DB8-A873-79BEB85186BC}" destId="{C3A9C220-755E-43BB-B85B-5FAA03EEE376}" srcOrd="0" destOrd="0" presId="urn:microsoft.com/office/officeart/2005/8/layout/chevron2"/>
    <dgm:cxn modelId="{8771F5FE-B11E-4987-9E26-369ACF0B8A4C}" type="presOf" srcId="{126B8ACB-978C-4395-BF76-A0D38D904943}" destId="{DBC0F668-99D3-463E-9D72-C83C5C90070C}" srcOrd="0" destOrd="0" presId="urn:microsoft.com/office/officeart/2005/8/layout/chevron2"/>
    <dgm:cxn modelId="{EC6A2AEE-627E-4558-85AB-B7BFA7C6F473}" srcId="{60846737-20CA-4BAB-AB24-FA88D618DBCB}" destId="{520AA3EA-6814-448B-B6F6-33E76D8E8820}" srcOrd="0" destOrd="0" parTransId="{59546D4D-6F90-4FE3-8F00-4F73232E6751}" sibTransId="{C65943B2-9328-42A1-A4FE-B4246D7D7921}"/>
    <dgm:cxn modelId="{C08B3CD6-B754-4FA3-B3F1-411AA08443EF}" srcId="{AF3F0003-C547-4872-A5E3-6CE9116E21B0}" destId="{18A0F56B-BAB3-4272-B909-FE8C75FB2E2E}" srcOrd="0" destOrd="0" parTransId="{E973BAAC-5CA3-4937-BC27-C8C4790AE4B2}" sibTransId="{0CA3E628-FD00-4DD2-893C-88A728CAB1E1}"/>
    <dgm:cxn modelId="{4FBF6F5C-B76B-4E48-98A3-B3DCC4B15CC1}" srcId="{28B127AA-0B3F-42FB-ADB7-1F52155E2F64}" destId="{3F7BCA3C-6937-4543-A7AB-F240FBD55162}" srcOrd="4" destOrd="0" parTransId="{73297489-EC5E-4942-8043-DFA6491DCE42}" sibTransId="{D5D2E1E6-FF96-4C72-B6F8-203D3B566EE3}"/>
    <dgm:cxn modelId="{55CE6C2F-F3D4-4E69-AFE4-4C8ABAF48D9F}" type="presOf" srcId="{47AF64D7-3B3D-49D0-BDA4-ED0B20C48267}" destId="{53C07179-416C-45BC-8B6B-B5AD9DB2C374}" srcOrd="0" destOrd="0" presId="urn:microsoft.com/office/officeart/2005/8/layout/chevron2"/>
    <dgm:cxn modelId="{6AF42EB3-9ACE-4C81-A4C9-E26A457B06D4}" type="presOf" srcId="{18A0F56B-BAB3-4272-B909-FE8C75FB2E2E}" destId="{D1F8723C-30A3-42F0-B0B5-70A32482E68C}" srcOrd="0" destOrd="0" presId="urn:microsoft.com/office/officeart/2005/8/layout/chevron2"/>
    <dgm:cxn modelId="{714FAD3F-76B5-4CC1-8912-E5509709DF14}" type="presOf" srcId="{0FB73992-FE12-40F3-BC25-A288B2874CFA}" destId="{5AEF9B1C-22FC-4650-8A7A-7B2640B3017B}" srcOrd="0" destOrd="0" presId="urn:microsoft.com/office/officeart/2005/8/layout/chevron2"/>
    <dgm:cxn modelId="{87E3FEBA-E9D0-436A-A82E-7D7E5542217D}" srcId="{28B127AA-0B3F-42FB-ADB7-1F52155E2F64}" destId="{47AF64D7-3B3D-49D0-BDA4-ED0B20C48267}" srcOrd="0" destOrd="0" parTransId="{A37B6701-4851-41AF-ADF6-BA41C9A56B5F}" sibTransId="{5F70C148-85F5-4358-BC0D-1E5C2E4343B4}"/>
    <dgm:cxn modelId="{AA047F63-E638-45C2-9EE3-6866BCF2307E}" type="presOf" srcId="{C8F9DDF9-DA72-451F-90E2-43C6D241D326}" destId="{E1047947-8D31-4DE8-A596-0A53F0C54596}" srcOrd="0" destOrd="0" presId="urn:microsoft.com/office/officeart/2005/8/layout/chevron2"/>
    <dgm:cxn modelId="{69607FBC-C8D4-4C02-B7B3-4D17545A0B1B}" type="presOf" srcId="{28B127AA-0B3F-42FB-ADB7-1F52155E2F64}" destId="{D658ACFC-36DD-47CB-9E8B-A3D4B273000D}" srcOrd="0" destOrd="0" presId="urn:microsoft.com/office/officeart/2005/8/layout/chevron2"/>
    <dgm:cxn modelId="{731BE8C8-DE1D-4EE5-9DB4-A23C97C43887}" type="presOf" srcId="{D34EB079-7E58-455B-AD97-C79FA713CCD5}" destId="{BED9F4AC-9E3E-4EBD-AFAB-1BD45009581D}" srcOrd="0" destOrd="0" presId="urn:microsoft.com/office/officeart/2005/8/layout/chevron2"/>
    <dgm:cxn modelId="{FECE2BE4-B927-4C6F-875B-597D995AB646}" srcId="{28B127AA-0B3F-42FB-ADB7-1F52155E2F64}" destId="{126B8ACB-978C-4395-BF76-A0D38D904943}" srcOrd="2" destOrd="0" parTransId="{DC04E043-D9C4-4498-A74C-ABE27607362E}" sibTransId="{225984D9-A2C0-40BB-8F3E-06C124772F75}"/>
    <dgm:cxn modelId="{BD267649-78B0-4E3D-BE9F-C234AFD54916}" srcId="{BF24FF0D-BDAD-4B86-881C-C5547F2AC61B}" destId="{DB40CA1F-66F2-4C77-B567-B29B0953035C}" srcOrd="0" destOrd="0" parTransId="{25855CE8-3832-4C69-BA7B-329DBD871E39}" sibTransId="{9183D564-6871-411B-AFD7-B4998AAA03EA}"/>
    <dgm:cxn modelId="{D52B8983-B9D4-48E7-BAF6-B4BCB17CC7D7}" srcId="{126B8ACB-978C-4395-BF76-A0D38D904943}" destId="{D34EB079-7E58-455B-AD97-C79FA713CCD5}" srcOrd="0" destOrd="0" parTransId="{984F8424-BD6B-4864-95F8-55824A0811BD}" sibTransId="{9A907036-AEAF-4705-8B4E-E7E3825055F1}"/>
    <dgm:cxn modelId="{AC291B4A-D1E8-4A27-88B4-8C5E32958CDC}" srcId="{28B127AA-0B3F-42FB-ADB7-1F52155E2F64}" destId="{60846737-20CA-4BAB-AB24-FA88D618DBCB}" srcOrd="5" destOrd="0" parTransId="{F33B621A-C85A-428C-AB6F-6BF8A7521C3F}" sibTransId="{8A45CAAC-F583-4DC1-A091-5F95E191833B}"/>
    <dgm:cxn modelId="{FBE09E21-E3D4-4E75-B060-9DDAE94D9463}" type="presOf" srcId="{C5E5006D-AD1B-4FD4-92B4-BE588BFBA37C}" destId="{4426BAB5-3A85-420E-8E0C-8D3C9AF9A89C}" srcOrd="0" destOrd="0" presId="urn:microsoft.com/office/officeart/2005/8/layout/chevron2"/>
    <dgm:cxn modelId="{3A31413D-EFFF-468B-A938-B8DD40B55D1F}" type="presOf" srcId="{AF3F0003-C547-4872-A5E3-6CE9116E21B0}" destId="{00CC4BD0-B70A-479A-8CE1-28EC1A943FB6}" srcOrd="0" destOrd="0" presId="urn:microsoft.com/office/officeart/2005/8/layout/chevron2"/>
    <dgm:cxn modelId="{3E0370DC-EA39-4292-8604-2D33628959C6}" type="presOf" srcId="{3F7BCA3C-6937-4543-A7AB-F240FBD55162}" destId="{D5A3034B-2817-4F19-91CC-247196F38A22}" srcOrd="0" destOrd="0" presId="urn:microsoft.com/office/officeart/2005/8/layout/chevron2"/>
    <dgm:cxn modelId="{45AC245B-ECD9-470E-B78C-B202A5EF9BCC}" srcId="{C5E5006D-AD1B-4FD4-92B4-BE588BFBA37C}" destId="{0FB73992-FE12-40F3-BC25-A288B2874CFA}" srcOrd="0" destOrd="0" parTransId="{54D39819-742A-4B75-A349-C8695CF95456}" sibTransId="{3D553E83-04E5-4D13-8863-70E94B72E681}"/>
    <dgm:cxn modelId="{078F3F3E-7349-48ED-A806-C9D1E34CDE40}" srcId="{28B127AA-0B3F-42FB-ADB7-1F52155E2F64}" destId="{BF24FF0D-BDAD-4B86-881C-C5547F2AC61B}" srcOrd="6" destOrd="0" parTransId="{561498BA-619C-475A-97E1-8AED341105DD}" sibTransId="{71B73D73-17C9-4715-9B0B-9733D15E3D7A}"/>
    <dgm:cxn modelId="{6CF6E94B-2D68-4CFE-910B-2BCC5BC72FE6}" srcId="{28B127AA-0B3F-42FB-ADB7-1F52155E2F64}" destId="{C5E5006D-AD1B-4FD4-92B4-BE588BFBA37C}" srcOrd="3" destOrd="0" parTransId="{F01594EE-3DCD-4DC1-B494-00AFCCCD0E10}" sibTransId="{6111B886-C42E-4F85-BEDD-922B98744693}"/>
    <dgm:cxn modelId="{25BBAEA3-EA7D-4080-9ECB-F86D5C67FE39}" type="presOf" srcId="{520AA3EA-6814-448B-B6F6-33E76D8E8820}" destId="{2F7831C2-47E1-4AE6-B5F0-7E0ED564CC7B}" srcOrd="0" destOrd="0" presId="urn:microsoft.com/office/officeart/2005/8/layout/chevron2"/>
    <dgm:cxn modelId="{2117C453-9900-4C56-BAB4-8A8C27481644}" type="presOf" srcId="{60846737-20CA-4BAB-AB24-FA88D618DBCB}" destId="{26AC0127-E9E7-41FE-A0A4-FFAF9D3B22E8}" srcOrd="0" destOrd="0" presId="urn:microsoft.com/office/officeart/2005/8/layout/chevron2"/>
    <dgm:cxn modelId="{11B4FE24-08E1-4DE8-B5F5-69833E6564EE}" type="presOf" srcId="{DB40CA1F-66F2-4C77-B567-B29B0953035C}" destId="{F45E05EA-B88A-4277-B959-E5A0C5BFF1E6}" srcOrd="0" destOrd="0" presId="urn:microsoft.com/office/officeart/2005/8/layout/chevron2"/>
    <dgm:cxn modelId="{64228BFE-B151-49CD-B2B5-339A49C77B13}" srcId="{3F7BCA3C-6937-4543-A7AB-F240FBD55162}" destId="{C8F9DDF9-DA72-451F-90E2-43C6D241D326}" srcOrd="0" destOrd="0" parTransId="{D1B7C5C8-9B63-4CD6-9016-1E5EC14F4C6F}" sibTransId="{C0F0CEC9-71C2-4C8D-A471-AEF7A59E4220}"/>
    <dgm:cxn modelId="{25E98C4D-7F7B-4BE7-8F8D-ECF0070D5FAA}" srcId="{28B127AA-0B3F-42FB-ADB7-1F52155E2F64}" destId="{AF3F0003-C547-4872-A5E3-6CE9116E21B0}" srcOrd="1" destOrd="0" parTransId="{0608AB62-F723-4D26-94A3-06C2553BBD5A}" sibTransId="{C51F0557-3F40-4626-A3E1-2FC81D50700A}"/>
    <dgm:cxn modelId="{71C370FE-62E6-4500-B75E-DC609B4B8AB4}" srcId="{47AF64D7-3B3D-49D0-BDA4-ED0B20C48267}" destId="{602A5760-3577-4DB8-A873-79BEB85186BC}" srcOrd="0" destOrd="0" parTransId="{27E84271-0F50-4988-BAD2-C119029EA38F}" sibTransId="{44174D50-3F4B-4B18-85AF-876524E85B1A}"/>
    <dgm:cxn modelId="{25BAEFE0-D0EC-44F0-A3DB-BA8C517A0529}" type="presOf" srcId="{BF24FF0D-BDAD-4B86-881C-C5547F2AC61B}" destId="{45FAF82E-9804-4F98-9A73-B2FA5554C488}" srcOrd="0" destOrd="0" presId="urn:microsoft.com/office/officeart/2005/8/layout/chevron2"/>
    <dgm:cxn modelId="{5AC10AB3-FECE-4B32-85C4-B083AC32E189}" type="presParOf" srcId="{D658ACFC-36DD-47CB-9E8B-A3D4B273000D}" destId="{4BAAD792-685A-42AE-AC23-3CB2CD5622E9}" srcOrd="0" destOrd="0" presId="urn:microsoft.com/office/officeart/2005/8/layout/chevron2"/>
    <dgm:cxn modelId="{9558E1FD-D5E0-49EF-9244-5BC24C841A45}" type="presParOf" srcId="{4BAAD792-685A-42AE-AC23-3CB2CD5622E9}" destId="{53C07179-416C-45BC-8B6B-B5AD9DB2C374}" srcOrd="0" destOrd="0" presId="urn:microsoft.com/office/officeart/2005/8/layout/chevron2"/>
    <dgm:cxn modelId="{470AA633-9B20-419D-B6E3-A3B6142B6A90}" type="presParOf" srcId="{4BAAD792-685A-42AE-AC23-3CB2CD5622E9}" destId="{C3A9C220-755E-43BB-B85B-5FAA03EEE376}" srcOrd="1" destOrd="0" presId="urn:microsoft.com/office/officeart/2005/8/layout/chevron2"/>
    <dgm:cxn modelId="{3933C658-D592-4E18-B2C8-6E590490E3DC}" type="presParOf" srcId="{D658ACFC-36DD-47CB-9E8B-A3D4B273000D}" destId="{56D1F5C8-031D-446C-91D3-A7B8C771A9B1}" srcOrd="1" destOrd="0" presId="urn:microsoft.com/office/officeart/2005/8/layout/chevron2"/>
    <dgm:cxn modelId="{54D6C031-7D55-4E98-97A9-ADB611A53FCC}" type="presParOf" srcId="{D658ACFC-36DD-47CB-9E8B-A3D4B273000D}" destId="{C6EA4CDC-D9E9-4F04-B463-6496317B1530}" srcOrd="2" destOrd="0" presId="urn:microsoft.com/office/officeart/2005/8/layout/chevron2"/>
    <dgm:cxn modelId="{80600BBC-7944-4DE7-BA6D-6DECF729CD7A}" type="presParOf" srcId="{C6EA4CDC-D9E9-4F04-B463-6496317B1530}" destId="{00CC4BD0-B70A-479A-8CE1-28EC1A943FB6}" srcOrd="0" destOrd="0" presId="urn:microsoft.com/office/officeart/2005/8/layout/chevron2"/>
    <dgm:cxn modelId="{2DA5DCA1-3F58-4DB5-955C-837F782DA081}" type="presParOf" srcId="{C6EA4CDC-D9E9-4F04-B463-6496317B1530}" destId="{D1F8723C-30A3-42F0-B0B5-70A32482E68C}" srcOrd="1" destOrd="0" presId="urn:microsoft.com/office/officeart/2005/8/layout/chevron2"/>
    <dgm:cxn modelId="{96139E22-599E-4B19-B841-087C0AEF5F2E}" type="presParOf" srcId="{D658ACFC-36DD-47CB-9E8B-A3D4B273000D}" destId="{A258B9C5-CAE5-4673-AFE7-EC6A229EED99}" srcOrd="3" destOrd="0" presId="urn:microsoft.com/office/officeart/2005/8/layout/chevron2"/>
    <dgm:cxn modelId="{63E4D163-34F9-4945-B6AD-2387BBEB98F7}" type="presParOf" srcId="{D658ACFC-36DD-47CB-9E8B-A3D4B273000D}" destId="{69DE036A-B24F-42DD-82F2-B1FF1939A7A3}" srcOrd="4" destOrd="0" presId="urn:microsoft.com/office/officeart/2005/8/layout/chevron2"/>
    <dgm:cxn modelId="{A4A7ACC9-92C4-4D04-B058-10CCCBF2D6CD}" type="presParOf" srcId="{69DE036A-B24F-42DD-82F2-B1FF1939A7A3}" destId="{DBC0F668-99D3-463E-9D72-C83C5C90070C}" srcOrd="0" destOrd="0" presId="urn:microsoft.com/office/officeart/2005/8/layout/chevron2"/>
    <dgm:cxn modelId="{51EFAA53-2217-43E9-A7F5-09C55D54BDB1}" type="presParOf" srcId="{69DE036A-B24F-42DD-82F2-B1FF1939A7A3}" destId="{BED9F4AC-9E3E-4EBD-AFAB-1BD45009581D}" srcOrd="1" destOrd="0" presId="urn:microsoft.com/office/officeart/2005/8/layout/chevron2"/>
    <dgm:cxn modelId="{6973042F-8BB6-4F0C-9041-194A77890A9E}" type="presParOf" srcId="{D658ACFC-36DD-47CB-9E8B-A3D4B273000D}" destId="{6E874C3C-26EE-4105-B11F-E4DC33DA08CD}" srcOrd="5" destOrd="0" presId="urn:microsoft.com/office/officeart/2005/8/layout/chevron2"/>
    <dgm:cxn modelId="{717597E2-BF6D-4508-8854-180EFE0795A3}" type="presParOf" srcId="{D658ACFC-36DD-47CB-9E8B-A3D4B273000D}" destId="{8DBDE30B-98E3-4FC8-BDBB-BEDCA293F81D}" srcOrd="6" destOrd="0" presId="urn:microsoft.com/office/officeart/2005/8/layout/chevron2"/>
    <dgm:cxn modelId="{04AFAA11-D28B-4F78-82C2-BA9344C05AEB}" type="presParOf" srcId="{8DBDE30B-98E3-4FC8-BDBB-BEDCA293F81D}" destId="{4426BAB5-3A85-420E-8E0C-8D3C9AF9A89C}" srcOrd="0" destOrd="0" presId="urn:microsoft.com/office/officeart/2005/8/layout/chevron2"/>
    <dgm:cxn modelId="{1F08F298-0C69-4D79-8CD7-1B28166CEB5E}" type="presParOf" srcId="{8DBDE30B-98E3-4FC8-BDBB-BEDCA293F81D}" destId="{5AEF9B1C-22FC-4650-8A7A-7B2640B3017B}" srcOrd="1" destOrd="0" presId="urn:microsoft.com/office/officeart/2005/8/layout/chevron2"/>
    <dgm:cxn modelId="{4AC90136-9F2A-4F65-9E5C-278258FC315D}" type="presParOf" srcId="{D658ACFC-36DD-47CB-9E8B-A3D4B273000D}" destId="{93B4185A-3FE0-4FC3-BF38-20F4C2304FBB}" srcOrd="7" destOrd="0" presId="urn:microsoft.com/office/officeart/2005/8/layout/chevron2"/>
    <dgm:cxn modelId="{3455552D-6D55-483B-928C-2408755A96E7}" type="presParOf" srcId="{D658ACFC-36DD-47CB-9E8B-A3D4B273000D}" destId="{68BE6A59-44EE-4E73-8F08-DB8953A75227}" srcOrd="8" destOrd="0" presId="urn:microsoft.com/office/officeart/2005/8/layout/chevron2"/>
    <dgm:cxn modelId="{E83AC596-1FAA-46A2-88A5-6984FDC3F51A}" type="presParOf" srcId="{68BE6A59-44EE-4E73-8F08-DB8953A75227}" destId="{D5A3034B-2817-4F19-91CC-247196F38A22}" srcOrd="0" destOrd="0" presId="urn:microsoft.com/office/officeart/2005/8/layout/chevron2"/>
    <dgm:cxn modelId="{A886BBB8-DFFA-4DDC-82F3-38F9A79C20B9}" type="presParOf" srcId="{68BE6A59-44EE-4E73-8F08-DB8953A75227}" destId="{E1047947-8D31-4DE8-A596-0A53F0C54596}" srcOrd="1" destOrd="0" presId="urn:microsoft.com/office/officeart/2005/8/layout/chevron2"/>
    <dgm:cxn modelId="{D211F640-FCC3-41DC-8859-5B09978A2D01}" type="presParOf" srcId="{D658ACFC-36DD-47CB-9E8B-A3D4B273000D}" destId="{F1214796-AF68-456E-AE7F-512BC9BE1D63}" srcOrd="9" destOrd="0" presId="urn:microsoft.com/office/officeart/2005/8/layout/chevron2"/>
    <dgm:cxn modelId="{19499B7D-814C-4C96-ABDE-E886A8D115F4}" type="presParOf" srcId="{D658ACFC-36DD-47CB-9E8B-A3D4B273000D}" destId="{7A81E23B-75E1-429C-8F48-04EE153CBF29}" srcOrd="10" destOrd="0" presId="urn:microsoft.com/office/officeart/2005/8/layout/chevron2"/>
    <dgm:cxn modelId="{78D7861E-E451-4AD8-938C-8B7F243D11D8}" type="presParOf" srcId="{7A81E23B-75E1-429C-8F48-04EE153CBF29}" destId="{26AC0127-E9E7-41FE-A0A4-FFAF9D3B22E8}" srcOrd="0" destOrd="0" presId="urn:microsoft.com/office/officeart/2005/8/layout/chevron2"/>
    <dgm:cxn modelId="{F0331A25-7528-4ED5-89B1-6DBF020C77AB}" type="presParOf" srcId="{7A81E23B-75E1-429C-8F48-04EE153CBF29}" destId="{2F7831C2-47E1-4AE6-B5F0-7E0ED564CC7B}" srcOrd="1" destOrd="0" presId="urn:microsoft.com/office/officeart/2005/8/layout/chevron2"/>
    <dgm:cxn modelId="{8795AA6C-5328-4963-8787-EFC22A7BE327}" type="presParOf" srcId="{D658ACFC-36DD-47CB-9E8B-A3D4B273000D}" destId="{EE7C7E69-E41E-4548-BD69-4B726515BC79}" srcOrd="11" destOrd="0" presId="urn:microsoft.com/office/officeart/2005/8/layout/chevron2"/>
    <dgm:cxn modelId="{9584D5E6-A8F0-4F61-88CC-A631A2743058}" type="presParOf" srcId="{D658ACFC-36DD-47CB-9E8B-A3D4B273000D}" destId="{506340AA-02D1-4B2C-9E21-7F3FB9034C65}" srcOrd="12" destOrd="0" presId="urn:microsoft.com/office/officeart/2005/8/layout/chevron2"/>
    <dgm:cxn modelId="{14E41AD0-5279-4DF5-84AF-A54CB9BBECE8}" type="presParOf" srcId="{506340AA-02D1-4B2C-9E21-7F3FB9034C65}" destId="{45FAF82E-9804-4F98-9A73-B2FA5554C488}" srcOrd="0" destOrd="0" presId="urn:microsoft.com/office/officeart/2005/8/layout/chevron2"/>
    <dgm:cxn modelId="{DDE2A0CE-0130-445A-B636-B4344956D88C}" type="presParOf" srcId="{506340AA-02D1-4B2C-9E21-7F3FB9034C65}" destId="{F45E05EA-B88A-4277-B959-E5A0C5BFF1E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DAFAF-C1EE-472B-A22A-FD50B97F9B66}"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40D4EF57-CD81-4996-A301-ECC2C79AC75C}">
      <dgm:prSet/>
      <dgm:spPr/>
      <dgm:t>
        <a:bodyPr/>
        <a:lstStyle/>
        <a:p>
          <a:r>
            <a:rPr lang="en-US"/>
            <a:t>Training Deep Learning Models​</a:t>
          </a:r>
        </a:p>
      </dgm:t>
    </dgm:pt>
    <dgm:pt modelId="{4165E2AD-3B49-4C23-90EA-EC68F1387A00}" type="parTrans" cxnId="{CAC69F7C-F77B-4E35-9B9F-0CD43516ABEA}">
      <dgm:prSet/>
      <dgm:spPr/>
      <dgm:t>
        <a:bodyPr/>
        <a:lstStyle/>
        <a:p>
          <a:endParaRPr lang="en-US"/>
        </a:p>
      </dgm:t>
    </dgm:pt>
    <dgm:pt modelId="{24990616-DD0D-43C5-BEA9-AD1FFB0045ED}" type="sibTrans" cxnId="{CAC69F7C-F77B-4E35-9B9F-0CD43516ABEA}">
      <dgm:prSet/>
      <dgm:spPr/>
      <dgm:t>
        <a:bodyPr/>
        <a:lstStyle/>
        <a:p>
          <a:endParaRPr lang="en-US"/>
        </a:p>
      </dgm:t>
    </dgm:pt>
    <dgm:pt modelId="{F4287ECC-A4EC-47A2-95C8-00B0D8D45515}">
      <dgm:prSet/>
      <dgm:spPr/>
      <dgm:t>
        <a:bodyPr/>
        <a:lstStyle/>
        <a:p>
          <a:r>
            <a:rPr lang="en-US"/>
            <a:t>Overview of training deep learning models</a:t>
          </a:r>
        </a:p>
      </dgm:t>
    </dgm:pt>
    <dgm:pt modelId="{43DAD13F-6981-4FF0-B7C9-287D31C62CFA}" type="parTrans" cxnId="{5A7C71BC-C226-450E-9521-DBDD20D5557D}">
      <dgm:prSet/>
      <dgm:spPr/>
      <dgm:t>
        <a:bodyPr/>
        <a:lstStyle/>
        <a:p>
          <a:endParaRPr lang="en-US"/>
        </a:p>
      </dgm:t>
    </dgm:pt>
    <dgm:pt modelId="{97C87EAC-91A2-477A-AD22-6DA0AA0D85FD}" type="sibTrans" cxnId="{5A7C71BC-C226-450E-9521-DBDD20D5557D}">
      <dgm:prSet/>
      <dgm:spPr/>
      <dgm:t>
        <a:bodyPr/>
        <a:lstStyle/>
        <a:p>
          <a:endParaRPr lang="en-US"/>
        </a:p>
      </dgm:t>
    </dgm:pt>
    <dgm:pt modelId="{E57A57D5-9EDF-4565-B830-1D0480A0D23D}">
      <dgm:prSet/>
      <dgm:spPr/>
      <dgm:t>
        <a:bodyPr/>
        <a:lstStyle/>
        <a:p>
          <a:r>
            <a:rPr lang="en-US"/>
            <a:t>Common techniques (backpropagation, gradient descent, Adam optimization)</a:t>
          </a:r>
        </a:p>
      </dgm:t>
    </dgm:pt>
    <dgm:pt modelId="{1F70731A-EBA7-4EC1-ABAA-1EF040C9023E}" type="parTrans" cxnId="{D44D0369-ABC9-46F2-85E0-0B5644F45B97}">
      <dgm:prSet/>
      <dgm:spPr/>
      <dgm:t>
        <a:bodyPr/>
        <a:lstStyle/>
        <a:p>
          <a:endParaRPr lang="en-US"/>
        </a:p>
      </dgm:t>
    </dgm:pt>
    <dgm:pt modelId="{9F4E0CE2-37A9-441E-B734-F046233CF80C}" type="sibTrans" cxnId="{D44D0369-ABC9-46F2-85E0-0B5644F45B97}">
      <dgm:prSet/>
      <dgm:spPr/>
      <dgm:t>
        <a:bodyPr/>
        <a:lstStyle/>
        <a:p>
          <a:endParaRPr lang="en-US"/>
        </a:p>
      </dgm:t>
    </dgm:pt>
    <dgm:pt modelId="{B0B060BA-1CD6-45FB-88E1-F02725B8CDE7}">
      <dgm:prSet/>
      <dgm:spPr/>
      <dgm:t>
        <a:bodyPr/>
        <a:lstStyle/>
        <a:p>
          <a:r>
            <a:rPr lang="en-US"/>
            <a:t>Common challenges (overfitting, underfitting)</a:t>
          </a:r>
        </a:p>
      </dgm:t>
    </dgm:pt>
    <dgm:pt modelId="{C887BB09-D300-4147-BCBB-61B820318CFA}" type="parTrans" cxnId="{3867E9FE-D49A-4F66-B5F9-1D4DE64D20B3}">
      <dgm:prSet/>
      <dgm:spPr/>
      <dgm:t>
        <a:bodyPr/>
        <a:lstStyle/>
        <a:p>
          <a:endParaRPr lang="en-US"/>
        </a:p>
      </dgm:t>
    </dgm:pt>
    <dgm:pt modelId="{5EB2B705-2D10-4B54-AFDF-C5A4A0E63A85}" type="sibTrans" cxnId="{3867E9FE-D49A-4F66-B5F9-1D4DE64D20B3}">
      <dgm:prSet/>
      <dgm:spPr/>
      <dgm:t>
        <a:bodyPr/>
        <a:lstStyle/>
        <a:p>
          <a:endParaRPr lang="en-US"/>
        </a:p>
      </dgm:t>
    </dgm:pt>
    <dgm:pt modelId="{8C5CCC23-FF92-4F2C-98DB-0D4C5F0708B2}">
      <dgm:prSet/>
      <dgm:spPr/>
      <dgm:t>
        <a:bodyPr/>
        <a:lstStyle/>
        <a:p>
          <a:r>
            <a:rPr lang="en-US"/>
            <a:t>Applications of Deep Learning​</a:t>
          </a:r>
        </a:p>
      </dgm:t>
    </dgm:pt>
    <dgm:pt modelId="{D77D2B57-97C8-423B-B966-B2A4C3500B0E}" type="parTrans" cxnId="{E0FDE6BB-BF63-4862-947C-0DFC0DA18454}">
      <dgm:prSet/>
      <dgm:spPr/>
      <dgm:t>
        <a:bodyPr/>
        <a:lstStyle/>
        <a:p>
          <a:endParaRPr lang="en-US"/>
        </a:p>
      </dgm:t>
    </dgm:pt>
    <dgm:pt modelId="{9AC39D8F-7791-4593-B57F-B2D70A51F216}" type="sibTrans" cxnId="{E0FDE6BB-BF63-4862-947C-0DFC0DA18454}">
      <dgm:prSet/>
      <dgm:spPr/>
      <dgm:t>
        <a:bodyPr/>
        <a:lstStyle/>
        <a:p>
          <a:endParaRPr lang="en-US"/>
        </a:p>
      </dgm:t>
    </dgm:pt>
    <dgm:pt modelId="{CED47ECF-D802-4B4F-A71E-E08B03BA979C}">
      <dgm:prSet/>
      <dgm:spPr/>
      <dgm:t>
        <a:bodyPr/>
        <a:lstStyle/>
        <a:p>
          <a:r>
            <a:rPr lang="en-US"/>
            <a:t>Computer vision (image classification, object detection)</a:t>
          </a:r>
        </a:p>
      </dgm:t>
    </dgm:pt>
    <dgm:pt modelId="{B9FFC9CF-538D-4DE6-A26C-D50951B961CA}" type="parTrans" cxnId="{235AD5BB-2C33-41D4-8573-CB0A82D0BD93}">
      <dgm:prSet/>
      <dgm:spPr/>
      <dgm:t>
        <a:bodyPr/>
        <a:lstStyle/>
        <a:p>
          <a:endParaRPr lang="en-US"/>
        </a:p>
      </dgm:t>
    </dgm:pt>
    <dgm:pt modelId="{C518D308-CCBD-420B-A087-1AF35BB1F843}" type="sibTrans" cxnId="{235AD5BB-2C33-41D4-8573-CB0A82D0BD93}">
      <dgm:prSet/>
      <dgm:spPr/>
      <dgm:t>
        <a:bodyPr/>
        <a:lstStyle/>
        <a:p>
          <a:endParaRPr lang="en-US"/>
        </a:p>
      </dgm:t>
    </dgm:pt>
    <dgm:pt modelId="{B13FD215-C5F9-4641-B002-58E873D7DC82}">
      <dgm:prSet/>
      <dgm:spPr/>
      <dgm:t>
        <a:bodyPr/>
        <a:lstStyle/>
        <a:p>
          <a:r>
            <a:rPr lang="en-US"/>
            <a:t>Natural Language Processing (NLP)</a:t>
          </a:r>
        </a:p>
      </dgm:t>
    </dgm:pt>
    <dgm:pt modelId="{BFCAA50A-16E8-4F72-A277-134A155F9ED0}" type="parTrans" cxnId="{3305BF79-E608-4D3A-9660-394C654DE961}">
      <dgm:prSet/>
      <dgm:spPr/>
      <dgm:t>
        <a:bodyPr/>
        <a:lstStyle/>
        <a:p>
          <a:endParaRPr lang="en-US"/>
        </a:p>
      </dgm:t>
    </dgm:pt>
    <dgm:pt modelId="{665C6BB8-1589-402A-9655-B5223DDFDD26}" type="sibTrans" cxnId="{3305BF79-E608-4D3A-9660-394C654DE961}">
      <dgm:prSet/>
      <dgm:spPr/>
      <dgm:t>
        <a:bodyPr/>
        <a:lstStyle/>
        <a:p>
          <a:endParaRPr lang="en-US"/>
        </a:p>
      </dgm:t>
    </dgm:pt>
    <dgm:pt modelId="{014860DA-7B5D-4C4B-9C80-BC085A3EEE7D}">
      <dgm:prSet/>
      <dgm:spPr/>
      <dgm:t>
        <a:bodyPr/>
        <a:lstStyle/>
        <a:p>
          <a:r>
            <a:rPr lang="en-US"/>
            <a:t>Robotics</a:t>
          </a:r>
        </a:p>
      </dgm:t>
    </dgm:pt>
    <dgm:pt modelId="{95331E58-5F90-4D71-949A-FCA54561EB1D}" type="parTrans" cxnId="{FB9510AB-FD10-4D7B-977A-82467F0419F8}">
      <dgm:prSet/>
      <dgm:spPr/>
      <dgm:t>
        <a:bodyPr/>
        <a:lstStyle/>
        <a:p>
          <a:endParaRPr lang="en-US"/>
        </a:p>
      </dgm:t>
    </dgm:pt>
    <dgm:pt modelId="{D00F3798-6E60-4C3F-8DBA-0882F80A6E1D}" type="sibTrans" cxnId="{FB9510AB-FD10-4D7B-977A-82467F0419F8}">
      <dgm:prSet/>
      <dgm:spPr/>
      <dgm:t>
        <a:bodyPr/>
        <a:lstStyle/>
        <a:p>
          <a:endParaRPr lang="en-US"/>
        </a:p>
      </dgm:t>
    </dgm:pt>
    <dgm:pt modelId="{78B00335-7D2B-4F23-BD7F-8C942CA067C1}">
      <dgm:prSet/>
      <dgm:spPr/>
      <dgm:t>
        <a:bodyPr/>
        <a:lstStyle/>
        <a:p>
          <a:r>
            <a:rPr lang="en-US"/>
            <a:t>Self-driving cars</a:t>
          </a:r>
        </a:p>
      </dgm:t>
    </dgm:pt>
    <dgm:pt modelId="{4457AEE6-41BA-42CA-AC84-5AAC038D2E4C}" type="parTrans" cxnId="{C74D0151-086C-4314-9045-F2C10398B7D1}">
      <dgm:prSet/>
      <dgm:spPr/>
      <dgm:t>
        <a:bodyPr/>
        <a:lstStyle/>
        <a:p>
          <a:endParaRPr lang="en-US"/>
        </a:p>
      </dgm:t>
    </dgm:pt>
    <dgm:pt modelId="{662719F0-7F92-4308-A444-E1E4760F4993}" type="sibTrans" cxnId="{C74D0151-086C-4314-9045-F2C10398B7D1}">
      <dgm:prSet/>
      <dgm:spPr/>
      <dgm:t>
        <a:bodyPr/>
        <a:lstStyle/>
        <a:p>
          <a:endParaRPr lang="en-US"/>
        </a:p>
      </dgm:t>
    </dgm:pt>
    <dgm:pt modelId="{2592926C-3B69-4A21-80D0-12DABA9BAD25}">
      <dgm:prSet/>
      <dgm:spPr/>
      <dgm:t>
        <a:bodyPr/>
        <a:lstStyle/>
        <a:p>
          <a:r>
            <a:rPr lang="en-US"/>
            <a:t>Conclusion​</a:t>
          </a:r>
        </a:p>
      </dgm:t>
    </dgm:pt>
    <dgm:pt modelId="{CA7D4F4C-3506-4D1F-AA23-957DD1615D2C}" type="parTrans" cxnId="{D08856A5-6E1A-4CA1-B494-9D4DD999B706}">
      <dgm:prSet/>
      <dgm:spPr/>
      <dgm:t>
        <a:bodyPr/>
        <a:lstStyle/>
        <a:p>
          <a:endParaRPr lang="en-US"/>
        </a:p>
      </dgm:t>
    </dgm:pt>
    <dgm:pt modelId="{F2C7414B-27BA-4FFC-BFDE-EE41C25A01D8}" type="sibTrans" cxnId="{D08856A5-6E1A-4CA1-B494-9D4DD999B706}">
      <dgm:prSet/>
      <dgm:spPr/>
      <dgm:t>
        <a:bodyPr/>
        <a:lstStyle/>
        <a:p>
          <a:endParaRPr lang="en-US"/>
        </a:p>
      </dgm:t>
    </dgm:pt>
    <dgm:pt modelId="{720A4902-D959-4404-95AE-D231131F8014}">
      <dgm:prSet/>
      <dgm:spPr/>
      <dgm:t>
        <a:bodyPr/>
        <a:lstStyle/>
        <a:p>
          <a:r>
            <a:rPr lang="en-US"/>
            <a:t>Recap of key points</a:t>
          </a:r>
        </a:p>
      </dgm:t>
    </dgm:pt>
    <dgm:pt modelId="{E741F52A-3704-46AE-8E37-CDA159D91505}" type="parTrans" cxnId="{1575E981-7B6D-4452-AE52-7E5933185D9D}">
      <dgm:prSet/>
      <dgm:spPr/>
      <dgm:t>
        <a:bodyPr/>
        <a:lstStyle/>
        <a:p>
          <a:endParaRPr lang="en-US"/>
        </a:p>
      </dgm:t>
    </dgm:pt>
    <dgm:pt modelId="{2BF719B4-93EE-4167-A9B1-EDB5E341AABD}" type="sibTrans" cxnId="{1575E981-7B6D-4452-AE52-7E5933185D9D}">
      <dgm:prSet/>
      <dgm:spPr/>
      <dgm:t>
        <a:bodyPr/>
        <a:lstStyle/>
        <a:p>
          <a:endParaRPr lang="en-US"/>
        </a:p>
      </dgm:t>
    </dgm:pt>
    <dgm:pt modelId="{A92FC979-7447-4B2E-9CF7-E052A0F499C7}">
      <dgm:prSet/>
      <dgm:spPr/>
      <dgm:t>
        <a:bodyPr/>
        <a:lstStyle/>
        <a:p>
          <a:r>
            <a:rPr lang="en-US"/>
            <a:t>Future of deep learning</a:t>
          </a:r>
        </a:p>
      </dgm:t>
    </dgm:pt>
    <dgm:pt modelId="{D15E2522-6924-4512-A1EB-CA1FE729CA84}" type="parTrans" cxnId="{81410954-132B-4B82-A5B6-2C22E690A1AC}">
      <dgm:prSet/>
      <dgm:spPr/>
      <dgm:t>
        <a:bodyPr/>
        <a:lstStyle/>
        <a:p>
          <a:endParaRPr lang="en-US"/>
        </a:p>
      </dgm:t>
    </dgm:pt>
    <dgm:pt modelId="{04111E29-A03A-41C6-AFA3-3917CA30DC8A}" type="sibTrans" cxnId="{81410954-132B-4B82-A5B6-2C22E690A1AC}">
      <dgm:prSet/>
      <dgm:spPr/>
      <dgm:t>
        <a:bodyPr/>
        <a:lstStyle/>
        <a:p>
          <a:endParaRPr lang="en-US"/>
        </a:p>
      </dgm:t>
    </dgm:pt>
    <dgm:pt modelId="{4B335329-EE0E-49D6-8566-217F8E06BED8}">
      <dgm:prSet/>
      <dgm:spPr/>
      <dgm:t>
        <a:bodyPr/>
        <a:lstStyle/>
        <a:p>
          <a:r>
            <a:rPr lang="en-US"/>
            <a:t>Resources for further learning.</a:t>
          </a:r>
        </a:p>
      </dgm:t>
    </dgm:pt>
    <dgm:pt modelId="{2F8BB006-CAD2-4885-AA43-791DBE3B35C3}" type="parTrans" cxnId="{97987511-6FF0-4993-853E-91D2B442B129}">
      <dgm:prSet/>
      <dgm:spPr/>
      <dgm:t>
        <a:bodyPr/>
        <a:lstStyle/>
        <a:p>
          <a:endParaRPr lang="en-US"/>
        </a:p>
      </dgm:t>
    </dgm:pt>
    <dgm:pt modelId="{E2BA3F8D-0E3B-4386-89DA-58FA568AEF1F}" type="sibTrans" cxnId="{97987511-6FF0-4993-853E-91D2B442B129}">
      <dgm:prSet/>
      <dgm:spPr/>
      <dgm:t>
        <a:bodyPr/>
        <a:lstStyle/>
        <a:p>
          <a:endParaRPr lang="en-US"/>
        </a:p>
      </dgm:t>
    </dgm:pt>
    <dgm:pt modelId="{BE34CFA0-7D93-42BC-A3D2-BEE3E00855AE}" type="pres">
      <dgm:prSet presAssocID="{C21DAFAF-C1EE-472B-A22A-FD50B97F9B66}" presName="linear" presStyleCnt="0">
        <dgm:presLayoutVars>
          <dgm:dir/>
          <dgm:animLvl val="lvl"/>
          <dgm:resizeHandles val="exact"/>
        </dgm:presLayoutVars>
      </dgm:prSet>
      <dgm:spPr/>
      <dgm:t>
        <a:bodyPr/>
        <a:lstStyle/>
        <a:p>
          <a:endParaRPr lang="en-US"/>
        </a:p>
      </dgm:t>
    </dgm:pt>
    <dgm:pt modelId="{F248221A-3548-4D19-8499-3AC7F4B88E50}" type="pres">
      <dgm:prSet presAssocID="{40D4EF57-CD81-4996-A301-ECC2C79AC75C}" presName="parentLin" presStyleCnt="0"/>
      <dgm:spPr/>
    </dgm:pt>
    <dgm:pt modelId="{58A76F34-71B1-486D-84E0-80D0735C24A8}" type="pres">
      <dgm:prSet presAssocID="{40D4EF57-CD81-4996-A301-ECC2C79AC75C}" presName="parentLeftMargin" presStyleLbl="node1" presStyleIdx="0" presStyleCnt="3"/>
      <dgm:spPr/>
      <dgm:t>
        <a:bodyPr/>
        <a:lstStyle/>
        <a:p>
          <a:endParaRPr lang="en-US"/>
        </a:p>
      </dgm:t>
    </dgm:pt>
    <dgm:pt modelId="{D88FB8A4-79A5-42E5-8150-1D062558CD49}" type="pres">
      <dgm:prSet presAssocID="{40D4EF57-CD81-4996-A301-ECC2C79AC75C}" presName="parentText" presStyleLbl="node1" presStyleIdx="0" presStyleCnt="3">
        <dgm:presLayoutVars>
          <dgm:chMax val="0"/>
          <dgm:bulletEnabled val="1"/>
        </dgm:presLayoutVars>
      </dgm:prSet>
      <dgm:spPr/>
      <dgm:t>
        <a:bodyPr/>
        <a:lstStyle/>
        <a:p>
          <a:endParaRPr lang="en-US"/>
        </a:p>
      </dgm:t>
    </dgm:pt>
    <dgm:pt modelId="{02BC18D8-FFCD-43B7-A059-FFB2BA906410}" type="pres">
      <dgm:prSet presAssocID="{40D4EF57-CD81-4996-A301-ECC2C79AC75C}" presName="negativeSpace" presStyleCnt="0"/>
      <dgm:spPr/>
    </dgm:pt>
    <dgm:pt modelId="{5274DD84-7C1A-4720-8C56-B5E2430DEA0B}" type="pres">
      <dgm:prSet presAssocID="{40D4EF57-CD81-4996-A301-ECC2C79AC75C}" presName="childText" presStyleLbl="conFgAcc1" presStyleIdx="0" presStyleCnt="3">
        <dgm:presLayoutVars>
          <dgm:bulletEnabled val="1"/>
        </dgm:presLayoutVars>
      </dgm:prSet>
      <dgm:spPr/>
      <dgm:t>
        <a:bodyPr/>
        <a:lstStyle/>
        <a:p>
          <a:endParaRPr lang="en-US"/>
        </a:p>
      </dgm:t>
    </dgm:pt>
    <dgm:pt modelId="{ABF5D003-4C4A-4D61-ADD4-E83B787EAD7A}" type="pres">
      <dgm:prSet presAssocID="{24990616-DD0D-43C5-BEA9-AD1FFB0045ED}" presName="spaceBetweenRectangles" presStyleCnt="0"/>
      <dgm:spPr/>
    </dgm:pt>
    <dgm:pt modelId="{6858488A-883E-401D-A44E-AD6495EE3B85}" type="pres">
      <dgm:prSet presAssocID="{8C5CCC23-FF92-4F2C-98DB-0D4C5F0708B2}" presName="parentLin" presStyleCnt="0"/>
      <dgm:spPr/>
    </dgm:pt>
    <dgm:pt modelId="{1879D6B2-9FA2-49D6-A0B8-46FED6FEA05B}" type="pres">
      <dgm:prSet presAssocID="{8C5CCC23-FF92-4F2C-98DB-0D4C5F0708B2}" presName="parentLeftMargin" presStyleLbl="node1" presStyleIdx="0" presStyleCnt="3"/>
      <dgm:spPr/>
      <dgm:t>
        <a:bodyPr/>
        <a:lstStyle/>
        <a:p>
          <a:endParaRPr lang="en-US"/>
        </a:p>
      </dgm:t>
    </dgm:pt>
    <dgm:pt modelId="{40070D23-CC70-4C61-A250-4FB56F646A24}" type="pres">
      <dgm:prSet presAssocID="{8C5CCC23-FF92-4F2C-98DB-0D4C5F0708B2}" presName="parentText" presStyleLbl="node1" presStyleIdx="1" presStyleCnt="3">
        <dgm:presLayoutVars>
          <dgm:chMax val="0"/>
          <dgm:bulletEnabled val="1"/>
        </dgm:presLayoutVars>
      </dgm:prSet>
      <dgm:spPr/>
      <dgm:t>
        <a:bodyPr/>
        <a:lstStyle/>
        <a:p>
          <a:endParaRPr lang="en-US"/>
        </a:p>
      </dgm:t>
    </dgm:pt>
    <dgm:pt modelId="{D6656E38-6FED-4E38-8677-5F2869956909}" type="pres">
      <dgm:prSet presAssocID="{8C5CCC23-FF92-4F2C-98DB-0D4C5F0708B2}" presName="negativeSpace" presStyleCnt="0"/>
      <dgm:spPr/>
    </dgm:pt>
    <dgm:pt modelId="{4C00C3F1-DB29-4BA3-842A-3522CD39FEAB}" type="pres">
      <dgm:prSet presAssocID="{8C5CCC23-FF92-4F2C-98DB-0D4C5F0708B2}" presName="childText" presStyleLbl="conFgAcc1" presStyleIdx="1" presStyleCnt="3">
        <dgm:presLayoutVars>
          <dgm:bulletEnabled val="1"/>
        </dgm:presLayoutVars>
      </dgm:prSet>
      <dgm:spPr/>
      <dgm:t>
        <a:bodyPr/>
        <a:lstStyle/>
        <a:p>
          <a:endParaRPr lang="en-US"/>
        </a:p>
      </dgm:t>
    </dgm:pt>
    <dgm:pt modelId="{8523A4DA-146F-4441-B2B4-4D55395F2236}" type="pres">
      <dgm:prSet presAssocID="{9AC39D8F-7791-4593-B57F-B2D70A51F216}" presName="spaceBetweenRectangles" presStyleCnt="0"/>
      <dgm:spPr/>
    </dgm:pt>
    <dgm:pt modelId="{44BD95F0-C858-4A1B-9E90-D272C5D6052C}" type="pres">
      <dgm:prSet presAssocID="{2592926C-3B69-4A21-80D0-12DABA9BAD25}" presName="parentLin" presStyleCnt="0"/>
      <dgm:spPr/>
    </dgm:pt>
    <dgm:pt modelId="{9EDFB916-F03D-4FE8-A5D4-50AE595EC755}" type="pres">
      <dgm:prSet presAssocID="{2592926C-3B69-4A21-80D0-12DABA9BAD25}" presName="parentLeftMargin" presStyleLbl="node1" presStyleIdx="1" presStyleCnt="3"/>
      <dgm:spPr/>
      <dgm:t>
        <a:bodyPr/>
        <a:lstStyle/>
        <a:p>
          <a:endParaRPr lang="en-US"/>
        </a:p>
      </dgm:t>
    </dgm:pt>
    <dgm:pt modelId="{57DE6D12-5175-4168-A9BF-DF3E93E074C0}" type="pres">
      <dgm:prSet presAssocID="{2592926C-3B69-4A21-80D0-12DABA9BAD25}" presName="parentText" presStyleLbl="node1" presStyleIdx="2" presStyleCnt="3">
        <dgm:presLayoutVars>
          <dgm:chMax val="0"/>
          <dgm:bulletEnabled val="1"/>
        </dgm:presLayoutVars>
      </dgm:prSet>
      <dgm:spPr/>
      <dgm:t>
        <a:bodyPr/>
        <a:lstStyle/>
        <a:p>
          <a:endParaRPr lang="en-US"/>
        </a:p>
      </dgm:t>
    </dgm:pt>
    <dgm:pt modelId="{082081AC-05AA-4087-83B2-9BC36EC1FC6E}" type="pres">
      <dgm:prSet presAssocID="{2592926C-3B69-4A21-80D0-12DABA9BAD25}" presName="negativeSpace" presStyleCnt="0"/>
      <dgm:spPr/>
    </dgm:pt>
    <dgm:pt modelId="{AFF1834D-B606-4119-9954-461120F55298}" type="pres">
      <dgm:prSet presAssocID="{2592926C-3B69-4A21-80D0-12DABA9BAD25}" presName="childText" presStyleLbl="conFgAcc1" presStyleIdx="2" presStyleCnt="3">
        <dgm:presLayoutVars>
          <dgm:bulletEnabled val="1"/>
        </dgm:presLayoutVars>
      </dgm:prSet>
      <dgm:spPr/>
      <dgm:t>
        <a:bodyPr/>
        <a:lstStyle/>
        <a:p>
          <a:endParaRPr lang="en-US"/>
        </a:p>
      </dgm:t>
    </dgm:pt>
  </dgm:ptLst>
  <dgm:cxnLst>
    <dgm:cxn modelId="{97987511-6FF0-4993-853E-91D2B442B129}" srcId="{2592926C-3B69-4A21-80D0-12DABA9BAD25}" destId="{4B335329-EE0E-49D6-8566-217F8E06BED8}" srcOrd="2" destOrd="0" parTransId="{2F8BB006-CAD2-4885-AA43-791DBE3B35C3}" sibTransId="{E2BA3F8D-0E3B-4386-89DA-58FA568AEF1F}"/>
    <dgm:cxn modelId="{D44D0369-ABC9-46F2-85E0-0B5644F45B97}" srcId="{40D4EF57-CD81-4996-A301-ECC2C79AC75C}" destId="{E57A57D5-9EDF-4565-B830-1D0480A0D23D}" srcOrd="1" destOrd="0" parTransId="{1F70731A-EBA7-4EC1-ABAA-1EF040C9023E}" sibTransId="{9F4E0CE2-37A9-441E-B734-F046233CF80C}"/>
    <dgm:cxn modelId="{2A143B4E-0A9A-4E66-AFC7-435131A0A034}" type="presOf" srcId="{C21DAFAF-C1EE-472B-A22A-FD50B97F9B66}" destId="{BE34CFA0-7D93-42BC-A3D2-BEE3E00855AE}" srcOrd="0" destOrd="0" presId="urn:microsoft.com/office/officeart/2005/8/layout/list1"/>
    <dgm:cxn modelId="{1575E981-7B6D-4452-AE52-7E5933185D9D}" srcId="{2592926C-3B69-4A21-80D0-12DABA9BAD25}" destId="{720A4902-D959-4404-95AE-D231131F8014}" srcOrd="0" destOrd="0" parTransId="{E741F52A-3704-46AE-8E37-CDA159D91505}" sibTransId="{2BF719B4-93EE-4167-A9B1-EDB5E341AABD}"/>
    <dgm:cxn modelId="{B10BCFA1-5AA2-40EF-B6CD-2385FA067CE7}" type="presOf" srcId="{40D4EF57-CD81-4996-A301-ECC2C79AC75C}" destId="{58A76F34-71B1-486D-84E0-80D0735C24A8}" srcOrd="0" destOrd="0" presId="urn:microsoft.com/office/officeart/2005/8/layout/list1"/>
    <dgm:cxn modelId="{3867E9FE-D49A-4F66-B5F9-1D4DE64D20B3}" srcId="{40D4EF57-CD81-4996-A301-ECC2C79AC75C}" destId="{B0B060BA-1CD6-45FB-88E1-F02725B8CDE7}" srcOrd="2" destOrd="0" parTransId="{C887BB09-D300-4147-BCBB-61B820318CFA}" sibTransId="{5EB2B705-2D10-4B54-AFDF-C5A4A0E63A85}"/>
    <dgm:cxn modelId="{108C170C-D092-4470-B30E-6729FB0758CE}" type="presOf" srcId="{8C5CCC23-FF92-4F2C-98DB-0D4C5F0708B2}" destId="{40070D23-CC70-4C61-A250-4FB56F646A24}" srcOrd="1" destOrd="0" presId="urn:microsoft.com/office/officeart/2005/8/layout/list1"/>
    <dgm:cxn modelId="{8C718352-57E8-4824-A814-0AF2BC09CC3E}" type="presOf" srcId="{8C5CCC23-FF92-4F2C-98DB-0D4C5F0708B2}" destId="{1879D6B2-9FA2-49D6-A0B8-46FED6FEA05B}" srcOrd="0" destOrd="0" presId="urn:microsoft.com/office/officeart/2005/8/layout/list1"/>
    <dgm:cxn modelId="{BC4BAE10-5404-4E81-BC1F-37B67D284EEA}" type="presOf" srcId="{2592926C-3B69-4A21-80D0-12DABA9BAD25}" destId="{9EDFB916-F03D-4FE8-A5D4-50AE595EC755}" srcOrd="0" destOrd="0" presId="urn:microsoft.com/office/officeart/2005/8/layout/list1"/>
    <dgm:cxn modelId="{235AD5BB-2C33-41D4-8573-CB0A82D0BD93}" srcId="{8C5CCC23-FF92-4F2C-98DB-0D4C5F0708B2}" destId="{CED47ECF-D802-4B4F-A71E-E08B03BA979C}" srcOrd="0" destOrd="0" parTransId="{B9FFC9CF-538D-4DE6-A26C-D50951B961CA}" sibTransId="{C518D308-CCBD-420B-A087-1AF35BB1F843}"/>
    <dgm:cxn modelId="{150F8500-E5F3-4025-9060-5E49ED6BC1E9}" type="presOf" srcId="{720A4902-D959-4404-95AE-D231131F8014}" destId="{AFF1834D-B606-4119-9954-461120F55298}" srcOrd="0" destOrd="0" presId="urn:microsoft.com/office/officeart/2005/8/layout/list1"/>
    <dgm:cxn modelId="{CAC69F7C-F77B-4E35-9B9F-0CD43516ABEA}" srcId="{C21DAFAF-C1EE-472B-A22A-FD50B97F9B66}" destId="{40D4EF57-CD81-4996-A301-ECC2C79AC75C}" srcOrd="0" destOrd="0" parTransId="{4165E2AD-3B49-4C23-90EA-EC68F1387A00}" sibTransId="{24990616-DD0D-43C5-BEA9-AD1FFB0045ED}"/>
    <dgm:cxn modelId="{FB9510AB-FD10-4D7B-977A-82467F0419F8}" srcId="{8C5CCC23-FF92-4F2C-98DB-0D4C5F0708B2}" destId="{014860DA-7B5D-4C4B-9C80-BC085A3EEE7D}" srcOrd="2" destOrd="0" parTransId="{95331E58-5F90-4D71-949A-FCA54561EB1D}" sibTransId="{D00F3798-6E60-4C3F-8DBA-0882F80A6E1D}"/>
    <dgm:cxn modelId="{157C814D-4192-43B0-8CFF-CF2165A67C7F}" type="presOf" srcId="{E57A57D5-9EDF-4565-B830-1D0480A0D23D}" destId="{5274DD84-7C1A-4720-8C56-B5E2430DEA0B}" srcOrd="0" destOrd="1" presId="urn:microsoft.com/office/officeart/2005/8/layout/list1"/>
    <dgm:cxn modelId="{E0FDE6BB-BF63-4862-947C-0DFC0DA18454}" srcId="{C21DAFAF-C1EE-472B-A22A-FD50B97F9B66}" destId="{8C5CCC23-FF92-4F2C-98DB-0D4C5F0708B2}" srcOrd="1" destOrd="0" parTransId="{D77D2B57-97C8-423B-B966-B2A4C3500B0E}" sibTransId="{9AC39D8F-7791-4593-B57F-B2D70A51F216}"/>
    <dgm:cxn modelId="{A70741AB-4522-478E-A4B2-BC0D554D648C}" type="presOf" srcId="{014860DA-7B5D-4C4B-9C80-BC085A3EEE7D}" destId="{4C00C3F1-DB29-4BA3-842A-3522CD39FEAB}" srcOrd="0" destOrd="2" presId="urn:microsoft.com/office/officeart/2005/8/layout/list1"/>
    <dgm:cxn modelId="{0964822A-7252-4284-9480-EC83E1A5AB4A}" type="presOf" srcId="{2592926C-3B69-4A21-80D0-12DABA9BAD25}" destId="{57DE6D12-5175-4168-A9BF-DF3E93E074C0}" srcOrd="1" destOrd="0" presId="urn:microsoft.com/office/officeart/2005/8/layout/list1"/>
    <dgm:cxn modelId="{81410954-132B-4B82-A5B6-2C22E690A1AC}" srcId="{2592926C-3B69-4A21-80D0-12DABA9BAD25}" destId="{A92FC979-7447-4B2E-9CF7-E052A0F499C7}" srcOrd="1" destOrd="0" parTransId="{D15E2522-6924-4512-A1EB-CA1FE729CA84}" sibTransId="{04111E29-A03A-41C6-AFA3-3917CA30DC8A}"/>
    <dgm:cxn modelId="{B7148F15-E9FD-4483-AD28-DD3058DD2A43}" type="presOf" srcId="{4B335329-EE0E-49D6-8566-217F8E06BED8}" destId="{AFF1834D-B606-4119-9954-461120F55298}" srcOrd="0" destOrd="2" presId="urn:microsoft.com/office/officeart/2005/8/layout/list1"/>
    <dgm:cxn modelId="{F5814E80-E962-424D-BFDC-04F27A7979A2}" type="presOf" srcId="{A92FC979-7447-4B2E-9CF7-E052A0F499C7}" destId="{AFF1834D-B606-4119-9954-461120F55298}" srcOrd="0" destOrd="1" presId="urn:microsoft.com/office/officeart/2005/8/layout/list1"/>
    <dgm:cxn modelId="{D08856A5-6E1A-4CA1-B494-9D4DD999B706}" srcId="{C21DAFAF-C1EE-472B-A22A-FD50B97F9B66}" destId="{2592926C-3B69-4A21-80D0-12DABA9BAD25}" srcOrd="2" destOrd="0" parTransId="{CA7D4F4C-3506-4D1F-AA23-957DD1615D2C}" sibTransId="{F2C7414B-27BA-4FFC-BFDE-EE41C25A01D8}"/>
    <dgm:cxn modelId="{F4ED9356-C270-4CEB-9B92-0A2451984475}" type="presOf" srcId="{B13FD215-C5F9-4641-B002-58E873D7DC82}" destId="{4C00C3F1-DB29-4BA3-842A-3522CD39FEAB}" srcOrd="0" destOrd="1" presId="urn:microsoft.com/office/officeart/2005/8/layout/list1"/>
    <dgm:cxn modelId="{3305BF79-E608-4D3A-9660-394C654DE961}" srcId="{8C5CCC23-FF92-4F2C-98DB-0D4C5F0708B2}" destId="{B13FD215-C5F9-4641-B002-58E873D7DC82}" srcOrd="1" destOrd="0" parTransId="{BFCAA50A-16E8-4F72-A277-134A155F9ED0}" sibTransId="{665C6BB8-1589-402A-9655-B5223DDFDD26}"/>
    <dgm:cxn modelId="{5A7C71BC-C226-450E-9521-DBDD20D5557D}" srcId="{40D4EF57-CD81-4996-A301-ECC2C79AC75C}" destId="{F4287ECC-A4EC-47A2-95C8-00B0D8D45515}" srcOrd="0" destOrd="0" parTransId="{43DAD13F-6981-4FF0-B7C9-287D31C62CFA}" sibTransId="{97C87EAC-91A2-477A-AD22-6DA0AA0D85FD}"/>
    <dgm:cxn modelId="{8EE7921C-0877-49D3-BBE4-8F88DB2D2C3C}" type="presOf" srcId="{B0B060BA-1CD6-45FB-88E1-F02725B8CDE7}" destId="{5274DD84-7C1A-4720-8C56-B5E2430DEA0B}" srcOrd="0" destOrd="2" presId="urn:microsoft.com/office/officeart/2005/8/layout/list1"/>
    <dgm:cxn modelId="{C74D0151-086C-4314-9045-F2C10398B7D1}" srcId="{8C5CCC23-FF92-4F2C-98DB-0D4C5F0708B2}" destId="{78B00335-7D2B-4F23-BD7F-8C942CA067C1}" srcOrd="3" destOrd="0" parTransId="{4457AEE6-41BA-42CA-AC84-5AAC038D2E4C}" sibTransId="{662719F0-7F92-4308-A444-E1E4760F4993}"/>
    <dgm:cxn modelId="{9977EC3A-D3BD-4764-BCE9-D48E46586A5D}" type="presOf" srcId="{78B00335-7D2B-4F23-BD7F-8C942CA067C1}" destId="{4C00C3F1-DB29-4BA3-842A-3522CD39FEAB}" srcOrd="0" destOrd="3" presId="urn:microsoft.com/office/officeart/2005/8/layout/list1"/>
    <dgm:cxn modelId="{79C03BE7-53B7-4032-A975-D45E382C066F}" type="presOf" srcId="{CED47ECF-D802-4B4F-A71E-E08B03BA979C}" destId="{4C00C3F1-DB29-4BA3-842A-3522CD39FEAB}" srcOrd="0" destOrd="0" presId="urn:microsoft.com/office/officeart/2005/8/layout/list1"/>
    <dgm:cxn modelId="{9C47DAEE-9503-4A05-A2E5-42A38041E3E2}" type="presOf" srcId="{40D4EF57-CD81-4996-A301-ECC2C79AC75C}" destId="{D88FB8A4-79A5-42E5-8150-1D062558CD49}" srcOrd="1" destOrd="0" presId="urn:microsoft.com/office/officeart/2005/8/layout/list1"/>
    <dgm:cxn modelId="{EEC1FAFF-96B6-4720-B92D-6BE96F599BA7}" type="presOf" srcId="{F4287ECC-A4EC-47A2-95C8-00B0D8D45515}" destId="{5274DD84-7C1A-4720-8C56-B5E2430DEA0B}" srcOrd="0" destOrd="0" presId="urn:microsoft.com/office/officeart/2005/8/layout/list1"/>
    <dgm:cxn modelId="{08159991-AD0F-4014-97A6-15E674510C6F}" type="presParOf" srcId="{BE34CFA0-7D93-42BC-A3D2-BEE3E00855AE}" destId="{F248221A-3548-4D19-8499-3AC7F4B88E50}" srcOrd="0" destOrd="0" presId="urn:microsoft.com/office/officeart/2005/8/layout/list1"/>
    <dgm:cxn modelId="{6C330156-EFF9-4FD0-A471-6A18620DADB5}" type="presParOf" srcId="{F248221A-3548-4D19-8499-3AC7F4B88E50}" destId="{58A76F34-71B1-486D-84E0-80D0735C24A8}" srcOrd="0" destOrd="0" presId="urn:microsoft.com/office/officeart/2005/8/layout/list1"/>
    <dgm:cxn modelId="{93D11A96-AF45-4905-8687-0E16FF41F6FF}" type="presParOf" srcId="{F248221A-3548-4D19-8499-3AC7F4B88E50}" destId="{D88FB8A4-79A5-42E5-8150-1D062558CD49}" srcOrd="1" destOrd="0" presId="urn:microsoft.com/office/officeart/2005/8/layout/list1"/>
    <dgm:cxn modelId="{DFC053C4-1837-4284-9D20-A22898CC372F}" type="presParOf" srcId="{BE34CFA0-7D93-42BC-A3D2-BEE3E00855AE}" destId="{02BC18D8-FFCD-43B7-A059-FFB2BA906410}" srcOrd="1" destOrd="0" presId="urn:microsoft.com/office/officeart/2005/8/layout/list1"/>
    <dgm:cxn modelId="{B208C810-1850-4FC0-B862-5F7A15FE09EC}" type="presParOf" srcId="{BE34CFA0-7D93-42BC-A3D2-BEE3E00855AE}" destId="{5274DD84-7C1A-4720-8C56-B5E2430DEA0B}" srcOrd="2" destOrd="0" presId="urn:microsoft.com/office/officeart/2005/8/layout/list1"/>
    <dgm:cxn modelId="{B0EC12A4-EAB6-4602-A9EA-9FE46D78C39E}" type="presParOf" srcId="{BE34CFA0-7D93-42BC-A3D2-BEE3E00855AE}" destId="{ABF5D003-4C4A-4D61-ADD4-E83B787EAD7A}" srcOrd="3" destOrd="0" presId="urn:microsoft.com/office/officeart/2005/8/layout/list1"/>
    <dgm:cxn modelId="{2E394AE2-3461-49D8-B8B6-C3D81C5BC26F}" type="presParOf" srcId="{BE34CFA0-7D93-42BC-A3D2-BEE3E00855AE}" destId="{6858488A-883E-401D-A44E-AD6495EE3B85}" srcOrd="4" destOrd="0" presId="urn:microsoft.com/office/officeart/2005/8/layout/list1"/>
    <dgm:cxn modelId="{BA196B68-5113-4649-A613-31B578E0DC48}" type="presParOf" srcId="{6858488A-883E-401D-A44E-AD6495EE3B85}" destId="{1879D6B2-9FA2-49D6-A0B8-46FED6FEA05B}" srcOrd="0" destOrd="0" presId="urn:microsoft.com/office/officeart/2005/8/layout/list1"/>
    <dgm:cxn modelId="{DA593D33-B67C-41AF-90C3-3839FE05E6BD}" type="presParOf" srcId="{6858488A-883E-401D-A44E-AD6495EE3B85}" destId="{40070D23-CC70-4C61-A250-4FB56F646A24}" srcOrd="1" destOrd="0" presId="urn:microsoft.com/office/officeart/2005/8/layout/list1"/>
    <dgm:cxn modelId="{80E6CDA5-9E8F-46C8-A7CC-902FE52316E8}" type="presParOf" srcId="{BE34CFA0-7D93-42BC-A3D2-BEE3E00855AE}" destId="{D6656E38-6FED-4E38-8677-5F2869956909}" srcOrd="5" destOrd="0" presId="urn:microsoft.com/office/officeart/2005/8/layout/list1"/>
    <dgm:cxn modelId="{40C46E56-BF34-4825-B8B9-C538D4720CD8}" type="presParOf" srcId="{BE34CFA0-7D93-42BC-A3D2-BEE3E00855AE}" destId="{4C00C3F1-DB29-4BA3-842A-3522CD39FEAB}" srcOrd="6" destOrd="0" presId="urn:microsoft.com/office/officeart/2005/8/layout/list1"/>
    <dgm:cxn modelId="{FC2E7BE8-55EC-4837-B22B-D121CF39430A}" type="presParOf" srcId="{BE34CFA0-7D93-42BC-A3D2-BEE3E00855AE}" destId="{8523A4DA-146F-4441-B2B4-4D55395F2236}" srcOrd="7" destOrd="0" presId="urn:microsoft.com/office/officeart/2005/8/layout/list1"/>
    <dgm:cxn modelId="{D2A35E5E-5BD9-4EC8-833E-9A82FE111304}" type="presParOf" srcId="{BE34CFA0-7D93-42BC-A3D2-BEE3E00855AE}" destId="{44BD95F0-C858-4A1B-9E90-D272C5D6052C}" srcOrd="8" destOrd="0" presId="urn:microsoft.com/office/officeart/2005/8/layout/list1"/>
    <dgm:cxn modelId="{8F8D45D0-0990-4D4A-A571-4B8A9F843B21}" type="presParOf" srcId="{44BD95F0-C858-4A1B-9E90-D272C5D6052C}" destId="{9EDFB916-F03D-4FE8-A5D4-50AE595EC755}" srcOrd="0" destOrd="0" presId="urn:microsoft.com/office/officeart/2005/8/layout/list1"/>
    <dgm:cxn modelId="{F292AFF8-71E6-4A32-96F7-B37055391970}" type="presParOf" srcId="{44BD95F0-C858-4A1B-9E90-D272C5D6052C}" destId="{57DE6D12-5175-4168-A9BF-DF3E93E074C0}" srcOrd="1" destOrd="0" presId="urn:microsoft.com/office/officeart/2005/8/layout/list1"/>
    <dgm:cxn modelId="{6969D53A-9881-46DE-AD36-BF434C536E32}" type="presParOf" srcId="{BE34CFA0-7D93-42BC-A3D2-BEE3E00855AE}" destId="{082081AC-05AA-4087-83B2-9BC36EC1FC6E}" srcOrd="9" destOrd="0" presId="urn:microsoft.com/office/officeart/2005/8/layout/list1"/>
    <dgm:cxn modelId="{FF995C7A-6300-46E2-BA91-12A35DAF18CE}" type="presParOf" srcId="{BE34CFA0-7D93-42BC-A3D2-BEE3E00855AE}" destId="{AFF1834D-B606-4119-9954-461120F5529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C3D3AB-BF70-4A51-8837-2CD4DFBB948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76B3A2B-F2EF-4548-A46B-5FF24AEDFA2B}">
      <dgm:prSet/>
      <dgm:spPr/>
      <dgm:t>
        <a:bodyPr/>
        <a:lstStyle/>
        <a:p>
          <a:r>
            <a:rPr lang="en-US"/>
            <a:t>Definition of deep learning</a:t>
          </a:r>
        </a:p>
      </dgm:t>
    </dgm:pt>
    <dgm:pt modelId="{229221CF-82CB-4B86-A940-C73CE92F13BF}" type="parTrans" cxnId="{4CDF4113-53A4-4E2C-A26E-FC07BCFFFEB7}">
      <dgm:prSet/>
      <dgm:spPr/>
      <dgm:t>
        <a:bodyPr/>
        <a:lstStyle/>
        <a:p>
          <a:endParaRPr lang="en-US"/>
        </a:p>
      </dgm:t>
    </dgm:pt>
    <dgm:pt modelId="{54169F78-5D03-4E19-A767-8A8B50F78846}" type="sibTrans" cxnId="{4CDF4113-53A4-4E2C-A26E-FC07BCFFFEB7}">
      <dgm:prSet/>
      <dgm:spPr/>
      <dgm:t>
        <a:bodyPr/>
        <a:lstStyle/>
        <a:p>
          <a:endParaRPr lang="en-US"/>
        </a:p>
      </dgm:t>
    </dgm:pt>
    <dgm:pt modelId="{017F032E-DC29-4B8D-BF14-F3B1BD5FB24F}">
      <dgm:prSet/>
      <dgm:spPr/>
      <dgm:t>
        <a:bodyPr/>
        <a:lstStyle/>
        <a:p>
          <a:r>
            <a:rPr lang="en-US"/>
            <a:t>Importance and applications of deep learning</a:t>
          </a:r>
        </a:p>
      </dgm:t>
    </dgm:pt>
    <dgm:pt modelId="{A83B4121-71C5-49BF-8468-6AE3892A7085}" type="parTrans" cxnId="{2422711E-1C99-4584-824B-1DA4FA45CACA}">
      <dgm:prSet/>
      <dgm:spPr/>
      <dgm:t>
        <a:bodyPr/>
        <a:lstStyle/>
        <a:p>
          <a:endParaRPr lang="en-US"/>
        </a:p>
      </dgm:t>
    </dgm:pt>
    <dgm:pt modelId="{17E01408-EFEA-4F79-B645-9E4D4C4842FA}" type="sibTrans" cxnId="{2422711E-1C99-4584-824B-1DA4FA45CACA}">
      <dgm:prSet/>
      <dgm:spPr/>
      <dgm:t>
        <a:bodyPr/>
        <a:lstStyle/>
        <a:p>
          <a:endParaRPr lang="en-US"/>
        </a:p>
      </dgm:t>
    </dgm:pt>
    <dgm:pt modelId="{614EA811-B767-43E5-AAAE-F11751A03833}" type="pres">
      <dgm:prSet presAssocID="{52C3D3AB-BF70-4A51-8837-2CD4DFBB9485}" presName="hierChild1" presStyleCnt="0">
        <dgm:presLayoutVars>
          <dgm:chPref val="1"/>
          <dgm:dir/>
          <dgm:animOne val="branch"/>
          <dgm:animLvl val="lvl"/>
          <dgm:resizeHandles/>
        </dgm:presLayoutVars>
      </dgm:prSet>
      <dgm:spPr/>
      <dgm:t>
        <a:bodyPr/>
        <a:lstStyle/>
        <a:p>
          <a:endParaRPr lang="en-US"/>
        </a:p>
      </dgm:t>
    </dgm:pt>
    <dgm:pt modelId="{4BE0C6AF-9F3B-4FA3-B1AA-9BAD53D7C0B7}" type="pres">
      <dgm:prSet presAssocID="{E76B3A2B-F2EF-4548-A46B-5FF24AEDFA2B}" presName="hierRoot1" presStyleCnt="0"/>
      <dgm:spPr/>
    </dgm:pt>
    <dgm:pt modelId="{A0EAA442-3267-4B21-8FD5-DAE9CA5913E2}" type="pres">
      <dgm:prSet presAssocID="{E76B3A2B-F2EF-4548-A46B-5FF24AEDFA2B}" presName="composite" presStyleCnt="0"/>
      <dgm:spPr/>
    </dgm:pt>
    <dgm:pt modelId="{C1C0C39C-2479-48CB-A6E1-3FFC15B0D18F}" type="pres">
      <dgm:prSet presAssocID="{E76B3A2B-F2EF-4548-A46B-5FF24AEDFA2B}" presName="background" presStyleLbl="node0" presStyleIdx="0" presStyleCnt="2"/>
      <dgm:spPr/>
    </dgm:pt>
    <dgm:pt modelId="{FA2075F2-7414-45B9-B4ED-ECC0D2C6F4F4}" type="pres">
      <dgm:prSet presAssocID="{E76B3A2B-F2EF-4548-A46B-5FF24AEDFA2B}" presName="text" presStyleLbl="fgAcc0" presStyleIdx="0" presStyleCnt="2">
        <dgm:presLayoutVars>
          <dgm:chPref val="3"/>
        </dgm:presLayoutVars>
      </dgm:prSet>
      <dgm:spPr/>
      <dgm:t>
        <a:bodyPr/>
        <a:lstStyle/>
        <a:p>
          <a:endParaRPr lang="en-US"/>
        </a:p>
      </dgm:t>
    </dgm:pt>
    <dgm:pt modelId="{33208F94-6F23-4D9C-A872-AD38A1F2F37A}" type="pres">
      <dgm:prSet presAssocID="{E76B3A2B-F2EF-4548-A46B-5FF24AEDFA2B}" presName="hierChild2" presStyleCnt="0"/>
      <dgm:spPr/>
    </dgm:pt>
    <dgm:pt modelId="{C42BACFA-E625-4BDD-ADC1-AFFF6D35789B}" type="pres">
      <dgm:prSet presAssocID="{017F032E-DC29-4B8D-BF14-F3B1BD5FB24F}" presName="hierRoot1" presStyleCnt="0"/>
      <dgm:spPr/>
    </dgm:pt>
    <dgm:pt modelId="{FE31B42B-7BCB-4DE2-8764-08254345742C}" type="pres">
      <dgm:prSet presAssocID="{017F032E-DC29-4B8D-BF14-F3B1BD5FB24F}" presName="composite" presStyleCnt="0"/>
      <dgm:spPr/>
    </dgm:pt>
    <dgm:pt modelId="{B084EE12-66A6-4951-A60C-4B231A2DAEC9}" type="pres">
      <dgm:prSet presAssocID="{017F032E-DC29-4B8D-BF14-F3B1BD5FB24F}" presName="background" presStyleLbl="node0" presStyleIdx="1" presStyleCnt="2"/>
      <dgm:spPr/>
    </dgm:pt>
    <dgm:pt modelId="{B62B4ECB-3A16-4F01-971A-6EEB40BE6E11}" type="pres">
      <dgm:prSet presAssocID="{017F032E-DC29-4B8D-BF14-F3B1BD5FB24F}" presName="text" presStyleLbl="fgAcc0" presStyleIdx="1" presStyleCnt="2">
        <dgm:presLayoutVars>
          <dgm:chPref val="3"/>
        </dgm:presLayoutVars>
      </dgm:prSet>
      <dgm:spPr/>
      <dgm:t>
        <a:bodyPr/>
        <a:lstStyle/>
        <a:p>
          <a:endParaRPr lang="en-US"/>
        </a:p>
      </dgm:t>
    </dgm:pt>
    <dgm:pt modelId="{765F887E-0704-438B-86F1-B681C3328DDB}" type="pres">
      <dgm:prSet presAssocID="{017F032E-DC29-4B8D-BF14-F3B1BD5FB24F}" presName="hierChild2" presStyleCnt="0"/>
      <dgm:spPr/>
    </dgm:pt>
  </dgm:ptLst>
  <dgm:cxnLst>
    <dgm:cxn modelId="{A434DFBF-5C1C-4E71-8479-3842BD6CEBCD}" type="presOf" srcId="{52C3D3AB-BF70-4A51-8837-2CD4DFBB9485}" destId="{614EA811-B767-43E5-AAAE-F11751A03833}" srcOrd="0" destOrd="0" presId="urn:microsoft.com/office/officeart/2005/8/layout/hierarchy1"/>
    <dgm:cxn modelId="{4CDF4113-53A4-4E2C-A26E-FC07BCFFFEB7}" srcId="{52C3D3AB-BF70-4A51-8837-2CD4DFBB9485}" destId="{E76B3A2B-F2EF-4548-A46B-5FF24AEDFA2B}" srcOrd="0" destOrd="0" parTransId="{229221CF-82CB-4B86-A940-C73CE92F13BF}" sibTransId="{54169F78-5D03-4E19-A767-8A8B50F78846}"/>
    <dgm:cxn modelId="{7875CF60-46C3-4FFF-B346-ABB6606C1495}" type="presOf" srcId="{E76B3A2B-F2EF-4548-A46B-5FF24AEDFA2B}" destId="{FA2075F2-7414-45B9-B4ED-ECC0D2C6F4F4}" srcOrd="0" destOrd="0" presId="urn:microsoft.com/office/officeart/2005/8/layout/hierarchy1"/>
    <dgm:cxn modelId="{9A7A6F07-B641-433D-A933-52FE241A7411}" type="presOf" srcId="{017F032E-DC29-4B8D-BF14-F3B1BD5FB24F}" destId="{B62B4ECB-3A16-4F01-971A-6EEB40BE6E11}" srcOrd="0" destOrd="0" presId="urn:microsoft.com/office/officeart/2005/8/layout/hierarchy1"/>
    <dgm:cxn modelId="{2422711E-1C99-4584-824B-1DA4FA45CACA}" srcId="{52C3D3AB-BF70-4A51-8837-2CD4DFBB9485}" destId="{017F032E-DC29-4B8D-BF14-F3B1BD5FB24F}" srcOrd="1" destOrd="0" parTransId="{A83B4121-71C5-49BF-8468-6AE3892A7085}" sibTransId="{17E01408-EFEA-4F79-B645-9E4D4C4842FA}"/>
    <dgm:cxn modelId="{F09CACED-F9F3-43CA-A118-9FCC25E6A932}" type="presParOf" srcId="{614EA811-B767-43E5-AAAE-F11751A03833}" destId="{4BE0C6AF-9F3B-4FA3-B1AA-9BAD53D7C0B7}" srcOrd="0" destOrd="0" presId="urn:microsoft.com/office/officeart/2005/8/layout/hierarchy1"/>
    <dgm:cxn modelId="{259B0BDC-9F26-4D40-8BAD-65A9106D8696}" type="presParOf" srcId="{4BE0C6AF-9F3B-4FA3-B1AA-9BAD53D7C0B7}" destId="{A0EAA442-3267-4B21-8FD5-DAE9CA5913E2}" srcOrd="0" destOrd="0" presId="urn:microsoft.com/office/officeart/2005/8/layout/hierarchy1"/>
    <dgm:cxn modelId="{07593687-7BEE-4F43-BD9D-6B6EEC37FAC2}" type="presParOf" srcId="{A0EAA442-3267-4B21-8FD5-DAE9CA5913E2}" destId="{C1C0C39C-2479-48CB-A6E1-3FFC15B0D18F}" srcOrd="0" destOrd="0" presId="urn:microsoft.com/office/officeart/2005/8/layout/hierarchy1"/>
    <dgm:cxn modelId="{DD99F1B7-D850-486E-AE19-4905E890EFC5}" type="presParOf" srcId="{A0EAA442-3267-4B21-8FD5-DAE9CA5913E2}" destId="{FA2075F2-7414-45B9-B4ED-ECC0D2C6F4F4}" srcOrd="1" destOrd="0" presId="urn:microsoft.com/office/officeart/2005/8/layout/hierarchy1"/>
    <dgm:cxn modelId="{3CD1C179-1E55-49E4-9E14-1EF9342E9E84}" type="presParOf" srcId="{4BE0C6AF-9F3B-4FA3-B1AA-9BAD53D7C0B7}" destId="{33208F94-6F23-4D9C-A872-AD38A1F2F37A}" srcOrd="1" destOrd="0" presId="urn:microsoft.com/office/officeart/2005/8/layout/hierarchy1"/>
    <dgm:cxn modelId="{C97411FA-C265-4108-B323-0F6CDE5C6C6C}" type="presParOf" srcId="{614EA811-B767-43E5-AAAE-F11751A03833}" destId="{C42BACFA-E625-4BDD-ADC1-AFFF6D35789B}" srcOrd="1" destOrd="0" presId="urn:microsoft.com/office/officeart/2005/8/layout/hierarchy1"/>
    <dgm:cxn modelId="{27795B5E-EF70-4726-87D1-082225370046}" type="presParOf" srcId="{C42BACFA-E625-4BDD-ADC1-AFFF6D35789B}" destId="{FE31B42B-7BCB-4DE2-8764-08254345742C}" srcOrd="0" destOrd="0" presId="urn:microsoft.com/office/officeart/2005/8/layout/hierarchy1"/>
    <dgm:cxn modelId="{24406F03-EB2D-4B10-95AC-64682492416B}" type="presParOf" srcId="{FE31B42B-7BCB-4DE2-8764-08254345742C}" destId="{B084EE12-66A6-4951-A60C-4B231A2DAEC9}" srcOrd="0" destOrd="0" presId="urn:microsoft.com/office/officeart/2005/8/layout/hierarchy1"/>
    <dgm:cxn modelId="{C523ADF7-90F9-4905-9405-2FE3952AADFF}" type="presParOf" srcId="{FE31B42B-7BCB-4DE2-8764-08254345742C}" destId="{B62B4ECB-3A16-4F01-971A-6EEB40BE6E11}" srcOrd="1" destOrd="0" presId="urn:microsoft.com/office/officeart/2005/8/layout/hierarchy1"/>
    <dgm:cxn modelId="{DD7BE30E-3E8F-4D1E-A385-D68BCCACBFC4}" type="presParOf" srcId="{C42BACFA-E625-4BDD-ADC1-AFFF6D35789B}" destId="{765F887E-0704-438B-86F1-B681C3328DD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0E5861-49EA-4CBF-8C81-C601C82B6A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A036FB-2E61-478C-BE33-E00ACF5B22DE}">
      <dgm:prSet/>
      <dgm:spPr/>
      <dgm:t>
        <a:bodyPr/>
        <a:lstStyle/>
        <a:p>
          <a:pPr>
            <a:lnSpc>
              <a:spcPct val="100000"/>
            </a:lnSpc>
          </a:pPr>
          <a:r>
            <a:rPr lang="en-US"/>
            <a:t>Deep learning is a subset of machine learning that uses </a:t>
          </a:r>
          <a:r>
            <a:rPr lang="en-US" b="1"/>
            <a:t>artificial neural networks</a:t>
          </a:r>
          <a:r>
            <a:rPr lang="en-US"/>
            <a:t> with </a:t>
          </a:r>
          <a:r>
            <a:rPr lang="en-US" b="1"/>
            <a:t>multiple layers</a:t>
          </a:r>
          <a:r>
            <a:rPr lang="en-US"/>
            <a:t>, also known as </a:t>
          </a:r>
          <a:r>
            <a:rPr lang="en-US" b="1"/>
            <a:t>deep neural networks</a:t>
          </a:r>
          <a:r>
            <a:rPr lang="en-US"/>
            <a:t>, to </a:t>
          </a:r>
          <a:r>
            <a:rPr lang="en-US" b="1"/>
            <a:t>analyze</a:t>
          </a:r>
          <a:r>
            <a:rPr lang="en-US"/>
            <a:t> and </a:t>
          </a:r>
          <a:r>
            <a:rPr lang="en-US" b="1"/>
            <a:t>process</a:t>
          </a:r>
          <a:r>
            <a:rPr lang="en-US"/>
            <a:t> </a:t>
          </a:r>
          <a:r>
            <a:rPr lang="en-US" b="1"/>
            <a:t>large amounts of data</a:t>
          </a:r>
          <a:r>
            <a:rPr lang="en-US"/>
            <a:t>.</a:t>
          </a:r>
        </a:p>
      </dgm:t>
    </dgm:pt>
    <dgm:pt modelId="{8F50814D-1A54-47A5-B3E4-604212C11B44}" type="parTrans" cxnId="{7C5066DE-785E-41C2-8E79-DF30D0BF0C26}">
      <dgm:prSet/>
      <dgm:spPr/>
      <dgm:t>
        <a:bodyPr/>
        <a:lstStyle/>
        <a:p>
          <a:endParaRPr lang="en-US"/>
        </a:p>
      </dgm:t>
    </dgm:pt>
    <dgm:pt modelId="{0D1388A1-F369-4C46-B004-21F5A32041DB}" type="sibTrans" cxnId="{7C5066DE-785E-41C2-8E79-DF30D0BF0C26}">
      <dgm:prSet/>
      <dgm:spPr/>
      <dgm:t>
        <a:bodyPr/>
        <a:lstStyle/>
        <a:p>
          <a:endParaRPr lang="en-US"/>
        </a:p>
      </dgm:t>
    </dgm:pt>
    <dgm:pt modelId="{8FD4C0C9-6B1A-4286-AE06-16298D3D9635}">
      <dgm:prSet/>
      <dgm:spPr/>
      <dgm:t>
        <a:bodyPr/>
        <a:lstStyle/>
        <a:p>
          <a:pPr>
            <a:lnSpc>
              <a:spcPct val="100000"/>
            </a:lnSpc>
          </a:pPr>
          <a:r>
            <a:rPr lang="en-US"/>
            <a:t>These networks are designed to simulate the way the </a:t>
          </a:r>
          <a:r>
            <a:rPr lang="en-US" b="1"/>
            <a:t>human brain processes information</a:t>
          </a:r>
          <a:r>
            <a:rPr lang="en-US"/>
            <a:t>, allowing them to learn and adapt to new patterns and data over time. </a:t>
          </a:r>
        </a:p>
      </dgm:t>
    </dgm:pt>
    <dgm:pt modelId="{46D3B3B7-78B8-42B7-B852-FE9EE372F9AB}" type="parTrans" cxnId="{765BC436-443C-4D61-B07F-982C78F91B9A}">
      <dgm:prSet/>
      <dgm:spPr/>
      <dgm:t>
        <a:bodyPr/>
        <a:lstStyle/>
        <a:p>
          <a:endParaRPr lang="en-US"/>
        </a:p>
      </dgm:t>
    </dgm:pt>
    <dgm:pt modelId="{7E56CB35-1418-4EB9-B399-75BCD51F5754}" type="sibTrans" cxnId="{765BC436-443C-4D61-B07F-982C78F91B9A}">
      <dgm:prSet/>
      <dgm:spPr/>
      <dgm:t>
        <a:bodyPr/>
        <a:lstStyle/>
        <a:p>
          <a:endParaRPr lang="en-US"/>
        </a:p>
      </dgm:t>
    </dgm:pt>
    <dgm:pt modelId="{098281CE-89FB-40AC-BE7F-8D8E28B0805A}">
      <dgm:prSet/>
      <dgm:spPr/>
      <dgm:t>
        <a:bodyPr/>
        <a:lstStyle/>
        <a:p>
          <a:pPr>
            <a:lnSpc>
              <a:spcPct val="100000"/>
            </a:lnSpc>
          </a:pPr>
          <a:r>
            <a:rPr lang="en-US"/>
            <a:t>Deep learning is commonly </a:t>
          </a:r>
          <a:r>
            <a:rPr lang="en-US" b="1"/>
            <a:t>used in </a:t>
          </a:r>
          <a:r>
            <a:rPr lang="en-US"/>
            <a:t>tasks such as </a:t>
          </a:r>
          <a:r>
            <a:rPr lang="en-US" b="1"/>
            <a:t>image and speech recognition, natural language processing, and predictive analytics</a:t>
          </a:r>
          <a:r>
            <a:rPr lang="en-US"/>
            <a:t>.</a:t>
          </a:r>
        </a:p>
      </dgm:t>
    </dgm:pt>
    <dgm:pt modelId="{65C419BE-D3EF-4FA1-84B2-EC747D3FEEFE}" type="parTrans" cxnId="{99FCD153-0F92-476E-BAA3-40CA3523B5B8}">
      <dgm:prSet/>
      <dgm:spPr/>
      <dgm:t>
        <a:bodyPr/>
        <a:lstStyle/>
        <a:p>
          <a:endParaRPr lang="en-US"/>
        </a:p>
      </dgm:t>
    </dgm:pt>
    <dgm:pt modelId="{787E38E2-C148-4FE8-AA4B-EC0D6682CC52}" type="sibTrans" cxnId="{99FCD153-0F92-476E-BAA3-40CA3523B5B8}">
      <dgm:prSet/>
      <dgm:spPr/>
      <dgm:t>
        <a:bodyPr/>
        <a:lstStyle/>
        <a:p>
          <a:endParaRPr lang="en-US"/>
        </a:p>
      </dgm:t>
    </dgm:pt>
    <dgm:pt modelId="{34C2C7A4-B598-4C35-A470-2145DBF1407D}" type="pres">
      <dgm:prSet presAssocID="{0E0E5861-49EA-4CBF-8C81-C601C82B6A2B}" presName="root" presStyleCnt="0">
        <dgm:presLayoutVars>
          <dgm:dir/>
          <dgm:resizeHandles val="exact"/>
        </dgm:presLayoutVars>
      </dgm:prSet>
      <dgm:spPr/>
      <dgm:t>
        <a:bodyPr/>
        <a:lstStyle/>
        <a:p>
          <a:endParaRPr lang="en-US"/>
        </a:p>
      </dgm:t>
    </dgm:pt>
    <dgm:pt modelId="{D6B19950-5DA4-4804-9A7A-ADE9A98DE3B0}" type="pres">
      <dgm:prSet presAssocID="{1AA036FB-2E61-478C-BE33-E00ACF5B22DE}" presName="compNode" presStyleCnt="0"/>
      <dgm:spPr/>
    </dgm:pt>
    <dgm:pt modelId="{FBC5C862-0D0F-4DA4-8F13-765E93F2932B}" type="pres">
      <dgm:prSet presAssocID="{1AA036FB-2E61-478C-BE33-E00ACF5B22DE}" presName="bgRect" presStyleLbl="bgShp" presStyleIdx="0" presStyleCnt="3"/>
      <dgm:spPr/>
    </dgm:pt>
    <dgm:pt modelId="{F7DAFFB8-1F77-421D-9D2B-46E365D84186}" type="pres">
      <dgm:prSet presAssocID="{1AA036FB-2E61-478C-BE33-E00ACF5B22DE}"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Database"/>
        </a:ext>
      </dgm:extLst>
    </dgm:pt>
    <dgm:pt modelId="{25F34650-817B-4289-8BB9-57070E28546B}" type="pres">
      <dgm:prSet presAssocID="{1AA036FB-2E61-478C-BE33-E00ACF5B22DE}" presName="spaceRect" presStyleCnt="0"/>
      <dgm:spPr/>
    </dgm:pt>
    <dgm:pt modelId="{6D3D2D80-FA92-4AB3-9195-15C24281B457}" type="pres">
      <dgm:prSet presAssocID="{1AA036FB-2E61-478C-BE33-E00ACF5B22DE}" presName="parTx" presStyleLbl="revTx" presStyleIdx="0" presStyleCnt="3">
        <dgm:presLayoutVars>
          <dgm:chMax val="0"/>
          <dgm:chPref val="0"/>
        </dgm:presLayoutVars>
      </dgm:prSet>
      <dgm:spPr/>
      <dgm:t>
        <a:bodyPr/>
        <a:lstStyle/>
        <a:p>
          <a:endParaRPr lang="en-US"/>
        </a:p>
      </dgm:t>
    </dgm:pt>
    <dgm:pt modelId="{AA90D01D-8AE7-44DF-A338-B7EC38147BA7}" type="pres">
      <dgm:prSet presAssocID="{0D1388A1-F369-4C46-B004-21F5A32041DB}" presName="sibTrans" presStyleCnt="0"/>
      <dgm:spPr/>
    </dgm:pt>
    <dgm:pt modelId="{872BE9A7-57D7-4D5E-AE72-1AE228D3C648}" type="pres">
      <dgm:prSet presAssocID="{8FD4C0C9-6B1A-4286-AE06-16298D3D9635}" presName="compNode" presStyleCnt="0"/>
      <dgm:spPr/>
    </dgm:pt>
    <dgm:pt modelId="{4F191FDD-8D2F-4582-B036-DD8DB79284B1}" type="pres">
      <dgm:prSet presAssocID="{8FD4C0C9-6B1A-4286-AE06-16298D3D9635}" presName="bgRect" presStyleLbl="bgShp" presStyleIdx="1" presStyleCnt="3"/>
      <dgm:spPr/>
    </dgm:pt>
    <dgm:pt modelId="{48AF5D64-5ACC-4B1C-AC0B-FEE66D0E3F75}" type="pres">
      <dgm:prSet presAssocID="{8FD4C0C9-6B1A-4286-AE06-16298D3D9635}"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Brain"/>
        </a:ext>
      </dgm:extLst>
    </dgm:pt>
    <dgm:pt modelId="{A2896E26-C738-4C32-8A35-376C83D2A0D9}" type="pres">
      <dgm:prSet presAssocID="{8FD4C0C9-6B1A-4286-AE06-16298D3D9635}" presName="spaceRect" presStyleCnt="0"/>
      <dgm:spPr/>
    </dgm:pt>
    <dgm:pt modelId="{DF61C481-243F-4EB7-8BAD-0C050D4F161A}" type="pres">
      <dgm:prSet presAssocID="{8FD4C0C9-6B1A-4286-AE06-16298D3D9635}" presName="parTx" presStyleLbl="revTx" presStyleIdx="1" presStyleCnt="3">
        <dgm:presLayoutVars>
          <dgm:chMax val="0"/>
          <dgm:chPref val="0"/>
        </dgm:presLayoutVars>
      </dgm:prSet>
      <dgm:spPr/>
      <dgm:t>
        <a:bodyPr/>
        <a:lstStyle/>
        <a:p>
          <a:endParaRPr lang="en-US"/>
        </a:p>
      </dgm:t>
    </dgm:pt>
    <dgm:pt modelId="{D5FE1F95-73F0-42A3-935B-5E84A2B4DBF5}" type="pres">
      <dgm:prSet presAssocID="{7E56CB35-1418-4EB9-B399-75BCD51F5754}" presName="sibTrans" presStyleCnt="0"/>
      <dgm:spPr/>
    </dgm:pt>
    <dgm:pt modelId="{51FFE70E-0434-4AC4-8F1D-56A9EF913C3E}" type="pres">
      <dgm:prSet presAssocID="{098281CE-89FB-40AC-BE7F-8D8E28B0805A}" presName="compNode" presStyleCnt="0"/>
      <dgm:spPr/>
    </dgm:pt>
    <dgm:pt modelId="{37FC1449-D6D9-4AC8-9E1E-D17745C42A0C}" type="pres">
      <dgm:prSet presAssocID="{098281CE-89FB-40AC-BE7F-8D8E28B0805A}" presName="bgRect" presStyleLbl="bgShp" presStyleIdx="2" presStyleCnt="3"/>
      <dgm:spPr/>
    </dgm:pt>
    <dgm:pt modelId="{F908CBE4-165D-4E7B-A77F-725D1917E1AB}" type="pres">
      <dgm:prSet presAssocID="{098281CE-89FB-40AC-BE7F-8D8E28B0805A}"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US"/>
        </a:p>
      </dgm:t>
      <dgm:extLst>
        <a:ext uri="{E40237B7-FDA0-4F09-8148-C483321AD2D9}">
          <dgm14:cNvPr xmlns:dgm14="http://schemas.microsoft.com/office/drawing/2010/diagram" id="0" name="" descr="Robot"/>
        </a:ext>
      </dgm:extLst>
    </dgm:pt>
    <dgm:pt modelId="{5CC2BB13-5E27-4AB6-B81F-F1A93F2DF583}" type="pres">
      <dgm:prSet presAssocID="{098281CE-89FB-40AC-BE7F-8D8E28B0805A}" presName="spaceRect" presStyleCnt="0"/>
      <dgm:spPr/>
    </dgm:pt>
    <dgm:pt modelId="{E723FE48-545B-4716-8796-15F10F374D14}" type="pres">
      <dgm:prSet presAssocID="{098281CE-89FB-40AC-BE7F-8D8E28B0805A}" presName="parTx" presStyleLbl="revTx" presStyleIdx="2" presStyleCnt="3">
        <dgm:presLayoutVars>
          <dgm:chMax val="0"/>
          <dgm:chPref val="0"/>
        </dgm:presLayoutVars>
      </dgm:prSet>
      <dgm:spPr/>
      <dgm:t>
        <a:bodyPr/>
        <a:lstStyle/>
        <a:p>
          <a:endParaRPr lang="en-US"/>
        </a:p>
      </dgm:t>
    </dgm:pt>
  </dgm:ptLst>
  <dgm:cxnLst>
    <dgm:cxn modelId="{CEDAF671-7CC9-4673-BAE3-EC72429545CE}" type="presOf" srcId="{098281CE-89FB-40AC-BE7F-8D8E28B0805A}" destId="{E723FE48-545B-4716-8796-15F10F374D14}" srcOrd="0" destOrd="0" presId="urn:microsoft.com/office/officeart/2018/2/layout/IconVerticalSolidList"/>
    <dgm:cxn modelId="{99FCD153-0F92-476E-BAA3-40CA3523B5B8}" srcId="{0E0E5861-49EA-4CBF-8C81-C601C82B6A2B}" destId="{098281CE-89FB-40AC-BE7F-8D8E28B0805A}" srcOrd="2" destOrd="0" parTransId="{65C419BE-D3EF-4FA1-84B2-EC747D3FEEFE}" sibTransId="{787E38E2-C148-4FE8-AA4B-EC0D6682CC52}"/>
    <dgm:cxn modelId="{EA9248F2-FECE-4501-9548-4E4A3C98E3E1}" type="presOf" srcId="{1AA036FB-2E61-478C-BE33-E00ACF5B22DE}" destId="{6D3D2D80-FA92-4AB3-9195-15C24281B457}" srcOrd="0" destOrd="0" presId="urn:microsoft.com/office/officeart/2018/2/layout/IconVerticalSolidList"/>
    <dgm:cxn modelId="{96831456-3DB3-456F-80BE-876C291FF0E0}" type="presOf" srcId="{8FD4C0C9-6B1A-4286-AE06-16298D3D9635}" destId="{DF61C481-243F-4EB7-8BAD-0C050D4F161A}" srcOrd="0" destOrd="0" presId="urn:microsoft.com/office/officeart/2018/2/layout/IconVerticalSolidList"/>
    <dgm:cxn modelId="{765BC436-443C-4D61-B07F-982C78F91B9A}" srcId="{0E0E5861-49EA-4CBF-8C81-C601C82B6A2B}" destId="{8FD4C0C9-6B1A-4286-AE06-16298D3D9635}" srcOrd="1" destOrd="0" parTransId="{46D3B3B7-78B8-42B7-B852-FE9EE372F9AB}" sibTransId="{7E56CB35-1418-4EB9-B399-75BCD51F5754}"/>
    <dgm:cxn modelId="{7C5066DE-785E-41C2-8E79-DF30D0BF0C26}" srcId="{0E0E5861-49EA-4CBF-8C81-C601C82B6A2B}" destId="{1AA036FB-2E61-478C-BE33-E00ACF5B22DE}" srcOrd="0" destOrd="0" parTransId="{8F50814D-1A54-47A5-B3E4-604212C11B44}" sibTransId="{0D1388A1-F369-4C46-B004-21F5A32041DB}"/>
    <dgm:cxn modelId="{0F4DA98F-B296-4067-9752-97B628C5EB0B}" type="presOf" srcId="{0E0E5861-49EA-4CBF-8C81-C601C82B6A2B}" destId="{34C2C7A4-B598-4C35-A470-2145DBF1407D}" srcOrd="0" destOrd="0" presId="urn:microsoft.com/office/officeart/2018/2/layout/IconVerticalSolidList"/>
    <dgm:cxn modelId="{358A19AE-9DE3-46CD-B8BC-58F86C18E9C4}" type="presParOf" srcId="{34C2C7A4-B598-4C35-A470-2145DBF1407D}" destId="{D6B19950-5DA4-4804-9A7A-ADE9A98DE3B0}" srcOrd="0" destOrd="0" presId="urn:microsoft.com/office/officeart/2018/2/layout/IconVerticalSolidList"/>
    <dgm:cxn modelId="{9599D336-5C04-48D1-A312-7390B7CAD4D6}" type="presParOf" srcId="{D6B19950-5DA4-4804-9A7A-ADE9A98DE3B0}" destId="{FBC5C862-0D0F-4DA4-8F13-765E93F2932B}" srcOrd="0" destOrd="0" presId="urn:microsoft.com/office/officeart/2018/2/layout/IconVerticalSolidList"/>
    <dgm:cxn modelId="{594C5C22-FDB9-49D7-91EA-D9B7E6ED7063}" type="presParOf" srcId="{D6B19950-5DA4-4804-9A7A-ADE9A98DE3B0}" destId="{F7DAFFB8-1F77-421D-9D2B-46E365D84186}" srcOrd="1" destOrd="0" presId="urn:microsoft.com/office/officeart/2018/2/layout/IconVerticalSolidList"/>
    <dgm:cxn modelId="{CC611952-AFEE-4E5F-A9BD-AB3046A3FD74}" type="presParOf" srcId="{D6B19950-5DA4-4804-9A7A-ADE9A98DE3B0}" destId="{25F34650-817B-4289-8BB9-57070E28546B}" srcOrd="2" destOrd="0" presId="urn:microsoft.com/office/officeart/2018/2/layout/IconVerticalSolidList"/>
    <dgm:cxn modelId="{C784520C-23FF-4A48-8DE2-C1F027BFC2F5}" type="presParOf" srcId="{D6B19950-5DA4-4804-9A7A-ADE9A98DE3B0}" destId="{6D3D2D80-FA92-4AB3-9195-15C24281B457}" srcOrd="3" destOrd="0" presId="urn:microsoft.com/office/officeart/2018/2/layout/IconVerticalSolidList"/>
    <dgm:cxn modelId="{A7469690-53D1-4F47-8126-6FF9A9C763E1}" type="presParOf" srcId="{34C2C7A4-B598-4C35-A470-2145DBF1407D}" destId="{AA90D01D-8AE7-44DF-A338-B7EC38147BA7}" srcOrd="1" destOrd="0" presId="urn:microsoft.com/office/officeart/2018/2/layout/IconVerticalSolidList"/>
    <dgm:cxn modelId="{0224E4A9-BF2E-4D3D-89DE-BD0999D12156}" type="presParOf" srcId="{34C2C7A4-B598-4C35-A470-2145DBF1407D}" destId="{872BE9A7-57D7-4D5E-AE72-1AE228D3C648}" srcOrd="2" destOrd="0" presId="urn:microsoft.com/office/officeart/2018/2/layout/IconVerticalSolidList"/>
    <dgm:cxn modelId="{179C65F1-0354-42A1-A50C-48EB5D7B2573}" type="presParOf" srcId="{872BE9A7-57D7-4D5E-AE72-1AE228D3C648}" destId="{4F191FDD-8D2F-4582-B036-DD8DB79284B1}" srcOrd="0" destOrd="0" presId="urn:microsoft.com/office/officeart/2018/2/layout/IconVerticalSolidList"/>
    <dgm:cxn modelId="{7CBF57A4-48B6-44F7-B5AA-7837649D5902}" type="presParOf" srcId="{872BE9A7-57D7-4D5E-AE72-1AE228D3C648}" destId="{48AF5D64-5ACC-4B1C-AC0B-FEE66D0E3F75}" srcOrd="1" destOrd="0" presId="urn:microsoft.com/office/officeart/2018/2/layout/IconVerticalSolidList"/>
    <dgm:cxn modelId="{6706038D-F38F-4E8D-9843-9C06BB08A7DA}" type="presParOf" srcId="{872BE9A7-57D7-4D5E-AE72-1AE228D3C648}" destId="{A2896E26-C738-4C32-8A35-376C83D2A0D9}" srcOrd="2" destOrd="0" presId="urn:microsoft.com/office/officeart/2018/2/layout/IconVerticalSolidList"/>
    <dgm:cxn modelId="{DDBEE071-33A9-44F7-A669-31909498B271}" type="presParOf" srcId="{872BE9A7-57D7-4D5E-AE72-1AE228D3C648}" destId="{DF61C481-243F-4EB7-8BAD-0C050D4F161A}" srcOrd="3" destOrd="0" presId="urn:microsoft.com/office/officeart/2018/2/layout/IconVerticalSolidList"/>
    <dgm:cxn modelId="{425C24D9-BB4C-49E2-9B0F-932514863423}" type="presParOf" srcId="{34C2C7A4-B598-4C35-A470-2145DBF1407D}" destId="{D5FE1F95-73F0-42A3-935B-5E84A2B4DBF5}" srcOrd="3" destOrd="0" presId="urn:microsoft.com/office/officeart/2018/2/layout/IconVerticalSolidList"/>
    <dgm:cxn modelId="{6420643D-35CB-401E-B4ED-A76D33567BAB}" type="presParOf" srcId="{34C2C7A4-B598-4C35-A470-2145DBF1407D}" destId="{51FFE70E-0434-4AC4-8F1D-56A9EF913C3E}" srcOrd="4" destOrd="0" presId="urn:microsoft.com/office/officeart/2018/2/layout/IconVerticalSolidList"/>
    <dgm:cxn modelId="{2B8DA9A8-3244-4BCA-B670-02771FB71A75}" type="presParOf" srcId="{51FFE70E-0434-4AC4-8F1D-56A9EF913C3E}" destId="{37FC1449-D6D9-4AC8-9E1E-D17745C42A0C}" srcOrd="0" destOrd="0" presId="urn:microsoft.com/office/officeart/2018/2/layout/IconVerticalSolidList"/>
    <dgm:cxn modelId="{4DEF6D6D-E502-4FB4-AF18-A19714682A31}" type="presParOf" srcId="{51FFE70E-0434-4AC4-8F1D-56A9EF913C3E}" destId="{F908CBE4-165D-4E7B-A77F-725D1917E1AB}" srcOrd="1" destOrd="0" presId="urn:microsoft.com/office/officeart/2018/2/layout/IconVerticalSolidList"/>
    <dgm:cxn modelId="{A416328B-2C99-4A6D-9A76-D8E789342709}" type="presParOf" srcId="{51FFE70E-0434-4AC4-8F1D-56A9EF913C3E}" destId="{5CC2BB13-5E27-4AB6-B81F-F1A93F2DF583}" srcOrd="2" destOrd="0" presId="urn:microsoft.com/office/officeart/2018/2/layout/IconVerticalSolidList"/>
    <dgm:cxn modelId="{3C53BB30-F92D-4FCC-A644-74221F70B812}" type="presParOf" srcId="{51FFE70E-0434-4AC4-8F1D-56A9EF913C3E}" destId="{E723FE48-545B-4716-8796-15F10F374D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2F3898-1049-4AD1-8B3E-94A305147B1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06FD25C-B59C-424D-BD84-FBA40F466382}">
      <dgm:prSet/>
      <dgm:spPr/>
      <dgm:t>
        <a:bodyPr/>
        <a:lstStyle/>
        <a:p>
          <a:r>
            <a:rPr lang="en-IN"/>
            <a:t>Deep learning is a subset of machine learning that utilizes artificial neural networks with multiple layers, also known as deep neural networks, to perform tasks such as image and speech recognition, natural language processing, and decision making.</a:t>
          </a:r>
          <a:endParaRPr lang="en-US"/>
        </a:p>
      </dgm:t>
    </dgm:pt>
    <dgm:pt modelId="{28FB6434-FE8D-4084-91CB-866A4B96A50F}" type="parTrans" cxnId="{46D244C1-D532-46FE-B904-FB24EE11938A}">
      <dgm:prSet/>
      <dgm:spPr/>
      <dgm:t>
        <a:bodyPr/>
        <a:lstStyle/>
        <a:p>
          <a:endParaRPr lang="en-US"/>
        </a:p>
      </dgm:t>
    </dgm:pt>
    <dgm:pt modelId="{D2BD3EBA-D2D8-4EF0-8340-5D821403D313}" type="sibTrans" cxnId="{46D244C1-D532-46FE-B904-FB24EE11938A}">
      <dgm:prSet/>
      <dgm:spPr/>
      <dgm:t>
        <a:bodyPr/>
        <a:lstStyle/>
        <a:p>
          <a:endParaRPr lang="en-US"/>
        </a:p>
      </dgm:t>
    </dgm:pt>
    <dgm:pt modelId="{4B652DC6-CDFA-4A30-BE45-FA66830E3B35}">
      <dgm:prSet/>
      <dgm:spPr/>
      <dgm:t>
        <a:bodyPr/>
        <a:lstStyle/>
        <a:p>
          <a:r>
            <a:rPr lang="en-IN"/>
            <a:t>One of the key advantages of deep learning is its </a:t>
          </a:r>
          <a:r>
            <a:rPr lang="en-IN" b="1"/>
            <a:t>ability to learn from vast amounts of data</a:t>
          </a:r>
          <a:r>
            <a:rPr lang="en-IN"/>
            <a:t>, making it suitable for complex and high-dimensional problems that are difficult for traditional machine learning algorithms to solve.</a:t>
          </a:r>
          <a:endParaRPr lang="en-US"/>
        </a:p>
      </dgm:t>
    </dgm:pt>
    <dgm:pt modelId="{FEE88DC3-3C39-45B7-92E2-8D7CBA005191}" type="parTrans" cxnId="{8E16F79C-1C93-47B0-97D9-B6CFE61AE68F}">
      <dgm:prSet/>
      <dgm:spPr/>
      <dgm:t>
        <a:bodyPr/>
        <a:lstStyle/>
        <a:p>
          <a:endParaRPr lang="en-US"/>
        </a:p>
      </dgm:t>
    </dgm:pt>
    <dgm:pt modelId="{D205241F-E1B4-419F-B4C9-C4F05FFE73FD}" type="sibTrans" cxnId="{8E16F79C-1C93-47B0-97D9-B6CFE61AE68F}">
      <dgm:prSet/>
      <dgm:spPr/>
      <dgm:t>
        <a:bodyPr/>
        <a:lstStyle/>
        <a:p>
          <a:endParaRPr lang="en-US"/>
        </a:p>
      </dgm:t>
    </dgm:pt>
    <dgm:pt modelId="{1BCE5FF6-A2B2-42E2-99D6-1FA9CF4024F8}" type="pres">
      <dgm:prSet presAssocID="{B72F3898-1049-4AD1-8B3E-94A305147B16}" presName="hierChild1" presStyleCnt="0">
        <dgm:presLayoutVars>
          <dgm:chPref val="1"/>
          <dgm:dir/>
          <dgm:animOne val="branch"/>
          <dgm:animLvl val="lvl"/>
          <dgm:resizeHandles/>
        </dgm:presLayoutVars>
      </dgm:prSet>
      <dgm:spPr/>
      <dgm:t>
        <a:bodyPr/>
        <a:lstStyle/>
        <a:p>
          <a:endParaRPr lang="en-US"/>
        </a:p>
      </dgm:t>
    </dgm:pt>
    <dgm:pt modelId="{01CCCB93-AA18-47D2-951B-4646D6DC7CAF}" type="pres">
      <dgm:prSet presAssocID="{906FD25C-B59C-424D-BD84-FBA40F466382}" presName="hierRoot1" presStyleCnt="0"/>
      <dgm:spPr/>
    </dgm:pt>
    <dgm:pt modelId="{02553319-9288-4726-8ECC-B00E563147BD}" type="pres">
      <dgm:prSet presAssocID="{906FD25C-B59C-424D-BD84-FBA40F466382}" presName="composite" presStyleCnt="0"/>
      <dgm:spPr/>
    </dgm:pt>
    <dgm:pt modelId="{91A915B2-CF7B-49DF-BDE8-115A1B4AD7D8}" type="pres">
      <dgm:prSet presAssocID="{906FD25C-B59C-424D-BD84-FBA40F466382}" presName="background" presStyleLbl="node0" presStyleIdx="0" presStyleCnt="2"/>
      <dgm:spPr/>
    </dgm:pt>
    <dgm:pt modelId="{3D4EE70F-BE80-4C6D-9243-4DCFFACF42BA}" type="pres">
      <dgm:prSet presAssocID="{906FD25C-B59C-424D-BD84-FBA40F466382}" presName="text" presStyleLbl="fgAcc0" presStyleIdx="0" presStyleCnt="2">
        <dgm:presLayoutVars>
          <dgm:chPref val="3"/>
        </dgm:presLayoutVars>
      </dgm:prSet>
      <dgm:spPr/>
      <dgm:t>
        <a:bodyPr/>
        <a:lstStyle/>
        <a:p>
          <a:endParaRPr lang="en-US"/>
        </a:p>
      </dgm:t>
    </dgm:pt>
    <dgm:pt modelId="{9C3438C0-ED66-4A52-B9BC-69971E449C59}" type="pres">
      <dgm:prSet presAssocID="{906FD25C-B59C-424D-BD84-FBA40F466382}" presName="hierChild2" presStyleCnt="0"/>
      <dgm:spPr/>
    </dgm:pt>
    <dgm:pt modelId="{3B057D52-4DB4-4CF2-9A15-F737A773452F}" type="pres">
      <dgm:prSet presAssocID="{4B652DC6-CDFA-4A30-BE45-FA66830E3B35}" presName="hierRoot1" presStyleCnt="0"/>
      <dgm:spPr/>
    </dgm:pt>
    <dgm:pt modelId="{7C5C9EF7-941E-431F-858C-833F53F91C6F}" type="pres">
      <dgm:prSet presAssocID="{4B652DC6-CDFA-4A30-BE45-FA66830E3B35}" presName="composite" presStyleCnt="0"/>
      <dgm:spPr/>
    </dgm:pt>
    <dgm:pt modelId="{CAF5CC51-ABA2-4028-8296-7C6E62942D8B}" type="pres">
      <dgm:prSet presAssocID="{4B652DC6-CDFA-4A30-BE45-FA66830E3B35}" presName="background" presStyleLbl="node0" presStyleIdx="1" presStyleCnt="2"/>
      <dgm:spPr/>
    </dgm:pt>
    <dgm:pt modelId="{0750B8D5-3A2C-405E-91E8-36073C2B5DB3}" type="pres">
      <dgm:prSet presAssocID="{4B652DC6-CDFA-4A30-BE45-FA66830E3B35}" presName="text" presStyleLbl="fgAcc0" presStyleIdx="1" presStyleCnt="2">
        <dgm:presLayoutVars>
          <dgm:chPref val="3"/>
        </dgm:presLayoutVars>
      </dgm:prSet>
      <dgm:spPr/>
      <dgm:t>
        <a:bodyPr/>
        <a:lstStyle/>
        <a:p>
          <a:endParaRPr lang="en-US"/>
        </a:p>
      </dgm:t>
    </dgm:pt>
    <dgm:pt modelId="{43684014-E19C-4753-9CF4-0015FB8C2503}" type="pres">
      <dgm:prSet presAssocID="{4B652DC6-CDFA-4A30-BE45-FA66830E3B35}" presName="hierChild2" presStyleCnt="0"/>
      <dgm:spPr/>
    </dgm:pt>
  </dgm:ptLst>
  <dgm:cxnLst>
    <dgm:cxn modelId="{FF494D4C-4031-49A2-87A7-9BC581EDF7F3}" type="presOf" srcId="{B72F3898-1049-4AD1-8B3E-94A305147B16}" destId="{1BCE5FF6-A2B2-42E2-99D6-1FA9CF4024F8}" srcOrd="0" destOrd="0" presId="urn:microsoft.com/office/officeart/2005/8/layout/hierarchy1"/>
    <dgm:cxn modelId="{46D244C1-D532-46FE-B904-FB24EE11938A}" srcId="{B72F3898-1049-4AD1-8B3E-94A305147B16}" destId="{906FD25C-B59C-424D-BD84-FBA40F466382}" srcOrd="0" destOrd="0" parTransId="{28FB6434-FE8D-4084-91CB-866A4B96A50F}" sibTransId="{D2BD3EBA-D2D8-4EF0-8340-5D821403D313}"/>
    <dgm:cxn modelId="{8E16F79C-1C93-47B0-97D9-B6CFE61AE68F}" srcId="{B72F3898-1049-4AD1-8B3E-94A305147B16}" destId="{4B652DC6-CDFA-4A30-BE45-FA66830E3B35}" srcOrd="1" destOrd="0" parTransId="{FEE88DC3-3C39-45B7-92E2-8D7CBA005191}" sibTransId="{D205241F-E1B4-419F-B4C9-C4F05FFE73FD}"/>
    <dgm:cxn modelId="{D6FF0528-52D3-4D70-A3E4-3E1D003D356B}" type="presOf" srcId="{4B652DC6-CDFA-4A30-BE45-FA66830E3B35}" destId="{0750B8D5-3A2C-405E-91E8-36073C2B5DB3}" srcOrd="0" destOrd="0" presId="urn:microsoft.com/office/officeart/2005/8/layout/hierarchy1"/>
    <dgm:cxn modelId="{F531C7B0-6883-49C7-A835-8B5B3475725C}" type="presOf" srcId="{906FD25C-B59C-424D-BD84-FBA40F466382}" destId="{3D4EE70F-BE80-4C6D-9243-4DCFFACF42BA}" srcOrd="0" destOrd="0" presId="urn:microsoft.com/office/officeart/2005/8/layout/hierarchy1"/>
    <dgm:cxn modelId="{E849D6EA-D73D-4450-94A0-EFF86E858581}" type="presParOf" srcId="{1BCE5FF6-A2B2-42E2-99D6-1FA9CF4024F8}" destId="{01CCCB93-AA18-47D2-951B-4646D6DC7CAF}" srcOrd="0" destOrd="0" presId="urn:microsoft.com/office/officeart/2005/8/layout/hierarchy1"/>
    <dgm:cxn modelId="{9155F942-5502-4D30-B7BD-D719050D4B0F}" type="presParOf" srcId="{01CCCB93-AA18-47D2-951B-4646D6DC7CAF}" destId="{02553319-9288-4726-8ECC-B00E563147BD}" srcOrd="0" destOrd="0" presId="urn:microsoft.com/office/officeart/2005/8/layout/hierarchy1"/>
    <dgm:cxn modelId="{37BBE32C-39AF-4868-91A7-4BCD22E86542}" type="presParOf" srcId="{02553319-9288-4726-8ECC-B00E563147BD}" destId="{91A915B2-CF7B-49DF-BDE8-115A1B4AD7D8}" srcOrd="0" destOrd="0" presId="urn:microsoft.com/office/officeart/2005/8/layout/hierarchy1"/>
    <dgm:cxn modelId="{73C709F8-6827-4BEF-B5E0-E04416402AC5}" type="presParOf" srcId="{02553319-9288-4726-8ECC-B00E563147BD}" destId="{3D4EE70F-BE80-4C6D-9243-4DCFFACF42BA}" srcOrd="1" destOrd="0" presId="urn:microsoft.com/office/officeart/2005/8/layout/hierarchy1"/>
    <dgm:cxn modelId="{69F27D10-4777-4098-B8C4-181CBE3CE3D8}" type="presParOf" srcId="{01CCCB93-AA18-47D2-951B-4646D6DC7CAF}" destId="{9C3438C0-ED66-4A52-B9BC-69971E449C59}" srcOrd="1" destOrd="0" presId="urn:microsoft.com/office/officeart/2005/8/layout/hierarchy1"/>
    <dgm:cxn modelId="{1656C1A7-348E-463D-9095-CB8082A7470E}" type="presParOf" srcId="{1BCE5FF6-A2B2-42E2-99D6-1FA9CF4024F8}" destId="{3B057D52-4DB4-4CF2-9A15-F737A773452F}" srcOrd="1" destOrd="0" presId="urn:microsoft.com/office/officeart/2005/8/layout/hierarchy1"/>
    <dgm:cxn modelId="{6163F16D-8C4A-473C-86B8-413BD4DAB215}" type="presParOf" srcId="{3B057D52-4DB4-4CF2-9A15-F737A773452F}" destId="{7C5C9EF7-941E-431F-858C-833F53F91C6F}" srcOrd="0" destOrd="0" presId="urn:microsoft.com/office/officeart/2005/8/layout/hierarchy1"/>
    <dgm:cxn modelId="{D5A4EB70-21FC-4538-A3A9-19CE110FD15E}" type="presParOf" srcId="{7C5C9EF7-941E-431F-858C-833F53F91C6F}" destId="{CAF5CC51-ABA2-4028-8296-7C6E62942D8B}" srcOrd="0" destOrd="0" presId="urn:microsoft.com/office/officeart/2005/8/layout/hierarchy1"/>
    <dgm:cxn modelId="{E61E9B82-0F67-43C4-B658-D9785A58AD01}" type="presParOf" srcId="{7C5C9EF7-941E-431F-858C-833F53F91C6F}" destId="{0750B8D5-3A2C-405E-91E8-36073C2B5DB3}" srcOrd="1" destOrd="0" presId="urn:microsoft.com/office/officeart/2005/8/layout/hierarchy1"/>
    <dgm:cxn modelId="{95F88749-963F-452C-9952-4C8E072E22EE}" type="presParOf" srcId="{3B057D52-4DB4-4CF2-9A15-F737A773452F}" destId="{43684014-E19C-4753-9CF4-0015FB8C250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D46931-0383-4599-82F1-F221859D6DE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842FEE4-FEB8-4950-8E42-F8A6B8BE5BDE}">
      <dgm:prSet/>
      <dgm:spPr/>
      <dgm:t>
        <a:bodyPr/>
        <a:lstStyle/>
        <a:p>
          <a:r>
            <a:rPr lang="en-IN"/>
            <a:t>Deep learning also has the ability </a:t>
          </a:r>
          <a:r>
            <a:rPr lang="en-IN" b="1"/>
            <a:t>to identify patterns and features </a:t>
          </a:r>
          <a:r>
            <a:rPr lang="en-IN"/>
            <a:t>in data that are not immediately obvious, and can even improve its performance over time through continued training. This makes it particularly useful in applications such as image and speech recognition, where the </a:t>
          </a:r>
          <a:r>
            <a:rPr lang="en-IN" b="1"/>
            <a:t>accuracy of the model </a:t>
          </a:r>
          <a:r>
            <a:rPr lang="en-IN"/>
            <a:t>can be </a:t>
          </a:r>
          <a:r>
            <a:rPr lang="en-IN" b="1"/>
            <a:t>improved </a:t>
          </a:r>
          <a:r>
            <a:rPr lang="en-IN"/>
            <a:t>as more data is gathered.</a:t>
          </a:r>
          <a:endParaRPr lang="en-US"/>
        </a:p>
      </dgm:t>
    </dgm:pt>
    <dgm:pt modelId="{98105335-3D6B-4191-9FA8-B6C6FC3AF4C9}" type="parTrans" cxnId="{0813DC09-5149-4E5D-A218-20C64F6837BB}">
      <dgm:prSet/>
      <dgm:spPr/>
      <dgm:t>
        <a:bodyPr/>
        <a:lstStyle/>
        <a:p>
          <a:endParaRPr lang="en-US"/>
        </a:p>
      </dgm:t>
    </dgm:pt>
    <dgm:pt modelId="{91D06C20-61FA-4560-B3DA-04CD8E03BA48}" type="sibTrans" cxnId="{0813DC09-5149-4E5D-A218-20C64F6837BB}">
      <dgm:prSet/>
      <dgm:spPr/>
      <dgm:t>
        <a:bodyPr/>
        <a:lstStyle/>
        <a:p>
          <a:endParaRPr lang="en-US"/>
        </a:p>
      </dgm:t>
    </dgm:pt>
    <dgm:pt modelId="{329049CD-AEF3-474D-8437-8B2404F30D2B}">
      <dgm:prSet/>
      <dgm:spPr/>
      <dgm:t>
        <a:bodyPr/>
        <a:lstStyle/>
        <a:p>
          <a:r>
            <a:rPr lang="en-IN"/>
            <a:t>Another important aspect of deep learning is its ability to perform tasks that are difficult or impossible for humans to do, such as </a:t>
          </a:r>
          <a:r>
            <a:rPr lang="en-IN" b="1"/>
            <a:t>analyzing large amounts </a:t>
          </a:r>
          <a:r>
            <a:rPr lang="en-IN"/>
            <a:t>of medical data </a:t>
          </a:r>
          <a:r>
            <a:rPr lang="en-IN" b="1"/>
            <a:t>to identify patterns and make predictions</a:t>
          </a:r>
          <a:r>
            <a:rPr lang="en-IN"/>
            <a:t>. This makes it a powerful tool in fields such as </a:t>
          </a:r>
          <a:r>
            <a:rPr lang="en-IN" b="1"/>
            <a:t>healthcare, finance, and transportation</a:t>
          </a:r>
          <a:r>
            <a:rPr lang="en-IN"/>
            <a:t>.</a:t>
          </a:r>
          <a:endParaRPr lang="en-US"/>
        </a:p>
      </dgm:t>
    </dgm:pt>
    <dgm:pt modelId="{76FB7A8C-B3C7-4743-ADE5-234066EB1D7F}" type="parTrans" cxnId="{55D60C8D-48EC-441A-82CB-98E14CE1419F}">
      <dgm:prSet/>
      <dgm:spPr/>
      <dgm:t>
        <a:bodyPr/>
        <a:lstStyle/>
        <a:p>
          <a:endParaRPr lang="en-US"/>
        </a:p>
      </dgm:t>
    </dgm:pt>
    <dgm:pt modelId="{2AD50CA5-451F-4466-9F66-1A20A9BD2CFD}" type="sibTrans" cxnId="{55D60C8D-48EC-441A-82CB-98E14CE1419F}">
      <dgm:prSet/>
      <dgm:spPr/>
      <dgm:t>
        <a:bodyPr/>
        <a:lstStyle/>
        <a:p>
          <a:endParaRPr lang="en-US"/>
        </a:p>
      </dgm:t>
    </dgm:pt>
    <dgm:pt modelId="{0779ECC4-DBF3-426E-8E5B-5FC7FF8A0B61}" type="pres">
      <dgm:prSet presAssocID="{F3D46931-0383-4599-82F1-F221859D6DE4}" presName="vert0" presStyleCnt="0">
        <dgm:presLayoutVars>
          <dgm:dir/>
          <dgm:animOne val="branch"/>
          <dgm:animLvl val="lvl"/>
        </dgm:presLayoutVars>
      </dgm:prSet>
      <dgm:spPr/>
      <dgm:t>
        <a:bodyPr/>
        <a:lstStyle/>
        <a:p>
          <a:endParaRPr lang="en-US"/>
        </a:p>
      </dgm:t>
    </dgm:pt>
    <dgm:pt modelId="{7F048B38-4076-4B0A-A4FA-459A9086E69C}" type="pres">
      <dgm:prSet presAssocID="{A842FEE4-FEB8-4950-8E42-F8A6B8BE5BDE}" presName="thickLine" presStyleLbl="alignNode1" presStyleIdx="0" presStyleCnt="2"/>
      <dgm:spPr/>
    </dgm:pt>
    <dgm:pt modelId="{9A749EA5-8C9A-4140-8150-61F7EE44CE69}" type="pres">
      <dgm:prSet presAssocID="{A842FEE4-FEB8-4950-8E42-F8A6B8BE5BDE}" presName="horz1" presStyleCnt="0"/>
      <dgm:spPr/>
    </dgm:pt>
    <dgm:pt modelId="{5C5265DA-A907-459B-9D65-79ECE20BACE9}" type="pres">
      <dgm:prSet presAssocID="{A842FEE4-FEB8-4950-8E42-F8A6B8BE5BDE}" presName="tx1" presStyleLbl="revTx" presStyleIdx="0" presStyleCnt="2"/>
      <dgm:spPr/>
      <dgm:t>
        <a:bodyPr/>
        <a:lstStyle/>
        <a:p>
          <a:endParaRPr lang="en-US"/>
        </a:p>
      </dgm:t>
    </dgm:pt>
    <dgm:pt modelId="{DB6F8E23-EEC8-4994-BB43-0B88AC666755}" type="pres">
      <dgm:prSet presAssocID="{A842FEE4-FEB8-4950-8E42-F8A6B8BE5BDE}" presName="vert1" presStyleCnt="0"/>
      <dgm:spPr/>
    </dgm:pt>
    <dgm:pt modelId="{9CEFFAF5-F753-41C2-8108-5D17C9EDB0AA}" type="pres">
      <dgm:prSet presAssocID="{329049CD-AEF3-474D-8437-8B2404F30D2B}" presName="thickLine" presStyleLbl="alignNode1" presStyleIdx="1" presStyleCnt="2"/>
      <dgm:spPr/>
    </dgm:pt>
    <dgm:pt modelId="{86CDA30F-6154-44E9-B9F8-0F1CD825C1AB}" type="pres">
      <dgm:prSet presAssocID="{329049CD-AEF3-474D-8437-8B2404F30D2B}" presName="horz1" presStyleCnt="0"/>
      <dgm:spPr/>
    </dgm:pt>
    <dgm:pt modelId="{4FCDC8EC-21B7-476F-A3BD-01FBD196E2BE}" type="pres">
      <dgm:prSet presAssocID="{329049CD-AEF3-474D-8437-8B2404F30D2B}" presName="tx1" presStyleLbl="revTx" presStyleIdx="1" presStyleCnt="2"/>
      <dgm:spPr/>
      <dgm:t>
        <a:bodyPr/>
        <a:lstStyle/>
        <a:p>
          <a:endParaRPr lang="en-US"/>
        </a:p>
      </dgm:t>
    </dgm:pt>
    <dgm:pt modelId="{70169B2D-4E88-4B06-9390-39E61356CA51}" type="pres">
      <dgm:prSet presAssocID="{329049CD-AEF3-474D-8437-8B2404F30D2B}" presName="vert1" presStyleCnt="0"/>
      <dgm:spPr/>
    </dgm:pt>
  </dgm:ptLst>
  <dgm:cxnLst>
    <dgm:cxn modelId="{A59B2F17-0950-4949-A915-4E1791177EA3}" type="presOf" srcId="{A842FEE4-FEB8-4950-8E42-F8A6B8BE5BDE}" destId="{5C5265DA-A907-459B-9D65-79ECE20BACE9}" srcOrd="0" destOrd="0" presId="urn:microsoft.com/office/officeart/2008/layout/LinedList"/>
    <dgm:cxn modelId="{0813DC09-5149-4E5D-A218-20C64F6837BB}" srcId="{F3D46931-0383-4599-82F1-F221859D6DE4}" destId="{A842FEE4-FEB8-4950-8E42-F8A6B8BE5BDE}" srcOrd="0" destOrd="0" parTransId="{98105335-3D6B-4191-9FA8-B6C6FC3AF4C9}" sibTransId="{91D06C20-61FA-4560-B3DA-04CD8E03BA48}"/>
    <dgm:cxn modelId="{E43E69D0-EFA9-4967-9AD9-AC4F9C4EA038}" type="presOf" srcId="{329049CD-AEF3-474D-8437-8B2404F30D2B}" destId="{4FCDC8EC-21B7-476F-A3BD-01FBD196E2BE}" srcOrd="0" destOrd="0" presId="urn:microsoft.com/office/officeart/2008/layout/LinedList"/>
    <dgm:cxn modelId="{CA767FC4-467E-4207-B427-A74032093CE8}" type="presOf" srcId="{F3D46931-0383-4599-82F1-F221859D6DE4}" destId="{0779ECC4-DBF3-426E-8E5B-5FC7FF8A0B61}" srcOrd="0" destOrd="0" presId="urn:microsoft.com/office/officeart/2008/layout/LinedList"/>
    <dgm:cxn modelId="{55D60C8D-48EC-441A-82CB-98E14CE1419F}" srcId="{F3D46931-0383-4599-82F1-F221859D6DE4}" destId="{329049CD-AEF3-474D-8437-8B2404F30D2B}" srcOrd="1" destOrd="0" parTransId="{76FB7A8C-B3C7-4743-ADE5-234066EB1D7F}" sibTransId="{2AD50CA5-451F-4466-9F66-1A20A9BD2CFD}"/>
    <dgm:cxn modelId="{12EFB6FB-32D3-4F62-8113-EEE1103DE152}" type="presParOf" srcId="{0779ECC4-DBF3-426E-8E5B-5FC7FF8A0B61}" destId="{7F048B38-4076-4B0A-A4FA-459A9086E69C}" srcOrd="0" destOrd="0" presId="urn:microsoft.com/office/officeart/2008/layout/LinedList"/>
    <dgm:cxn modelId="{5B5E1EA8-8988-4B4C-AD46-FE056123F73E}" type="presParOf" srcId="{0779ECC4-DBF3-426E-8E5B-5FC7FF8A0B61}" destId="{9A749EA5-8C9A-4140-8150-61F7EE44CE69}" srcOrd="1" destOrd="0" presId="urn:microsoft.com/office/officeart/2008/layout/LinedList"/>
    <dgm:cxn modelId="{85105F8F-4294-46C4-B42B-C882BF731926}" type="presParOf" srcId="{9A749EA5-8C9A-4140-8150-61F7EE44CE69}" destId="{5C5265DA-A907-459B-9D65-79ECE20BACE9}" srcOrd="0" destOrd="0" presId="urn:microsoft.com/office/officeart/2008/layout/LinedList"/>
    <dgm:cxn modelId="{E2545F8E-1A2F-4AC7-9CD8-74EE9CE8332C}" type="presParOf" srcId="{9A749EA5-8C9A-4140-8150-61F7EE44CE69}" destId="{DB6F8E23-EEC8-4994-BB43-0B88AC666755}" srcOrd="1" destOrd="0" presId="urn:microsoft.com/office/officeart/2008/layout/LinedList"/>
    <dgm:cxn modelId="{2BC03C44-FA0B-43F3-996D-E5FF54BB1774}" type="presParOf" srcId="{0779ECC4-DBF3-426E-8E5B-5FC7FF8A0B61}" destId="{9CEFFAF5-F753-41C2-8108-5D17C9EDB0AA}" srcOrd="2" destOrd="0" presId="urn:microsoft.com/office/officeart/2008/layout/LinedList"/>
    <dgm:cxn modelId="{18E2F014-F6EA-4B4F-AD40-DCA594341607}" type="presParOf" srcId="{0779ECC4-DBF3-426E-8E5B-5FC7FF8A0B61}" destId="{86CDA30F-6154-44E9-B9F8-0F1CD825C1AB}" srcOrd="3" destOrd="0" presId="urn:microsoft.com/office/officeart/2008/layout/LinedList"/>
    <dgm:cxn modelId="{EFBE64A8-4539-4668-AF9D-8737DE7DEFE7}" type="presParOf" srcId="{86CDA30F-6154-44E9-B9F8-0F1CD825C1AB}" destId="{4FCDC8EC-21B7-476F-A3BD-01FBD196E2BE}" srcOrd="0" destOrd="0" presId="urn:microsoft.com/office/officeart/2008/layout/LinedList"/>
    <dgm:cxn modelId="{76A459B4-F12B-431B-B8C5-FD76A0421066}" type="presParOf" srcId="{86CDA30F-6154-44E9-B9F8-0F1CD825C1AB}" destId="{70169B2D-4E88-4B06-9390-39E61356CA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16EA31-CC81-4C9C-A875-743137DCD00B}"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C594800E-D49D-42B7-8C6F-C67430B6ADCD}">
      <dgm:prSet/>
      <dgm:spPr/>
      <dgm:t>
        <a:bodyPr/>
        <a:lstStyle/>
        <a:p>
          <a:r>
            <a:rPr lang="en-IN"/>
            <a:t>Neural networks have been successfully applied to a wide range of tasks, including </a:t>
          </a:r>
          <a:r>
            <a:rPr lang="en-IN" b="1"/>
            <a:t>image and speech recognition, natural language processing, and game playing.</a:t>
          </a:r>
          <a:r>
            <a:rPr lang="en-IN"/>
            <a:t> They are also used in various industries, such as finance, healthcare, and transportation.</a:t>
          </a:r>
          <a:endParaRPr lang="en-US"/>
        </a:p>
      </dgm:t>
    </dgm:pt>
    <dgm:pt modelId="{8BD9F178-E46E-4797-A011-F3E6F0A118AD}" type="parTrans" cxnId="{EC9F4DCC-BC90-4154-AC7D-956CF5041820}">
      <dgm:prSet/>
      <dgm:spPr/>
      <dgm:t>
        <a:bodyPr/>
        <a:lstStyle/>
        <a:p>
          <a:endParaRPr lang="en-US"/>
        </a:p>
      </dgm:t>
    </dgm:pt>
    <dgm:pt modelId="{25587678-2EAD-44B0-8C18-0DB0F39B51FB}" type="sibTrans" cxnId="{EC9F4DCC-BC90-4154-AC7D-956CF5041820}">
      <dgm:prSet/>
      <dgm:spPr/>
      <dgm:t>
        <a:bodyPr/>
        <a:lstStyle/>
        <a:p>
          <a:endParaRPr lang="en-US"/>
        </a:p>
      </dgm:t>
    </dgm:pt>
    <dgm:pt modelId="{A35BC444-5BFC-4AF2-9B95-568144ED23E1}">
      <dgm:prSet/>
      <dgm:spPr/>
      <dgm:t>
        <a:bodyPr/>
        <a:lstStyle/>
        <a:p>
          <a:r>
            <a:rPr lang="en-IN"/>
            <a:t>However, neural networks can also be complex and computationally expensive, and they may not always provide clear insights into how they arrive at their decisions. Therefore, it is important to carefully evaluate the performance and interpretability of a neural network before using it in real-world applications.</a:t>
          </a:r>
          <a:endParaRPr lang="en-US"/>
        </a:p>
      </dgm:t>
    </dgm:pt>
    <dgm:pt modelId="{FDA78C55-163B-49A1-B0F0-7482B5E1CA8B}" type="parTrans" cxnId="{C48B95CC-0F28-4CCA-B4FF-5B12F4178835}">
      <dgm:prSet/>
      <dgm:spPr/>
      <dgm:t>
        <a:bodyPr/>
        <a:lstStyle/>
        <a:p>
          <a:endParaRPr lang="en-US"/>
        </a:p>
      </dgm:t>
    </dgm:pt>
    <dgm:pt modelId="{2038812B-72E0-423F-A081-05D2DF84DC6D}" type="sibTrans" cxnId="{C48B95CC-0F28-4CCA-B4FF-5B12F4178835}">
      <dgm:prSet/>
      <dgm:spPr/>
      <dgm:t>
        <a:bodyPr/>
        <a:lstStyle/>
        <a:p>
          <a:endParaRPr lang="en-US"/>
        </a:p>
      </dgm:t>
    </dgm:pt>
    <dgm:pt modelId="{28F1CF20-BD15-4F55-8E44-3AAACB51FCC0}" type="pres">
      <dgm:prSet presAssocID="{B516EA31-CC81-4C9C-A875-743137DCD00B}" presName="hierChild1" presStyleCnt="0">
        <dgm:presLayoutVars>
          <dgm:chPref val="1"/>
          <dgm:dir/>
          <dgm:animOne val="branch"/>
          <dgm:animLvl val="lvl"/>
          <dgm:resizeHandles/>
        </dgm:presLayoutVars>
      </dgm:prSet>
      <dgm:spPr/>
      <dgm:t>
        <a:bodyPr/>
        <a:lstStyle/>
        <a:p>
          <a:endParaRPr lang="en-US"/>
        </a:p>
      </dgm:t>
    </dgm:pt>
    <dgm:pt modelId="{232D59CA-EDF5-450C-808A-C9F67FDD67CE}" type="pres">
      <dgm:prSet presAssocID="{C594800E-D49D-42B7-8C6F-C67430B6ADCD}" presName="hierRoot1" presStyleCnt="0"/>
      <dgm:spPr/>
    </dgm:pt>
    <dgm:pt modelId="{2A640E63-7D5A-4BA5-93F0-5E2280B76112}" type="pres">
      <dgm:prSet presAssocID="{C594800E-D49D-42B7-8C6F-C67430B6ADCD}" presName="composite" presStyleCnt="0"/>
      <dgm:spPr/>
    </dgm:pt>
    <dgm:pt modelId="{75ED990E-B338-489B-8296-BD0161F6AEDB}" type="pres">
      <dgm:prSet presAssocID="{C594800E-D49D-42B7-8C6F-C67430B6ADCD}" presName="background" presStyleLbl="node0" presStyleIdx="0" presStyleCnt="2"/>
      <dgm:spPr/>
    </dgm:pt>
    <dgm:pt modelId="{18EE2C5C-9DC5-4747-90D4-C55AC8C0BD8C}" type="pres">
      <dgm:prSet presAssocID="{C594800E-D49D-42B7-8C6F-C67430B6ADCD}" presName="text" presStyleLbl="fgAcc0" presStyleIdx="0" presStyleCnt="2">
        <dgm:presLayoutVars>
          <dgm:chPref val="3"/>
        </dgm:presLayoutVars>
      </dgm:prSet>
      <dgm:spPr/>
      <dgm:t>
        <a:bodyPr/>
        <a:lstStyle/>
        <a:p>
          <a:endParaRPr lang="en-US"/>
        </a:p>
      </dgm:t>
    </dgm:pt>
    <dgm:pt modelId="{576153C7-0C0B-4A1E-8527-AA6C2ED187C0}" type="pres">
      <dgm:prSet presAssocID="{C594800E-D49D-42B7-8C6F-C67430B6ADCD}" presName="hierChild2" presStyleCnt="0"/>
      <dgm:spPr/>
    </dgm:pt>
    <dgm:pt modelId="{50ACA9BD-3201-4D50-9EB5-260326889F3F}" type="pres">
      <dgm:prSet presAssocID="{A35BC444-5BFC-4AF2-9B95-568144ED23E1}" presName="hierRoot1" presStyleCnt="0"/>
      <dgm:spPr/>
    </dgm:pt>
    <dgm:pt modelId="{218D357D-04F6-4B4F-B8D6-93E397CD4736}" type="pres">
      <dgm:prSet presAssocID="{A35BC444-5BFC-4AF2-9B95-568144ED23E1}" presName="composite" presStyleCnt="0"/>
      <dgm:spPr/>
    </dgm:pt>
    <dgm:pt modelId="{FD8658E3-DA36-4B7C-9371-51E36AF249E7}" type="pres">
      <dgm:prSet presAssocID="{A35BC444-5BFC-4AF2-9B95-568144ED23E1}" presName="background" presStyleLbl="node0" presStyleIdx="1" presStyleCnt="2"/>
      <dgm:spPr/>
    </dgm:pt>
    <dgm:pt modelId="{2722C4EA-53B0-4134-A5B0-119A602A8864}" type="pres">
      <dgm:prSet presAssocID="{A35BC444-5BFC-4AF2-9B95-568144ED23E1}" presName="text" presStyleLbl="fgAcc0" presStyleIdx="1" presStyleCnt="2">
        <dgm:presLayoutVars>
          <dgm:chPref val="3"/>
        </dgm:presLayoutVars>
      </dgm:prSet>
      <dgm:spPr/>
      <dgm:t>
        <a:bodyPr/>
        <a:lstStyle/>
        <a:p>
          <a:endParaRPr lang="en-US"/>
        </a:p>
      </dgm:t>
    </dgm:pt>
    <dgm:pt modelId="{DF41B299-40C3-4C1C-BF15-45E5B68FF786}" type="pres">
      <dgm:prSet presAssocID="{A35BC444-5BFC-4AF2-9B95-568144ED23E1}" presName="hierChild2" presStyleCnt="0"/>
      <dgm:spPr/>
    </dgm:pt>
  </dgm:ptLst>
  <dgm:cxnLst>
    <dgm:cxn modelId="{C48B95CC-0F28-4CCA-B4FF-5B12F4178835}" srcId="{B516EA31-CC81-4C9C-A875-743137DCD00B}" destId="{A35BC444-5BFC-4AF2-9B95-568144ED23E1}" srcOrd="1" destOrd="0" parTransId="{FDA78C55-163B-49A1-B0F0-7482B5E1CA8B}" sibTransId="{2038812B-72E0-423F-A081-05D2DF84DC6D}"/>
    <dgm:cxn modelId="{1DB4A3B8-E859-41FD-AB6D-DBA2470419AA}" type="presOf" srcId="{B516EA31-CC81-4C9C-A875-743137DCD00B}" destId="{28F1CF20-BD15-4F55-8E44-3AAACB51FCC0}" srcOrd="0" destOrd="0" presId="urn:microsoft.com/office/officeart/2005/8/layout/hierarchy1"/>
    <dgm:cxn modelId="{29FA8CE1-4A93-4E44-A4B0-B0389D59FD42}" type="presOf" srcId="{A35BC444-5BFC-4AF2-9B95-568144ED23E1}" destId="{2722C4EA-53B0-4134-A5B0-119A602A8864}" srcOrd="0" destOrd="0" presId="urn:microsoft.com/office/officeart/2005/8/layout/hierarchy1"/>
    <dgm:cxn modelId="{EC9F4DCC-BC90-4154-AC7D-956CF5041820}" srcId="{B516EA31-CC81-4C9C-A875-743137DCD00B}" destId="{C594800E-D49D-42B7-8C6F-C67430B6ADCD}" srcOrd="0" destOrd="0" parTransId="{8BD9F178-E46E-4797-A011-F3E6F0A118AD}" sibTransId="{25587678-2EAD-44B0-8C18-0DB0F39B51FB}"/>
    <dgm:cxn modelId="{C1320545-DDB9-4764-B576-F48308606FCF}" type="presOf" srcId="{C594800E-D49D-42B7-8C6F-C67430B6ADCD}" destId="{18EE2C5C-9DC5-4747-90D4-C55AC8C0BD8C}" srcOrd="0" destOrd="0" presId="urn:microsoft.com/office/officeart/2005/8/layout/hierarchy1"/>
    <dgm:cxn modelId="{1F59A7E5-62DA-4756-96DD-969C5C1C16DA}" type="presParOf" srcId="{28F1CF20-BD15-4F55-8E44-3AAACB51FCC0}" destId="{232D59CA-EDF5-450C-808A-C9F67FDD67CE}" srcOrd="0" destOrd="0" presId="urn:microsoft.com/office/officeart/2005/8/layout/hierarchy1"/>
    <dgm:cxn modelId="{F41414C1-D38D-4E3F-9059-7C72BE0511CF}" type="presParOf" srcId="{232D59CA-EDF5-450C-808A-C9F67FDD67CE}" destId="{2A640E63-7D5A-4BA5-93F0-5E2280B76112}" srcOrd="0" destOrd="0" presId="urn:microsoft.com/office/officeart/2005/8/layout/hierarchy1"/>
    <dgm:cxn modelId="{66E9AC57-5F49-4D34-8926-4E7081BC8B32}" type="presParOf" srcId="{2A640E63-7D5A-4BA5-93F0-5E2280B76112}" destId="{75ED990E-B338-489B-8296-BD0161F6AEDB}" srcOrd="0" destOrd="0" presId="urn:microsoft.com/office/officeart/2005/8/layout/hierarchy1"/>
    <dgm:cxn modelId="{532A15CE-D72A-4F84-8213-3CACD74311B3}" type="presParOf" srcId="{2A640E63-7D5A-4BA5-93F0-5E2280B76112}" destId="{18EE2C5C-9DC5-4747-90D4-C55AC8C0BD8C}" srcOrd="1" destOrd="0" presId="urn:microsoft.com/office/officeart/2005/8/layout/hierarchy1"/>
    <dgm:cxn modelId="{F4518416-2C8F-485A-82E4-978C32A1FA8E}" type="presParOf" srcId="{232D59CA-EDF5-450C-808A-C9F67FDD67CE}" destId="{576153C7-0C0B-4A1E-8527-AA6C2ED187C0}" srcOrd="1" destOrd="0" presId="urn:microsoft.com/office/officeart/2005/8/layout/hierarchy1"/>
    <dgm:cxn modelId="{89159189-46A4-4C5A-B273-EF1ADA2EE914}" type="presParOf" srcId="{28F1CF20-BD15-4F55-8E44-3AAACB51FCC0}" destId="{50ACA9BD-3201-4D50-9EB5-260326889F3F}" srcOrd="1" destOrd="0" presId="urn:microsoft.com/office/officeart/2005/8/layout/hierarchy1"/>
    <dgm:cxn modelId="{8041263B-B416-4174-8695-EFBA9C177787}" type="presParOf" srcId="{50ACA9BD-3201-4D50-9EB5-260326889F3F}" destId="{218D357D-04F6-4B4F-B8D6-93E397CD4736}" srcOrd="0" destOrd="0" presId="urn:microsoft.com/office/officeart/2005/8/layout/hierarchy1"/>
    <dgm:cxn modelId="{DB09FC84-A25C-4B4C-86BD-3D3A66138610}" type="presParOf" srcId="{218D357D-04F6-4B4F-B8D6-93E397CD4736}" destId="{FD8658E3-DA36-4B7C-9371-51E36AF249E7}" srcOrd="0" destOrd="0" presId="urn:microsoft.com/office/officeart/2005/8/layout/hierarchy1"/>
    <dgm:cxn modelId="{22F47B8D-B98A-4A72-BCAB-758D7DAE1D66}" type="presParOf" srcId="{218D357D-04F6-4B4F-B8D6-93E397CD4736}" destId="{2722C4EA-53B0-4134-A5B0-119A602A8864}" srcOrd="1" destOrd="0" presId="urn:microsoft.com/office/officeart/2005/8/layout/hierarchy1"/>
    <dgm:cxn modelId="{C2981FF2-6A02-427E-9552-94F21370A77E}" type="presParOf" srcId="{50ACA9BD-3201-4D50-9EB5-260326889F3F}" destId="{DF41B299-40C3-4C1C-BF15-45E5B68FF7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9BD797-44B8-4284-8BBB-771E53984B0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A7280AFA-29F5-46B1-A5DA-5524B0A3AAB5}">
      <dgm:prSet/>
      <dgm:spPr/>
      <dgm:t>
        <a:bodyPr/>
        <a:lstStyle/>
        <a:p>
          <a:r>
            <a:rPr lang="en-US" b="1"/>
            <a:t>Overview of deep learning architectures</a:t>
          </a:r>
          <a:endParaRPr lang="en-US"/>
        </a:p>
      </dgm:t>
    </dgm:pt>
    <dgm:pt modelId="{80EA0142-C22C-47B8-A293-A4179AC89B80}" type="parTrans" cxnId="{9E148AE0-45F0-4964-94D4-83491DDDAC7F}">
      <dgm:prSet/>
      <dgm:spPr/>
      <dgm:t>
        <a:bodyPr/>
        <a:lstStyle/>
        <a:p>
          <a:endParaRPr lang="en-US"/>
        </a:p>
      </dgm:t>
    </dgm:pt>
    <dgm:pt modelId="{3E68702A-BD69-4386-B258-56369E8BA278}" type="sibTrans" cxnId="{9E148AE0-45F0-4964-94D4-83491DDDAC7F}">
      <dgm:prSet/>
      <dgm:spPr/>
      <dgm:t>
        <a:bodyPr/>
        <a:lstStyle/>
        <a:p>
          <a:endParaRPr lang="en-US"/>
        </a:p>
      </dgm:t>
    </dgm:pt>
    <dgm:pt modelId="{636EFAE8-A471-43C8-8ADC-F7991DD5E4BA}">
      <dgm:prSet/>
      <dgm:spPr/>
      <dgm:t>
        <a:bodyPr/>
        <a:lstStyle/>
        <a:p>
          <a:r>
            <a:rPr lang="en-US" b="1"/>
            <a:t>Convolutional neural networks (CNN)</a:t>
          </a:r>
          <a:endParaRPr lang="en-US"/>
        </a:p>
      </dgm:t>
    </dgm:pt>
    <dgm:pt modelId="{658DF049-F129-4CB4-979C-D8835E40AA08}" type="parTrans" cxnId="{BC9FF365-6E39-4E06-A1D8-9962AF1D6BEA}">
      <dgm:prSet/>
      <dgm:spPr/>
      <dgm:t>
        <a:bodyPr/>
        <a:lstStyle/>
        <a:p>
          <a:endParaRPr lang="en-US"/>
        </a:p>
      </dgm:t>
    </dgm:pt>
    <dgm:pt modelId="{E7F40F01-F634-4762-BFCB-20A94E630BAB}" type="sibTrans" cxnId="{BC9FF365-6E39-4E06-A1D8-9962AF1D6BEA}">
      <dgm:prSet/>
      <dgm:spPr/>
      <dgm:t>
        <a:bodyPr/>
        <a:lstStyle/>
        <a:p>
          <a:endParaRPr lang="en-US"/>
        </a:p>
      </dgm:t>
    </dgm:pt>
    <dgm:pt modelId="{44A3B4A3-50BD-4B9C-8AFD-FAE930582629}">
      <dgm:prSet/>
      <dgm:spPr/>
      <dgm:t>
        <a:bodyPr/>
        <a:lstStyle/>
        <a:p>
          <a:r>
            <a:rPr lang="en-US" b="1"/>
            <a:t>Recurrent neural networks (RNN)</a:t>
          </a:r>
          <a:endParaRPr lang="en-US"/>
        </a:p>
      </dgm:t>
    </dgm:pt>
    <dgm:pt modelId="{07978933-9679-4D76-BE38-7CF669F6725E}" type="parTrans" cxnId="{09EE8347-A580-48E5-89B7-F16AD84CB591}">
      <dgm:prSet/>
      <dgm:spPr/>
      <dgm:t>
        <a:bodyPr/>
        <a:lstStyle/>
        <a:p>
          <a:endParaRPr lang="en-US"/>
        </a:p>
      </dgm:t>
    </dgm:pt>
    <dgm:pt modelId="{84877492-FCFD-41CD-9200-F93482B5DE04}" type="sibTrans" cxnId="{09EE8347-A580-48E5-89B7-F16AD84CB591}">
      <dgm:prSet/>
      <dgm:spPr/>
      <dgm:t>
        <a:bodyPr/>
        <a:lstStyle/>
        <a:p>
          <a:endParaRPr lang="en-US"/>
        </a:p>
      </dgm:t>
    </dgm:pt>
    <dgm:pt modelId="{70E1122A-AF5F-46B5-878A-E908217E37B8}">
      <dgm:prSet/>
      <dgm:spPr/>
      <dgm:t>
        <a:bodyPr/>
        <a:lstStyle/>
        <a:p>
          <a:r>
            <a:rPr lang="en-US" b="1"/>
            <a:t>Generative Adversarial Networks (GAN)</a:t>
          </a:r>
          <a:endParaRPr lang="en-US"/>
        </a:p>
      </dgm:t>
    </dgm:pt>
    <dgm:pt modelId="{70E26618-0610-43A7-8BCA-8819C8992378}" type="parTrans" cxnId="{C57FDFF2-44AB-4702-A037-6D6FDE481ABD}">
      <dgm:prSet/>
      <dgm:spPr/>
      <dgm:t>
        <a:bodyPr/>
        <a:lstStyle/>
        <a:p>
          <a:endParaRPr lang="en-US"/>
        </a:p>
      </dgm:t>
    </dgm:pt>
    <dgm:pt modelId="{A8AFA388-4808-4897-BE56-63D44E13FBB3}" type="sibTrans" cxnId="{C57FDFF2-44AB-4702-A037-6D6FDE481ABD}">
      <dgm:prSet/>
      <dgm:spPr/>
      <dgm:t>
        <a:bodyPr/>
        <a:lstStyle/>
        <a:p>
          <a:endParaRPr lang="en-US"/>
        </a:p>
      </dgm:t>
    </dgm:pt>
    <dgm:pt modelId="{606807DF-77E7-4F34-A4CE-DEB944440B64}" type="pres">
      <dgm:prSet presAssocID="{EE9BD797-44B8-4284-8BBB-771E53984B0C}" presName="vert0" presStyleCnt="0">
        <dgm:presLayoutVars>
          <dgm:dir/>
          <dgm:animOne val="branch"/>
          <dgm:animLvl val="lvl"/>
        </dgm:presLayoutVars>
      </dgm:prSet>
      <dgm:spPr/>
      <dgm:t>
        <a:bodyPr/>
        <a:lstStyle/>
        <a:p>
          <a:endParaRPr lang="en-US"/>
        </a:p>
      </dgm:t>
    </dgm:pt>
    <dgm:pt modelId="{CFE9F301-A382-4876-B11F-ED4A5A486172}" type="pres">
      <dgm:prSet presAssocID="{A7280AFA-29F5-46B1-A5DA-5524B0A3AAB5}" presName="thickLine" presStyleLbl="alignNode1" presStyleIdx="0" presStyleCnt="4"/>
      <dgm:spPr/>
    </dgm:pt>
    <dgm:pt modelId="{1E208759-B9A3-4DE2-A5B3-308C90FC1C8D}" type="pres">
      <dgm:prSet presAssocID="{A7280AFA-29F5-46B1-A5DA-5524B0A3AAB5}" presName="horz1" presStyleCnt="0"/>
      <dgm:spPr/>
    </dgm:pt>
    <dgm:pt modelId="{15791EB8-93D0-4638-B74F-4F2E712E2FCE}" type="pres">
      <dgm:prSet presAssocID="{A7280AFA-29F5-46B1-A5DA-5524B0A3AAB5}" presName="tx1" presStyleLbl="revTx" presStyleIdx="0" presStyleCnt="4"/>
      <dgm:spPr/>
      <dgm:t>
        <a:bodyPr/>
        <a:lstStyle/>
        <a:p>
          <a:endParaRPr lang="en-US"/>
        </a:p>
      </dgm:t>
    </dgm:pt>
    <dgm:pt modelId="{B092388C-28FC-49DA-8329-C3BA13C31D41}" type="pres">
      <dgm:prSet presAssocID="{A7280AFA-29F5-46B1-A5DA-5524B0A3AAB5}" presName="vert1" presStyleCnt="0"/>
      <dgm:spPr/>
    </dgm:pt>
    <dgm:pt modelId="{D4D35697-3EF9-41E5-81F3-A8536155C91F}" type="pres">
      <dgm:prSet presAssocID="{636EFAE8-A471-43C8-8ADC-F7991DD5E4BA}" presName="thickLine" presStyleLbl="alignNode1" presStyleIdx="1" presStyleCnt="4"/>
      <dgm:spPr/>
    </dgm:pt>
    <dgm:pt modelId="{57F4C32C-F2D6-4CFD-9F4A-C753900F00DB}" type="pres">
      <dgm:prSet presAssocID="{636EFAE8-A471-43C8-8ADC-F7991DD5E4BA}" presName="horz1" presStyleCnt="0"/>
      <dgm:spPr/>
    </dgm:pt>
    <dgm:pt modelId="{801DF508-EDC7-42FB-ADFA-3FFDC54A235C}" type="pres">
      <dgm:prSet presAssocID="{636EFAE8-A471-43C8-8ADC-F7991DD5E4BA}" presName="tx1" presStyleLbl="revTx" presStyleIdx="1" presStyleCnt="4"/>
      <dgm:spPr/>
      <dgm:t>
        <a:bodyPr/>
        <a:lstStyle/>
        <a:p>
          <a:endParaRPr lang="en-US"/>
        </a:p>
      </dgm:t>
    </dgm:pt>
    <dgm:pt modelId="{A22174A1-65DA-47C1-A65E-A0FA25954FC2}" type="pres">
      <dgm:prSet presAssocID="{636EFAE8-A471-43C8-8ADC-F7991DD5E4BA}" presName="vert1" presStyleCnt="0"/>
      <dgm:spPr/>
    </dgm:pt>
    <dgm:pt modelId="{681D7490-17EC-4900-8B6B-969F402C53FD}" type="pres">
      <dgm:prSet presAssocID="{44A3B4A3-50BD-4B9C-8AFD-FAE930582629}" presName="thickLine" presStyleLbl="alignNode1" presStyleIdx="2" presStyleCnt="4"/>
      <dgm:spPr/>
    </dgm:pt>
    <dgm:pt modelId="{A9ABE994-918A-412D-BA4F-8191E01FF28F}" type="pres">
      <dgm:prSet presAssocID="{44A3B4A3-50BD-4B9C-8AFD-FAE930582629}" presName="horz1" presStyleCnt="0"/>
      <dgm:spPr/>
    </dgm:pt>
    <dgm:pt modelId="{BABCD428-880F-4027-9D8C-10CB5BF3C692}" type="pres">
      <dgm:prSet presAssocID="{44A3B4A3-50BD-4B9C-8AFD-FAE930582629}" presName="tx1" presStyleLbl="revTx" presStyleIdx="2" presStyleCnt="4"/>
      <dgm:spPr/>
      <dgm:t>
        <a:bodyPr/>
        <a:lstStyle/>
        <a:p>
          <a:endParaRPr lang="en-US"/>
        </a:p>
      </dgm:t>
    </dgm:pt>
    <dgm:pt modelId="{2D270552-8644-4825-94B4-ADED11610FD5}" type="pres">
      <dgm:prSet presAssocID="{44A3B4A3-50BD-4B9C-8AFD-FAE930582629}" presName="vert1" presStyleCnt="0"/>
      <dgm:spPr/>
    </dgm:pt>
    <dgm:pt modelId="{49B6F698-1931-46F1-ACE3-26F096B22F82}" type="pres">
      <dgm:prSet presAssocID="{70E1122A-AF5F-46B5-878A-E908217E37B8}" presName="thickLine" presStyleLbl="alignNode1" presStyleIdx="3" presStyleCnt="4"/>
      <dgm:spPr/>
    </dgm:pt>
    <dgm:pt modelId="{FA567E4F-CE67-420D-BB79-8986E96AE0B7}" type="pres">
      <dgm:prSet presAssocID="{70E1122A-AF5F-46B5-878A-E908217E37B8}" presName="horz1" presStyleCnt="0"/>
      <dgm:spPr/>
    </dgm:pt>
    <dgm:pt modelId="{F6804377-BD48-4C0B-8E61-48A248B774E6}" type="pres">
      <dgm:prSet presAssocID="{70E1122A-AF5F-46B5-878A-E908217E37B8}" presName="tx1" presStyleLbl="revTx" presStyleIdx="3" presStyleCnt="4"/>
      <dgm:spPr/>
      <dgm:t>
        <a:bodyPr/>
        <a:lstStyle/>
        <a:p>
          <a:endParaRPr lang="en-US"/>
        </a:p>
      </dgm:t>
    </dgm:pt>
    <dgm:pt modelId="{E06D6FA7-C3D1-4C9B-8DD6-FF53268C4E2E}" type="pres">
      <dgm:prSet presAssocID="{70E1122A-AF5F-46B5-878A-E908217E37B8}" presName="vert1" presStyleCnt="0"/>
      <dgm:spPr/>
    </dgm:pt>
  </dgm:ptLst>
  <dgm:cxnLst>
    <dgm:cxn modelId="{48C53BE4-E193-4B81-ADC1-5FD9A7F8D4D1}" type="presOf" srcId="{44A3B4A3-50BD-4B9C-8AFD-FAE930582629}" destId="{BABCD428-880F-4027-9D8C-10CB5BF3C692}" srcOrd="0" destOrd="0" presId="urn:microsoft.com/office/officeart/2008/layout/LinedList"/>
    <dgm:cxn modelId="{09EE8347-A580-48E5-89B7-F16AD84CB591}" srcId="{EE9BD797-44B8-4284-8BBB-771E53984B0C}" destId="{44A3B4A3-50BD-4B9C-8AFD-FAE930582629}" srcOrd="2" destOrd="0" parTransId="{07978933-9679-4D76-BE38-7CF669F6725E}" sibTransId="{84877492-FCFD-41CD-9200-F93482B5DE04}"/>
    <dgm:cxn modelId="{04D80B62-CE4E-47A9-B67D-713F2E52F288}" type="presOf" srcId="{EE9BD797-44B8-4284-8BBB-771E53984B0C}" destId="{606807DF-77E7-4F34-A4CE-DEB944440B64}" srcOrd="0" destOrd="0" presId="urn:microsoft.com/office/officeart/2008/layout/LinedList"/>
    <dgm:cxn modelId="{9E148AE0-45F0-4964-94D4-83491DDDAC7F}" srcId="{EE9BD797-44B8-4284-8BBB-771E53984B0C}" destId="{A7280AFA-29F5-46B1-A5DA-5524B0A3AAB5}" srcOrd="0" destOrd="0" parTransId="{80EA0142-C22C-47B8-A293-A4179AC89B80}" sibTransId="{3E68702A-BD69-4386-B258-56369E8BA278}"/>
    <dgm:cxn modelId="{C57FDFF2-44AB-4702-A037-6D6FDE481ABD}" srcId="{EE9BD797-44B8-4284-8BBB-771E53984B0C}" destId="{70E1122A-AF5F-46B5-878A-E908217E37B8}" srcOrd="3" destOrd="0" parTransId="{70E26618-0610-43A7-8BCA-8819C8992378}" sibTransId="{A8AFA388-4808-4897-BE56-63D44E13FBB3}"/>
    <dgm:cxn modelId="{EB047E9A-0C77-4391-9237-9EF7327C49A4}" type="presOf" srcId="{636EFAE8-A471-43C8-8ADC-F7991DD5E4BA}" destId="{801DF508-EDC7-42FB-ADFA-3FFDC54A235C}" srcOrd="0" destOrd="0" presId="urn:microsoft.com/office/officeart/2008/layout/LinedList"/>
    <dgm:cxn modelId="{BC9FF365-6E39-4E06-A1D8-9962AF1D6BEA}" srcId="{EE9BD797-44B8-4284-8BBB-771E53984B0C}" destId="{636EFAE8-A471-43C8-8ADC-F7991DD5E4BA}" srcOrd="1" destOrd="0" parTransId="{658DF049-F129-4CB4-979C-D8835E40AA08}" sibTransId="{E7F40F01-F634-4762-BFCB-20A94E630BAB}"/>
    <dgm:cxn modelId="{EC596D81-E53B-4124-8151-C347BD42447A}" type="presOf" srcId="{70E1122A-AF5F-46B5-878A-E908217E37B8}" destId="{F6804377-BD48-4C0B-8E61-48A248B774E6}" srcOrd="0" destOrd="0" presId="urn:microsoft.com/office/officeart/2008/layout/LinedList"/>
    <dgm:cxn modelId="{F832E6FC-E020-41F6-A91E-542EAC05CB25}" type="presOf" srcId="{A7280AFA-29F5-46B1-A5DA-5524B0A3AAB5}" destId="{15791EB8-93D0-4638-B74F-4F2E712E2FCE}" srcOrd="0" destOrd="0" presId="urn:microsoft.com/office/officeart/2008/layout/LinedList"/>
    <dgm:cxn modelId="{D315EB40-861C-4951-9D4A-C7CA031ED63B}" type="presParOf" srcId="{606807DF-77E7-4F34-A4CE-DEB944440B64}" destId="{CFE9F301-A382-4876-B11F-ED4A5A486172}" srcOrd="0" destOrd="0" presId="urn:microsoft.com/office/officeart/2008/layout/LinedList"/>
    <dgm:cxn modelId="{9F5641C2-501F-419E-A8B5-CFFBF87D07E9}" type="presParOf" srcId="{606807DF-77E7-4F34-A4CE-DEB944440B64}" destId="{1E208759-B9A3-4DE2-A5B3-308C90FC1C8D}" srcOrd="1" destOrd="0" presId="urn:microsoft.com/office/officeart/2008/layout/LinedList"/>
    <dgm:cxn modelId="{C2CB4C1B-8019-40FA-854F-0591C5FAF404}" type="presParOf" srcId="{1E208759-B9A3-4DE2-A5B3-308C90FC1C8D}" destId="{15791EB8-93D0-4638-B74F-4F2E712E2FCE}" srcOrd="0" destOrd="0" presId="urn:microsoft.com/office/officeart/2008/layout/LinedList"/>
    <dgm:cxn modelId="{FB17465E-F473-4883-B30F-620201FB5D1F}" type="presParOf" srcId="{1E208759-B9A3-4DE2-A5B3-308C90FC1C8D}" destId="{B092388C-28FC-49DA-8329-C3BA13C31D41}" srcOrd="1" destOrd="0" presId="urn:microsoft.com/office/officeart/2008/layout/LinedList"/>
    <dgm:cxn modelId="{62D3B0F2-ACDF-4C54-A4FB-BF118B255372}" type="presParOf" srcId="{606807DF-77E7-4F34-A4CE-DEB944440B64}" destId="{D4D35697-3EF9-41E5-81F3-A8536155C91F}" srcOrd="2" destOrd="0" presId="urn:microsoft.com/office/officeart/2008/layout/LinedList"/>
    <dgm:cxn modelId="{9FCA44FD-93DD-439E-BF92-DB0A1EC1D335}" type="presParOf" srcId="{606807DF-77E7-4F34-A4CE-DEB944440B64}" destId="{57F4C32C-F2D6-4CFD-9F4A-C753900F00DB}" srcOrd="3" destOrd="0" presId="urn:microsoft.com/office/officeart/2008/layout/LinedList"/>
    <dgm:cxn modelId="{66404DD7-EB07-4D7D-8062-77F244963CDF}" type="presParOf" srcId="{57F4C32C-F2D6-4CFD-9F4A-C753900F00DB}" destId="{801DF508-EDC7-42FB-ADFA-3FFDC54A235C}" srcOrd="0" destOrd="0" presId="urn:microsoft.com/office/officeart/2008/layout/LinedList"/>
    <dgm:cxn modelId="{DDC82B65-06AB-4669-BABA-2AE6A86BC432}" type="presParOf" srcId="{57F4C32C-F2D6-4CFD-9F4A-C753900F00DB}" destId="{A22174A1-65DA-47C1-A65E-A0FA25954FC2}" srcOrd="1" destOrd="0" presId="urn:microsoft.com/office/officeart/2008/layout/LinedList"/>
    <dgm:cxn modelId="{9F54B401-17E9-4C46-9381-F872AA33E262}" type="presParOf" srcId="{606807DF-77E7-4F34-A4CE-DEB944440B64}" destId="{681D7490-17EC-4900-8B6B-969F402C53FD}" srcOrd="4" destOrd="0" presId="urn:microsoft.com/office/officeart/2008/layout/LinedList"/>
    <dgm:cxn modelId="{85BE5FA0-AE65-4A61-BCA2-E55549C4BEFE}" type="presParOf" srcId="{606807DF-77E7-4F34-A4CE-DEB944440B64}" destId="{A9ABE994-918A-412D-BA4F-8191E01FF28F}" srcOrd="5" destOrd="0" presId="urn:microsoft.com/office/officeart/2008/layout/LinedList"/>
    <dgm:cxn modelId="{3181AA44-114D-44C5-9717-091410F2B266}" type="presParOf" srcId="{A9ABE994-918A-412D-BA4F-8191E01FF28F}" destId="{BABCD428-880F-4027-9D8C-10CB5BF3C692}" srcOrd="0" destOrd="0" presId="urn:microsoft.com/office/officeart/2008/layout/LinedList"/>
    <dgm:cxn modelId="{24D6E5F9-C5C5-4E9B-920E-6194CBC8D11C}" type="presParOf" srcId="{A9ABE994-918A-412D-BA4F-8191E01FF28F}" destId="{2D270552-8644-4825-94B4-ADED11610FD5}" srcOrd="1" destOrd="0" presId="urn:microsoft.com/office/officeart/2008/layout/LinedList"/>
    <dgm:cxn modelId="{DA4E0E8C-F7A2-4938-9050-84C358FD31AC}" type="presParOf" srcId="{606807DF-77E7-4F34-A4CE-DEB944440B64}" destId="{49B6F698-1931-46F1-ACE3-26F096B22F82}" srcOrd="6" destOrd="0" presId="urn:microsoft.com/office/officeart/2008/layout/LinedList"/>
    <dgm:cxn modelId="{2186801F-2DCF-41A8-88F2-1E28D175E967}" type="presParOf" srcId="{606807DF-77E7-4F34-A4CE-DEB944440B64}" destId="{FA567E4F-CE67-420D-BB79-8986E96AE0B7}" srcOrd="7" destOrd="0" presId="urn:microsoft.com/office/officeart/2008/layout/LinedList"/>
    <dgm:cxn modelId="{516ADACA-AC11-4463-8DD9-37F9D08970DB}" type="presParOf" srcId="{FA567E4F-CE67-420D-BB79-8986E96AE0B7}" destId="{F6804377-BD48-4C0B-8E61-48A248B774E6}" srcOrd="0" destOrd="0" presId="urn:microsoft.com/office/officeart/2008/layout/LinedList"/>
    <dgm:cxn modelId="{0DBC4ABE-3B43-4EB7-8788-C320D66DD755}" type="presParOf" srcId="{FA567E4F-CE67-420D-BB79-8986E96AE0B7}" destId="{E06D6FA7-C3D1-4C9B-8DD6-FF53268C4E2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2CAA671-5DCB-47F0-9A27-36F82EA4C94D}"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F8D20CA2-1691-4335-8993-3436A6410450}">
      <dgm:prSet/>
      <dgm:spPr/>
      <dgm:t>
        <a:bodyPr/>
        <a:lstStyle/>
        <a:p>
          <a:r>
            <a:rPr lang="en-IN"/>
            <a:t>Deep learning is a subset of machine learning that uses neural networks with multiple layers to process and analyze large amounts of data. These architectures are designed to mimic the way the human brain processes information.</a:t>
          </a:r>
          <a:endParaRPr lang="en-US"/>
        </a:p>
      </dgm:t>
    </dgm:pt>
    <dgm:pt modelId="{58F64C87-2EB7-43BC-BBA1-98E772D371BB}" type="parTrans" cxnId="{4407BA40-1182-4C3B-A2FD-8AC4D540AA3E}">
      <dgm:prSet/>
      <dgm:spPr/>
      <dgm:t>
        <a:bodyPr/>
        <a:lstStyle/>
        <a:p>
          <a:endParaRPr lang="en-US"/>
        </a:p>
      </dgm:t>
    </dgm:pt>
    <dgm:pt modelId="{DEDBD883-60F5-4667-8EA8-8C53E78D8620}" type="sibTrans" cxnId="{4407BA40-1182-4C3B-A2FD-8AC4D540AA3E}">
      <dgm:prSet/>
      <dgm:spPr/>
      <dgm:t>
        <a:bodyPr/>
        <a:lstStyle/>
        <a:p>
          <a:endParaRPr lang="en-US"/>
        </a:p>
      </dgm:t>
    </dgm:pt>
    <dgm:pt modelId="{2D691891-8CA4-4F5D-B875-CD4D3628280A}">
      <dgm:prSet/>
      <dgm:spPr/>
      <dgm:t>
        <a:bodyPr/>
        <a:lstStyle/>
        <a:p>
          <a:r>
            <a:rPr lang="en-IN" b="1"/>
            <a:t>1.Feedforward Neural Networks (FFNN):</a:t>
          </a:r>
          <a:r>
            <a:rPr lang="en-IN"/>
            <a:t> These are the most basic type of neural networks, where information flows in one direction from input to output. They consist of an input layer, one or more hidden layers, and an output layer. FFNNs are used for tasks such as image classification and natural language processing.</a:t>
          </a:r>
          <a:endParaRPr lang="en-US"/>
        </a:p>
      </dgm:t>
    </dgm:pt>
    <dgm:pt modelId="{AAB6DCA4-2531-4B15-9312-A918B1754E0A}" type="parTrans" cxnId="{0D2B3912-1F9E-41E0-AC06-F44553DD1ED2}">
      <dgm:prSet/>
      <dgm:spPr/>
      <dgm:t>
        <a:bodyPr/>
        <a:lstStyle/>
        <a:p>
          <a:endParaRPr lang="en-US"/>
        </a:p>
      </dgm:t>
    </dgm:pt>
    <dgm:pt modelId="{0363D793-49C6-42EC-A9ED-AC6F68960291}" type="sibTrans" cxnId="{0D2B3912-1F9E-41E0-AC06-F44553DD1ED2}">
      <dgm:prSet/>
      <dgm:spPr/>
      <dgm:t>
        <a:bodyPr/>
        <a:lstStyle/>
        <a:p>
          <a:endParaRPr lang="en-US"/>
        </a:p>
      </dgm:t>
    </dgm:pt>
    <dgm:pt modelId="{2ED68909-40CE-43C8-BE56-325209F9BECA}">
      <dgm:prSet/>
      <dgm:spPr/>
      <dgm:t>
        <a:bodyPr/>
        <a:lstStyle/>
        <a:p>
          <a:r>
            <a:rPr lang="en-IN" b="1"/>
            <a:t>2.Recurrent Neural Networks (RNN):</a:t>
          </a:r>
          <a:r>
            <a:rPr lang="en-IN"/>
            <a:t> These networks are designed to process sequential data, such as time series or speech. They have a hidden state that is updated at each time step, allowing them to maintain a memory of previous inputs. RNNs are used for tasks such as language translation and speech recognition.</a:t>
          </a:r>
          <a:endParaRPr lang="en-US"/>
        </a:p>
      </dgm:t>
    </dgm:pt>
    <dgm:pt modelId="{DE0003B4-2D71-4793-8447-E18DD5C23519}" type="parTrans" cxnId="{846AD74E-F719-416C-AE35-E3F6AC9121DD}">
      <dgm:prSet/>
      <dgm:spPr/>
      <dgm:t>
        <a:bodyPr/>
        <a:lstStyle/>
        <a:p>
          <a:endParaRPr lang="en-US"/>
        </a:p>
      </dgm:t>
    </dgm:pt>
    <dgm:pt modelId="{F94D2EAB-69CB-4770-AC17-FE6EFA1E77C6}" type="sibTrans" cxnId="{846AD74E-F719-416C-AE35-E3F6AC9121DD}">
      <dgm:prSet/>
      <dgm:spPr/>
      <dgm:t>
        <a:bodyPr/>
        <a:lstStyle/>
        <a:p>
          <a:endParaRPr lang="en-US"/>
        </a:p>
      </dgm:t>
    </dgm:pt>
    <dgm:pt modelId="{F7B18F56-5EC8-40D7-BA22-278819682EBE}" type="pres">
      <dgm:prSet presAssocID="{12CAA671-5DCB-47F0-9A27-36F82EA4C94D}" presName="vert0" presStyleCnt="0">
        <dgm:presLayoutVars>
          <dgm:dir/>
          <dgm:animOne val="branch"/>
          <dgm:animLvl val="lvl"/>
        </dgm:presLayoutVars>
      </dgm:prSet>
      <dgm:spPr/>
      <dgm:t>
        <a:bodyPr/>
        <a:lstStyle/>
        <a:p>
          <a:endParaRPr lang="en-US"/>
        </a:p>
      </dgm:t>
    </dgm:pt>
    <dgm:pt modelId="{24B30B5B-CE7E-47CA-9B88-AD4E05DA79F3}" type="pres">
      <dgm:prSet presAssocID="{F8D20CA2-1691-4335-8993-3436A6410450}" presName="thickLine" presStyleLbl="alignNode1" presStyleIdx="0" presStyleCnt="3"/>
      <dgm:spPr/>
    </dgm:pt>
    <dgm:pt modelId="{B919DA40-EDCA-4268-B3CC-F99976D0C004}" type="pres">
      <dgm:prSet presAssocID="{F8D20CA2-1691-4335-8993-3436A6410450}" presName="horz1" presStyleCnt="0"/>
      <dgm:spPr/>
    </dgm:pt>
    <dgm:pt modelId="{167CCA19-4229-432D-A694-2A76C62DBFD3}" type="pres">
      <dgm:prSet presAssocID="{F8D20CA2-1691-4335-8993-3436A6410450}" presName="tx1" presStyleLbl="revTx" presStyleIdx="0" presStyleCnt="3"/>
      <dgm:spPr/>
      <dgm:t>
        <a:bodyPr/>
        <a:lstStyle/>
        <a:p>
          <a:endParaRPr lang="en-US"/>
        </a:p>
      </dgm:t>
    </dgm:pt>
    <dgm:pt modelId="{40243061-E5D3-48E0-8A00-BBCD81B8EB64}" type="pres">
      <dgm:prSet presAssocID="{F8D20CA2-1691-4335-8993-3436A6410450}" presName="vert1" presStyleCnt="0"/>
      <dgm:spPr/>
    </dgm:pt>
    <dgm:pt modelId="{D63C48A3-1B3B-4BF3-B722-1B134E698DDD}" type="pres">
      <dgm:prSet presAssocID="{2D691891-8CA4-4F5D-B875-CD4D3628280A}" presName="thickLine" presStyleLbl="alignNode1" presStyleIdx="1" presStyleCnt="3"/>
      <dgm:spPr/>
    </dgm:pt>
    <dgm:pt modelId="{BC498817-012A-4F81-922E-9D9ACBDF42EF}" type="pres">
      <dgm:prSet presAssocID="{2D691891-8CA4-4F5D-B875-CD4D3628280A}" presName="horz1" presStyleCnt="0"/>
      <dgm:spPr/>
    </dgm:pt>
    <dgm:pt modelId="{76362390-BB4C-4623-9486-8674430A5374}" type="pres">
      <dgm:prSet presAssocID="{2D691891-8CA4-4F5D-B875-CD4D3628280A}" presName="tx1" presStyleLbl="revTx" presStyleIdx="1" presStyleCnt="3"/>
      <dgm:spPr/>
      <dgm:t>
        <a:bodyPr/>
        <a:lstStyle/>
        <a:p>
          <a:endParaRPr lang="en-US"/>
        </a:p>
      </dgm:t>
    </dgm:pt>
    <dgm:pt modelId="{1C49A0CA-FCD7-4E9B-B660-AB092C32E24E}" type="pres">
      <dgm:prSet presAssocID="{2D691891-8CA4-4F5D-B875-CD4D3628280A}" presName="vert1" presStyleCnt="0"/>
      <dgm:spPr/>
    </dgm:pt>
    <dgm:pt modelId="{2E0FE830-9360-400C-AC07-DF912C7DE530}" type="pres">
      <dgm:prSet presAssocID="{2ED68909-40CE-43C8-BE56-325209F9BECA}" presName="thickLine" presStyleLbl="alignNode1" presStyleIdx="2" presStyleCnt="3"/>
      <dgm:spPr/>
    </dgm:pt>
    <dgm:pt modelId="{51490B13-0612-4657-AFA5-29291C65109C}" type="pres">
      <dgm:prSet presAssocID="{2ED68909-40CE-43C8-BE56-325209F9BECA}" presName="horz1" presStyleCnt="0"/>
      <dgm:spPr/>
    </dgm:pt>
    <dgm:pt modelId="{25D1C6A0-EDFB-490E-8A90-679566A4F7A3}" type="pres">
      <dgm:prSet presAssocID="{2ED68909-40CE-43C8-BE56-325209F9BECA}" presName="tx1" presStyleLbl="revTx" presStyleIdx="2" presStyleCnt="3"/>
      <dgm:spPr/>
      <dgm:t>
        <a:bodyPr/>
        <a:lstStyle/>
        <a:p>
          <a:endParaRPr lang="en-US"/>
        </a:p>
      </dgm:t>
    </dgm:pt>
    <dgm:pt modelId="{422D8234-54E0-4337-8E03-71191EFAA46D}" type="pres">
      <dgm:prSet presAssocID="{2ED68909-40CE-43C8-BE56-325209F9BECA}" presName="vert1" presStyleCnt="0"/>
      <dgm:spPr/>
    </dgm:pt>
  </dgm:ptLst>
  <dgm:cxnLst>
    <dgm:cxn modelId="{846AD74E-F719-416C-AE35-E3F6AC9121DD}" srcId="{12CAA671-5DCB-47F0-9A27-36F82EA4C94D}" destId="{2ED68909-40CE-43C8-BE56-325209F9BECA}" srcOrd="2" destOrd="0" parTransId="{DE0003B4-2D71-4793-8447-E18DD5C23519}" sibTransId="{F94D2EAB-69CB-4770-AC17-FE6EFA1E77C6}"/>
    <dgm:cxn modelId="{44CD3EA0-6C69-49B0-8ECC-9AA73350EE24}" type="presOf" srcId="{2D691891-8CA4-4F5D-B875-CD4D3628280A}" destId="{76362390-BB4C-4623-9486-8674430A5374}" srcOrd="0" destOrd="0" presId="urn:microsoft.com/office/officeart/2008/layout/LinedList"/>
    <dgm:cxn modelId="{0D2B3912-1F9E-41E0-AC06-F44553DD1ED2}" srcId="{12CAA671-5DCB-47F0-9A27-36F82EA4C94D}" destId="{2D691891-8CA4-4F5D-B875-CD4D3628280A}" srcOrd="1" destOrd="0" parTransId="{AAB6DCA4-2531-4B15-9312-A918B1754E0A}" sibTransId="{0363D793-49C6-42EC-A9ED-AC6F68960291}"/>
    <dgm:cxn modelId="{69A03291-46A1-404E-9FEB-3DEE56C4DB6F}" type="presOf" srcId="{F8D20CA2-1691-4335-8993-3436A6410450}" destId="{167CCA19-4229-432D-A694-2A76C62DBFD3}" srcOrd="0" destOrd="0" presId="urn:microsoft.com/office/officeart/2008/layout/LinedList"/>
    <dgm:cxn modelId="{0465D04B-D1E5-4715-9376-6DC7E74371A6}" type="presOf" srcId="{2ED68909-40CE-43C8-BE56-325209F9BECA}" destId="{25D1C6A0-EDFB-490E-8A90-679566A4F7A3}" srcOrd="0" destOrd="0" presId="urn:microsoft.com/office/officeart/2008/layout/LinedList"/>
    <dgm:cxn modelId="{4407BA40-1182-4C3B-A2FD-8AC4D540AA3E}" srcId="{12CAA671-5DCB-47F0-9A27-36F82EA4C94D}" destId="{F8D20CA2-1691-4335-8993-3436A6410450}" srcOrd="0" destOrd="0" parTransId="{58F64C87-2EB7-43BC-BBA1-98E772D371BB}" sibTransId="{DEDBD883-60F5-4667-8EA8-8C53E78D8620}"/>
    <dgm:cxn modelId="{98600FD6-F444-4B39-A28B-17177011D3CB}" type="presOf" srcId="{12CAA671-5DCB-47F0-9A27-36F82EA4C94D}" destId="{F7B18F56-5EC8-40D7-BA22-278819682EBE}" srcOrd="0" destOrd="0" presId="urn:microsoft.com/office/officeart/2008/layout/LinedList"/>
    <dgm:cxn modelId="{B916D7B1-F04E-4173-B3F5-F08F09792E05}" type="presParOf" srcId="{F7B18F56-5EC8-40D7-BA22-278819682EBE}" destId="{24B30B5B-CE7E-47CA-9B88-AD4E05DA79F3}" srcOrd="0" destOrd="0" presId="urn:microsoft.com/office/officeart/2008/layout/LinedList"/>
    <dgm:cxn modelId="{59A84692-D2D1-40FD-98F0-9CADB5AD204D}" type="presParOf" srcId="{F7B18F56-5EC8-40D7-BA22-278819682EBE}" destId="{B919DA40-EDCA-4268-B3CC-F99976D0C004}" srcOrd="1" destOrd="0" presId="urn:microsoft.com/office/officeart/2008/layout/LinedList"/>
    <dgm:cxn modelId="{E9F1AE00-4DA6-436A-92BB-65EA69C68306}" type="presParOf" srcId="{B919DA40-EDCA-4268-B3CC-F99976D0C004}" destId="{167CCA19-4229-432D-A694-2A76C62DBFD3}" srcOrd="0" destOrd="0" presId="urn:microsoft.com/office/officeart/2008/layout/LinedList"/>
    <dgm:cxn modelId="{B9736A29-905B-459A-A205-EF2F04227A1A}" type="presParOf" srcId="{B919DA40-EDCA-4268-B3CC-F99976D0C004}" destId="{40243061-E5D3-48E0-8A00-BBCD81B8EB64}" srcOrd="1" destOrd="0" presId="urn:microsoft.com/office/officeart/2008/layout/LinedList"/>
    <dgm:cxn modelId="{6DFD9C44-624C-4761-853D-9EDE2B291A68}" type="presParOf" srcId="{F7B18F56-5EC8-40D7-BA22-278819682EBE}" destId="{D63C48A3-1B3B-4BF3-B722-1B134E698DDD}" srcOrd="2" destOrd="0" presId="urn:microsoft.com/office/officeart/2008/layout/LinedList"/>
    <dgm:cxn modelId="{3ACE2C92-F784-445F-B6D6-5DC73D890936}" type="presParOf" srcId="{F7B18F56-5EC8-40D7-BA22-278819682EBE}" destId="{BC498817-012A-4F81-922E-9D9ACBDF42EF}" srcOrd="3" destOrd="0" presId="urn:microsoft.com/office/officeart/2008/layout/LinedList"/>
    <dgm:cxn modelId="{39169C16-AD6B-48A7-8D33-C75F15474C9A}" type="presParOf" srcId="{BC498817-012A-4F81-922E-9D9ACBDF42EF}" destId="{76362390-BB4C-4623-9486-8674430A5374}" srcOrd="0" destOrd="0" presId="urn:microsoft.com/office/officeart/2008/layout/LinedList"/>
    <dgm:cxn modelId="{BAF3E63F-DEA3-4D9E-B4ED-9E7074FA7634}" type="presParOf" srcId="{BC498817-012A-4F81-922E-9D9ACBDF42EF}" destId="{1C49A0CA-FCD7-4E9B-B660-AB092C32E24E}" srcOrd="1" destOrd="0" presId="urn:microsoft.com/office/officeart/2008/layout/LinedList"/>
    <dgm:cxn modelId="{626BDFE6-4724-443A-BDFA-C5F7D2A0C95C}" type="presParOf" srcId="{F7B18F56-5EC8-40D7-BA22-278819682EBE}" destId="{2E0FE830-9360-400C-AC07-DF912C7DE530}" srcOrd="4" destOrd="0" presId="urn:microsoft.com/office/officeart/2008/layout/LinedList"/>
    <dgm:cxn modelId="{12188BF1-2D77-4AF0-A459-5C558FEF8A02}" type="presParOf" srcId="{F7B18F56-5EC8-40D7-BA22-278819682EBE}" destId="{51490B13-0612-4657-AFA5-29291C65109C}" srcOrd="5" destOrd="0" presId="urn:microsoft.com/office/officeart/2008/layout/LinedList"/>
    <dgm:cxn modelId="{770312AC-B04A-4180-A7DC-41CAADBE3E34}" type="presParOf" srcId="{51490B13-0612-4657-AFA5-29291C65109C}" destId="{25D1C6A0-EDFB-490E-8A90-679566A4F7A3}" srcOrd="0" destOrd="0" presId="urn:microsoft.com/office/officeart/2008/layout/LinedList"/>
    <dgm:cxn modelId="{607478BC-C86A-4BB0-AE17-5081112DEC65}" type="presParOf" srcId="{51490B13-0612-4657-AFA5-29291C65109C}" destId="{422D8234-54E0-4337-8E03-71191EFAA4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1990E-3EF9-4406-88D1-41AF61BE0796}">
      <dsp:nvSpPr>
        <dsp:cNvPr id="0" name=""/>
        <dsp:cNvSpPr/>
      </dsp:nvSpPr>
      <dsp:spPr>
        <a:xfrm>
          <a:off x="0" y="121598"/>
          <a:ext cx="6263640"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Introduction​</a:t>
          </a:r>
        </a:p>
      </dsp:txBody>
      <dsp:txXfrm>
        <a:off x="30442" y="152040"/>
        <a:ext cx="6202756" cy="562726"/>
      </dsp:txXfrm>
    </dsp:sp>
    <dsp:sp modelId="{574D3E06-94ED-462D-A5A1-06A6280562D1}">
      <dsp:nvSpPr>
        <dsp:cNvPr id="0" name=""/>
        <dsp:cNvSpPr/>
      </dsp:nvSpPr>
      <dsp:spPr>
        <a:xfrm>
          <a:off x="0" y="745208"/>
          <a:ext cx="626364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Definition of deep learning​</a:t>
          </a:r>
        </a:p>
        <a:p>
          <a:pPr marL="228600" lvl="1" indent="-228600" algn="l" defTabSz="889000">
            <a:lnSpc>
              <a:spcPct val="90000"/>
            </a:lnSpc>
            <a:spcBef>
              <a:spcPct val="0"/>
            </a:spcBef>
            <a:spcAft>
              <a:spcPct val="20000"/>
            </a:spcAft>
            <a:buChar char="••"/>
          </a:pPr>
          <a:r>
            <a:rPr lang="en-US" sz="2000" kern="1200"/>
            <a:t>Importance and applications of deep learning​</a:t>
          </a:r>
        </a:p>
      </dsp:txBody>
      <dsp:txXfrm>
        <a:off x="0" y="745208"/>
        <a:ext cx="6263640" cy="699660"/>
      </dsp:txXfrm>
    </dsp:sp>
    <dsp:sp modelId="{32CD379B-F1CB-4B15-8475-8F8DC7E5C371}">
      <dsp:nvSpPr>
        <dsp:cNvPr id="0" name=""/>
        <dsp:cNvSpPr/>
      </dsp:nvSpPr>
      <dsp:spPr>
        <a:xfrm>
          <a:off x="0" y="1444868"/>
          <a:ext cx="6263640" cy="6236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Neural Networks​</a:t>
          </a:r>
        </a:p>
      </dsp:txBody>
      <dsp:txXfrm>
        <a:off x="30442" y="1475310"/>
        <a:ext cx="6202756" cy="562726"/>
      </dsp:txXfrm>
    </dsp:sp>
    <dsp:sp modelId="{133DF50B-26E3-49D9-A767-3BAF77E81327}">
      <dsp:nvSpPr>
        <dsp:cNvPr id="0" name=""/>
        <dsp:cNvSpPr/>
      </dsp:nvSpPr>
      <dsp:spPr>
        <a:xfrm>
          <a:off x="0" y="2068478"/>
          <a:ext cx="6263640" cy="1318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Overview of neural networks​</a:t>
          </a:r>
        </a:p>
        <a:p>
          <a:pPr marL="228600" lvl="1" indent="-228600" algn="l" defTabSz="889000">
            <a:lnSpc>
              <a:spcPct val="90000"/>
            </a:lnSpc>
            <a:spcBef>
              <a:spcPct val="0"/>
            </a:spcBef>
            <a:spcAft>
              <a:spcPct val="20000"/>
            </a:spcAft>
            <a:buChar char="••"/>
          </a:pPr>
          <a:r>
            <a:rPr lang="en-US" sz="2000" kern="1200"/>
            <a:t>How neural networks work​</a:t>
          </a:r>
        </a:p>
        <a:p>
          <a:pPr marL="228600" lvl="1" indent="-228600" algn="l" defTabSz="889000">
            <a:lnSpc>
              <a:spcPct val="90000"/>
            </a:lnSpc>
            <a:spcBef>
              <a:spcPct val="0"/>
            </a:spcBef>
            <a:spcAft>
              <a:spcPct val="20000"/>
            </a:spcAft>
            <a:buChar char="••"/>
          </a:pPr>
          <a:r>
            <a:rPr lang="en-US" sz="2000" kern="1200"/>
            <a:t>Types of neural networks (feedforward, recurrent, convolutional)​</a:t>
          </a:r>
        </a:p>
      </dsp:txBody>
      <dsp:txXfrm>
        <a:off x="0" y="2068478"/>
        <a:ext cx="6263640" cy="1318590"/>
      </dsp:txXfrm>
    </dsp:sp>
    <dsp:sp modelId="{FE165BE4-7900-480A-8E88-BCCD75088988}">
      <dsp:nvSpPr>
        <dsp:cNvPr id="0" name=""/>
        <dsp:cNvSpPr/>
      </dsp:nvSpPr>
      <dsp:spPr>
        <a:xfrm>
          <a:off x="0" y="3387068"/>
          <a:ext cx="6263640" cy="6236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Deep Learning Architectures​</a:t>
          </a:r>
        </a:p>
      </dsp:txBody>
      <dsp:txXfrm>
        <a:off x="30442" y="3417510"/>
        <a:ext cx="6202756" cy="562726"/>
      </dsp:txXfrm>
    </dsp:sp>
    <dsp:sp modelId="{8C5B7298-27ED-4043-AFE2-DA7033E4312E}">
      <dsp:nvSpPr>
        <dsp:cNvPr id="0" name=""/>
        <dsp:cNvSpPr/>
      </dsp:nvSpPr>
      <dsp:spPr>
        <a:xfrm>
          <a:off x="0" y="4010679"/>
          <a:ext cx="626364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Overview of deep learning architectures​</a:t>
          </a:r>
        </a:p>
        <a:p>
          <a:pPr marL="228600" lvl="1" indent="-228600" algn="l" defTabSz="889000">
            <a:lnSpc>
              <a:spcPct val="90000"/>
            </a:lnSpc>
            <a:spcBef>
              <a:spcPct val="0"/>
            </a:spcBef>
            <a:spcAft>
              <a:spcPct val="20000"/>
            </a:spcAft>
            <a:buChar char="••"/>
          </a:pPr>
          <a:r>
            <a:rPr lang="en-US" sz="2000" kern="1200"/>
            <a:t>Convolutional neural networks (CNN)​</a:t>
          </a:r>
        </a:p>
        <a:p>
          <a:pPr marL="228600" lvl="1" indent="-228600" algn="l" defTabSz="889000">
            <a:lnSpc>
              <a:spcPct val="90000"/>
            </a:lnSpc>
            <a:spcBef>
              <a:spcPct val="0"/>
            </a:spcBef>
            <a:spcAft>
              <a:spcPct val="20000"/>
            </a:spcAft>
            <a:buChar char="••"/>
          </a:pPr>
          <a:r>
            <a:rPr lang="en-US" sz="2000" kern="1200"/>
            <a:t>Recurrent neural networks (RNN)​</a:t>
          </a:r>
        </a:p>
        <a:p>
          <a:pPr marL="228600" lvl="1" indent="-228600" algn="l" defTabSz="889000">
            <a:lnSpc>
              <a:spcPct val="90000"/>
            </a:lnSpc>
            <a:spcBef>
              <a:spcPct val="0"/>
            </a:spcBef>
            <a:spcAft>
              <a:spcPct val="20000"/>
            </a:spcAft>
            <a:buChar char="••"/>
          </a:pPr>
          <a:r>
            <a:rPr lang="en-US" sz="2000" kern="1200"/>
            <a:t>Generative Adversarial Networks (GAN)​</a:t>
          </a:r>
        </a:p>
      </dsp:txBody>
      <dsp:txXfrm>
        <a:off x="0" y="4010679"/>
        <a:ext cx="6263640" cy="13724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07179-416C-45BC-8B6B-B5AD9DB2C374}">
      <dsp:nvSpPr>
        <dsp:cNvPr id="0" name=""/>
        <dsp:cNvSpPr/>
      </dsp:nvSpPr>
      <dsp:spPr>
        <a:xfrm rot="5400000">
          <a:off x="-132503" y="134805"/>
          <a:ext cx="883357" cy="61834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Import</a:t>
          </a:r>
        </a:p>
      </dsp:txBody>
      <dsp:txXfrm rot="-5400000">
        <a:off x="2" y="311476"/>
        <a:ext cx="618349" cy="265008"/>
      </dsp:txXfrm>
    </dsp:sp>
    <dsp:sp modelId="{C3A9C220-755E-43BB-B85B-5FAA03EEE376}">
      <dsp:nvSpPr>
        <dsp:cNvPr id="0" name=""/>
        <dsp:cNvSpPr/>
      </dsp:nvSpPr>
      <dsp:spPr>
        <a:xfrm rot="5400000">
          <a:off x="4260032" y="-3639381"/>
          <a:ext cx="574182" cy="785754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Import the necessary library- </a:t>
          </a:r>
          <a:r>
            <a:rPr lang="en-US" sz="1700" kern="1200" dirty="0" err="1"/>
            <a:t>tensorflow</a:t>
          </a:r>
          <a:r>
            <a:rPr lang="en-US" sz="1700" kern="1200" dirty="0"/>
            <a:t>, </a:t>
          </a:r>
          <a:r>
            <a:rPr lang="en-US" sz="1700" kern="1200" dirty="0" err="1"/>
            <a:t>keras</a:t>
          </a:r>
          <a:r>
            <a:rPr lang="en-US" sz="1700" kern="1200" dirty="0">
              <a:latin typeface="Calibri Light" panose="020F0302020204030204"/>
            </a:rPr>
            <a:t>  </a:t>
          </a:r>
          <a:endParaRPr lang="en-US" sz="1700" kern="1200" dirty="0"/>
        </a:p>
      </dsp:txBody>
      <dsp:txXfrm rot="-5400000">
        <a:off x="618350" y="30330"/>
        <a:ext cx="7829519" cy="518124"/>
      </dsp:txXfrm>
    </dsp:sp>
    <dsp:sp modelId="{00CC4BD0-B70A-479A-8CE1-28EC1A943FB6}">
      <dsp:nvSpPr>
        <dsp:cNvPr id="0" name=""/>
        <dsp:cNvSpPr/>
      </dsp:nvSpPr>
      <dsp:spPr>
        <a:xfrm rot="5400000">
          <a:off x="-132503" y="934985"/>
          <a:ext cx="883357" cy="61834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Load</a:t>
          </a:r>
        </a:p>
      </dsp:txBody>
      <dsp:txXfrm rot="-5400000">
        <a:off x="2" y="1111656"/>
        <a:ext cx="618349" cy="265008"/>
      </dsp:txXfrm>
    </dsp:sp>
    <dsp:sp modelId="{D1F8723C-30A3-42F0-B0B5-70A32482E68C}">
      <dsp:nvSpPr>
        <dsp:cNvPr id="0" name=""/>
        <dsp:cNvSpPr/>
      </dsp:nvSpPr>
      <dsp:spPr>
        <a:xfrm rot="5400000">
          <a:off x="4260032" y="-2839200"/>
          <a:ext cx="574182" cy="785754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Load the Dataset </a:t>
          </a:r>
          <a:r>
            <a:rPr lang="en-US" sz="1700" kern="1200" dirty="0">
              <a:latin typeface="Calibri Light" panose="020F0302020204030204"/>
            </a:rPr>
            <a:t>CIFAR10</a:t>
          </a:r>
          <a:endParaRPr lang="en-US" sz="1700" kern="1200" dirty="0"/>
        </a:p>
      </dsp:txBody>
      <dsp:txXfrm rot="-5400000">
        <a:off x="618350" y="830511"/>
        <a:ext cx="7829519" cy="518124"/>
      </dsp:txXfrm>
    </dsp:sp>
    <dsp:sp modelId="{DBC0F668-99D3-463E-9D72-C83C5C90070C}">
      <dsp:nvSpPr>
        <dsp:cNvPr id="0" name=""/>
        <dsp:cNvSpPr/>
      </dsp:nvSpPr>
      <dsp:spPr>
        <a:xfrm rot="5400000">
          <a:off x="-132503" y="1735165"/>
          <a:ext cx="883357" cy="61834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Normalize</a:t>
          </a:r>
        </a:p>
      </dsp:txBody>
      <dsp:txXfrm rot="-5400000">
        <a:off x="2" y="1911836"/>
        <a:ext cx="618349" cy="265008"/>
      </dsp:txXfrm>
    </dsp:sp>
    <dsp:sp modelId="{BED9F4AC-9E3E-4EBD-AFAB-1BD45009581D}">
      <dsp:nvSpPr>
        <dsp:cNvPr id="0" name=""/>
        <dsp:cNvSpPr/>
      </dsp:nvSpPr>
      <dsp:spPr>
        <a:xfrm rot="5400000">
          <a:off x="4260032" y="-2039020"/>
          <a:ext cx="574182" cy="785754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Normalize the data -The data is first normalized by dividing by 255.</a:t>
          </a:r>
        </a:p>
      </dsp:txBody>
      <dsp:txXfrm rot="-5400000">
        <a:off x="618350" y="1630691"/>
        <a:ext cx="7829519" cy="518124"/>
      </dsp:txXfrm>
    </dsp:sp>
    <dsp:sp modelId="{4426BAB5-3A85-420E-8E0C-8D3C9AF9A89C}">
      <dsp:nvSpPr>
        <dsp:cNvPr id="0" name=""/>
        <dsp:cNvSpPr/>
      </dsp:nvSpPr>
      <dsp:spPr>
        <a:xfrm rot="5400000">
          <a:off x="-132503" y="2535346"/>
          <a:ext cx="883357" cy="61834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Create</a:t>
          </a:r>
        </a:p>
      </dsp:txBody>
      <dsp:txXfrm rot="-5400000">
        <a:off x="2" y="2712017"/>
        <a:ext cx="618349" cy="265008"/>
      </dsp:txXfrm>
    </dsp:sp>
    <dsp:sp modelId="{5AEF9B1C-22FC-4650-8A7A-7B2640B3017B}">
      <dsp:nvSpPr>
        <dsp:cNvPr id="0" name=""/>
        <dsp:cNvSpPr/>
      </dsp:nvSpPr>
      <dsp:spPr>
        <a:xfrm rot="5400000">
          <a:off x="4260032" y="-1238840"/>
          <a:ext cx="574182" cy="785754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Create a shallow neural network with 2 layers ((flatten and dense)</a:t>
          </a:r>
        </a:p>
      </dsp:txBody>
      <dsp:txXfrm rot="-5400000">
        <a:off x="618350" y="2430871"/>
        <a:ext cx="7829519" cy="518124"/>
      </dsp:txXfrm>
    </dsp:sp>
    <dsp:sp modelId="{D5A3034B-2817-4F19-91CC-247196F38A22}">
      <dsp:nvSpPr>
        <dsp:cNvPr id="0" name=""/>
        <dsp:cNvSpPr/>
      </dsp:nvSpPr>
      <dsp:spPr>
        <a:xfrm rot="5400000">
          <a:off x="-132503" y="3335526"/>
          <a:ext cx="883357" cy="61834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Compile</a:t>
          </a:r>
        </a:p>
      </dsp:txBody>
      <dsp:txXfrm rot="-5400000">
        <a:off x="2" y="3512197"/>
        <a:ext cx="618349" cy="265008"/>
      </dsp:txXfrm>
    </dsp:sp>
    <dsp:sp modelId="{E1047947-8D31-4DE8-A596-0A53F0C54596}">
      <dsp:nvSpPr>
        <dsp:cNvPr id="0" name=""/>
        <dsp:cNvSpPr/>
      </dsp:nvSpPr>
      <dsp:spPr>
        <a:xfrm rot="5400000">
          <a:off x="4260032" y="-438660"/>
          <a:ext cx="574182" cy="785754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Compile the model</a:t>
          </a:r>
        </a:p>
      </dsp:txBody>
      <dsp:txXfrm rot="-5400000">
        <a:off x="618350" y="3231051"/>
        <a:ext cx="7829519" cy="518124"/>
      </dsp:txXfrm>
    </dsp:sp>
    <dsp:sp modelId="{26AC0127-E9E7-41FE-A0A4-FFAF9D3B22E8}">
      <dsp:nvSpPr>
        <dsp:cNvPr id="0" name=""/>
        <dsp:cNvSpPr/>
      </dsp:nvSpPr>
      <dsp:spPr>
        <a:xfrm rot="5400000">
          <a:off x="-132503" y="4135706"/>
          <a:ext cx="883357" cy="61834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Train</a:t>
          </a:r>
        </a:p>
      </dsp:txBody>
      <dsp:txXfrm rot="-5400000">
        <a:off x="2" y="4312377"/>
        <a:ext cx="618349" cy="265008"/>
      </dsp:txXfrm>
    </dsp:sp>
    <dsp:sp modelId="{2F7831C2-47E1-4AE6-B5F0-7E0ED564CC7B}">
      <dsp:nvSpPr>
        <dsp:cNvPr id="0" name=""/>
        <dsp:cNvSpPr/>
      </dsp:nvSpPr>
      <dsp:spPr>
        <a:xfrm rot="5400000">
          <a:off x="4260032" y="361519"/>
          <a:ext cx="574182" cy="785754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train the model (Model is trained and evaluated using the Adam optimizer, sparse categorical cross-entropy loss, and accuracy as the evaluation metric.)</a:t>
          </a:r>
        </a:p>
      </dsp:txBody>
      <dsp:txXfrm rot="-5400000">
        <a:off x="618350" y="4031231"/>
        <a:ext cx="7829519" cy="518124"/>
      </dsp:txXfrm>
    </dsp:sp>
    <dsp:sp modelId="{45FAF82E-9804-4F98-9A73-B2FA5554C488}">
      <dsp:nvSpPr>
        <dsp:cNvPr id="0" name=""/>
        <dsp:cNvSpPr/>
      </dsp:nvSpPr>
      <dsp:spPr>
        <a:xfrm rot="5400000">
          <a:off x="-132503" y="4935886"/>
          <a:ext cx="883357" cy="61834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Evaluate</a:t>
          </a:r>
        </a:p>
      </dsp:txBody>
      <dsp:txXfrm rot="-5400000">
        <a:off x="2" y="5112557"/>
        <a:ext cx="618349" cy="265008"/>
      </dsp:txXfrm>
    </dsp:sp>
    <dsp:sp modelId="{F45E05EA-B88A-4277-B959-E5A0C5BFF1E6}">
      <dsp:nvSpPr>
        <dsp:cNvPr id="0" name=""/>
        <dsp:cNvSpPr/>
      </dsp:nvSpPr>
      <dsp:spPr>
        <a:xfrm rot="5400000">
          <a:off x="4260032" y="1161700"/>
          <a:ext cx="574182" cy="785754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Evaluate the model-The final output is the test accuracy of the model.</a:t>
          </a:r>
        </a:p>
      </dsp:txBody>
      <dsp:txXfrm rot="-5400000">
        <a:off x="618350" y="4831412"/>
        <a:ext cx="7829519" cy="518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4DD84-7C1A-4720-8C56-B5E2430DEA0B}">
      <dsp:nvSpPr>
        <dsp:cNvPr id="0" name=""/>
        <dsp:cNvSpPr/>
      </dsp:nvSpPr>
      <dsp:spPr>
        <a:xfrm>
          <a:off x="0" y="281484"/>
          <a:ext cx="7716202" cy="15261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8863" tIns="354076" rIns="59886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Overview of training deep learning models</a:t>
          </a:r>
        </a:p>
        <a:p>
          <a:pPr marL="171450" lvl="1" indent="-171450" algn="l" defTabSz="755650">
            <a:lnSpc>
              <a:spcPct val="90000"/>
            </a:lnSpc>
            <a:spcBef>
              <a:spcPct val="0"/>
            </a:spcBef>
            <a:spcAft>
              <a:spcPct val="15000"/>
            </a:spcAft>
            <a:buChar char="••"/>
          </a:pPr>
          <a:r>
            <a:rPr lang="en-US" sz="1700" kern="1200"/>
            <a:t>Common techniques (backpropagation, gradient descent, Adam optimization)</a:t>
          </a:r>
        </a:p>
        <a:p>
          <a:pPr marL="171450" lvl="1" indent="-171450" algn="l" defTabSz="755650">
            <a:lnSpc>
              <a:spcPct val="90000"/>
            </a:lnSpc>
            <a:spcBef>
              <a:spcPct val="0"/>
            </a:spcBef>
            <a:spcAft>
              <a:spcPct val="15000"/>
            </a:spcAft>
            <a:buChar char="••"/>
          </a:pPr>
          <a:r>
            <a:rPr lang="en-US" sz="1700" kern="1200"/>
            <a:t>Common challenges (overfitting, underfitting)</a:t>
          </a:r>
        </a:p>
      </dsp:txBody>
      <dsp:txXfrm>
        <a:off x="0" y="281484"/>
        <a:ext cx="7716202" cy="1526175"/>
      </dsp:txXfrm>
    </dsp:sp>
    <dsp:sp modelId="{D88FB8A4-79A5-42E5-8150-1D062558CD49}">
      <dsp:nvSpPr>
        <dsp:cNvPr id="0" name=""/>
        <dsp:cNvSpPr/>
      </dsp:nvSpPr>
      <dsp:spPr>
        <a:xfrm>
          <a:off x="385810" y="30564"/>
          <a:ext cx="5401341"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158" tIns="0" rIns="204158" bIns="0" numCol="1" spcCol="1270" anchor="ctr" anchorCtr="0">
          <a:noAutofit/>
        </a:bodyPr>
        <a:lstStyle/>
        <a:p>
          <a:pPr lvl="0" algn="l" defTabSz="755650">
            <a:lnSpc>
              <a:spcPct val="90000"/>
            </a:lnSpc>
            <a:spcBef>
              <a:spcPct val="0"/>
            </a:spcBef>
            <a:spcAft>
              <a:spcPct val="35000"/>
            </a:spcAft>
          </a:pPr>
          <a:r>
            <a:rPr lang="en-US" sz="1700" kern="1200"/>
            <a:t>Training Deep Learning Models​</a:t>
          </a:r>
        </a:p>
      </dsp:txBody>
      <dsp:txXfrm>
        <a:off x="410308" y="55062"/>
        <a:ext cx="5352345" cy="452844"/>
      </dsp:txXfrm>
    </dsp:sp>
    <dsp:sp modelId="{4C00C3F1-DB29-4BA3-842A-3522CD39FEAB}">
      <dsp:nvSpPr>
        <dsp:cNvPr id="0" name=""/>
        <dsp:cNvSpPr/>
      </dsp:nvSpPr>
      <dsp:spPr>
        <a:xfrm>
          <a:off x="0" y="2150379"/>
          <a:ext cx="7716202" cy="15529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8863" tIns="354076" rIns="59886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Computer vision (image classification, object detection)</a:t>
          </a:r>
        </a:p>
        <a:p>
          <a:pPr marL="171450" lvl="1" indent="-171450" algn="l" defTabSz="755650">
            <a:lnSpc>
              <a:spcPct val="90000"/>
            </a:lnSpc>
            <a:spcBef>
              <a:spcPct val="0"/>
            </a:spcBef>
            <a:spcAft>
              <a:spcPct val="15000"/>
            </a:spcAft>
            <a:buChar char="••"/>
          </a:pPr>
          <a:r>
            <a:rPr lang="en-US" sz="1700" kern="1200"/>
            <a:t>Natural Language Processing (NLP)</a:t>
          </a:r>
        </a:p>
        <a:p>
          <a:pPr marL="171450" lvl="1" indent="-171450" algn="l" defTabSz="755650">
            <a:lnSpc>
              <a:spcPct val="90000"/>
            </a:lnSpc>
            <a:spcBef>
              <a:spcPct val="0"/>
            </a:spcBef>
            <a:spcAft>
              <a:spcPct val="15000"/>
            </a:spcAft>
            <a:buChar char="••"/>
          </a:pPr>
          <a:r>
            <a:rPr lang="en-US" sz="1700" kern="1200"/>
            <a:t>Robotics</a:t>
          </a:r>
        </a:p>
        <a:p>
          <a:pPr marL="171450" lvl="1" indent="-171450" algn="l" defTabSz="755650">
            <a:lnSpc>
              <a:spcPct val="90000"/>
            </a:lnSpc>
            <a:spcBef>
              <a:spcPct val="0"/>
            </a:spcBef>
            <a:spcAft>
              <a:spcPct val="15000"/>
            </a:spcAft>
            <a:buChar char="••"/>
          </a:pPr>
          <a:r>
            <a:rPr lang="en-US" sz="1700" kern="1200"/>
            <a:t>Self-driving cars</a:t>
          </a:r>
        </a:p>
      </dsp:txBody>
      <dsp:txXfrm>
        <a:off x="0" y="2150379"/>
        <a:ext cx="7716202" cy="1552950"/>
      </dsp:txXfrm>
    </dsp:sp>
    <dsp:sp modelId="{40070D23-CC70-4C61-A250-4FB56F646A24}">
      <dsp:nvSpPr>
        <dsp:cNvPr id="0" name=""/>
        <dsp:cNvSpPr/>
      </dsp:nvSpPr>
      <dsp:spPr>
        <a:xfrm>
          <a:off x="385810" y="1899459"/>
          <a:ext cx="5401341"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158" tIns="0" rIns="204158" bIns="0" numCol="1" spcCol="1270" anchor="ctr" anchorCtr="0">
          <a:noAutofit/>
        </a:bodyPr>
        <a:lstStyle/>
        <a:p>
          <a:pPr lvl="0" algn="l" defTabSz="755650">
            <a:lnSpc>
              <a:spcPct val="90000"/>
            </a:lnSpc>
            <a:spcBef>
              <a:spcPct val="0"/>
            </a:spcBef>
            <a:spcAft>
              <a:spcPct val="35000"/>
            </a:spcAft>
          </a:pPr>
          <a:r>
            <a:rPr lang="en-US" sz="1700" kern="1200"/>
            <a:t>Applications of Deep Learning​</a:t>
          </a:r>
        </a:p>
      </dsp:txBody>
      <dsp:txXfrm>
        <a:off x="410308" y="1923957"/>
        <a:ext cx="5352345" cy="452844"/>
      </dsp:txXfrm>
    </dsp:sp>
    <dsp:sp modelId="{AFF1834D-B606-4119-9954-461120F55298}">
      <dsp:nvSpPr>
        <dsp:cNvPr id="0" name=""/>
        <dsp:cNvSpPr/>
      </dsp:nvSpPr>
      <dsp:spPr>
        <a:xfrm>
          <a:off x="0" y="4046049"/>
          <a:ext cx="7716202" cy="128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8863" tIns="354076" rIns="59886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Recap of key points</a:t>
          </a:r>
        </a:p>
        <a:p>
          <a:pPr marL="171450" lvl="1" indent="-171450" algn="l" defTabSz="755650">
            <a:lnSpc>
              <a:spcPct val="90000"/>
            </a:lnSpc>
            <a:spcBef>
              <a:spcPct val="0"/>
            </a:spcBef>
            <a:spcAft>
              <a:spcPct val="15000"/>
            </a:spcAft>
            <a:buChar char="••"/>
          </a:pPr>
          <a:r>
            <a:rPr lang="en-US" sz="1700" kern="1200"/>
            <a:t>Future of deep learning</a:t>
          </a:r>
        </a:p>
        <a:p>
          <a:pPr marL="171450" lvl="1" indent="-171450" algn="l" defTabSz="755650">
            <a:lnSpc>
              <a:spcPct val="90000"/>
            </a:lnSpc>
            <a:spcBef>
              <a:spcPct val="0"/>
            </a:spcBef>
            <a:spcAft>
              <a:spcPct val="15000"/>
            </a:spcAft>
            <a:buChar char="••"/>
          </a:pPr>
          <a:r>
            <a:rPr lang="en-US" sz="1700" kern="1200"/>
            <a:t>Resources for further learning.</a:t>
          </a:r>
        </a:p>
      </dsp:txBody>
      <dsp:txXfrm>
        <a:off x="0" y="4046049"/>
        <a:ext cx="7716202" cy="1285200"/>
      </dsp:txXfrm>
    </dsp:sp>
    <dsp:sp modelId="{57DE6D12-5175-4168-A9BF-DF3E93E074C0}">
      <dsp:nvSpPr>
        <dsp:cNvPr id="0" name=""/>
        <dsp:cNvSpPr/>
      </dsp:nvSpPr>
      <dsp:spPr>
        <a:xfrm>
          <a:off x="385810" y="3795129"/>
          <a:ext cx="5401341"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158" tIns="0" rIns="204158" bIns="0" numCol="1" spcCol="1270" anchor="ctr" anchorCtr="0">
          <a:noAutofit/>
        </a:bodyPr>
        <a:lstStyle/>
        <a:p>
          <a:pPr lvl="0" algn="l" defTabSz="755650">
            <a:lnSpc>
              <a:spcPct val="90000"/>
            </a:lnSpc>
            <a:spcBef>
              <a:spcPct val="0"/>
            </a:spcBef>
            <a:spcAft>
              <a:spcPct val="35000"/>
            </a:spcAft>
          </a:pPr>
          <a:r>
            <a:rPr lang="en-US" sz="1700" kern="1200"/>
            <a:t>Conclusion​</a:t>
          </a:r>
        </a:p>
      </dsp:txBody>
      <dsp:txXfrm>
        <a:off x="410308" y="3819627"/>
        <a:ext cx="5352345"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0C39C-2479-48CB-A6E1-3FFC15B0D18F}">
      <dsp:nvSpPr>
        <dsp:cNvPr id="0" name=""/>
        <dsp:cNvSpPr/>
      </dsp:nvSpPr>
      <dsp:spPr>
        <a:xfrm>
          <a:off x="1283"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2075F2-7414-45B9-B4ED-ECC0D2C6F4F4}">
      <dsp:nvSpPr>
        <dsp:cNvPr id="0" name=""/>
        <dsp:cNvSpPr/>
      </dsp:nvSpPr>
      <dsp:spPr>
        <a:xfrm>
          <a:off x="501904"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a:t>Definition of deep learning</a:t>
          </a:r>
        </a:p>
      </dsp:txBody>
      <dsp:txXfrm>
        <a:off x="585701" y="873933"/>
        <a:ext cx="4337991" cy="2693452"/>
      </dsp:txXfrm>
    </dsp:sp>
    <dsp:sp modelId="{B084EE12-66A6-4951-A60C-4B231A2DAEC9}">
      <dsp:nvSpPr>
        <dsp:cNvPr id="0" name=""/>
        <dsp:cNvSpPr/>
      </dsp:nvSpPr>
      <dsp:spPr>
        <a:xfrm>
          <a:off x="5508110"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2B4ECB-3A16-4F01-971A-6EEB40BE6E11}">
      <dsp:nvSpPr>
        <dsp:cNvPr id="0" name=""/>
        <dsp:cNvSpPr/>
      </dsp:nvSpPr>
      <dsp:spPr>
        <a:xfrm>
          <a:off x="6008730"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a:t>Importance and applications of deep learning</a:t>
          </a:r>
        </a:p>
      </dsp:txBody>
      <dsp:txXfrm>
        <a:off x="6092527" y="873933"/>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5C862-0D0F-4DA4-8F13-765E93F2932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AFFB8-1F77-421D-9D2B-46E365D84186}">
      <dsp:nvSpPr>
        <dsp:cNvPr id="0" name=""/>
        <dsp:cNvSpPr/>
      </dsp:nvSpPr>
      <dsp:spPr>
        <a:xfrm>
          <a:off x="375988" y="280191"/>
          <a:ext cx="683614" cy="68361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3D2D80-FA92-4AB3-9195-15C24281B45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933450">
            <a:lnSpc>
              <a:spcPct val="100000"/>
            </a:lnSpc>
            <a:spcBef>
              <a:spcPct val="0"/>
            </a:spcBef>
            <a:spcAft>
              <a:spcPct val="35000"/>
            </a:spcAft>
          </a:pPr>
          <a:r>
            <a:rPr lang="en-US" sz="2100" kern="1200"/>
            <a:t>Deep learning is a subset of machine learning that uses </a:t>
          </a:r>
          <a:r>
            <a:rPr lang="en-US" sz="2100" b="1" kern="1200"/>
            <a:t>artificial neural networks</a:t>
          </a:r>
          <a:r>
            <a:rPr lang="en-US" sz="2100" kern="1200"/>
            <a:t> with </a:t>
          </a:r>
          <a:r>
            <a:rPr lang="en-US" sz="2100" b="1" kern="1200"/>
            <a:t>multiple layers</a:t>
          </a:r>
          <a:r>
            <a:rPr lang="en-US" sz="2100" kern="1200"/>
            <a:t>, also known as </a:t>
          </a:r>
          <a:r>
            <a:rPr lang="en-US" sz="2100" b="1" kern="1200"/>
            <a:t>deep neural networks</a:t>
          </a:r>
          <a:r>
            <a:rPr lang="en-US" sz="2100" kern="1200"/>
            <a:t>, to </a:t>
          </a:r>
          <a:r>
            <a:rPr lang="en-US" sz="2100" b="1" kern="1200"/>
            <a:t>analyze</a:t>
          </a:r>
          <a:r>
            <a:rPr lang="en-US" sz="2100" kern="1200"/>
            <a:t> and </a:t>
          </a:r>
          <a:r>
            <a:rPr lang="en-US" sz="2100" b="1" kern="1200"/>
            <a:t>process</a:t>
          </a:r>
          <a:r>
            <a:rPr lang="en-US" sz="2100" kern="1200"/>
            <a:t> </a:t>
          </a:r>
          <a:r>
            <a:rPr lang="en-US" sz="2100" b="1" kern="1200"/>
            <a:t>large amounts of data</a:t>
          </a:r>
          <a:r>
            <a:rPr lang="en-US" sz="2100" kern="1200"/>
            <a:t>.</a:t>
          </a:r>
        </a:p>
      </dsp:txBody>
      <dsp:txXfrm>
        <a:off x="1435590" y="531"/>
        <a:ext cx="9080009" cy="1242935"/>
      </dsp:txXfrm>
    </dsp:sp>
    <dsp:sp modelId="{4F191FDD-8D2F-4582-B036-DD8DB79284B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F5D64-5ACC-4B1C-AC0B-FEE66D0E3F75}">
      <dsp:nvSpPr>
        <dsp:cNvPr id="0" name=""/>
        <dsp:cNvSpPr/>
      </dsp:nvSpPr>
      <dsp:spPr>
        <a:xfrm>
          <a:off x="375988" y="1833861"/>
          <a:ext cx="683614" cy="68361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1C481-243F-4EB7-8BAD-0C050D4F161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933450">
            <a:lnSpc>
              <a:spcPct val="100000"/>
            </a:lnSpc>
            <a:spcBef>
              <a:spcPct val="0"/>
            </a:spcBef>
            <a:spcAft>
              <a:spcPct val="35000"/>
            </a:spcAft>
          </a:pPr>
          <a:r>
            <a:rPr lang="en-US" sz="2100" kern="1200"/>
            <a:t>These networks are designed to simulate the way the </a:t>
          </a:r>
          <a:r>
            <a:rPr lang="en-US" sz="2100" b="1" kern="1200"/>
            <a:t>human brain processes information</a:t>
          </a:r>
          <a:r>
            <a:rPr lang="en-US" sz="2100" kern="1200"/>
            <a:t>, allowing them to learn and adapt to new patterns and data over time. </a:t>
          </a:r>
        </a:p>
      </dsp:txBody>
      <dsp:txXfrm>
        <a:off x="1435590" y="1554201"/>
        <a:ext cx="9080009" cy="1242935"/>
      </dsp:txXfrm>
    </dsp:sp>
    <dsp:sp modelId="{37FC1449-D6D9-4AC8-9E1E-D17745C42A0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8CBE4-165D-4E7B-A77F-725D1917E1AB}">
      <dsp:nvSpPr>
        <dsp:cNvPr id="0" name=""/>
        <dsp:cNvSpPr/>
      </dsp:nvSpPr>
      <dsp:spPr>
        <a:xfrm>
          <a:off x="375988" y="3387531"/>
          <a:ext cx="683614" cy="68361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3FE48-545B-4716-8796-15F10F374D1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933450">
            <a:lnSpc>
              <a:spcPct val="100000"/>
            </a:lnSpc>
            <a:spcBef>
              <a:spcPct val="0"/>
            </a:spcBef>
            <a:spcAft>
              <a:spcPct val="35000"/>
            </a:spcAft>
          </a:pPr>
          <a:r>
            <a:rPr lang="en-US" sz="2100" kern="1200"/>
            <a:t>Deep learning is commonly </a:t>
          </a:r>
          <a:r>
            <a:rPr lang="en-US" sz="2100" b="1" kern="1200"/>
            <a:t>used in </a:t>
          </a:r>
          <a:r>
            <a:rPr lang="en-US" sz="2100" kern="1200"/>
            <a:t>tasks such as </a:t>
          </a:r>
          <a:r>
            <a:rPr lang="en-US" sz="2100" b="1" kern="1200"/>
            <a:t>image and speech recognition, natural language processing, and predictive analytics</a:t>
          </a:r>
          <a:r>
            <a:rPr lang="en-US" sz="2100" kern="1200"/>
            <a:t>.</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915B2-CF7B-49DF-BDE8-115A1B4AD7D8}">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EE70F-BE80-4C6D-9243-4DCFFACF42BA}">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a:t>Deep learning is a subset of machine learning that utilizes artificial neural networks with multiple layers, also known as deep neural networks, to perform tasks such as image and speech recognition, natural language processing, and decision making.</a:t>
          </a:r>
          <a:endParaRPr lang="en-US" sz="2300" kern="1200"/>
        </a:p>
      </dsp:txBody>
      <dsp:txXfrm>
        <a:off x="608661" y="692298"/>
        <a:ext cx="4508047" cy="2799040"/>
      </dsp:txXfrm>
    </dsp:sp>
    <dsp:sp modelId="{CAF5CC51-ABA2-4028-8296-7C6E62942D8B}">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50B8D5-3A2C-405E-91E8-36073C2B5DB3}">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a:t>One of the key advantages of deep learning is its </a:t>
          </a:r>
          <a:r>
            <a:rPr lang="en-IN" sz="2300" b="1" kern="1200"/>
            <a:t>ability to learn from vast amounts of data</a:t>
          </a:r>
          <a:r>
            <a:rPr lang="en-IN" sz="2300" kern="1200"/>
            <a:t>, making it suitable for complex and high-dimensional problems that are difficult for traditional machine learning algorithms to solve.</a:t>
          </a:r>
          <a:endParaRPr lang="en-US" sz="2300" kern="1200"/>
        </a:p>
      </dsp:txBody>
      <dsp:txXfrm>
        <a:off x="6331365" y="692298"/>
        <a:ext cx="4508047" cy="2799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48B38-4076-4B0A-A4FA-459A9086E69C}">
      <dsp:nvSpPr>
        <dsp:cNvPr id="0" name=""/>
        <dsp:cNvSpPr/>
      </dsp:nvSpPr>
      <dsp:spPr>
        <a:xfrm>
          <a:off x="0" y="0"/>
          <a:ext cx="10378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5265DA-A907-459B-9D65-79ECE20BACE9}">
      <dsp:nvSpPr>
        <dsp:cNvPr id="0" name=""/>
        <dsp:cNvSpPr/>
      </dsp:nvSpPr>
      <dsp:spPr>
        <a:xfrm>
          <a:off x="0" y="0"/>
          <a:ext cx="10378440" cy="160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IN" sz="2200" kern="1200"/>
            <a:t>Deep learning also has the ability </a:t>
          </a:r>
          <a:r>
            <a:rPr lang="en-IN" sz="2200" b="1" kern="1200"/>
            <a:t>to identify patterns and features </a:t>
          </a:r>
          <a:r>
            <a:rPr lang="en-IN" sz="2200" kern="1200"/>
            <a:t>in data that are not immediately obvious, and can even improve its performance over time through continued training. This makes it particularly useful in applications such as image and speech recognition, where the </a:t>
          </a:r>
          <a:r>
            <a:rPr lang="en-IN" sz="2200" b="1" kern="1200"/>
            <a:t>accuracy of the model </a:t>
          </a:r>
          <a:r>
            <a:rPr lang="en-IN" sz="2200" kern="1200"/>
            <a:t>can be </a:t>
          </a:r>
          <a:r>
            <a:rPr lang="en-IN" sz="2200" b="1" kern="1200"/>
            <a:t>improved </a:t>
          </a:r>
          <a:r>
            <a:rPr lang="en-IN" sz="2200" kern="1200"/>
            <a:t>as more data is gathered.</a:t>
          </a:r>
          <a:endParaRPr lang="en-US" sz="2200" kern="1200"/>
        </a:p>
      </dsp:txBody>
      <dsp:txXfrm>
        <a:off x="0" y="0"/>
        <a:ext cx="10378440" cy="1604951"/>
      </dsp:txXfrm>
    </dsp:sp>
    <dsp:sp modelId="{9CEFFAF5-F753-41C2-8108-5D17C9EDB0AA}">
      <dsp:nvSpPr>
        <dsp:cNvPr id="0" name=""/>
        <dsp:cNvSpPr/>
      </dsp:nvSpPr>
      <dsp:spPr>
        <a:xfrm>
          <a:off x="0" y="1604951"/>
          <a:ext cx="103784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DC8EC-21B7-476F-A3BD-01FBD196E2BE}">
      <dsp:nvSpPr>
        <dsp:cNvPr id="0" name=""/>
        <dsp:cNvSpPr/>
      </dsp:nvSpPr>
      <dsp:spPr>
        <a:xfrm>
          <a:off x="0" y="1604951"/>
          <a:ext cx="10378440" cy="160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IN" sz="2200" kern="1200"/>
            <a:t>Another important aspect of deep learning is its ability to perform tasks that are difficult or impossible for humans to do, such as </a:t>
          </a:r>
          <a:r>
            <a:rPr lang="en-IN" sz="2200" b="1" kern="1200"/>
            <a:t>analyzing large amounts </a:t>
          </a:r>
          <a:r>
            <a:rPr lang="en-IN" sz="2200" kern="1200"/>
            <a:t>of medical data </a:t>
          </a:r>
          <a:r>
            <a:rPr lang="en-IN" sz="2200" b="1" kern="1200"/>
            <a:t>to identify patterns and make predictions</a:t>
          </a:r>
          <a:r>
            <a:rPr lang="en-IN" sz="2200" kern="1200"/>
            <a:t>. This makes it a powerful tool in fields such as </a:t>
          </a:r>
          <a:r>
            <a:rPr lang="en-IN" sz="2200" b="1" kern="1200"/>
            <a:t>healthcare, finance, and transportation</a:t>
          </a:r>
          <a:r>
            <a:rPr lang="en-IN" sz="2200" kern="1200"/>
            <a:t>.</a:t>
          </a:r>
          <a:endParaRPr lang="en-US" sz="2200" kern="1200"/>
        </a:p>
      </dsp:txBody>
      <dsp:txXfrm>
        <a:off x="0" y="1604951"/>
        <a:ext cx="10378440" cy="16049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D990E-B338-489B-8296-BD0161F6AEDB}">
      <dsp:nvSpPr>
        <dsp:cNvPr id="0" name=""/>
        <dsp:cNvSpPr/>
      </dsp:nvSpPr>
      <dsp:spPr>
        <a:xfrm>
          <a:off x="1333"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E2C5C-9DC5-4747-90D4-C55AC8C0BD8C}">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a:t>Neural networks have been successfully applied to a wide range of tasks, including </a:t>
          </a:r>
          <a:r>
            <a:rPr lang="en-IN" sz="2100" b="1" kern="1200"/>
            <a:t>image and speech recognition, natural language processing, and game playing.</a:t>
          </a:r>
          <a:r>
            <a:rPr lang="en-IN" sz="2100" kern="1200"/>
            <a:t> They are also used in various industries, such as finance, healthcare, and transportation.</a:t>
          </a:r>
          <a:endParaRPr lang="en-US" sz="2100" kern="1200"/>
        </a:p>
      </dsp:txBody>
      <dsp:txXfrm>
        <a:off x="608661" y="692298"/>
        <a:ext cx="4508047" cy="2799040"/>
      </dsp:txXfrm>
    </dsp:sp>
    <dsp:sp modelId="{FD8658E3-DA36-4B7C-9371-51E36AF249E7}">
      <dsp:nvSpPr>
        <dsp:cNvPr id="0" name=""/>
        <dsp:cNvSpPr/>
      </dsp:nvSpPr>
      <dsp:spPr>
        <a:xfrm>
          <a:off x="5724037"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2C4EA-53B0-4134-A5B0-119A602A8864}">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a:t>However, neural networks can also be complex and computationally expensive, and they may not always provide clear insights into how they arrive at their decisions. Therefore, it is important to carefully evaluate the performance and interpretability of a neural network before using it in real-world applications.</a:t>
          </a:r>
          <a:endParaRPr lang="en-US" sz="2100" kern="1200"/>
        </a:p>
      </dsp:txBody>
      <dsp:txXfrm>
        <a:off x="6331365" y="692298"/>
        <a:ext cx="4508047" cy="2799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9F301-A382-4876-B11F-ED4A5A486172}">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5791EB8-93D0-4638-B74F-4F2E712E2FCE}">
      <dsp:nvSpPr>
        <dsp:cNvPr id="0" name=""/>
        <dsp:cNvSpPr/>
      </dsp:nvSpPr>
      <dsp:spPr>
        <a:xfrm>
          <a:off x="0" y="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US" sz="3800" b="1" kern="1200"/>
            <a:t>Overview of deep learning architectures</a:t>
          </a:r>
          <a:endParaRPr lang="en-US" sz="3800" kern="1200"/>
        </a:p>
      </dsp:txBody>
      <dsp:txXfrm>
        <a:off x="0" y="0"/>
        <a:ext cx="6666833" cy="1363480"/>
      </dsp:txXfrm>
    </dsp:sp>
    <dsp:sp modelId="{D4D35697-3EF9-41E5-81F3-A8536155C91F}">
      <dsp:nvSpPr>
        <dsp:cNvPr id="0" name=""/>
        <dsp:cNvSpPr/>
      </dsp:nvSpPr>
      <dsp:spPr>
        <a:xfrm>
          <a:off x="0" y="1363480"/>
          <a:ext cx="6666833"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01DF508-EDC7-42FB-ADFA-3FFDC54A235C}">
      <dsp:nvSpPr>
        <dsp:cNvPr id="0" name=""/>
        <dsp:cNvSpPr/>
      </dsp:nvSpPr>
      <dsp:spPr>
        <a:xfrm>
          <a:off x="0" y="136348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US" sz="3800" b="1" kern="1200"/>
            <a:t>Convolutional neural networks (CNN)</a:t>
          </a:r>
          <a:endParaRPr lang="en-US" sz="3800" kern="1200"/>
        </a:p>
      </dsp:txBody>
      <dsp:txXfrm>
        <a:off x="0" y="1363480"/>
        <a:ext cx="6666833" cy="1363480"/>
      </dsp:txXfrm>
    </dsp:sp>
    <dsp:sp modelId="{681D7490-17EC-4900-8B6B-969F402C53FD}">
      <dsp:nvSpPr>
        <dsp:cNvPr id="0" name=""/>
        <dsp:cNvSpPr/>
      </dsp:nvSpPr>
      <dsp:spPr>
        <a:xfrm>
          <a:off x="0" y="2726960"/>
          <a:ext cx="6666833"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ABCD428-880F-4027-9D8C-10CB5BF3C692}">
      <dsp:nvSpPr>
        <dsp:cNvPr id="0" name=""/>
        <dsp:cNvSpPr/>
      </dsp:nvSpPr>
      <dsp:spPr>
        <a:xfrm>
          <a:off x="0" y="272696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US" sz="3800" b="1" kern="1200"/>
            <a:t>Recurrent neural networks (RNN)</a:t>
          </a:r>
          <a:endParaRPr lang="en-US" sz="3800" kern="1200"/>
        </a:p>
      </dsp:txBody>
      <dsp:txXfrm>
        <a:off x="0" y="2726960"/>
        <a:ext cx="6666833" cy="1363480"/>
      </dsp:txXfrm>
    </dsp:sp>
    <dsp:sp modelId="{49B6F698-1931-46F1-ACE3-26F096B22F82}">
      <dsp:nvSpPr>
        <dsp:cNvPr id="0" name=""/>
        <dsp:cNvSpPr/>
      </dsp:nvSpPr>
      <dsp:spPr>
        <a:xfrm>
          <a:off x="0" y="4090440"/>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804377-BD48-4C0B-8E61-48A248B774E6}">
      <dsp:nvSpPr>
        <dsp:cNvPr id="0" name=""/>
        <dsp:cNvSpPr/>
      </dsp:nvSpPr>
      <dsp:spPr>
        <a:xfrm>
          <a:off x="0" y="409044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US" sz="3800" b="1" kern="1200"/>
            <a:t>Generative Adversarial Networks (GAN)</a:t>
          </a:r>
          <a:endParaRPr lang="en-US" sz="3800" kern="1200"/>
        </a:p>
      </dsp:txBody>
      <dsp:txXfrm>
        <a:off x="0" y="4090440"/>
        <a:ext cx="6666833" cy="13634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30B5B-CE7E-47CA-9B88-AD4E05DA79F3}">
      <dsp:nvSpPr>
        <dsp:cNvPr id="0" name=""/>
        <dsp:cNvSpPr/>
      </dsp:nvSpPr>
      <dsp:spPr>
        <a:xfrm>
          <a:off x="0" y="2124"/>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7CCA19-4229-432D-A694-2A76C62DBFD3}">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IN" sz="2200" kern="1200"/>
            <a:t>Deep learning is a subset of machine learning that uses neural networks with multiple layers to process and analyze large amounts of data. These architectures are designed to mimic the way the human brain processes information.</a:t>
          </a:r>
          <a:endParaRPr lang="en-US" sz="2200" kern="1200"/>
        </a:p>
      </dsp:txBody>
      <dsp:txXfrm>
        <a:off x="0" y="2124"/>
        <a:ext cx="10515600" cy="1449029"/>
      </dsp:txXfrm>
    </dsp:sp>
    <dsp:sp modelId="{D63C48A3-1B3B-4BF3-B722-1B134E698DDD}">
      <dsp:nvSpPr>
        <dsp:cNvPr id="0" name=""/>
        <dsp:cNvSpPr/>
      </dsp:nvSpPr>
      <dsp:spPr>
        <a:xfrm>
          <a:off x="0" y="1451154"/>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362390-BB4C-4623-9486-8674430A5374}">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IN" sz="2200" b="1" kern="1200"/>
            <a:t>1.Feedforward Neural Networks (FFNN):</a:t>
          </a:r>
          <a:r>
            <a:rPr lang="en-IN" sz="2200" kern="1200"/>
            <a:t> These are the most basic type of neural networks, where information flows in one direction from input to output. They consist of an input layer, one or more hidden layers, and an output layer. FFNNs are used for tasks such as image classification and natural language processing.</a:t>
          </a:r>
          <a:endParaRPr lang="en-US" sz="2200" kern="1200"/>
        </a:p>
      </dsp:txBody>
      <dsp:txXfrm>
        <a:off x="0" y="1451154"/>
        <a:ext cx="10515600" cy="1449029"/>
      </dsp:txXfrm>
    </dsp:sp>
    <dsp:sp modelId="{2E0FE830-9360-400C-AC07-DF912C7DE530}">
      <dsp:nvSpPr>
        <dsp:cNvPr id="0" name=""/>
        <dsp:cNvSpPr/>
      </dsp:nvSpPr>
      <dsp:spPr>
        <a:xfrm>
          <a:off x="0" y="2900183"/>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D1C6A0-EDFB-490E-8A90-679566A4F7A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IN" sz="2200" b="1" kern="1200"/>
            <a:t>2.Recurrent Neural Networks (RNN):</a:t>
          </a:r>
          <a:r>
            <a:rPr lang="en-IN" sz="2200" kern="1200"/>
            <a:t> These networks are designed to process sequential data, such as time series or speech. They have a hidden state that is updated at each time step, allowing them to maintain a memory of previous inputs. RNNs are used for tasks such as language translation and speech recognition.</a:t>
          </a:r>
          <a:endParaRPr lang="en-US" sz="2200" kern="1200"/>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28340-D702-40F4-8278-F326BF39F524}" type="datetimeFigureOut">
              <a:rPr lang="en-IN" smtClean="0"/>
              <a:t>27-01-2023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C7772-A33D-47A8-8ED8-669C9296AA90}" type="slidenum">
              <a:rPr lang="en-IN" smtClean="0"/>
              <a:t>‹#›</a:t>
            </a:fld>
            <a:endParaRPr lang="en-IN"/>
          </a:p>
        </p:txBody>
      </p:sp>
    </p:spTree>
    <p:extLst>
      <p:ext uri="{BB962C8B-B14F-4D97-AF65-F5344CB8AC3E}">
        <p14:creationId xmlns:p14="http://schemas.microsoft.com/office/powerpoint/2010/main" val="367990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556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109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693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607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406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653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619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00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767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941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37785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descr="A picture containing object&#10;&#10;Description automatically generated">
            <a:extLst>
              <a:ext uri="{FF2B5EF4-FFF2-40B4-BE49-F238E27FC236}">
                <a16:creationId xmlns:a16="http://schemas.microsoft.com/office/drawing/2014/main" id="{9EDFE2C0-4977-418D-B3A7-DADAFF357B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58309" y="49777"/>
            <a:ext cx="1440000" cy="424178"/>
          </a:xfrm>
          <a:prstGeom prst="rect">
            <a:avLst/>
          </a:prstGeom>
        </p:spPr>
      </p:pic>
      <p:pic>
        <p:nvPicPr>
          <p:cNvPr id="8" name="Picture 7"/>
          <p:cNvPicPr>
            <a:picLocks noChangeAspect="1"/>
          </p:cNvPicPr>
          <p:nvPr userDrawn="1"/>
        </p:nvPicPr>
        <p:blipFill rotWithShape="1">
          <a:blip r:embed="rId14">
            <a:extLst>
              <a:ext uri="{28A0092B-C50C-407E-A947-70E740481C1C}">
                <a14:useLocalDpi xmlns:a14="http://schemas.microsoft.com/office/drawing/2010/main" val="0"/>
              </a:ext>
            </a:extLst>
          </a:blip>
          <a:srcRect r="63588"/>
          <a:stretch/>
        </p:blipFill>
        <p:spPr>
          <a:xfrm>
            <a:off x="838200" y="49777"/>
            <a:ext cx="1220890" cy="539778"/>
          </a:xfrm>
          <a:prstGeom prst="rect">
            <a:avLst/>
          </a:prstGeom>
        </p:spPr>
      </p:pic>
    </p:spTree>
    <p:extLst>
      <p:ext uri="{BB962C8B-B14F-4D97-AF65-F5344CB8AC3E}">
        <p14:creationId xmlns:p14="http://schemas.microsoft.com/office/powerpoint/2010/main" val="20812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hyperlink" Target="https://skillsbuild.org/" TargetMode="External"/><Relationship Id="rId4" Type="http://schemas.openxmlformats.org/officeDocument/2006/relationships/hyperlink" Target="https://www.deeplearning.a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484B7147-B0F6-40ED-B5A2-FF72BC8198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1">
            <a:extLst>
              <a:ext uri="{FF2B5EF4-FFF2-40B4-BE49-F238E27FC236}">
                <a16:creationId xmlns:a16="http://schemas.microsoft.com/office/drawing/2014/main" id="{B36D2DE0-0628-4A9A-A59D-7BA8B5EB30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3">
            <a:extLst>
              <a:ext uri="{FF2B5EF4-FFF2-40B4-BE49-F238E27FC236}">
                <a16:creationId xmlns:a16="http://schemas.microsoft.com/office/drawing/2014/main" id="{48E405C9-94BE-41DA-928C-DEC9A8550E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315031" y="1380754"/>
            <a:ext cx="5561938" cy="2513516"/>
          </a:xfrm>
        </p:spPr>
        <p:txBody>
          <a:bodyPr>
            <a:normAutofit/>
          </a:bodyPr>
          <a:lstStyle/>
          <a:p>
            <a:r>
              <a:rPr lang="en-US" b="1" cap="all" dirty="0"/>
              <a:t>DEEP LEARNING</a:t>
            </a:r>
            <a:r>
              <a:rPr lang="en-US" dirty="0"/>
              <a:t>​</a:t>
            </a:r>
            <a:endParaRPr lang="en-IN" dirty="0"/>
          </a:p>
        </p:txBody>
      </p:sp>
      <p:sp>
        <p:nvSpPr>
          <p:cNvPr id="3" name="Subtitle 2"/>
          <p:cNvSpPr>
            <a:spLocks noGrp="1"/>
          </p:cNvSpPr>
          <p:nvPr>
            <p:ph type="subTitle" idx="1"/>
          </p:nvPr>
        </p:nvSpPr>
        <p:spPr>
          <a:xfrm>
            <a:off x="3315031" y="4076802"/>
            <a:ext cx="5561938" cy="1534587"/>
          </a:xfrm>
        </p:spPr>
        <p:txBody>
          <a:bodyPr>
            <a:normAutofit/>
          </a:bodyPr>
          <a:lstStyle/>
          <a:p>
            <a:endParaRPr lang="en-IN" dirty="0"/>
          </a:p>
        </p:txBody>
      </p:sp>
      <p:sp>
        <p:nvSpPr>
          <p:cNvPr id="16" name="Arc 15">
            <a:extLst>
              <a:ext uri="{FF2B5EF4-FFF2-40B4-BE49-F238E27FC236}">
                <a16:creationId xmlns:a16="http://schemas.microsoft.com/office/drawing/2014/main" id="{D2091A72-D5BB-42AC-8FD3-F7747D9086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493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rPr>
              <a:t>Applications of deep learning</a:t>
            </a:r>
            <a:r>
              <a:rPr lang="en-IN">
                <a:solidFill>
                  <a:srgbClr val="FFFFFF"/>
                </a:solidFill>
              </a:rPr>
              <a:t/>
            </a:r>
            <a:br>
              <a:rPr lang="en-IN">
                <a:solidFill>
                  <a:srgbClr val="FFFFFF"/>
                </a:solidFill>
              </a:rPr>
            </a:br>
            <a:endParaRPr lang="en-IN">
              <a:solidFill>
                <a:srgbClr val="FFFFFF"/>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p:cNvSpPr>
            <a:spLocks noGrp="1"/>
          </p:cNvSpPr>
          <p:nvPr>
            <p:ph idx="1"/>
          </p:nvPr>
        </p:nvSpPr>
        <p:spPr>
          <a:xfrm>
            <a:off x="4447308" y="591344"/>
            <a:ext cx="6906491" cy="5585619"/>
          </a:xfrm>
        </p:spPr>
        <p:txBody>
          <a:bodyPr anchor="ctr">
            <a:normAutofit/>
          </a:bodyPr>
          <a:lstStyle/>
          <a:p>
            <a:pPr marL="0" lvl="0" indent="0">
              <a:buNone/>
            </a:pPr>
            <a:r>
              <a:rPr lang="en-IN" sz="2200" b="1"/>
              <a:t>3.Speech Recognition</a:t>
            </a:r>
            <a:r>
              <a:rPr lang="en-IN" sz="2200"/>
              <a:t>: Deep learning is used to improve speech recognition systems by analyzing </a:t>
            </a:r>
            <a:r>
              <a:rPr lang="en-IN" sz="2200" b="1"/>
              <a:t>audio data </a:t>
            </a:r>
            <a:r>
              <a:rPr lang="en-IN" sz="2200"/>
              <a:t>and identifying patterns in speech. This can be used to improve voice-controlled assistants and transcription services.</a:t>
            </a:r>
          </a:p>
          <a:p>
            <a:pPr marL="0" lvl="0" indent="0">
              <a:buNone/>
            </a:pPr>
            <a:r>
              <a:rPr lang="en-IN" sz="2200" b="1"/>
              <a:t>4.Healthcare: </a:t>
            </a:r>
            <a:r>
              <a:rPr lang="en-IN" sz="2200"/>
              <a:t>Deep learning is used in healthcare to analyze </a:t>
            </a:r>
            <a:r>
              <a:rPr lang="en-IN" sz="2200" b="1"/>
              <a:t>medical images</a:t>
            </a:r>
            <a:r>
              <a:rPr lang="en-IN" sz="2200"/>
              <a:t>, such as X-rays and MRIs, and identify patterns that can indicate disease or injury. It can also be used to analyze patient data and provide </a:t>
            </a:r>
            <a:r>
              <a:rPr lang="en-IN" sz="2200" b="1"/>
              <a:t>personalized</a:t>
            </a:r>
            <a:r>
              <a:rPr lang="en-IN" sz="2200"/>
              <a:t> </a:t>
            </a:r>
            <a:r>
              <a:rPr lang="en-IN" sz="2200" b="1"/>
              <a:t>treatment recommendations</a:t>
            </a:r>
            <a:r>
              <a:rPr lang="en-IN" sz="2200"/>
              <a:t>.</a:t>
            </a:r>
          </a:p>
          <a:p>
            <a:pPr marL="0" lvl="0" indent="0">
              <a:buNone/>
            </a:pPr>
            <a:r>
              <a:rPr lang="en-IN" sz="2200" b="1"/>
              <a:t>5.Robotics: </a:t>
            </a:r>
            <a:r>
              <a:rPr lang="en-IN" sz="2200"/>
              <a:t>Deep learning is used to improve the performance of robots by allowing them to </a:t>
            </a:r>
            <a:r>
              <a:rPr lang="en-IN" sz="2200" b="1"/>
              <a:t>learn from experience </a:t>
            </a:r>
            <a:r>
              <a:rPr lang="en-IN" sz="2200"/>
              <a:t>and adapt to new situations. This can be used to improve the accuracy and reliability of robotic systems in industries such as manufacturing and logistics.</a:t>
            </a:r>
          </a:p>
          <a:p>
            <a:endParaRPr lang="en-IN" sz="2200"/>
          </a:p>
        </p:txBody>
      </p:sp>
    </p:spTree>
    <p:extLst>
      <p:ext uri="{BB962C8B-B14F-4D97-AF65-F5344CB8AC3E}">
        <p14:creationId xmlns:p14="http://schemas.microsoft.com/office/powerpoint/2010/main" val="4285338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rPr>
              <a:t>Applications of deep learning</a:t>
            </a:r>
            <a:r>
              <a:rPr lang="en-IN">
                <a:solidFill>
                  <a:srgbClr val="FFFFFF"/>
                </a:solidFill>
              </a:rPr>
              <a:t/>
            </a:r>
            <a:br>
              <a:rPr lang="en-IN">
                <a:solidFill>
                  <a:srgbClr val="FFFFFF"/>
                </a:solidFill>
              </a:rPr>
            </a:b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IN" dirty="0"/>
              <a:t>Overall, deep learning has the potential to revolutionize many industries by providing more </a:t>
            </a:r>
            <a:r>
              <a:rPr lang="en-IN" b="1" dirty="0"/>
              <a:t>accurate</a:t>
            </a:r>
            <a:r>
              <a:rPr lang="en-IN" dirty="0"/>
              <a:t> and </a:t>
            </a:r>
            <a:r>
              <a:rPr lang="en-IN" b="1" dirty="0"/>
              <a:t>efficient</a:t>
            </a:r>
            <a:r>
              <a:rPr lang="en-IN" dirty="0"/>
              <a:t> ways of </a:t>
            </a:r>
            <a:r>
              <a:rPr lang="en-IN" dirty="0" err="1"/>
              <a:t>analyzing</a:t>
            </a:r>
            <a:r>
              <a:rPr lang="en-IN" dirty="0"/>
              <a:t> and interpreting data. </a:t>
            </a:r>
          </a:p>
          <a:p>
            <a:r>
              <a:rPr lang="en-IN" dirty="0"/>
              <a:t>It is a key technology in the development of AI and is expected to have a significant impact on many areas of our lives in the future.</a:t>
            </a:r>
          </a:p>
          <a:p>
            <a:endParaRPr lang="en-IN" dirty="0"/>
          </a:p>
        </p:txBody>
      </p:sp>
    </p:spTree>
    <p:extLst>
      <p:ext uri="{BB962C8B-B14F-4D97-AF65-F5344CB8AC3E}">
        <p14:creationId xmlns:p14="http://schemas.microsoft.com/office/powerpoint/2010/main" val="2424595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4812C46-200A-4DEB-A05E-3ED6C68C23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Neuron system in yellow and light blue">
            <a:extLst>
              <a:ext uri="{FF2B5EF4-FFF2-40B4-BE49-F238E27FC236}">
                <a16:creationId xmlns:a16="http://schemas.microsoft.com/office/drawing/2014/main" id="{55A7CB2B-7CE9-031B-B953-9B9F716DD61C}"/>
              </a:ext>
            </a:extLst>
          </p:cNvPr>
          <p:cNvPicPr>
            <a:picLocks noChangeAspect="1"/>
          </p:cNvPicPr>
          <p:nvPr/>
        </p:nvPicPr>
        <p:blipFill rotWithShape="1">
          <a:blip r:embed="rId2"/>
          <a:srcRect l="1414" r="2484" b="8"/>
          <a:stretch/>
        </p:blipFill>
        <p:spPr>
          <a:xfrm>
            <a:off x="1" y="10"/>
            <a:ext cx="9669642" cy="6857990"/>
          </a:xfrm>
          <a:prstGeom prst="rect">
            <a:avLst/>
          </a:prstGeom>
        </p:spPr>
      </p:pic>
      <p:sp>
        <p:nvSpPr>
          <p:cNvPr id="15" name="Rectangle 10">
            <a:extLst>
              <a:ext uri="{FF2B5EF4-FFF2-40B4-BE49-F238E27FC236}">
                <a16:creationId xmlns:a16="http://schemas.microsoft.com/office/drawing/2014/main" id="{D1EA859B-E555-4109-94F3-6700E046E0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31610" y="365125"/>
            <a:ext cx="3822189" cy="1899912"/>
          </a:xfrm>
        </p:spPr>
        <p:txBody>
          <a:bodyPr>
            <a:normAutofit/>
          </a:bodyPr>
          <a:lstStyle/>
          <a:p>
            <a:r>
              <a:rPr lang="en-US" sz="4000" b="1"/>
              <a:t>Neural Networks</a:t>
            </a:r>
            <a:r>
              <a:rPr lang="en-IN" sz="4000"/>
              <a:t/>
            </a:r>
            <a:br>
              <a:rPr lang="en-IN" sz="4000"/>
            </a:br>
            <a:endParaRPr lang="en-IN" sz="4000"/>
          </a:p>
        </p:txBody>
      </p:sp>
      <p:sp>
        <p:nvSpPr>
          <p:cNvPr id="16" name="Content Placeholder 2"/>
          <p:cNvSpPr>
            <a:spLocks noGrp="1"/>
          </p:cNvSpPr>
          <p:nvPr>
            <p:ph idx="1"/>
          </p:nvPr>
        </p:nvSpPr>
        <p:spPr>
          <a:xfrm>
            <a:off x="7531610" y="2434201"/>
            <a:ext cx="3822189" cy="3742762"/>
          </a:xfrm>
        </p:spPr>
        <p:txBody>
          <a:bodyPr>
            <a:normAutofit/>
          </a:bodyPr>
          <a:lstStyle/>
          <a:p>
            <a:pPr lvl="0"/>
            <a:r>
              <a:rPr lang="en-US" sz="2000"/>
              <a:t>Overview of neural networks</a:t>
            </a:r>
            <a:endParaRPr lang="en-IN" sz="2000"/>
          </a:p>
          <a:p>
            <a:pPr lvl="0"/>
            <a:r>
              <a:rPr lang="en-US" sz="2000"/>
              <a:t>How neural networks work</a:t>
            </a:r>
            <a:endParaRPr lang="en-IN" sz="2000"/>
          </a:p>
          <a:p>
            <a:pPr lvl="0"/>
            <a:r>
              <a:rPr lang="en-US" sz="2000"/>
              <a:t>Types of neural networks (feedforward, recurrent, convolutional)</a:t>
            </a:r>
            <a:endParaRPr lang="en-IN" sz="2000"/>
          </a:p>
          <a:p>
            <a:endParaRPr lang="en-IN" sz="2000"/>
          </a:p>
        </p:txBody>
      </p:sp>
    </p:spTree>
    <p:extLst>
      <p:ext uri="{BB962C8B-B14F-4D97-AF65-F5344CB8AC3E}">
        <p14:creationId xmlns:p14="http://schemas.microsoft.com/office/powerpoint/2010/main" val="8919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Picture 4" descr="Human brain nerve cells">
            <a:extLst>
              <a:ext uri="{FF2B5EF4-FFF2-40B4-BE49-F238E27FC236}">
                <a16:creationId xmlns:a16="http://schemas.microsoft.com/office/drawing/2014/main" id="{8B1A9455-48A9-F2E3-92A2-A0B9CC6E493D}"/>
              </a:ext>
            </a:extLst>
          </p:cNvPr>
          <p:cNvPicPr>
            <a:picLocks noChangeAspect="1"/>
          </p:cNvPicPr>
          <p:nvPr/>
        </p:nvPicPr>
        <p:blipFill rotWithShape="1">
          <a:blip r:embed="rId2"/>
          <a:srcRect l="12881" r="34018"/>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30" name="!!Arc">
            <a:extLst>
              <a:ext uri="{FF2B5EF4-FFF2-40B4-BE49-F238E27FC236}">
                <a16:creationId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27048" y="407987"/>
            <a:ext cx="5721484" cy="1325563"/>
          </a:xfrm>
        </p:spPr>
        <p:txBody>
          <a:bodyPr>
            <a:normAutofit/>
          </a:bodyPr>
          <a:lstStyle/>
          <a:p>
            <a:r>
              <a:rPr lang="en-US" b="1"/>
              <a:t>Overview of neural networks</a:t>
            </a:r>
            <a:endParaRPr lang="en-IN"/>
          </a:p>
        </p:txBody>
      </p:sp>
      <p:sp>
        <p:nvSpPr>
          <p:cNvPr id="23" name="Content Placeholder 2"/>
          <p:cNvSpPr>
            <a:spLocks noGrp="1"/>
          </p:cNvSpPr>
          <p:nvPr>
            <p:ph idx="1"/>
          </p:nvPr>
        </p:nvSpPr>
        <p:spPr>
          <a:xfrm>
            <a:off x="5827048" y="1868487"/>
            <a:ext cx="5721484" cy="4351338"/>
          </a:xfrm>
        </p:spPr>
        <p:txBody>
          <a:bodyPr>
            <a:normAutofit/>
          </a:bodyPr>
          <a:lstStyle/>
          <a:p>
            <a:r>
              <a:rPr lang="en-IN" sz="1500"/>
              <a:t>A neural network is a type of machine learning algorithm modeled after the </a:t>
            </a:r>
            <a:r>
              <a:rPr lang="en-IN" sz="1500" b="1"/>
              <a:t>structure and function of the human brain. </a:t>
            </a:r>
          </a:p>
          <a:p>
            <a:r>
              <a:rPr lang="en-IN" sz="1500"/>
              <a:t>It is composed of layers of </a:t>
            </a:r>
            <a:r>
              <a:rPr lang="en-IN" sz="1500" b="1"/>
              <a:t>interconnected "neurons</a:t>
            </a:r>
            <a:r>
              <a:rPr lang="en-IN" sz="1500"/>
              <a:t>," which process and transmit information. The goal of a neural network is to learn from input data and make predictions or decisions about new data.</a:t>
            </a:r>
          </a:p>
          <a:p>
            <a:r>
              <a:rPr lang="en-IN" sz="1500"/>
              <a:t>There are several types of neural networks, including </a:t>
            </a:r>
            <a:r>
              <a:rPr lang="en-IN" sz="1500" b="1"/>
              <a:t>feedforward networks, recurrent networks,</a:t>
            </a:r>
            <a:r>
              <a:rPr lang="en-IN" sz="1500"/>
              <a:t> and </a:t>
            </a:r>
            <a:r>
              <a:rPr lang="en-IN" sz="1500" b="1"/>
              <a:t>convolutional networks</a:t>
            </a:r>
            <a:r>
              <a:rPr lang="en-IN" sz="1500"/>
              <a:t>. Each type is suited for different types of problems and data.</a:t>
            </a:r>
          </a:p>
          <a:p>
            <a:r>
              <a:rPr lang="en-IN" sz="1500"/>
              <a:t>The </a:t>
            </a:r>
            <a:r>
              <a:rPr lang="en-IN" sz="1500" b="1"/>
              <a:t>process of training a neural network </a:t>
            </a:r>
            <a:r>
              <a:rPr lang="en-IN" sz="1500"/>
              <a:t>involves feeding it </a:t>
            </a:r>
            <a:r>
              <a:rPr lang="en-IN" sz="1500" b="1"/>
              <a:t>large amounts of labeled data</a:t>
            </a:r>
            <a:r>
              <a:rPr lang="en-IN" sz="1500"/>
              <a:t>, and adjusting the network's parameters (also known as weights) to minimize the error between its predictions and the true values. This process is known as </a:t>
            </a:r>
            <a:r>
              <a:rPr lang="en-IN" sz="1500" b="1"/>
              <a:t>backpropagation.</a:t>
            </a:r>
          </a:p>
          <a:p>
            <a:endParaRPr lang="en-IN" sz="1500"/>
          </a:p>
        </p:txBody>
      </p:sp>
    </p:spTree>
    <p:extLst>
      <p:ext uri="{BB962C8B-B14F-4D97-AF65-F5344CB8AC3E}">
        <p14:creationId xmlns:p14="http://schemas.microsoft.com/office/powerpoint/2010/main" val="2265520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b="1">
                <a:solidFill>
                  <a:srgbClr val="FFFFFF"/>
                </a:solidFill>
              </a:rPr>
              <a:t>Overview of neural networks</a:t>
            </a:r>
            <a:endParaRPr lang="en-IN" sz="4000">
              <a:solidFill>
                <a:srgbClr val="FFFFFF"/>
              </a:solidFill>
            </a:endParaRPr>
          </a:p>
        </p:txBody>
      </p:sp>
      <p:graphicFrame>
        <p:nvGraphicFramePr>
          <p:cNvPr id="22" name="Content Placeholder 2">
            <a:extLst>
              <a:ext uri="{FF2B5EF4-FFF2-40B4-BE49-F238E27FC236}">
                <a16:creationId xmlns:a16="http://schemas.microsoft.com/office/drawing/2014/main" id="{EE4A734F-F3F4-27D8-25C5-81A3AE259CEC}"/>
              </a:ext>
            </a:extLst>
          </p:cNvPr>
          <p:cNvGraphicFramePr>
            <a:graphicFrameLocks noGrp="1"/>
          </p:cNvGraphicFramePr>
          <p:nvPr>
            <p:ph idx="1"/>
            <p:extLst>
              <p:ext uri="{D42A27DB-BD31-4B8C-83A1-F6EECF244321}">
                <p14:modId xmlns:p14="http://schemas.microsoft.com/office/powerpoint/2010/main" val="305765478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3401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4" descr="Red Triangles">
            <a:extLst>
              <a:ext uri="{FF2B5EF4-FFF2-40B4-BE49-F238E27FC236}">
                <a16:creationId xmlns:a16="http://schemas.microsoft.com/office/drawing/2014/main" id="{C8AC2791-A05F-12E1-AEF6-BD5AFD4120AF}"/>
              </a:ext>
            </a:extLst>
          </p:cNvPr>
          <p:cNvPicPr>
            <a:picLocks noChangeAspect="1"/>
          </p:cNvPicPr>
          <p:nvPr/>
        </p:nvPicPr>
        <p:blipFill rotWithShape="1">
          <a:blip r:embed="rId2"/>
          <a:srcRect l="26152" r="25134" b="-6"/>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5" name="!!Arc">
            <a:extLst>
              <a:ext uri="{FF2B5EF4-FFF2-40B4-BE49-F238E27FC236}">
                <a16:creationId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27048" y="407987"/>
            <a:ext cx="5721484" cy="1325563"/>
          </a:xfrm>
        </p:spPr>
        <p:txBody>
          <a:bodyPr>
            <a:normAutofit/>
          </a:bodyPr>
          <a:lstStyle/>
          <a:p>
            <a:r>
              <a:rPr lang="en-US" b="1" dirty="0"/>
              <a:t>How neural networks work</a:t>
            </a:r>
            <a:endParaRPr lang="en-IN" dirty="0"/>
          </a:p>
        </p:txBody>
      </p:sp>
      <p:sp>
        <p:nvSpPr>
          <p:cNvPr id="3" name="Content Placeholder 2"/>
          <p:cNvSpPr>
            <a:spLocks noGrp="1"/>
          </p:cNvSpPr>
          <p:nvPr>
            <p:ph idx="1"/>
          </p:nvPr>
        </p:nvSpPr>
        <p:spPr>
          <a:xfrm>
            <a:off x="5827048" y="1868487"/>
            <a:ext cx="5721484" cy="4351338"/>
          </a:xfrm>
        </p:spPr>
        <p:txBody>
          <a:bodyPr>
            <a:normAutofit/>
          </a:bodyPr>
          <a:lstStyle/>
          <a:p>
            <a:r>
              <a:rPr lang="en-IN" sz="1500"/>
              <a:t>Neural networks are a type of machine learning algorithm </a:t>
            </a:r>
            <a:r>
              <a:rPr lang="en-IN" sz="1500" err="1"/>
              <a:t>modeled</a:t>
            </a:r>
            <a:r>
              <a:rPr lang="en-IN" sz="1500"/>
              <a:t> after the structure and function of the human brain. </a:t>
            </a:r>
          </a:p>
          <a:p>
            <a:r>
              <a:rPr lang="en-IN" sz="1500"/>
              <a:t>They consist of layers of interconnected "neurons," which process and transmit information. </a:t>
            </a:r>
          </a:p>
          <a:p>
            <a:r>
              <a:rPr lang="en-IN" sz="1500"/>
              <a:t>Each neuron receives input, performs a computation on that input, and produces an output. </a:t>
            </a:r>
          </a:p>
          <a:p>
            <a:r>
              <a:rPr lang="en-IN" sz="1500"/>
              <a:t>The output of one layer becomes the input for the next layer, and so on, until the final output is produced. </a:t>
            </a:r>
          </a:p>
          <a:p>
            <a:r>
              <a:rPr lang="en-IN" sz="1500"/>
              <a:t>The computations performed by the neurons are determined by a set of learned parameters, called weights, which are adjusted during the training process to minimize the error between the network's predictions and the correct output. </a:t>
            </a:r>
          </a:p>
          <a:p>
            <a:r>
              <a:rPr lang="en-IN" sz="1500"/>
              <a:t>Neural networks are commonly used for tasks such as image recognition, natural language processing, and game playing.</a:t>
            </a:r>
          </a:p>
          <a:p>
            <a:endParaRPr lang="en-IN" sz="1500"/>
          </a:p>
        </p:txBody>
      </p:sp>
    </p:spTree>
    <p:extLst>
      <p:ext uri="{BB962C8B-B14F-4D97-AF65-F5344CB8AC3E}">
        <p14:creationId xmlns:p14="http://schemas.microsoft.com/office/powerpoint/2010/main" val="3413228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8756E-0F3D-F820-7F16-CF6E83E9F05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Neural Network</a:t>
            </a:r>
          </a:p>
        </p:txBody>
      </p:sp>
      <p:pic>
        <p:nvPicPr>
          <p:cNvPr id="4" name="Picture 4" descr="A picture containing blur&#10;&#10;Description automatically generated">
            <a:extLst>
              <a:ext uri="{FF2B5EF4-FFF2-40B4-BE49-F238E27FC236}">
                <a16:creationId xmlns:a16="http://schemas.microsoft.com/office/drawing/2014/main" id="{053A3D3A-8668-6C0F-1DFD-242276C96BF7}"/>
              </a:ext>
            </a:extLst>
          </p:cNvPr>
          <p:cNvPicPr>
            <a:picLocks noGrp="1" noChangeAspect="1"/>
          </p:cNvPicPr>
          <p:nvPr>
            <p:ph idx="1"/>
          </p:nvPr>
        </p:nvPicPr>
        <p:blipFill>
          <a:blip r:embed="rId2"/>
          <a:stretch>
            <a:fillRect/>
          </a:stretch>
        </p:blipFill>
        <p:spPr>
          <a:xfrm>
            <a:off x="432225" y="2068458"/>
            <a:ext cx="11327549" cy="4247830"/>
          </a:xfrm>
          <a:prstGeom prst="rect">
            <a:avLst/>
          </a:prstGeom>
        </p:spPr>
      </p:pic>
    </p:spTree>
    <p:extLst>
      <p:ext uri="{BB962C8B-B14F-4D97-AF65-F5344CB8AC3E}">
        <p14:creationId xmlns:p14="http://schemas.microsoft.com/office/powerpoint/2010/main" val="3813081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4100" b="1">
                <a:solidFill>
                  <a:srgbClr val="FFFFFF"/>
                </a:solidFill>
              </a:rPr>
              <a:t>Types of neural networks (feedforward, recurrent, convolutional)</a:t>
            </a:r>
            <a:endParaRPr lang="en-IN"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514350" lvl="0" indent="-514350">
              <a:buFont typeface="+mj-lt"/>
              <a:buAutoNum type="arabicPeriod"/>
            </a:pPr>
            <a:r>
              <a:rPr lang="en-IN" sz="1800" b="1"/>
              <a:t>Feedforward Neural Network:</a:t>
            </a:r>
            <a:r>
              <a:rPr lang="en-IN" sz="1800"/>
              <a:t> A feedforward neural network is a type of neural network where the information flows in one direction, from input layer to output layer, without any loops or cycles. The output of one layer serves as the input for the next layer, and there is no feedback or recursion. These networks are used for tasks such as image classification, speech recognition, and natural language processing.</a:t>
            </a:r>
          </a:p>
          <a:p>
            <a:pPr marL="514350" lvl="0" indent="-514350">
              <a:buFont typeface="+mj-lt"/>
              <a:buAutoNum type="arabicPeriod"/>
            </a:pPr>
            <a:r>
              <a:rPr lang="en-IN" sz="1800" b="1"/>
              <a:t>Recurrent Neural Network (RNN):</a:t>
            </a:r>
            <a:r>
              <a:rPr lang="en-IN" sz="1800"/>
              <a:t> A recurrent neural network is a type of neural network that has feedback or recursion in its architecture, allowing information to flow in both directions. This allows the network to maintain a memory of previous inputs, making it useful for tasks such as natural language processing, speech recognition, and time series prediction.</a:t>
            </a:r>
          </a:p>
          <a:p>
            <a:pPr marL="514350" lvl="0" indent="-514350">
              <a:buFont typeface="+mj-lt"/>
              <a:buAutoNum type="arabicPeriod"/>
            </a:pPr>
            <a:r>
              <a:rPr lang="en-IN" sz="1800" b="1"/>
              <a:t>Convolutional Neural Network (CNN):</a:t>
            </a:r>
            <a:r>
              <a:rPr lang="en-IN" sz="1800"/>
              <a:t> A convolutional neural network is a type of neural network that is specifically designed for image and video processing tasks. It uses a technique called convolution, which involves applying a set of filters to the input image to extract features. CNNs are commonly used for tasks such as image classification, object detection, and image segmentation.</a:t>
            </a:r>
          </a:p>
          <a:p>
            <a:endParaRPr lang="en-IN" sz="1800"/>
          </a:p>
        </p:txBody>
      </p:sp>
    </p:spTree>
    <p:extLst>
      <p:ext uri="{BB962C8B-B14F-4D97-AF65-F5344CB8AC3E}">
        <p14:creationId xmlns:p14="http://schemas.microsoft.com/office/powerpoint/2010/main" val="1189411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C21-A230-48C0-8DF1-C46611373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47E18C-932D-4C95-AABA-FEC7C9499A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3F8A58B-5155-44CE-A5FF-7647B47D0A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443F2ACA-E6D6-4028-82DD-F03C262D5D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Deep Learning Architectures</a:t>
            </a:r>
            <a:endParaRPr lang="en-IN" sz="4000">
              <a:solidFill>
                <a:srgbClr val="FFFFFF"/>
              </a:solidFill>
            </a:endParaRPr>
          </a:p>
        </p:txBody>
      </p:sp>
      <p:graphicFrame>
        <p:nvGraphicFramePr>
          <p:cNvPr id="16" name="Content Placeholder 2">
            <a:extLst>
              <a:ext uri="{FF2B5EF4-FFF2-40B4-BE49-F238E27FC236}">
                <a16:creationId xmlns:a16="http://schemas.microsoft.com/office/drawing/2014/main" id="{F6367AA9-72B1-2B24-3D03-C1A817971BF8}"/>
              </a:ext>
            </a:extLst>
          </p:cNvPr>
          <p:cNvGraphicFramePr>
            <a:graphicFrameLocks noGrp="1"/>
          </p:cNvGraphicFramePr>
          <p:nvPr>
            <p:ph idx="1"/>
            <p:extLst>
              <p:ext uri="{D42A27DB-BD31-4B8C-83A1-F6EECF244321}">
                <p14:modId xmlns:p14="http://schemas.microsoft.com/office/powerpoint/2010/main" val="215047822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3913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4800" b="1"/>
              <a:t>Overview of deep learning architectures</a:t>
            </a:r>
            <a:endParaRPr lang="en-IN" sz="4800"/>
          </a:p>
        </p:txBody>
      </p:sp>
      <p:graphicFrame>
        <p:nvGraphicFramePr>
          <p:cNvPr id="23" name="Content Placeholder 2">
            <a:extLst>
              <a:ext uri="{FF2B5EF4-FFF2-40B4-BE49-F238E27FC236}">
                <a16:creationId xmlns:a16="http://schemas.microsoft.com/office/drawing/2014/main" id="{1E733E63-5C89-3890-284C-0904D7FD87DA}"/>
              </a:ext>
            </a:extLst>
          </p:cNvPr>
          <p:cNvGraphicFramePr>
            <a:graphicFrameLocks noGrp="1"/>
          </p:cNvGraphicFramePr>
          <p:nvPr>
            <p:ph idx="1"/>
            <p:extLst>
              <p:ext uri="{D42A27DB-BD31-4B8C-83A1-F6EECF244321}">
                <p14:modId xmlns:p14="http://schemas.microsoft.com/office/powerpoint/2010/main" val="41479757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1070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B819A166-7571-4003-A6B8-B62034C3ED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6000" b="1" cap="all">
                <a:solidFill>
                  <a:schemeClr val="bg1"/>
                </a:solidFill>
              </a:rPr>
              <a:t>Agenda</a:t>
            </a:r>
            <a:endParaRPr lang="en-IN" sz="6000">
              <a:solidFill>
                <a:schemeClr val="bg1"/>
              </a:solidFill>
            </a:endParaRPr>
          </a:p>
        </p:txBody>
      </p:sp>
      <p:graphicFrame>
        <p:nvGraphicFramePr>
          <p:cNvPr id="22" name="Content Placeholder 2">
            <a:extLst>
              <a:ext uri="{FF2B5EF4-FFF2-40B4-BE49-F238E27FC236}">
                <a16:creationId xmlns:a16="http://schemas.microsoft.com/office/drawing/2014/main" id="{6C2AC7AC-FF46-CC83-88B5-2E165A6CE32A}"/>
              </a:ext>
            </a:extLst>
          </p:cNvPr>
          <p:cNvGraphicFramePr>
            <a:graphicFrameLocks noGrp="1"/>
          </p:cNvGraphicFramePr>
          <p:nvPr>
            <p:ph idx="1"/>
            <p:extLst>
              <p:ext uri="{D42A27DB-BD31-4B8C-83A1-F6EECF244321}">
                <p14:modId xmlns:p14="http://schemas.microsoft.com/office/powerpoint/2010/main" val="352281304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8143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b="1">
                <a:solidFill>
                  <a:srgbClr val="FFFFFF"/>
                </a:solidFill>
              </a:rPr>
              <a:t>Overview of deep learning architectures</a:t>
            </a:r>
            <a:endParaRPr lang="en-IN" sz="4000">
              <a:solidFill>
                <a:srgbClr val="FFFFFF"/>
              </a:solidFill>
            </a:endParaRPr>
          </a:p>
        </p:txBody>
      </p:sp>
      <p:sp>
        <p:nvSpPr>
          <p:cNvPr id="21" name="Content Placeholder 2"/>
          <p:cNvSpPr>
            <a:spLocks noGrp="1"/>
          </p:cNvSpPr>
          <p:nvPr>
            <p:ph idx="1"/>
          </p:nvPr>
        </p:nvSpPr>
        <p:spPr>
          <a:xfrm>
            <a:off x="1371599" y="2318197"/>
            <a:ext cx="9724031" cy="3683358"/>
          </a:xfrm>
        </p:spPr>
        <p:txBody>
          <a:bodyPr anchor="ctr">
            <a:normAutofit/>
          </a:bodyPr>
          <a:lstStyle/>
          <a:p>
            <a:pPr marL="0" lvl="0" indent="0">
              <a:buNone/>
            </a:pPr>
            <a:r>
              <a:rPr lang="en-IN" sz="2000" b="1"/>
              <a:t>3.Convolutional Neural Networks (CNN): These</a:t>
            </a:r>
            <a:r>
              <a:rPr lang="en-IN" sz="2000"/>
              <a:t> networks are designed to process image and video data. They use convolutional layers to extract features from the input data and are often used for tasks such as image classification and object detection.</a:t>
            </a:r>
          </a:p>
          <a:p>
            <a:pPr marL="0" lvl="0" indent="0">
              <a:buNone/>
            </a:pPr>
            <a:r>
              <a:rPr lang="en-IN" sz="2000" b="1"/>
              <a:t>4.Generative Adversarial Networks (GAN):</a:t>
            </a:r>
            <a:r>
              <a:rPr lang="en-IN" sz="2000"/>
              <a:t> These networks consist of two neural networks, a generator and a discriminator. The generator creates fake data, while the discriminator attempts to distinguish between real and fake data. GANs are used for tasks such as image synthesis and style transfer.</a:t>
            </a:r>
          </a:p>
          <a:p>
            <a:pPr marL="0" lvl="0" indent="0">
              <a:buNone/>
            </a:pPr>
            <a:r>
              <a:rPr lang="en-IN" sz="2000" b="1"/>
              <a:t>5.Autoencoder:</a:t>
            </a:r>
            <a:r>
              <a:rPr lang="en-IN" sz="2000"/>
              <a:t> These are neural networks that are trained to reconstruct their input data. They consist of an encoder and a decoder, where the encoder maps the input to a lower-dimensional representation, and the decoder maps it back to the original space. Autoencoders are used for tasks such as image compression and anomaly detection.</a:t>
            </a:r>
          </a:p>
          <a:p>
            <a:endParaRPr lang="en-IN" sz="2000"/>
          </a:p>
        </p:txBody>
      </p:sp>
    </p:spTree>
    <p:extLst>
      <p:ext uri="{BB962C8B-B14F-4D97-AF65-F5344CB8AC3E}">
        <p14:creationId xmlns:p14="http://schemas.microsoft.com/office/powerpoint/2010/main" val="3961920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Deep Learning Models</a:t>
            </a:r>
            <a:endParaRPr lang="en-IN" dirty="0"/>
          </a:p>
        </p:txBody>
      </p:sp>
      <p:sp>
        <p:nvSpPr>
          <p:cNvPr id="3" name="Content Placeholder 2"/>
          <p:cNvSpPr>
            <a:spLocks noGrp="1"/>
          </p:cNvSpPr>
          <p:nvPr>
            <p:ph idx="1"/>
          </p:nvPr>
        </p:nvSpPr>
        <p:spPr/>
        <p:txBody>
          <a:bodyPr>
            <a:normAutofit/>
          </a:bodyPr>
          <a:lstStyle/>
          <a:p>
            <a:r>
              <a:rPr lang="en-US" dirty="0"/>
              <a:t>Overview of training deep learning models</a:t>
            </a:r>
            <a:endParaRPr lang="en-IN" dirty="0"/>
          </a:p>
          <a:p>
            <a:r>
              <a:rPr lang="en-US" dirty="0"/>
              <a:t>Common techniques (backpropagation, gradient descent, Adam optimization)</a:t>
            </a:r>
            <a:endParaRPr lang="en-IN" dirty="0"/>
          </a:p>
          <a:p>
            <a:r>
              <a:rPr lang="en-US" dirty="0"/>
              <a:t>Common challenges (overfitting, underfitting)</a:t>
            </a:r>
            <a:endParaRPr lang="en-IN" dirty="0"/>
          </a:p>
          <a:p>
            <a:endParaRPr lang="en-IN" dirty="0"/>
          </a:p>
        </p:txBody>
      </p:sp>
    </p:spTree>
    <p:extLst>
      <p:ext uri="{BB962C8B-B14F-4D97-AF65-F5344CB8AC3E}">
        <p14:creationId xmlns:p14="http://schemas.microsoft.com/office/powerpoint/2010/main" val="3256670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b="1">
                <a:solidFill>
                  <a:srgbClr val="FFFFFF"/>
                </a:solidFill>
              </a:rPr>
              <a:t>Overview of training deep learning models</a:t>
            </a:r>
            <a:endParaRPr lang="en-IN">
              <a:solidFill>
                <a:srgbClr val="FFFFFF"/>
              </a:solidFill>
            </a:endParaRPr>
          </a:p>
        </p:txBody>
      </p:sp>
      <p:sp>
        <p:nvSpPr>
          <p:cNvPr id="16"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Content Placeholder 2"/>
          <p:cNvSpPr>
            <a:spLocks noGrp="1"/>
          </p:cNvSpPr>
          <p:nvPr>
            <p:ph idx="1"/>
          </p:nvPr>
        </p:nvSpPr>
        <p:spPr>
          <a:xfrm>
            <a:off x="5370153" y="1526033"/>
            <a:ext cx="5536397" cy="3935281"/>
          </a:xfrm>
        </p:spPr>
        <p:txBody>
          <a:bodyPr>
            <a:normAutofit/>
          </a:bodyPr>
          <a:lstStyle/>
          <a:p>
            <a:pPr marL="0" indent="0">
              <a:buNone/>
            </a:pPr>
            <a:r>
              <a:rPr lang="en-IN" sz="1500"/>
              <a:t>Training deep learning models involves several steps and can be a complex process. The following is an overview of the general steps involved in training a deep learning model:</a:t>
            </a:r>
          </a:p>
          <a:p>
            <a:pPr marL="514350" lvl="0" indent="-514350">
              <a:buFont typeface="+mj-lt"/>
              <a:buAutoNum type="arabicPeriod"/>
            </a:pPr>
            <a:r>
              <a:rPr lang="en-IN" sz="1500" b="1"/>
              <a:t>Data preparation: </a:t>
            </a:r>
            <a:r>
              <a:rPr lang="en-IN" sz="1500"/>
              <a:t>The first step is to prepare the data that will be used to train the model. This includes cleaning, </a:t>
            </a:r>
            <a:r>
              <a:rPr lang="en-IN" sz="1500" err="1"/>
              <a:t>preprocessing</a:t>
            </a:r>
            <a:r>
              <a:rPr lang="en-IN" sz="1500"/>
              <a:t>, and formatting the data so that it can be fed into the model.</a:t>
            </a:r>
          </a:p>
          <a:p>
            <a:pPr marL="514350" lvl="0" indent="-514350">
              <a:buFont typeface="+mj-lt"/>
              <a:buAutoNum type="arabicPeriod"/>
            </a:pPr>
            <a:r>
              <a:rPr lang="en-IN" sz="1500" b="1"/>
              <a:t>Network architecture</a:t>
            </a:r>
            <a:r>
              <a:rPr lang="en-IN" sz="1500"/>
              <a:t>: The next step is to design the architecture of the deep learning model. This includes choosing the number of layers, the type of layers, and the number of neurons in each layer.</a:t>
            </a:r>
          </a:p>
          <a:p>
            <a:pPr marL="514350" lvl="0" indent="-514350">
              <a:buFont typeface="+mj-lt"/>
              <a:buAutoNum type="arabicPeriod"/>
            </a:pPr>
            <a:r>
              <a:rPr lang="en-IN" sz="1500" b="1"/>
              <a:t>Model compilation: </a:t>
            </a:r>
            <a:r>
              <a:rPr lang="en-IN" sz="1500"/>
              <a:t>The model is then compiled by defining the optimizer, loss function, and metrics that will be used to evaluate the model's performance.</a:t>
            </a:r>
          </a:p>
          <a:p>
            <a:endParaRPr lang="en-IN" sz="1500"/>
          </a:p>
        </p:txBody>
      </p:sp>
    </p:spTree>
    <p:extLst>
      <p:ext uri="{BB962C8B-B14F-4D97-AF65-F5344CB8AC3E}">
        <p14:creationId xmlns:p14="http://schemas.microsoft.com/office/powerpoint/2010/main" val="754274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b="1">
                <a:solidFill>
                  <a:srgbClr val="FFFFFF"/>
                </a:solidFill>
              </a:rPr>
              <a:t>Overview of training deep learning models</a:t>
            </a:r>
            <a:endParaRPr lang="en-IN">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pPr marL="0" lvl="0" indent="0">
              <a:buNone/>
            </a:pPr>
            <a:r>
              <a:rPr lang="en-IN" sz="1800" b="1" dirty="0"/>
              <a:t>4.Training: </a:t>
            </a:r>
            <a:r>
              <a:rPr lang="en-IN" sz="1800" dirty="0"/>
              <a:t>The model is then trained on the prepared data using the defined optimizer and loss function. This process involves passing the data through the network and adjusting the weights and biases of the network to minimize the loss.</a:t>
            </a:r>
          </a:p>
          <a:p>
            <a:pPr marL="0" lvl="0" indent="0">
              <a:buNone/>
            </a:pPr>
            <a:r>
              <a:rPr lang="en-IN" sz="1800" b="1" dirty="0"/>
              <a:t>5.Evaluation: </a:t>
            </a:r>
            <a:r>
              <a:rPr lang="en-IN" sz="1800" dirty="0"/>
              <a:t>The model is then evaluated on a separate set of data to assess its performance. This includes measuring metrics such as accuracy, precision, and recall.</a:t>
            </a:r>
          </a:p>
          <a:p>
            <a:pPr marL="0" lvl="0" indent="0">
              <a:buNone/>
            </a:pPr>
            <a:r>
              <a:rPr lang="en-IN" sz="1800" b="1" dirty="0"/>
              <a:t>6.Fine-tuning: </a:t>
            </a:r>
            <a:r>
              <a:rPr lang="en-IN" sz="1800" dirty="0"/>
              <a:t>Based on the evaluation results, the model may need to be fine-tuned by adjusting the architecture, optimizer, or other parameters. The training and evaluation steps are then repeated until the desired performance is achieved.</a:t>
            </a:r>
          </a:p>
          <a:p>
            <a:endParaRPr lang="en-IN" sz="1800" dirty="0"/>
          </a:p>
        </p:txBody>
      </p:sp>
    </p:spTree>
    <p:extLst>
      <p:ext uri="{BB962C8B-B14F-4D97-AF65-F5344CB8AC3E}">
        <p14:creationId xmlns:p14="http://schemas.microsoft.com/office/powerpoint/2010/main" val="1813054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b="1">
                <a:solidFill>
                  <a:srgbClr val="FFFFFF"/>
                </a:solidFill>
              </a:rPr>
              <a:t>Overview of training deep learning models</a:t>
            </a:r>
            <a:endParaRPr lang="en-IN">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pPr marL="0" lvl="0" indent="0">
              <a:buNone/>
            </a:pPr>
            <a:r>
              <a:rPr lang="en-IN" sz="2000" b="1" dirty="0"/>
              <a:t>7.Deployment: </a:t>
            </a:r>
            <a:r>
              <a:rPr lang="en-IN" sz="2000" dirty="0"/>
              <a:t>Once the model has been trained and fine-tuned, it can be deployed in production to make predictions on new data.</a:t>
            </a:r>
          </a:p>
          <a:p>
            <a:pPr marL="0" lvl="0" indent="0">
              <a:buNone/>
            </a:pPr>
            <a:endParaRPr lang="en-US" sz="2000" dirty="0"/>
          </a:p>
          <a:p>
            <a:pPr marL="0" indent="0">
              <a:buNone/>
            </a:pPr>
            <a:r>
              <a:rPr lang="en-IN" sz="2000" dirty="0"/>
              <a:t>Overall, training deep learning models is an iterative process that requires a good understanding of the data, the model architecture, and the optimization techniques. It can be time-consuming and requires significant computational resources. However, the results can be highly accurate and can be used to solve complex problems in a wide range of fields.</a:t>
            </a:r>
          </a:p>
          <a:p>
            <a:pPr marL="0" lvl="0" indent="0">
              <a:buNone/>
            </a:pPr>
            <a:endParaRPr lang="en-IN" sz="2000" dirty="0"/>
          </a:p>
          <a:p>
            <a:endParaRPr lang="en-IN" sz="2000" dirty="0"/>
          </a:p>
        </p:txBody>
      </p:sp>
    </p:spTree>
    <p:extLst>
      <p:ext uri="{BB962C8B-B14F-4D97-AF65-F5344CB8AC3E}">
        <p14:creationId xmlns:p14="http://schemas.microsoft.com/office/powerpoint/2010/main" val="3463479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100" b="1">
                <a:solidFill>
                  <a:srgbClr val="FFFFFF"/>
                </a:solidFill>
              </a:rPr>
              <a:t>Common techniques (backpropagation, gradient descent, Adam optimization)</a:t>
            </a:r>
            <a:endParaRPr lang="en-IN" sz="3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514350" lvl="0" indent="-514350">
              <a:buFont typeface="+mj-lt"/>
              <a:buAutoNum type="arabicPeriod"/>
            </a:pPr>
            <a:r>
              <a:rPr lang="en-IN" sz="2000" b="1"/>
              <a:t>Backpropagation</a:t>
            </a:r>
            <a:r>
              <a:rPr lang="en-IN" sz="2000"/>
              <a:t>: Backpropagation is a supervised learning algorithm that is used to train artificial neural networks. It is used to calculate the gradient of the error function with respect to the weights of the network, allowing for the adjustment of the weights to reduce the error.</a:t>
            </a:r>
          </a:p>
          <a:p>
            <a:pPr marL="514350" lvl="0" indent="-514350">
              <a:buFont typeface="+mj-lt"/>
              <a:buAutoNum type="arabicPeriod"/>
            </a:pPr>
            <a:r>
              <a:rPr lang="en-IN" sz="2000" b="1"/>
              <a:t>Gradient Descent</a:t>
            </a:r>
            <a:r>
              <a:rPr lang="en-IN" sz="2000"/>
              <a:t>: Gradient descent is an optimization algorithm that is used to minimize the error function of a neural network. It works by iteratively adjusting the weights of the network in the direction of the negative gradient of the error function.</a:t>
            </a:r>
          </a:p>
          <a:p>
            <a:pPr marL="514350" lvl="0" indent="-514350">
              <a:buFont typeface="+mj-lt"/>
              <a:buAutoNum type="arabicPeriod"/>
            </a:pPr>
            <a:r>
              <a:rPr lang="en-IN" sz="2000" b="1"/>
              <a:t>Adam Optimization:</a:t>
            </a:r>
            <a:r>
              <a:rPr lang="en-IN" sz="2000"/>
              <a:t> Adam is an optimization algorithm that is based on gradient descent. It uses adaptive learning rates to adjust the weights of the network, making it more efficient and faster than traditional gradient descent methods. It also uses momentum to smooth out the optimization process and prevent overshooting of the optimal solution.</a:t>
            </a:r>
          </a:p>
          <a:p>
            <a:pPr marL="514350" lvl="0" indent="-514350">
              <a:buFont typeface="+mj-lt"/>
              <a:buAutoNum type="arabicPeriod"/>
            </a:pPr>
            <a:endParaRPr lang="en-IN" sz="2000"/>
          </a:p>
          <a:p>
            <a:endParaRPr lang="en-IN" sz="2000"/>
          </a:p>
        </p:txBody>
      </p:sp>
    </p:spTree>
    <p:extLst>
      <p:ext uri="{BB962C8B-B14F-4D97-AF65-F5344CB8AC3E}">
        <p14:creationId xmlns:p14="http://schemas.microsoft.com/office/powerpoint/2010/main" val="3078873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1BB867FF-FC45-48F7-8104-F89BE54909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0">
            <a:extLst>
              <a:ext uri="{FF2B5EF4-FFF2-40B4-BE49-F238E27FC236}">
                <a16:creationId xmlns:a16="http://schemas.microsoft.com/office/drawing/2014/main" id="{8BB56887-D0D5-4F0C-9E19-7247EB83C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a:t>Common challenges (overfitting, underfitting)</a:t>
            </a:r>
            <a:endParaRPr lang="en-IN"/>
          </a:p>
        </p:txBody>
      </p:sp>
      <p:sp>
        <p:nvSpPr>
          <p:cNvPr id="27" name="Arc 22">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IN" sz="2400"/>
              <a:t>Overfitting and </a:t>
            </a:r>
            <a:r>
              <a:rPr lang="en-IN" sz="2400" err="1"/>
              <a:t>underfitting</a:t>
            </a:r>
            <a:r>
              <a:rPr lang="en-IN" sz="2400"/>
              <a:t> are two common challenges in machine learning.</a:t>
            </a:r>
          </a:p>
          <a:p>
            <a:r>
              <a:rPr lang="en-IN" sz="2400"/>
              <a:t>Overfitting occurs when a model is too complex and is able to fit the noise in the training data, rather than the underlying pattern. As a result, the model will perform well on the training data but poorly on new, unseen data.</a:t>
            </a:r>
          </a:p>
          <a:p>
            <a:r>
              <a:rPr lang="en-IN" sz="2400" err="1"/>
              <a:t>Underfitting</a:t>
            </a:r>
            <a:r>
              <a:rPr lang="en-IN" sz="2400"/>
              <a:t>, on the other hand, occurs when a model is too simple and is unable to capture the underlying pattern in the data. As a result, the model will perform poorly on both the training and new data.</a:t>
            </a:r>
          </a:p>
          <a:p>
            <a:pPr marL="0" indent="0">
              <a:buNone/>
            </a:pPr>
            <a:r>
              <a:rPr lang="en-IN" sz="2400"/>
              <a:t>Both overfitting and </a:t>
            </a:r>
            <a:r>
              <a:rPr lang="en-IN" sz="2400" err="1"/>
              <a:t>underfitting</a:t>
            </a:r>
            <a:r>
              <a:rPr lang="en-IN" sz="2400"/>
              <a:t> can be addressed by using techniques such as cross-validation, regularization, and ensemble methods. Additionally, choosing a more appropriate model architecture or adjusting the model's </a:t>
            </a:r>
            <a:r>
              <a:rPr lang="en-IN" sz="2400" err="1"/>
              <a:t>hyperparameters</a:t>
            </a:r>
            <a:r>
              <a:rPr lang="en-IN" sz="2400"/>
              <a:t> can help to alleviate these issues.</a:t>
            </a:r>
          </a:p>
          <a:p>
            <a:pPr marL="514350" lvl="0" indent="-514350">
              <a:buFont typeface="+mj-lt"/>
              <a:buAutoNum type="arabicPeriod"/>
            </a:pPr>
            <a:endParaRPr lang="en-IN" sz="2400"/>
          </a:p>
          <a:p>
            <a:endParaRPr lang="en-IN" sz="2400"/>
          </a:p>
        </p:txBody>
      </p:sp>
    </p:spTree>
    <p:extLst>
      <p:ext uri="{BB962C8B-B14F-4D97-AF65-F5344CB8AC3E}">
        <p14:creationId xmlns:p14="http://schemas.microsoft.com/office/powerpoint/2010/main" val="516527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Deep Learning</a:t>
            </a:r>
            <a:endParaRPr lang="en-IN" dirty="0"/>
          </a:p>
        </p:txBody>
      </p:sp>
      <p:sp>
        <p:nvSpPr>
          <p:cNvPr id="3" name="Content Placeholder 2"/>
          <p:cNvSpPr>
            <a:spLocks noGrp="1"/>
          </p:cNvSpPr>
          <p:nvPr>
            <p:ph idx="1"/>
          </p:nvPr>
        </p:nvSpPr>
        <p:spPr/>
        <p:txBody>
          <a:bodyPr>
            <a:normAutofit/>
          </a:bodyPr>
          <a:lstStyle/>
          <a:p>
            <a:r>
              <a:rPr lang="en-US" dirty="0"/>
              <a:t>Computer vision (image classification, object detection)</a:t>
            </a:r>
            <a:endParaRPr lang="en-IN" dirty="0"/>
          </a:p>
          <a:p>
            <a:r>
              <a:rPr lang="en-US" dirty="0"/>
              <a:t>Natural Language Processing (NLP)</a:t>
            </a:r>
            <a:endParaRPr lang="en-IN" dirty="0"/>
          </a:p>
          <a:p>
            <a:r>
              <a:rPr lang="en-US" dirty="0"/>
              <a:t>Robotics</a:t>
            </a:r>
            <a:endParaRPr lang="en-IN" dirty="0"/>
          </a:p>
          <a:p>
            <a:r>
              <a:rPr lang="en-US" dirty="0"/>
              <a:t>Self-driving cars</a:t>
            </a:r>
            <a:endParaRPr lang="en-IN" dirty="0"/>
          </a:p>
          <a:p>
            <a:pPr marL="514350" lvl="0" indent="-514350">
              <a:buFont typeface="+mj-lt"/>
              <a:buAutoNum type="arabicPeriod"/>
            </a:pPr>
            <a:endParaRPr lang="en-IN" dirty="0"/>
          </a:p>
          <a:p>
            <a:endParaRPr lang="en-IN" dirty="0"/>
          </a:p>
        </p:txBody>
      </p:sp>
    </p:spTree>
    <p:extLst>
      <p:ext uri="{BB962C8B-B14F-4D97-AF65-F5344CB8AC3E}">
        <p14:creationId xmlns:p14="http://schemas.microsoft.com/office/powerpoint/2010/main" val="34849084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t>Computer vision (image classification, object detection)</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sz="2000" b="1"/>
              <a:t>Computer vision</a:t>
            </a:r>
            <a:r>
              <a:rPr lang="en-IN" sz="2000"/>
              <a:t> is a field of artificial intelligence that focuses on the ability of machines to interpret and understand visual information from the world around them. It is used in a variety of applications, including image classification and object detection.</a:t>
            </a:r>
          </a:p>
          <a:p>
            <a:r>
              <a:rPr lang="en-IN" sz="2000" b="1"/>
              <a:t>Image classification</a:t>
            </a:r>
            <a:r>
              <a:rPr lang="en-IN" sz="2000"/>
              <a:t> is the process of identifying and classifying objects within an image. This can be done using machine learning algorithms that are trained on a dataset of </a:t>
            </a:r>
            <a:r>
              <a:rPr lang="en-IN" sz="2000" err="1"/>
              <a:t>labeled</a:t>
            </a:r>
            <a:r>
              <a:rPr lang="en-IN" sz="2000"/>
              <a:t> images. The algorithm learns to recognize patterns and features within the images, and is then able to classify new images based on those patterns.</a:t>
            </a:r>
          </a:p>
          <a:p>
            <a:r>
              <a:rPr lang="en-IN" sz="2000" b="1"/>
              <a:t>Object detection</a:t>
            </a:r>
            <a:r>
              <a:rPr lang="en-IN" sz="2000"/>
              <a:t> is the process of identifying and locating objects within an image or video. This can be done using a variety of techniques, including convolutional neural networks (CNNs) and deep learning. Object detection algorithms are trained on a dataset of </a:t>
            </a:r>
            <a:r>
              <a:rPr lang="en-IN" sz="2000" err="1"/>
              <a:t>labeled</a:t>
            </a:r>
            <a:r>
              <a:rPr lang="en-IN" sz="2000"/>
              <a:t> images and videos, and are able to detect and locate objects within new images and videos based on the patterns and features learned during training.</a:t>
            </a:r>
          </a:p>
          <a:p>
            <a:r>
              <a:rPr lang="en-IN" sz="2000"/>
              <a:t>Computer vision is used in a variety of applications, including self-driving cars, security systems, and image-based search engines. It is also used in medical imaging, robotics, and manufacturing.</a:t>
            </a:r>
          </a:p>
          <a:p>
            <a:endParaRPr lang="en-IN" sz="2000"/>
          </a:p>
        </p:txBody>
      </p:sp>
    </p:spTree>
    <p:extLst>
      <p:ext uri="{BB962C8B-B14F-4D97-AF65-F5344CB8AC3E}">
        <p14:creationId xmlns:p14="http://schemas.microsoft.com/office/powerpoint/2010/main" val="2361558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t>Natural Language Processing (NLP)</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Natural Language Processing (NLP) is a field of artificial intelligence and computational linguistics that deals with the interactions between human language and computers. It involves using algorithms and statistical models to </a:t>
            </a:r>
            <a:r>
              <a:rPr lang="en-IN" dirty="0" err="1"/>
              <a:t>analyze</a:t>
            </a:r>
            <a:r>
              <a:rPr lang="en-IN" dirty="0"/>
              <a:t>, understand, and generate human language. NLP is used in a variety of applications, such as speech recognition, natural language understanding, sentiment analysis, text summarization, and machine translation. The goal of NLP is to enable computers to understand and process human language in a way that is similar to how humans do.</a:t>
            </a:r>
          </a:p>
          <a:p>
            <a:endParaRPr lang="en-IN" dirty="0"/>
          </a:p>
        </p:txBody>
      </p:sp>
    </p:spTree>
    <p:extLst>
      <p:ext uri="{BB962C8B-B14F-4D97-AF65-F5344CB8AC3E}">
        <p14:creationId xmlns:p14="http://schemas.microsoft.com/office/powerpoint/2010/main" val="581945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2">
            <a:extLst>
              <a:ext uri="{FF2B5EF4-FFF2-40B4-BE49-F238E27FC236}">
                <a16:creationId xmlns:a16="http://schemas.microsoft.com/office/drawing/2014/main" id="{DCC231C8-C761-4B31-9B1C-C6D19248C6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9"/>
            <a:ext cx="3374136" cy="5567891"/>
          </a:xfrm>
        </p:spPr>
        <p:txBody>
          <a:bodyPr>
            <a:normAutofit/>
          </a:bodyPr>
          <a:lstStyle/>
          <a:p>
            <a:r>
              <a:rPr lang="en-US" sz="5200" b="1" cap="all"/>
              <a:t>Agenda</a:t>
            </a:r>
            <a:endParaRPr lang="en-IN" sz="5200"/>
          </a:p>
        </p:txBody>
      </p:sp>
      <p:graphicFrame>
        <p:nvGraphicFramePr>
          <p:cNvPr id="14" name="Content Placeholder 2">
            <a:extLst>
              <a:ext uri="{FF2B5EF4-FFF2-40B4-BE49-F238E27FC236}">
                <a16:creationId xmlns:a16="http://schemas.microsoft.com/office/drawing/2014/main" id="{CE28ACAD-64C4-8C65-03E2-5EC40EBB474B}"/>
              </a:ext>
            </a:extLst>
          </p:cNvPr>
          <p:cNvGraphicFramePr>
            <a:graphicFrameLocks noGrp="1"/>
          </p:cNvGraphicFramePr>
          <p:nvPr>
            <p:ph idx="1"/>
            <p:extLst>
              <p:ext uri="{D42A27DB-BD31-4B8C-83A1-F6EECF244321}">
                <p14:modId xmlns:p14="http://schemas.microsoft.com/office/powerpoint/2010/main" val="2749308350"/>
              </p:ext>
            </p:extLst>
          </p:nvPr>
        </p:nvGraphicFramePr>
        <p:xfrm>
          <a:off x="3640646" y="620392"/>
          <a:ext cx="7716202" cy="5361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2715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t>Robotics</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Robotics is the branch of engineering and science that deals with the design, construction, operation, and use of robots. Robots are machines that are capable of performing a wide range of tasks, from simple repetitive tasks to complex and delicate operations. Robotics technology is used in many different fields, including manufacturing, healthcare, transportation, and even space exploration. Robotics technology is constantly advancing, with new developments in areas such as artificial intelligence, machine learning, and autonomous systems.</a:t>
            </a:r>
          </a:p>
          <a:p>
            <a:endParaRPr lang="en-IN" dirty="0"/>
          </a:p>
        </p:txBody>
      </p:sp>
    </p:spTree>
    <p:extLst>
      <p:ext uri="{BB962C8B-B14F-4D97-AF65-F5344CB8AC3E}">
        <p14:creationId xmlns:p14="http://schemas.microsoft.com/office/powerpoint/2010/main" val="48877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t>Self-driving cars</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Self-driving cars, also known as autonomous vehicles, are vehicles that are able to navigate and operate without human input. They use a combination of sensors, cameras, and advanced algorithms to detect and respond to their environment, including other vehicles, pedestrians, and obstacles. These cars are designed to improve safety, reduce traffic congestion, and increase mobility for those who are unable to drive. However, there are still many challenges to be overcome before self-driving cars can become a reality on public roads, including regulatory and legal issues, cybersecurity concerns, and public acceptance.</a:t>
            </a:r>
          </a:p>
          <a:p>
            <a:endParaRPr lang="en-IN" dirty="0"/>
          </a:p>
        </p:txBody>
      </p:sp>
    </p:spTree>
    <p:extLst>
      <p:ext uri="{BB962C8B-B14F-4D97-AF65-F5344CB8AC3E}">
        <p14:creationId xmlns:p14="http://schemas.microsoft.com/office/powerpoint/2010/main" val="16170405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IN" dirty="0"/>
          </a:p>
        </p:txBody>
      </p:sp>
      <p:sp>
        <p:nvSpPr>
          <p:cNvPr id="3" name="Content Placeholder 2"/>
          <p:cNvSpPr>
            <a:spLocks noGrp="1"/>
          </p:cNvSpPr>
          <p:nvPr>
            <p:ph idx="1"/>
          </p:nvPr>
        </p:nvSpPr>
        <p:spPr/>
        <p:txBody>
          <a:bodyPr>
            <a:normAutofit/>
          </a:bodyPr>
          <a:lstStyle/>
          <a:p>
            <a:r>
              <a:rPr lang="en-US" dirty="0"/>
              <a:t>Recap of key points</a:t>
            </a:r>
            <a:endParaRPr lang="en-IN" dirty="0"/>
          </a:p>
          <a:p>
            <a:r>
              <a:rPr lang="en-US" dirty="0"/>
              <a:t>Future of deep learning</a:t>
            </a:r>
            <a:endParaRPr lang="en-IN" dirty="0"/>
          </a:p>
          <a:p>
            <a:r>
              <a:rPr lang="en-US" dirty="0"/>
              <a:t>Resources for further learning.</a:t>
            </a:r>
            <a:endParaRPr lang="en-IN" dirty="0"/>
          </a:p>
          <a:p>
            <a:endParaRPr lang="en-IN" dirty="0"/>
          </a:p>
        </p:txBody>
      </p:sp>
    </p:spTree>
    <p:extLst>
      <p:ext uri="{BB962C8B-B14F-4D97-AF65-F5344CB8AC3E}">
        <p14:creationId xmlns:p14="http://schemas.microsoft.com/office/powerpoint/2010/main" val="438324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b="1">
                <a:solidFill>
                  <a:srgbClr val="FFFFFF"/>
                </a:solidFill>
              </a:rPr>
              <a:t>Recap of key points</a:t>
            </a:r>
            <a:endParaRPr lang="en-IN" sz="4000">
              <a:solidFill>
                <a:srgbClr val="FFFFFF"/>
              </a:solidFill>
            </a:endParaRPr>
          </a:p>
        </p:txBody>
      </p:sp>
      <p:sp>
        <p:nvSpPr>
          <p:cNvPr id="7" name="Content Placeholder 2"/>
          <p:cNvSpPr>
            <a:spLocks noGrp="1"/>
          </p:cNvSpPr>
          <p:nvPr>
            <p:ph idx="1"/>
          </p:nvPr>
        </p:nvSpPr>
        <p:spPr>
          <a:xfrm>
            <a:off x="1371599" y="2318197"/>
            <a:ext cx="9724031" cy="3683358"/>
          </a:xfrm>
        </p:spPr>
        <p:txBody>
          <a:bodyPr anchor="ctr">
            <a:normAutofit/>
          </a:bodyPr>
          <a:lstStyle/>
          <a:p>
            <a:pPr marL="0" indent="0">
              <a:buNone/>
            </a:pPr>
            <a:r>
              <a:rPr lang="en-US" sz="2000"/>
              <a:t>We discussed about:</a:t>
            </a:r>
            <a:endParaRPr lang="en-IN" sz="2000"/>
          </a:p>
          <a:p>
            <a:pPr lvl="0"/>
            <a:r>
              <a:rPr lang="en-US" sz="2000"/>
              <a:t>Definition of deep learning,Importance and applications of deep learning</a:t>
            </a:r>
            <a:endParaRPr lang="en-IN" sz="2000"/>
          </a:p>
          <a:p>
            <a:pPr lvl="0"/>
            <a:r>
              <a:rPr lang="en-US" sz="2000"/>
              <a:t>Overview of neural networks,How neural networks work,Types of neural networks (feedforward, recurrent, convolutional)</a:t>
            </a:r>
            <a:endParaRPr lang="en-IN" sz="2000"/>
          </a:p>
          <a:p>
            <a:pPr lvl="0"/>
            <a:r>
              <a:rPr lang="en-US" sz="2000"/>
              <a:t>Overview of deep learning architectures,Convolutional neural networks (CNN),Recurrent neural networks (RNN),Generative Adversarial Networks (GAN)</a:t>
            </a:r>
            <a:endParaRPr lang="en-IN" sz="2000"/>
          </a:p>
          <a:p>
            <a:pPr lvl="0"/>
            <a:r>
              <a:rPr lang="en-US" sz="2000"/>
              <a:t>Overview of training deep learning models,Common techniques (backpropagation, gradient descent, Adam optimization),Common challenges (overfitting, underfitting)</a:t>
            </a:r>
            <a:endParaRPr lang="en-IN" sz="2000"/>
          </a:p>
          <a:p>
            <a:pPr lvl="0"/>
            <a:r>
              <a:rPr lang="en-US" sz="2000"/>
              <a:t>Applications of Deep Learning,Computer vision (image classification, object detection),Natural Language Processing (NLP),Robotics,Self-driving cars</a:t>
            </a:r>
            <a:endParaRPr lang="en-IN" sz="2000"/>
          </a:p>
          <a:p>
            <a:endParaRPr lang="en-IN" sz="2000"/>
          </a:p>
        </p:txBody>
      </p:sp>
    </p:spTree>
    <p:extLst>
      <p:ext uri="{BB962C8B-B14F-4D97-AF65-F5344CB8AC3E}">
        <p14:creationId xmlns:p14="http://schemas.microsoft.com/office/powerpoint/2010/main" val="2996606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b="1">
                <a:solidFill>
                  <a:srgbClr val="FFFFFF"/>
                </a:solidFill>
              </a:rPr>
              <a:t>Future of deep learning</a:t>
            </a:r>
            <a:endParaRPr lang="en-IN" sz="4000">
              <a:solidFill>
                <a:srgbClr val="FFFFFF"/>
              </a:solidFill>
            </a:endParaRPr>
          </a:p>
        </p:txBody>
      </p:sp>
      <p:sp>
        <p:nvSpPr>
          <p:cNvPr id="3" name="Content Placeholder 2"/>
          <p:cNvSpPr>
            <a:spLocks noGrp="1"/>
          </p:cNvSpPr>
          <p:nvPr>
            <p:ph idx="1"/>
          </p:nvPr>
        </p:nvSpPr>
        <p:spPr>
          <a:xfrm>
            <a:off x="1371599" y="2318197"/>
            <a:ext cx="9724031" cy="3683358"/>
          </a:xfrm>
        </p:spPr>
        <p:txBody>
          <a:bodyPr anchor="ctr">
            <a:normAutofit/>
          </a:bodyPr>
          <a:lstStyle/>
          <a:p>
            <a:pPr marL="0" indent="0">
              <a:buNone/>
            </a:pPr>
            <a:r>
              <a:rPr lang="en-IN" sz="2000"/>
              <a:t>The future of deep learning is expected to continue to evolve and expand in various industries and fields. Some potential areas of growth include:</a:t>
            </a:r>
          </a:p>
          <a:p>
            <a:pPr marL="514350" lvl="0" indent="-514350">
              <a:buFont typeface="+mj-lt"/>
              <a:buAutoNum type="arabicPeriod"/>
            </a:pPr>
            <a:r>
              <a:rPr lang="en-IN" sz="2000" b="1"/>
              <a:t>Autonomous vehicles</a:t>
            </a:r>
            <a:r>
              <a:rPr lang="en-IN" sz="2000"/>
              <a:t>: Deep learning will play a significant role in the development of self-driving cars, enabling them to make decisions based on real-time data and adapt to changing conditions on the road.</a:t>
            </a:r>
          </a:p>
          <a:p>
            <a:pPr marL="514350" lvl="0" indent="-514350">
              <a:buFont typeface="+mj-lt"/>
              <a:buAutoNum type="arabicPeriod"/>
            </a:pPr>
            <a:r>
              <a:rPr lang="en-IN" sz="2000" b="1"/>
              <a:t>Healthcare:</a:t>
            </a:r>
            <a:r>
              <a:rPr lang="en-IN" sz="2000"/>
              <a:t> Deep learning algorithms are already being used to improve medical imaging and diagnostic tools, and in the future, they may be used to analyze large amounts of patient data and make personalized treatment recommendations.</a:t>
            </a:r>
          </a:p>
          <a:p>
            <a:pPr marL="514350" lvl="0" indent="-514350">
              <a:buFont typeface="+mj-lt"/>
              <a:buAutoNum type="arabicPeriod"/>
            </a:pPr>
            <a:r>
              <a:rPr lang="en-IN" sz="2000" b="1"/>
              <a:t>Robotics:</a:t>
            </a:r>
            <a:r>
              <a:rPr lang="en-IN" sz="2000"/>
              <a:t> Deep learning will be used to develop robots that can perform tasks such as object recognition and manipulation, and even natural language processing.</a:t>
            </a:r>
          </a:p>
          <a:p>
            <a:endParaRPr lang="en-IN" sz="2000"/>
          </a:p>
        </p:txBody>
      </p:sp>
    </p:spTree>
    <p:extLst>
      <p:ext uri="{BB962C8B-B14F-4D97-AF65-F5344CB8AC3E}">
        <p14:creationId xmlns:p14="http://schemas.microsoft.com/office/powerpoint/2010/main" val="105616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b="1">
                <a:solidFill>
                  <a:srgbClr val="FFFFFF"/>
                </a:solidFill>
              </a:rPr>
              <a:t>Future of deep learning</a:t>
            </a:r>
            <a:endParaRPr lang="en-IN" sz="4000">
              <a:solidFill>
                <a:srgbClr val="FFFFFF"/>
              </a:solidFill>
            </a:endParaRPr>
          </a:p>
        </p:txBody>
      </p:sp>
      <p:sp>
        <p:nvSpPr>
          <p:cNvPr id="3" name="Content Placeholder 2"/>
          <p:cNvSpPr>
            <a:spLocks noGrp="1"/>
          </p:cNvSpPr>
          <p:nvPr>
            <p:ph idx="1"/>
          </p:nvPr>
        </p:nvSpPr>
        <p:spPr>
          <a:xfrm>
            <a:off x="1371599" y="2318197"/>
            <a:ext cx="9724031" cy="3683358"/>
          </a:xfrm>
        </p:spPr>
        <p:txBody>
          <a:bodyPr anchor="ctr">
            <a:normAutofit/>
          </a:bodyPr>
          <a:lstStyle/>
          <a:p>
            <a:pPr marL="0" indent="0">
              <a:buNone/>
            </a:pPr>
            <a:r>
              <a:rPr lang="en-US" sz="2000" b="1"/>
              <a:t>4.Natural Language Processing (NLP): </a:t>
            </a:r>
            <a:r>
              <a:rPr lang="en-US" sz="2000"/>
              <a:t>Deep learning is helping NLP to become more sophisticated, allowing computers to understand human language more accurately.</a:t>
            </a:r>
          </a:p>
          <a:p>
            <a:pPr marL="0" indent="0">
              <a:buNone/>
            </a:pPr>
            <a:r>
              <a:rPr lang="en-US" sz="2000" b="1"/>
              <a:t>5.Cybersecurity: </a:t>
            </a:r>
            <a:r>
              <a:rPr lang="en-US" sz="2000"/>
              <a:t>Deep learning can be used to detect and prevent cyber attacks, by analyzing patterns in network traffic and identifying potential threats.</a:t>
            </a:r>
          </a:p>
          <a:p>
            <a:pPr marL="0" indent="0">
              <a:buNone/>
            </a:pPr>
            <a:r>
              <a:rPr lang="en-US" sz="2000" b="1"/>
              <a:t>6.Gaming: </a:t>
            </a:r>
            <a:r>
              <a:rPr lang="en-US" sz="2000"/>
              <a:t>Deep learning is already being used to improve the realism and intelligence of non-player characters in video games, and in the future, it may be used to create more immersive and personalized gaming experiences.</a:t>
            </a:r>
          </a:p>
          <a:p>
            <a:pPr marL="0" indent="0">
              <a:buNone/>
            </a:pPr>
            <a:r>
              <a:rPr lang="en-US" sz="2000"/>
              <a:t>Overall, deep learning has the potential to revolutionize many industries and improve the way we live and work.</a:t>
            </a:r>
          </a:p>
          <a:p>
            <a:endParaRPr lang="en-IN" sz="2000"/>
          </a:p>
        </p:txBody>
      </p:sp>
    </p:spTree>
    <p:extLst>
      <p:ext uri="{BB962C8B-B14F-4D97-AF65-F5344CB8AC3E}">
        <p14:creationId xmlns:p14="http://schemas.microsoft.com/office/powerpoint/2010/main" val="236095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181FC64-B306-4821-98E2-780662EFC4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8" name="Picture 4">
            <a:extLst>
              <a:ext uri="{FF2B5EF4-FFF2-40B4-BE49-F238E27FC236}">
                <a16:creationId xmlns:a16="http://schemas.microsoft.com/office/drawing/2014/main" id="{ABEE09A2-7F04-510A-7220-1079171B0974}"/>
              </a:ext>
            </a:extLst>
          </p:cNvPr>
          <p:cNvPicPr>
            <a:picLocks noChangeAspect="1"/>
          </p:cNvPicPr>
          <p:nvPr/>
        </p:nvPicPr>
        <p:blipFill rotWithShape="1">
          <a:blip r:embed="rId2"/>
          <a:srcRect l="3328" r="-3" b="-3"/>
          <a:stretch/>
        </p:blipFill>
        <p:spPr>
          <a:xfrm>
            <a:off x="20" y="10"/>
            <a:ext cx="9947062" cy="6857990"/>
          </a:xfrm>
          <a:prstGeom prst="rect">
            <a:avLst/>
          </a:prstGeom>
        </p:spPr>
      </p:pic>
      <p:sp>
        <p:nvSpPr>
          <p:cNvPr id="19" name="Freeform: Shape 10">
            <a:extLst>
              <a:ext uri="{FF2B5EF4-FFF2-40B4-BE49-F238E27FC236}">
                <a16:creationId xmlns:a16="http://schemas.microsoft.com/office/drawing/2014/main" id="{5871FC61-DD4E-47D4-81FD-8A7E7D12B3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0" name="Freeform: Shape 12">
            <a:extLst>
              <a:ext uri="{FF2B5EF4-FFF2-40B4-BE49-F238E27FC236}">
                <a16:creationId xmlns:a16="http://schemas.microsoft.com/office/drawing/2014/main" id="{F9EC3F91-A75C-4F74-867E-E4C28C135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21" name="Freeform: Shape 14">
            <a:extLst>
              <a:ext uri="{FF2B5EF4-FFF2-40B4-BE49-F238E27FC236}">
                <a16:creationId xmlns:a16="http://schemas.microsoft.com/office/drawing/2014/main" id="{829A1E2C-5AC8-40FC-99E9-832069D397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8046720" y="1045597"/>
            <a:ext cx="3633746" cy="1588422"/>
          </a:xfrm>
        </p:spPr>
        <p:txBody>
          <a:bodyPr anchor="b">
            <a:normAutofit/>
          </a:bodyPr>
          <a:lstStyle/>
          <a:p>
            <a:r>
              <a:rPr lang="en-US" sz="3600" b="1"/>
              <a:t>Resources for further learning.</a:t>
            </a:r>
            <a:endParaRPr lang="en-IN" sz="3600"/>
          </a:p>
        </p:txBody>
      </p:sp>
      <p:sp>
        <p:nvSpPr>
          <p:cNvPr id="22" name="Content Placeholder 2"/>
          <p:cNvSpPr>
            <a:spLocks noGrp="1"/>
          </p:cNvSpPr>
          <p:nvPr>
            <p:ph idx="1"/>
          </p:nvPr>
        </p:nvSpPr>
        <p:spPr>
          <a:xfrm>
            <a:off x="8046719" y="2722729"/>
            <a:ext cx="3633747" cy="2700062"/>
          </a:xfrm>
        </p:spPr>
        <p:txBody>
          <a:bodyPr>
            <a:normAutofit/>
          </a:bodyPr>
          <a:lstStyle/>
          <a:p>
            <a:r>
              <a:rPr lang="en-IN" sz="2000" u="sng">
                <a:hlinkClick r:id="rId3"/>
              </a:rPr>
              <a:t>https://keras.io/</a:t>
            </a:r>
            <a:endParaRPr lang="en-IN" sz="2000"/>
          </a:p>
          <a:p>
            <a:r>
              <a:rPr lang="en-IN" sz="2000" u="sng">
                <a:hlinkClick r:id="rId4"/>
              </a:rPr>
              <a:t>https://www.deeplearning.ai/</a:t>
            </a:r>
            <a:endParaRPr lang="en-IN" sz="2000"/>
          </a:p>
          <a:p>
            <a:r>
              <a:rPr lang="en-IN" sz="2000" u="sng">
                <a:hlinkClick r:id="rId5"/>
              </a:rPr>
              <a:t>https://skillsbuild.org/</a:t>
            </a:r>
            <a:endParaRPr lang="en-IN" sz="2000"/>
          </a:p>
          <a:p>
            <a:pPr marL="0" indent="0">
              <a:buNone/>
            </a:pPr>
            <a:endParaRPr lang="en-IN" sz="2000"/>
          </a:p>
          <a:p>
            <a:endParaRPr lang="en-IN" sz="2000"/>
          </a:p>
        </p:txBody>
      </p:sp>
    </p:spTree>
    <p:extLst>
      <p:ext uri="{BB962C8B-B14F-4D97-AF65-F5344CB8AC3E}">
        <p14:creationId xmlns:p14="http://schemas.microsoft.com/office/powerpoint/2010/main" val="360987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Practical Demo </a:t>
            </a:r>
            <a:endParaRPr lang="en-IN" dirty="0"/>
          </a:p>
        </p:txBody>
      </p:sp>
      <p:sp>
        <p:nvSpPr>
          <p:cNvPr id="3" name="Content Placeholder 2"/>
          <p:cNvSpPr>
            <a:spLocks noGrp="1"/>
          </p:cNvSpPr>
          <p:nvPr>
            <p:ph idx="1"/>
          </p:nvPr>
        </p:nvSpPr>
        <p:spPr>
          <a:xfrm>
            <a:off x="838200" y="1402837"/>
            <a:ext cx="10515600" cy="4351338"/>
          </a:xfrm>
        </p:spPr>
        <p:txBody>
          <a:bodyPr>
            <a:normAutofit/>
          </a:bodyPr>
          <a:lstStyle/>
          <a:p>
            <a:r>
              <a:rPr lang="en-US" dirty="0"/>
              <a:t>Implementation of Shallow NN and Deep NN using </a:t>
            </a:r>
            <a:r>
              <a:rPr lang="en-US" b="1" dirty="0"/>
              <a:t>Tensor Flow </a:t>
            </a:r>
            <a:r>
              <a:rPr lang="en-US" dirty="0"/>
              <a:t>and </a:t>
            </a:r>
            <a:r>
              <a:rPr lang="en-US" b="1" dirty="0" err="1"/>
              <a:t>Keras</a:t>
            </a:r>
            <a:endParaRPr lang="en-IN" b="1" dirty="0"/>
          </a:p>
        </p:txBody>
      </p:sp>
    </p:spTree>
    <p:extLst>
      <p:ext uri="{BB962C8B-B14F-4D97-AF65-F5344CB8AC3E}">
        <p14:creationId xmlns:p14="http://schemas.microsoft.com/office/powerpoint/2010/main" val="1435463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b="1">
                <a:solidFill>
                  <a:srgbClr val="FFFFFF"/>
                </a:solidFill>
              </a:rPr>
              <a:t>TensorFlow</a:t>
            </a:r>
            <a:endParaRPr lang="en-IN">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IN" sz="2000" err="1"/>
              <a:t>TensorFlow</a:t>
            </a:r>
            <a:r>
              <a:rPr lang="en-IN" sz="2000"/>
              <a:t> is an open-source software library for machine learning developed by Google Brain Team. It is used for a wide range of applications, including image and speech recognition, natural language processing, and predictive analytics. </a:t>
            </a:r>
            <a:r>
              <a:rPr lang="en-IN" sz="2000" err="1"/>
              <a:t>TensorFlow</a:t>
            </a:r>
            <a:r>
              <a:rPr lang="en-IN" sz="2000"/>
              <a:t> allows developers to build and deploy machine learning models easily and efficiently. It provides a comprehensive set of tools and libraries for creating, training, and deploying neural networks. </a:t>
            </a:r>
            <a:r>
              <a:rPr lang="en-IN" sz="2000" err="1"/>
              <a:t>TensorFlow</a:t>
            </a:r>
            <a:r>
              <a:rPr lang="en-IN" sz="2000"/>
              <a:t> also supports distributed computing, allowing models to be trained on large datasets across multiple machines.</a:t>
            </a:r>
          </a:p>
          <a:p>
            <a:endParaRPr lang="en-IN" sz="2000"/>
          </a:p>
        </p:txBody>
      </p:sp>
    </p:spTree>
    <p:extLst>
      <p:ext uri="{BB962C8B-B14F-4D97-AF65-F5344CB8AC3E}">
        <p14:creationId xmlns:p14="http://schemas.microsoft.com/office/powerpoint/2010/main" val="4168525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b="1">
                <a:solidFill>
                  <a:srgbClr val="FFFFFF"/>
                </a:solidFill>
              </a:rPr>
              <a:t>Keras</a:t>
            </a:r>
            <a:endParaRPr lang="en-IN">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IN" sz="2000" err="1"/>
              <a:t>Keras</a:t>
            </a:r>
            <a:r>
              <a:rPr lang="en-IN" sz="2000"/>
              <a:t> is an open-source neural network library written in Python. It is designed to be user-friendly and modular, allowing for easy and fast prototyping of deep learning models. </a:t>
            </a:r>
            <a:r>
              <a:rPr lang="en-IN" sz="2000" err="1"/>
              <a:t>Keras</a:t>
            </a:r>
            <a:r>
              <a:rPr lang="en-IN" sz="2000"/>
              <a:t> provides a high-level API for building and training neural networks, and it can run on top of </a:t>
            </a:r>
            <a:r>
              <a:rPr lang="en-IN" sz="2000" err="1"/>
              <a:t>TensorFlow</a:t>
            </a:r>
            <a:r>
              <a:rPr lang="en-IN" sz="2000"/>
              <a:t>, </a:t>
            </a:r>
            <a:r>
              <a:rPr lang="en-IN" sz="2000" err="1"/>
              <a:t>Theano</a:t>
            </a:r>
            <a:r>
              <a:rPr lang="en-IN" sz="2000"/>
              <a:t>, or CNTK </a:t>
            </a:r>
            <a:r>
              <a:rPr lang="en-IN" sz="2000" err="1"/>
              <a:t>backends</a:t>
            </a:r>
            <a:r>
              <a:rPr lang="en-IN" sz="2000"/>
              <a:t>. It supports a wide range of architectures, including convolutional neural networks (CNNs), recurrent neural networks (RNNs), and deep belief networks (DBNs). </a:t>
            </a:r>
            <a:r>
              <a:rPr lang="en-IN" sz="2000" err="1"/>
              <a:t>Keras</a:t>
            </a:r>
            <a:r>
              <a:rPr lang="en-IN" sz="2000"/>
              <a:t> also includes a variety of pre-processing and data augmentation tools, making it a popular choice for computer vision and natural language processing tasks.</a:t>
            </a:r>
          </a:p>
          <a:p>
            <a:endParaRPr lang="en-IN" sz="2000"/>
          </a:p>
        </p:txBody>
      </p:sp>
    </p:spTree>
    <p:extLst>
      <p:ext uri="{BB962C8B-B14F-4D97-AF65-F5344CB8AC3E}">
        <p14:creationId xmlns:p14="http://schemas.microsoft.com/office/powerpoint/2010/main" val="367221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16AC3602-3348-4F31-9E43-076B03514E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00580"/>
            <a:ext cx="9829800" cy="1089529"/>
          </a:xfrm>
        </p:spPr>
        <p:txBody>
          <a:bodyPr>
            <a:normAutofit/>
          </a:bodyPr>
          <a:lstStyle/>
          <a:p>
            <a:r>
              <a:rPr lang="en-US" sz="3600" b="1">
                <a:solidFill>
                  <a:srgbClr val="FFFFFF"/>
                </a:solidFill>
              </a:rPr>
              <a:t>Introduction</a:t>
            </a:r>
            <a:endParaRPr lang="en-IN" sz="3600" b="1">
              <a:solidFill>
                <a:srgbClr val="FFFFFF"/>
              </a:solidFill>
            </a:endParaRPr>
          </a:p>
        </p:txBody>
      </p:sp>
      <p:sp>
        <p:nvSpPr>
          <p:cNvPr id="31" name="Graphic 11">
            <a:extLst>
              <a:ext uri="{FF2B5EF4-FFF2-40B4-BE49-F238E27FC236}">
                <a16:creationId xmlns:a16="http://schemas.microsoft.com/office/drawing/2014/main" id="{394094B0-A6C9-44BE-9042-66EF0612F6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64C2CA96-0B16-4AA7-B340-33044D238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D50D7A8-F1D5-4306-8A9B-DD7A73EB8B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34" name="Content Placeholder 2">
            <a:extLst>
              <a:ext uri="{FF2B5EF4-FFF2-40B4-BE49-F238E27FC236}">
                <a16:creationId xmlns:a16="http://schemas.microsoft.com/office/drawing/2014/main" id="{9756FC55-9C9B-2532-CFE0-6053A5ED8E71}"/>
              </a:ext>
            </a:extLst>
          </p:cNvPr>
          <p:cNvGraphicFramePr>
            <a:graphicFrameLocks noGrp="1"/>
          </p:cNvGraphicFramePr>
          <p:nvPr>
            <p:ph idx="1"/>
            <p:extLst>
              <p:ext uri="{D42A27DB-BD31-4B8C-83A1-F6EECF244321}">
                <p14:modId xmlns:p14="http://schemas.microsoft.com/office/powerpoint/2010/main" val="1628081091"/>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59813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b="1">
                <a:solidFill>
                  <a:srgbClr val="FFFFFF"/>
                </a:solidFill>
              </a:rPr>
              <a:t>Artificial Neural Network (ANN)</a:t>
            </a:r>
            <a:endParaRPr lang="en-IN">
              <a:solidFill>
                <a:srgbClr val="FFFFFF"/>
              </a:solidFill>
            </a:endParaRPr>
          </a:p>
        </p:txBody>
      </p:sp>
      <p:sp>
        <p:nvSpPr>
          <p:cNvPr id="27"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8"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IN" sz="1300"/>
              <a:t>An Artificial Neural Network (ANN) is a type of machine learning algorithm that is </a:t>
            </a:r>
            <a:r>
              <a:rPr lang="en-IN" sz="1300" err="1"/>
              <a:t>modeled</a:t>
            </a:r>
            <a:r>
              <a:rPr lang="en-IN" sz="1300"/>
              <a:t> after the structure and function of the human brain. It is made up of layers of interconnected "neurons" that are designed to process and </a:t>
            </a:r>
            <a:r>
              <a:rPr lang="en-IN" sz="1300" err="1"/>
              <a:t>analyze</a:t>
            </a:r>
            <a:r>
              <a:rPr lang="en-IN" sz="1300"/>
              <a:t> large amounts of data. These neurons are connected to each other through "synapses," which allow them to communicate and share information.</a:t>
            </a:r>
          </a:p>
          <a:p>
            <a:r>
              <a:rPr lang="en-IN" sz="1300"/>
              <a:t>ANNs are used for a wide range of tasks, including image recognition, natural language processing, and predictive </a:t>
            </a:r>
            <a:r>
              <a:rPr lang="en-IN" sz="1300" err="1"/>
              <a:t>modeling</a:t>
            </a:r>
            <a:r>
              <a:rPr lang="en-IN" sz="1300"/>
              <a:t>. They are particularly useful for tasks that involve large amounts of data, as they are able to learn from the data and make predictions or decisions based on it.</a:t>
            </a:r>
          </a:p>
          <a:p>
            <a:r>
              <a:rPr lang="en-IN" sz="1300"/>
              <a:t>There are several different types of ANNs, including feedforward networks, recurrent networks, and convolutional networks. Each type is designed for specific tasks and has its own strengths and weaknesses.</a:t>
            </a:r>
          </a:p>
          <a:p>
            <a:r>
              <a:rPr lang="en-IN" sz="1300"/>
              <a:t>Overall, ANNs are an important tool in the field of machine learning and artificial intelligence, and are widely used in a variety of applications.</a:t>
            </a:r>
          </a:p>
          <a:p>
            <a:endParaRPr lang="en-IN" sz="1300"/>
          </a:p>
        </p:txBody>
      </p:sp>
    </p:spTree>
    <p:extLst>
      <p:ext uri="{BB962C8B-B14F-4D97-AF65-F5344CB8AC3E}">
        <p14:creationId xmlns:p14="http://schemas.microsoft.com/office/powerpoint/2010/main" val="3934502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8" y="1233241"/>
            <a:ext cx="3240506" cy="4064628"/>
          </a:xfrm>
        </p:spPr>
        <p:txBody>
          <a:bodyPr>
            <a:normAutofit/>
          </a:bodyPr>
          <a:lstStyle/>
          <a:p>
            <a:r>
              <a:rPr lang="en-IN" b="1">
                <a:solidFill>
                  <a:srgbClr val="FFFFFF"/>
                </a:solidFill>
              </a:rPr>
              <a:t>Shallow ANN</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096000" y="820880"/>
            <a:ext cx="5257799" cy="4889350"/>
          </a:xfrm>
        </p:spPr>
        <p:txBody>
          <a:bodyPr anchor="t">
            <a:normAutofit/>
          </a:bodyPr>
          <a:lstStyle/>
          <a:p>
            <a:r>
              <a:rPr lang="en-IN" sz="2600"/>
              <a:t>A shallow ANN, also known as a single-layer neural network, is a type of artificial neural network that has only one layer of neurons. It is considered a basic type of neural network and is typically used for simple tasks such as pattern recognition and classification. It is not as powerful as deeper neural networks, but it is easy to implement and can be used as a building block for more complex architectures.</a:t>
            </a:r>
          </a:p>
          <a:p>
            <a:endParaRPr lang="en-IN" sz="26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421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b="1">
                <a:solidFill>
                  <a:srgbClr val="FFFFFF"/>
                </a:solidFill>
              </a:rPr>
              <a:t>Deep NN </a:t>
            </a:r>
          </a:p>
        </p:txBody>
      </p:sp>
      <p:sp>
        <p:nvSpPr>
          <p:cNvPr id="18"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IN" sz="2000"/>
              <a:t>A deep neural network (deep NN) is a type of artificial neural network that is composed of multiple layers of interconnected nodes, or "neurons." These layers are referred to as "hidden layers" because they are not directly connected to the inputs or outputs of the network. The more hidden layers a deep NN has, the more complex and powerful it is, making it capable of tackling more difficult problems and achieving better performance. Deep NNs are commonly used for tasks such as image recognition, natural language processing, and speech recognition.</a:t>
            </a:r>
          </a:p>
          <a:p>
            <a:endParaRPr lang="en-IN" sz="2000"/>
          </a:p>
        </p:txBody>
      </p:sp>
    </p:spTree>
    <p:extLst>
      <p:ext uri="{BB962C8B-B14F-4D97-AF65-F5344CB8AC3E}">
        <p14:creationId xmlns:p14="http://schemas.microsoft.com/office/powerpoint/2010/main" val="3844571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a:normAutofit/>
          </a:bodyPr>
          <a:lstStyle/>
          <a:p>
            <a:r>
              <a:rPr lang="en-US" b="1">
                <a:solidFill>
                  <a:srgbClr val="FFFFFF"/>
                </a:solidFill>
              </a:rPr>
              <a:t>Flatten layer</a:t>
            </a:r>
            <a:endParaRPr lang="en-IN" b="1">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096000" y="820880"/>
            <a:ext cx="5257799" cy="4889350"/>
          </a:xfrm>
        </p:spPr>
        <p:txBody>
          <a:bodyPr anchor="t">
            <a:normAutofit/>
          </a:bodyPr>
          <a:lstStyle/>
          <a:p>
            <a:r>
              <a:rPr lang="en-US" sz="2400"/>
              <a:t>A flatten layer is a type of neural network layer that is used to convert multi-dimensional input data into a single dimension. This is typically used to prepare data for use in fully connected layers, which require input data to be in a single dimension. The flatten layer takes the input data, which may be a multi-dimensional array, and flattens it into a single dimension by reshaping and concatenating the data. This allows for easier processing and manipulation of the data in the following layers.</a:t>
            </a:r>
            <a:endParaRPr lang="en-IN" sz="2400"/>
          </a:p>
          <a:p>
            <a:endParaRPr lang="en-IN" sz="24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84402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b="1">
                <a:solidFill>
                  <a:srgbClr val="FFFFFF"/>
                </a:solidFill>
              </a:rPr>
              <a:t>Dense</a:t>
            </a:r>
            <a:r>
              <a:rPr lang="en-IN">
                <a:solidFill>
                  <a:srgbClr val="FFFFFF"/>
                </a:solidFill>
              </a:rPr>
              <a:t> </a:t>
            </a:r>
            <a:r>
              <a:rPr lang="en-US" b="1">
                <a:solidFill>
                  <a:srgbClr val="FFFFFF"/>
                </a:solidFill>
              </a:rPr>
              <a:t>layer</a:t>
            </a:r>
            <a:endParaRPr lang="en-IN" b="1">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IN" sz="2400"/>
              <a:t>A dense layer, also known as a fully connected layer, is a type of neural network layer where all the neurons in the previous layer are connected to all the neurons in the current layer. This means that each neuron in the dense layer receives inputs from all the neurons in the previous layer. Dense layers are typically used for classification tasks and are often placed at the end of a neural network architecture. Top of Form</a:t>
            </a:r>
          </a:p>
          <a:p>
            <a:endParaRPr lang="en-IN" sz="2400"/>
          </a:p>
        </p:txBody>
      </p:sp>
    </p:spTree>
    <p:extLst>
      <p:ext uri="{BB962C8B-B14F-4D97-AF65-F5344CB8AC3E}">
        <p14:creationId xmlns:p14="http://schemas.microsoft.com/office/powerpoint/2010/main" val="3610238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a:normAutofit/>
          </a:bodyPr>
          <a:lstStyle/>
          <a:p>
            <a:r>
              <a:rPr lang="en-IN" b="1">
                <a:solidFill>
                  <a:srgbClr val="FFFFFF"/>
                </a:solidFill>
              </a:rPr>
              <a:t>CIFAR-10 Dataset-</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096000" y="820880"/>
            <a:ext cx="5257799" cy="4889350"/>
          </a:xfrm>
        </p:spPr>
        <p:txBody>
          <a:bodyPr anchor="t">
            <a:normAutofit/>
          </a:bodyPr>
          <a:lstStyle/>
          <a:p>
            <a:r>
              <a:rPr lang="en-US" dirty="0"/>
              <a:t>CIFAR-10 is a dataset of 60,000 32x32 color images in 10 classes, with 6,000 images per class. There are 50,000 training images and 10,000 test images. The classes include airplane, automobile, bird, cat, deer, dog, frog, horse, ship, and truck. This dataset is widely used in computer vision research and is a benchmark for image classification tasks.</a:t>
            </a:r>
            <a:endParaRPr lang="en-IN"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354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IN" b="1" dirty="0"/>
          </a:p>
        </p:txBody>
      </p:sp>
      <p:sp>
        <p:nvSpPr>
          <p:cNvPr id="3" name="Content Placeholder 2"/>
          <p:cNvSpPr>
            <a:spLocks noGrp="1"/>
          </p:cNvSpPr>
          <p:nvPr>
            <p:ph idx="1"/>
          </p:nvPr>
        </p:nvSpPr>
        <p:spPr/>
        <p:txBody>
          <a:bodyPr>
            <a:normAutofit/>
          </a:bodyPr>
          <a:lstStyle/>
          <a:p>
            <a:pPr marL="0" indent="0" algn="ctr">
              <a:buNone/>
            </a:pPr>
            <a:r>
              <a:rPr lang="en-US" sz="5400" b="1" dirty="0"/>
              <a:t>Demo 1</a:t>
            </a:r>
            <a:endParaRPr lang="en-IN" sz="5400" dirty="0"/>
          </a:p>
        </p:txBody>
      </p:sp>
    </p:spTree>
    <p:extLst>
      <p:ext uri="{BB962C8B-B14F-4D97-AF65-F5344CB8AC3E}">
        <p14:creationId xmlns:p14="http://schemas.microsoft.com/office/powerpoint/2010/main" val="1137695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7" name="Picture 4" descr="White puzzle with one red piece">
            <a:extLst>
              <a:ext uri="{FF2B5EF4-FFF2-40B4-BE49-F238E27FC236}">
                <a16:creationId xmlns:a16="http://schemas.microsoft.com/office/drawing/2014/main" id="{903B41F4-3F0C-A4AF-9439-9CC630C71219}"/>
              </a:ext>
            </a:extLst>
          </p:cNvPr>
          <p:cNvPicPr>
            <a:picLocks noChangeAspect="1"/>
          </p:cNvPicPr>
          <p:nvPr/>
        </p:nvPicPr>
        <p:blipFill rotWithShape="1">
          <a:blip r:embed="rId2"/>
          <a:srcRect l="30910" r="29263"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8" name="!!Arc">
            <a:extLst>
              <a:ext uri="{FF2B5EF4-FFF2-40B4-BE49-F238E27FC236}">
                <a16:creationId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27048" y="407987"/>
            <a:ext cx="5721484" cy="1325563"/>
          </a:xfrm>
        </p:spPr>
        <p:txBody>
          <a:bodyPr>
            <a:normAutofit/>
          </a:bodyPr>
          <a:lstStyle/>
          <a:p>
            <a:r>
              <a:rPr lang="en-IN" b="1" dirty="0"/>
              <a:t>Problem statement 1</a:t>
            </a:r>
            <a:endParaRPr lang="en-IN" dirty="0"/>
          </a:p>
        </p:txBody>
      </p:sp>
      <p:sp>
        <p:nvSpPr>
          <p:cNvPr id="3" name="Content Placeholder 2"/>
          <p:cNvSpPr>
            <a:spLocks noGrp="1"/>
          </p:cNvSpPr>
          <p:nvPr>
            <p:ph idx="1"/>
          </p:nvPr>
        </p:nvSpPr>
        <p:spPr>
          <a:xfrm>
            <a:off x="5827048" y="1868487"/>
            <a:ext cx="5721484" cy="4351338"/>
          </a:xfrm>
        </p:spPr>
        <p:txBody>
          <a:bodyPr vert="horz" lIns="91440" tIns="45720" rIns="91440" bIns="45720" rtlCol="0" anchor="t">
            <a:normAutofit/>
          </a:bodyPr>
          <a:lstStyle/>
          <a:p>
            <a:r>
              <a:rPr lang="en-US" dirty="0"/>
              <a:t>Design and Develop a neural network model with 2 layers (flatten and dense) using the CIFAR-10 dataset. </a:t>
            </a:r>
          </a:p>
          <a:p>
            <a:endParaRPr lang="en-US" dirty="0">
              <a:cs typeface="Calibri"/>
            </a:endParaRPr>
          </a:p>
          <a:p>
            <a:r>
              <a:rPr lang="en-US" dirty="0">
                <a:ea typeface="+mn-lt"/>
                <a:cs typeface="+mn-lt"/>
              </a:rPr>
              <a:t>•Filename- ANN-CIFAR10-KEARS.ipynb</a:t>
            </a:r>
            <a:endParaRPr lang="en-US" dirty="0">
              <a:cs typeface="Calibri"/>
            </a:endParaRPr>
          </a:p>
          <a:p>
            <a:endParaRPr lang="en-US" dirty="0">
              <a:cs typeface="Calibri"/>
            </a:endParaRPr>
          </a:p>
          <a:p>
            <a:endParaRPr lang="en-US" dirty="0">
              <a:cs typeface="Calibri"/>
            </a:endParaRPr>
          </a:p>
          <a:p>
            <a:endParaRPr lang="en-IN" dirty="0">
              <a:cs typeface="Calibri" panose="020F0502020204030204"/>
            </a:endParaRPr>
          </a:p>
        </p:txBody>
      </p:sp>
    </p:spTree>
    <p:extLst>
      <p:ext uri="{BB962C8B-B14F-4D97-AF65-F5344CB8AC3E}">
        <p14:creationId xmlns:p14="http://schemas.microsoft.com/office/powerpoint/2010/main" val="2207393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7">
            <a:extLst>
              <a:ext uri="{FF2B5EF4-FFF2-40B4-BE49-F238E27FC236}">
                <a16:creationId xmlns:a16="http://schemas.microsoft.com/office/drawing/2014/main" id="{DCC231C8-C761-4B31-9B1C-C6D19248C6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9"/>
            <a:ext cx="3374136" cy="5567891"/>
          </a:xfrm>
        </p:spPr>
        <p:txBody>
          <a:bodyPr>
            <a:normAutofit/>
          </a:bodyPr>
          <a:lstStyle/>
          <a:p>
            <a:r>
              <a:rPr lang="en-IN" sz="5200" b="1"/>
              <a:t>Steps : </a:t>
            </a:r>
            <a:endParaRPr lang="en-IN" sz="5200"/>
          </a:p>
        </p:txBody>
      </p:sp>
      <p:graphicFrame>
        <p:nvGraphicFramePr>
          <p:cNvPr id="33" name="Content Placeholder 2">
            <a:extLst>
              <a:ext uri="{FF2B5EF4-FFF2-40B4-BE49-F238E27FC236}">
                <a16:creationId xmlns:a16="http://schemas.microsoft.com/office/drawing/2014/main" id="{CB67E14D-BC60-E328-BB51-2E7A3A73D19D}"/>
              </a:ext>
            </a:extLst>
          </p:cNvPr>
          <p:cNvGraphicFramePr>
            <a:graphicFrameLocks noGrp="1"/>
          </p:cNvGraphicFramePr>
          <p:nvPr>
            <p:ph idx="1"/>
            <p:extLst>
              <p:ext uri="{D42A27DB-BD31-4B8C-83A1-F6EECF244321}">
                <p14:modId xmlns:p14="http://schemas.microsoft.com/office/powerpoint/2010/main" val="43567462"/>
              </p:ext>
            </p:extLst>
          </p:nvPr>
        </p:nvGraphicFramePr>
        <p:xfrm>
          <a:off x="2880950" y="620392"/>
          <a:ext cx="8475898" cy="5689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725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Steps : 1.</a:t>
            </a:r>
            <a:r>
              <a:rPr lang="en-US" b="1" dirty="0"/>
              <a:t> Import the necessary library- </a:t>
            </a:r>
            <a:r>
              <a:rPr lang="en-US" b="1" dirty="0" err="1"/>
              <a:t>tensorflow</a:t>
            </a:r>
            <a:r>
              <a:rPr lang="en-US" b="1" dirty="0"/>
              <a:t>, </a:t>
            </a:r>
            <a:r>
              <a:rPr lang="en-US" b="1" dirty="0" err="1"/>
              <a:t>keras</a:t>
            </a:r>
            <a:r>
              <a:rPr lang="en-US" b="1" dirty="0"/>
              <a:t> </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0" indent="0">
              <a:buNone/>
            </a:pPr>
            <a:r>
              <a:rPr lang="en-IN" dirty="0"/>
              <a:t>import </a:t>
            </a:r>
            <a:r>
              <a:rPr lang="en-IN" dirty="0" err="1"/>
              <a:t>tensorflow</a:t>
            </a:r>
            <a:r>
              <a:rPr lang="en-IN" dirty="0"/>
              <a:t> as </a:t>
            </a:r>
            <a:r>
              <a:rPr lang="en-IN" dirty="0" err="1"/>
              <a:t>tf</a:t>
            </a:r>
            <a:endParaRPr lang="en-IN" dirty="0"/>
          </a:p>
          <a:p>
            <a:pPr marL="0" indent="0">
              <a:buNone/>
            </a:pPr>
            <a:r>
              <a:rPr lang="en-IN" dirty="0"/>
              <a:t>from </a:t>
            </a:r>
            <a:r>
              <a:rPr lang="en-IN" dirty="0" err="1"/>
              <a:t>tensorflow</a:t>
            </a:r>
            <a:r>
              <a:rPr lang="en-IN" dirty="0"/>
              <a:t> import </a:t>
            </a:r>
            <a:r>
              <a:rPr lang="en-IN" dirty="0" err="1"/>
              <a:t>keras</a:t>
            </a:r>
            <a:endParaRPr lang="en-IN" dirty="0"/>
          </a:p>
          <a:p>
            <a:pPr marL="0" indent="0">
              <a:buNone/>
            </a:pPr>
            <a:r>
              <a:rPr lang="en-IN" dirty="0"/>
              <a:t>from </a:t>
            </a:r>
            <a:r>
              <a:rPr lang="en-IN" dirty="0" err="1"/>
              <a:t>keras.datasets</a:t>
            </a:r>
            <a:r>
              <a:rPr lang="en-IN" dirty="0"/>
              <a:t> import cifar10</a:t>
            </a:r>
          </a:p>
        </p:txBody>
      </p:sp>
    </p:spTree>
    <p:extLst>
      <p:ext uri="{BB962C8B-B14F-4D97-AF65-F5344CB8AC3E}">
        <p14:creationId xmlns:p14="http://schemas.microsoft.com/office/powerpoint/2010/main" val="323264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Definition of deep learning</a:t>
            </a:r>
            <a:endParaRPr lang="en-IN" dirty="0"/>
          </a:p>
        </p:txBody>
      </p:sp>
      <p:graphicFrame>
        <p:nvGraphicFramePr>
          <p:cNvPr id="7" name="Content Placeholder 2">
            <a:extLst>
              <a:ext uri="{FF2B5EF4-FFF2-40B4-BE49-F238E27FC236}">
                <a16:creationId xmlns:a16="http://schemas.microsoft.com/office/drawing/2014/main" id="{46AEC51D-F991-49B6-91F9-9C41D12FA5A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65390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Steps : 2.Load the Dataset-CIFAR10</a:t>
            </a:r>
            <a:br>
              <a:rPr lang="en-IN" b="1" dirty="0"/>
            </a:br>
            <a:endParaRPr lang="en-IN" dirty="0"/>
          </a:p>
        </p:txBody>
      </p:sp>
      <p:sp>
        <p:nvSpPr>
          <p:cNvPr id="3" name="Content Placeholder 2"/>
          <p:cNvSpPr>
            <a:spLocks noGrp="1"/>
          </p:cNvSpPr>
          <p:nvPr>
            <p:ph idx="1"/>
          </p:nvPr>
        </p:nvSpPr>
        <p:spPr/>
        <p:txBody>
          <a:bodyPr>
            <a:normAutofit/>
          </a:bodyPr>
          <a:lstStyle/>
          <a:p>
            <a:pPr marL="0" indent="0">
              <a:buNone/>
            </a:pPr>
            <a:r>
              <a:rPr lang="en-US" dirty="0"/>
              <a:t>(</a:t>
            </a:r>
            <a:r>
              <a:rPr lang="en-US" dirty="0" err="1"/>
              <a:t>x_train</a:t>
            </a:r>
            <a:r>
              <a:rPr lang="en-US" dirty="0"/>
              <a:t>, </a:t>
            </a:r>
            <a:r>
              <a:rPr lang="en-US" dirty="0" err="1"/>
              <a:t>y_train</a:t>
            </a:r>
            <a:r>
              <a:rPr lang="en-US" dirty="0"/>
              <a:t>), (</a:t>
            </a:r>
            <a:r>
              <a:rPr lang="en-US" dirty="0" err="1"/>
              <a:t>x_test</a:t>
            </a:r>
            <a:r>
              <a:rPr lang="en-US" dirty="0"/>
              <a:t>, </a:t>
            </a:r>
            <a:r>
              <a:rPr lang="en-US" dirty="0" err="1"/>
              <a:t>y_test</a:t>
            </a:r>
            <a:r>
              <a:rPr lang="en-US" dirty="0"/>
              <a:t>) = cifar10.load_data()</a:t>
            </a:r>
          </a:p>
          <a:p>
            <a:pPr marL="0" indent="0">
              <a:buNone/>
            </a:pPr>
            <a:endParaRPr lang="en-IN" dirty="0"/>
          </a:p>
        </p:txBody>
      </p:sp>
    </p:spTree>
    <p:extLst>
      <p:ext uri="{BB962C8B-B14F-4D97-AF65-F5344CB8AC3E}">
        <p14:creationId xmlns:p14="http://schemas.microsoft.com/office/powerpoint/2010/main" val="4172222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Steps : </a:t>
            </a:r>
            <a:r>
              <a:rPr lang="en-US" b="1" dirty="0"/>
              <a:t>3.Normalize the data -The data is first normalized by dividing by 255.</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0" indent="0">
              <a:buNone/>
            </a:pPr>
            <a:r>
              <a:rPr lang="en-US" dirty="0" err="1"/>
              <a:t>x_train</a:t>
            </a:r>
            <a:r>
              <a:rPr lang="en-US" dirty="0"/>
              <a:t> = </a:t>
            </a:r>
            <a:r>
              <a:rPr lang="en-US" dirty="0" err="1"/>
              <a:t>x_train</a:t>
            </a:r>
            <a:r>
              <a:rPr lang="en-US" dirty="0"/>
              <a:t> / 255.0</a:t>
            </a:r>
          </a:p>
          <a:p>
            <a:pPr marL="0" indent="0">
              <a:buNone/>
            </a:pPr>
            <a:r>
              <a:rPr lang="en-US" dirty="0" err="1"/>
              <a:t>x_test</a:t>
            </a:r>
            <a:r>
              <a:rPr lang="en-US" dirty="0"/>
              <a:t> = </a:t>
            </a:r>
            <a:r>
              <a:rPr lang="en-US" dirty="0" err="1"/>
              <a:t>x_test</a:t>
            </a:r>
            <a:r>
              <a:rPr lang="en-US" dirty="0"/>
              <a:t> / 255.0</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98633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 </a:t>
            </a:r>
            <a:r>
              <a:rPr lang="en-US" b="1" dirty="0"/>
              <a:t>4.Create a shallow neural network with 2 layers ((flatten and dense)</a:t>
            </a:r>
            <a:br>
              <a:rPr lang="en-US" b="1" dirty="0"/>
            </a:br>
            <a:endParaRPr lang="en-IN" dirty="0"/>
          </a:p>
        </p:txBody>
      </p:sp>
      <p:sp>
        <p:nvSpPr>
          <p:cNvPr id="3" name="Content Placeholder 2"/>
          <p:cNvSpPr>
            <a:spLocks noGrp="1"/>
          </p:cNvSpPr>
          <p:nvPr>
            <p:ph idx="1"/>
          </p:nvPr>
        </p:nvSpPr>
        <p:spPr/>
        <p:txBody>
          <a:bodyPr>
            <a:normAutofit/>
          </a:bodyPr>
          <a:lstStyle/>
          <a:p>
            <a:pPr marL="0" indent="0">
              <a:buNone/>
            </a:pPr>
            <a:r>
              <a:rPr lang="en-US" dirty="0"/>
              <a:t>model = </a:t>
            </a:r>
            <a:r>
              <a:rPr lang="en-US" dirty="0" err="1"/>
              <a:t>keras.Sequential</a:t>
            </a:r>
            <a:r>
              <a:rPr lang="en-US" dirty="0"/>
              <a:t>()</a:t>
            </a:r>
          </a:p>
          <a:p>
            <a:pPr marL="0" indent="0">
              <a:buNone/>
            </a:pPr>
            <a:r>
              <a:rPr lang="en-US" dirty="0" err="1"/>
              <a:t>model.add</a:t>
            </a:r>
            <a:r>
              <a:rPr lang="en-US" dirty="0"/>
              <a:t>(</a:t>
            </a:r>
            <a:r>
              <a:rPr lang="en-US" dirty="0" err="1"/>
              <a:t>keras.layers.Flatten</a:t>
            </a:r>
            <a:r>
              <a:rPr lang="en-US" dirty="0"/>
              <a:t>())</a:t>
            </a:r>
          </a:p>
          <a:p>
            <a:pPr marL="0" indent="0">
              <a:buNone/>
            </a:pPr>
            <a:r>
              <a:rPr lang="en-US" dirty="0" err="1"/>
              <a:t>model.add</a:t>
            </a:r>
            <a:r>
              <a:rPr lang="en-US" dirty="0"/>
              <a:t>(</a:t>
            </a:r>
            <a:r>
              <a:rPr lang="en-US" dirty="0" err="1"/>
              <a:t>keras.layers.Dense</a:t>
            </a:r>
            <a:r>
              <a:rPr lang="en-US" dirty="0"/>
              <a:t>(128, activation='</a:t>
            </a:r>
            <a:r>
              <a:rPr lang="en-US" dirty="0" err="1"/>
              <a:t>relu</a:t>
            </a:r>
            <a:r>
              <a:rPr lang="en-US" dirty="0"/>
              <a:t>'))</a:t>
            </a:r>
          </a:p>
          <a:p>
            <a:pPr marL="0" indent="0">
              <a:buNone/>
            </a:pPr>
            <a:r>
              <a:rPr lang="en-US" dirty="0" err="1"/>
              <a:t>model.add</a:t>
            </a:r>
            <a:r>
              <a:rPr lang="en-US" dirty="0"/>
              <a:t>(</a:t>
            </a:r>
            <a:r>
              <a:rPr lang="en-US" dirty="0" err="1"/>
              <a:t>keras.layers.Dense</a:t>
            </a:r>
            <a:r>
              <a:rPr lang="en-US" dirty="0"/>
              <a:t>(10, activation='</a:t>
            </a:r>
            <a:r>
              <a:rPr lang="en-US" dirty="0" err="1"/>
              <a:t>softmax</a:t>
            </a:r>
            <a:r>
              <a:rPr lang="en-US" dirty="0"/>
              <a:t>'))</a:t>
            </a:r>
          </a:p>
          <a:p>
            <a:pPr marL="0" indent="0">
              <a:buNone/>
            </a:pPr>
            <a:endParaRPr lang="en-IN" dirty="0"/>
          </a:p>
        </p:txBody>
      </p:sp>
    </p:spTree>
    <p:extLst>
      <p:ext uri="{BB962C8B-B14F-4D97-AF65-F5344CB8AC3E}">
        <p14:creationId xmlns:p14="http://schemas.microsoft.com/office/powerpoint/2010/main" val="2781753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Steps : 5.Compile the model </a:t>
            </a:r>
            <a:br>
              <a:rPr lang="en-IN" b="1" dirty="0"/>
            </a:br>
            <a:endParaRPr lang="en-IN" dirty="0"/>
          </a:p>
        </p:txBody>
      </p:sp>
      <p:sp>
        <p:nvSpPr>
          <p:cNvPr id="3" name="Content Placeholder 2"/>
          <p:cNvSpPr>
            <a:spLocks noGrp="1"/>
          </p:cNvSpPr>
          <p:nvPr>
            <p:ph idx="1"/>
          </p:nvPr>
        </p:nvSpPr>
        <p:spPr/>
        <p:txBody>
          <a:bodyPr>
            <a:normAutofit/>
          </a:bodyPr>
          <a:lstStyle/>
          <a:p>
            <a:pPr marL="0" indent="0">
              <a:buNone/>
            </a:pPr>
            <a:r>
              <a:rPr lang="en-US" dirty="0"/>
              <a:t>#(Model is trained and evaluated using the Adam optimizer, sparse categorical cross-entropy loss, and accuracy as the evaluation metric.)</a:t>
            </a:r>
          </a:p>
          <a:p>
            <a:pPr marL="0" indent="0">
              <a:buNone/>
            </a:pPr>
            <a:endParaRPr lang="en-US" dirty="0"/>
          </a:p>
          <a:p>
            <a:pPr marL="0" indent="0">
              <a:buNone/>
            </a:pPr>
            <a:r>
              <a:rPr lang="en-US" dirty="0"/>
              <a:t># compile the model</a:t>
            </a:r>
          </a:p>
          <a:p>
            <a:pPr marL="0" indent="0">
              <a:buNone/>
            </a:pPr>
            <a:r>
              <a:rPr lang="en-US" dirty="0" err="1"/>
              <a:t>model.compile</a:t>
            </a:r>
            <a:r>
              <a:rPr lang="en-US" dirty="0"/>
              <a:t>(optimizer='</a:t>
            </a:r>
            <a:r>
              <a:rPr lang="en-US" dirty="0" err="1"/>
              <a:t>adam</a:t>
            </a:r>
            <a:r>
              <a:rPr lang="en-US" dirty="0"/>
              <a:t>', loss='</a:t>
            </a:r>
            <a:r>
              <a:rPr lang="en-US" dirty="0" err="1"/>
              <a:t>sparse_categorical_crossentropy</a:t>
            </a:r>
            <a:r>
              <a:rPr lang="en-US" dirty="0"/>
              <a:t>', metrics=['accuracy'])</a:t>
            </a:r>
            <a:endParaRPr lang="en-IN" dirty="0"/>
          </a:p>
        </p:txBody>
      </p:sp>
    </p:spTree>
    <p:extLst>
      <p:ext uri="{BB962C8B-B14F-4D97-AF65-F5344CB8AC3E}">
        <p14:creationId xmlns:p14="http://schemas.microsoft.com/office/powerpoint/2010/main" val="1784713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Steps : </a:t>
            </a:r>
            <a:r>
              <a:rPr lang="en-US" b="1" dirty="0"/>
              <a:t>6. Train the model # train the model</a:t>
            </a:r>
            <a:br>
              <a:rPr lang="en-US" b="1" dirty="0"/>
            </a:br>
            <a:endParaRPr lang="en-IN" dirty="0"/>
          </a:p>
        </p:txBody>
      </p:sp>
      <p:sp>
        <p:nvSpPr>
          <p:cNvPr id="3" name="Content Placeholder 2"/>
          <p:cNvSpPr>
            <a:spLocks noGrp="1"/>
          </p:cNvSpPr>
          <p:nvPr>
            <p:ph idx="1"/>
          </p:nvPr>
        </p:nvSpPr>
        <p:spPr/>
        <p:txBody>
          <a:bodyPr>
            <a:normAutofit/>
          </a:bodyPr>
          <a:lstStyle/>
          <a:p>
            <a:pPr marL="0" indent="0">
              <a:buNone/>
            </a:pPr>
            <a:r>
              <a:rPr lang="fr-FR" dirty="0" err="1"/>
              <a:t>model.fit</a:t>
            </a:r>
            <a:r>
              <a:rPr lang="fr-FR" dirty="0"/>
              <a:t>(</a:t>
            </a:r>
            <a:r>
              <a:rPr lang="fr-FR" dirty="0" err="1"/>
              <a:t>x_train</a:t>
            </a:r>
            <a:r>
              <a:rPr lang="fr-FR" dirty="0"/>
              <a:t>, </a:t>
            </a:r>
            <a:r>
              <a:rPr lang="fr-FR" dirty="0" err="1"/>
              <a:t>y_train</a:t>
            </a:r>
            <a:r>
              <a:rPr lang="fr-FR" dirty="0"/>
              <a:t>, </a:t>
            </a:r>
            <a:r>
              <a:rPr lang="fr-FR" dirty="0" err="1"/>
              <a:t>epochs</a:t>
            </a:r>
            <a:r>
              <a:rPr lang="fr-FR" dirty="0"/>
              <a:t>=10)</a:t>
            </a:r>
            <a:endParaRPr lang="en-IN" dirty="0"/>
          </a:p>
        </p:txBody>
      </p:sp>
    </p:spTree>
    <p:extLst>
      <p:ext uri="{BB962C8B-B14F-4D97-AF65-F5344CB8AC3E}">
        <p14:creationId xmlns:p14="http://schemas.microsoft.com/office/powerpoint/2010/main" val="1030083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Steps : </a:t>
            </a:r>
            <a:r>
              <a:rPr lang="en-US" b="1" dirty="0"/>
              <a:t>7.Evaluate the model-The final output is the test accuracy of the model.</a:t>
            </a:r>
            <a:endParaRPr lang="en-IN" dirty="0"/>
          </a:p>
        </p:txBody>
      </p:sp>
      <p:sp>
        <p:nvSpPr>
          <p:cNvPr id="3" name="Content Placeholder 2"/>
          <p:cNvSpPr>
            <a:spLocks noGrp="1"/>
          </p:cNvSpPr>
          <p:nvPr>
            <p:ph idx="1"/>
          </p:nvPr>
        </p:nvSpPr>
        <p:spPr/>
        <p:txBody>
          <a:bodyPr>
            <a:normAutofit/>
          </a:bodyPr>
          <a:lstStyle/>
          <a:p>
            <a:pPr marL="0" indent="0">
              <a:buNone/>
            </a:pPr>
            <a:r>
              <a:rPr lang="en-US" dirty="0" err="1"/>
              <a:t>test_loss</a:t>
            </a:r>
            <a:r>
              <a:rPr lang="en-US" dirty="0"/>
              <a:t>, </a:t>
            </a:r>
            <a:r>
              <a:rPr lang="en-US" dirty="0" err="1"/>
              <a:t>test_acc</a:t>
            </a:r>
            <a:r>
              <a:rPr lang="en-US" dirty="0"/>
              <a:t> = </a:t>
            </a:r>
            <a:r>
              <a:rPr lang="en-US" dirty="0" err="1"/>
              <a:t>model.evaluate</a:t>
            </a:r>
            <a:r>
              <a:rPr lang="en-US" dirty="0"/>
              <a:t>(</a:t>
            </a:r>
            <a:r>
              <a:rPr lang="en-US" dirty="0" err="1"/>
              <a:t>x_test</a:t>
            </a:r>
            <a:r>
              <a:rPr lang="en-US" dirty="0"/>
              <a:t>, </a:t>
            </a:r>
            <a:r>
              <a:rPr lang="en-US" dirty="0" err="1"/>
              <a:t>y_test</a:t>
            </a:r>
            <a:r>
              <a:rPr lang="en-US" dirty="0"/>
              <a:t>)</a:t>
            </a:r>
          </a:p>
          <a:p>
            <a:pPr marL="0" indent="0">
              <a:buNone/>
            </a:pPr>
            <a:r>
              <a:rPr lang="en-US" dirty="0"/>
              <a:t>print('Test accuracy:', </a:t>
            </a:r>
            <a:r>
              <a:rPr lang="en-US" dirty="0" err="1"/>
              <a:t>test_acc</a:t>
            </a:r>
            <a:r>
              <a:rPr lang="en-US" dirty="0"/>
              <a:t>)</a:t>
            </a:r>
            <a:endParaRPr lang="en-IN" dirty="0"/>
          </a:p>
        </p:txBody>
      </p:sp>
    </p:spTree>
    <p:extLst>
      <p:ext uri="{BB962C8B-B14F-4D97-AF65-F5344CB8AC3E}">
        <p14:creationId xmlns:p14="http://schemas.microsoft.com/office/powerpoint/2010/main" val="5092917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B26EE4FD-480F-42A5-9FEB-DA630457C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A187062F-BE14-42FC-B06A-607DB23849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731FE21B-2A45-4BF5-8B03-E123419887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2DC5A94D-79ED-48F5-9DC5-96CBB507CE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93A3D4BE-AF25-4F9A-9C29-1145CCE24A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870997" y="1607809"/>
            <a:ext cx="9236026" cy="2876680"/>
          </a:xfrm>
        </p:spPr>
        <p:txBody>
          <a:bodyPr anchor="b">
            <a:normAutofit/>
          </a:bodyPr>
          <a:lstStyle/>
          <a:p>
            <a:pPr algn="l"/>
            <a:r>
              <a:rPr lang="en-US" sz="6600">
                <a:solidFill>
                  <a:srgbClr val="FFFFFF"/>
                </a:solidFill>
              </a:rPr>
              <a:t>Demo 2</a:t>
            </a:r>
            <a:endParaRPr lang="en-IN" sz="6600">
              <a:solidFill>
                <a:srgbClr val="FFFFFF"/>
              </a:solidFill>
            </a:endParaRPr>
          </a:p>
        </p:txBody>
      </p:sp>
      <p:sp>
        <p:nvSpPr>
          <p:cNvPr id="3" name="Subtitle 2"/>
          <p:cNvSpPr>
            <a:spLocks noGrp="1"/>
          </p:cNvSpPr>
          <p:nvPr>
            <p:ph type="subTitle" idx="1"/>
          </p:nvPr>
        </p:nvSpPr>
        <p:spPr>
          <a:xfrm>
            <a:off x="1987499" y="4810308"/>
            <a:ext cx="9003022" cy="1076551"/>
          </a:xfrm>
        </p:spPr>
        <p:txBody>
          <a:bodyPr>
            <a:normAutofit/>
          </a:bodyPr>
          <a:lstStyle/>
          <a:p>
            <a:pPr algn="l"/>
            <a:endParaRPr lang="en-IN"/>
          </a:p>
        </p:txBody>
      </p:sp>
    </p:spTree>
    <p:extLst>
      <p:ext uri="{BB962C8B-B14F-4D97-AF65-F5344CB8AC3E}">
        <p14:creationId xmlns:p14="http://schemas.microsoft.com/office/powerpoint/2010/main" val="9000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4">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26">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b="1">
                <a:solidFill>
                  <a:srgbClr val="FFFFFF"/>
                </a:solidFill>
              </a:rPr>
              <a:t>Problem statement 2-</a:t>
            </a:r>
            <a:endParaRPr lang="en-IN">
              <a:solidFill>
                <a:srgbClr val="FFFFFF"/>
              </a:solidFill>
            </a:endParaRPr>
          </a:p>
        </p:txBody>
      </p:sp>
      <p:sp>
        <p:nvSpPr>
          <p:cNvPr id="43" name="Arc 28">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4" name="Oval 30">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US"/>
              <a:t>Design and Develop deep learning model for the CIFAR-10 dataset in Python using the Keras library.</a:t>
            </a:r>
          </a:p>
          <a:p>
            <a:endParaRPr lang="en-US"/>
          </a:p>
          <a:p>
            <a:r>
              <a:rPr lang="en-US"/>
              <a:t>Filename- CNN-CIFAR-10-Keras.ipynb</a:t>
            </a:r>
          </a:p>
          <a:p>
            <a:endParaRPr lang="en-US"/>
          </a:p>
          <a:p>
            <a:endParaRPr lang="en-IN"/>
          </a:p>
        </p:txBody>
      </p:sp>
    </p:spTree>
    <p:extLst>
      <p:ext uri="{BB962C8B-B14F-4D97-AF65-F5344CB8AC3E}">
        <p14:creationId xmlns:p14="http://schemas.microsoft.com/office/powerpoint/2010/main" val="37968400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1"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IN" b="1">
                <a:solidFill>
                  <a:srgbClr val="FFFFFF"/>
                </a:solidFill>
              </a:rPr>
              <a:t>Steps : </a:t>
            </a:r>
            <a:endParaRPr lang="en-IN">
              <a:solidFill>
                <a:srgbClr val="FFFFFF"/>
              </a:solidFill>
            </a:endParaRPr>
          </a:p>
        </p:txBody>
      </p:sp>
      <p:sp>
        <p:nvSpPr>
          <p:cNvPr id="23" name="Content Placeholder 2"/>
          <p:cNvSpPr>
            <a:spLocks noGrp="1"/>
          </p:cNvSpPr>
          <p:nvPr>
            <p:ph idx="1"/>
          </p:nvPr>
        </p:nvSpPr>
        <p:spPr>
          <a:xfrm>
            <a:off x="4978708" y="885651"/>
            <a:ext cx="6525220" cy="4616849"/>
          </a:xfrm>
        </p:spPr>
        <p:txBody>
          <a:bodyPr anchor="ctr">
            <a:normAutofit/>
          </a:bodyPr>
          <a:lstStyle/>
          <a:p>
            <a:pPr marL="514350" indent="-514350">
              <a:buFont typeface="+mj-lt"/>
              <a:buAutoNum type="arabicPeriod"/>
            </a:pPr>
            <a:r>
              <a:rPr lang="en-US" sz="2400"/>
              <a:t>Import the necessary library- tensorflow, keras  </a:t>
            </a:r>
          </a:p>
          <a:p>
            <a:pPr marL="514350" indent="-514350">
              <a:buFont typeface="+mj-lt"/>
              <a:buAutoNum type="arabicPeriod"/>
            </a:pPr>
            <a:r>
              <a:rPr lang="en-US" sz="2400"/>
              <a:t>Load the CIFAR-10 dataset</a:t>
            </a:r>
          </a:p>
          <a:p>
            <a:pPr marL="514350" indent="-514350">
              <a:buFont typeface="+mj-lt"/>
              <a:buAutoNum type="arabicPeriod"/>
            </a:pPr>
            <a:r>
              <a:rPr lang="en-US" sz="2400"/>
              <a:t>Preprocess the data </a:t>
            </a:r>
          </a:p>
          <a:p>
            <a:pPr marL="514350" indent="-514350">
              <a:buFont typeface="+mj-lt"/>
              <a:buAutoNum type="arabicPeriod"/>
            </a:pPr>
            <a:r>
              <a:rPr lang="en-US" sz="2400"/>
              <a:t>Define the model</a:t>
            </a:r>
          </a:p>
          <a:p>
            <a:pPr marL="514350" indent="-514350">
              <a:buFont typeface="+mj-lt"/>
              <a:buAutoNum type="arabicPeriod"/>
            </a:pPr>
            <a:r>
              <a:rPr lang="en-US" sz="2400"/>
              <a:t>Compile the model</a:t>
            </a:r>
          </a:p>
          <a:p>
            <a:pPr marL="514350" indent="-514350">
              <a:buFont typeface="+mj-lt"/>
              <a:buAutoNum type="arabicPeriod"/>
            </a:pPr>
            <a:r>
              <a:rPr lang="en-US" sz="2400"/>
              <a:t>Train the model </a:t>
            </a:r>
          </a:p>
          <a:p>
            <a:pPr marL="514350" indent="-514350">
              <a:buFont typeface="+mj-lt"/>
              <a:buAutoNum type="arabicPeriod"/>
            </a:pPr>
            <a:r>
              <a:rPr lang="en-US" sz="2400"/>
              <a:t> Evaluate the model on the test set</a:t>
            </a:r>
          </a:p>
          <a:p>
            <a:pPr marL="0" indent="0">
              <a:buNone/>
            </a:pPr>
            <a:endParaRPr lang="en-IN" sz="2400"/>
          </a:p>
        </p:txBody>
      </p:sp>
    </p:spTree>
    <p:extLst>
      <p:ext uri="{BB962C8B-B14F-4D97-AF65-F5344CB8AC3E}">
        <p14:creationId xmlns:p14="http://schemas.microsoft.com/office/powerpoint/2010/main" val="4041974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IN" b="1">
                <a:solidFill>
                  <a:srgbClr val="FFFFFF"/>
                </a:solidFill>
              </a:rPr>
              <a:t>Steps :1. </a:t>
            </a:r>
            <a:r>
              <a:rPr lang="en-US" b="1">
                <a:solidFill>
                  <a:srgbClr val="FFFFFF"/>
                </a:solidFill>
              </a:rPr>
              <a:t>Import the necessary library- tensorflow, keras </a:t>
            </a:r>
            <a:endParaRPr lang="en-IN">
              <a:solidFill>
                <a:srgbClr val="FFFFFF"/>
              </a:solidFill>
            </a:endParaRP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buNone/>
            </a:pPr>
            <a:r>
              <a:rPr lang="en-US" sz="2400"/>
              <a:t>from keras.datasets import cifar10</a:t>
            </a:r>
          </a:p>
          <a:p>
            <a:pPr marL="0" indent="0">
              <a:buNone/>
            </a:pPr>
            <a:r>
              <a:rPr lang="en-US" sz="2400"/>
              <a:t>from keras.models import Sequential</a:t>
            </a:r>
          </a:p>
          <a:p>
            <a:pPr marL="0" indent="0">
              <a:buNone/>
            </a:pPr>
            <a:r>
              <a:rPr lang="en-US" sz="2400"/>
              <a:t>from keras.layers import Dense, Dropout, Flatten, Conv2D, MaxPooling2D</a:t>
            </a:r>
          </a:p>
          <a:p>
            <a:pPr marL="0" indent="0">
              <a:buNone/>
            </a:pPr>
            <a:r>
              <a:rPr lang="en-US" sz="2400"/>
              <a:t>from keras.utils import to_categorical</a:t>
            </a:r>
          </a:p>
          <a:p>
            <a:pPr marL="0" indent="0">
              <a:buNone/>
            </a:pPr>
            <a:endParaRPr lang="en-US" sz="2400"/>
          </a:p>
        </p:txBody>
      </p:sp>
    </p:spTree>
    <p:extLst>
      <p:ext uri="{BB962C8B-B14F-4D97-AF65-F5344CB8AC3E}">
        <p14:creationId xmlns:p14="http://schemas.microsoft.com/office/powerpoint/2010/main" val="143471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b="1">
                <a:solidFill>
                  <a:srgbClr val="FFFFFF"/>
                </a:solidFill>
              </a:rPr>
              <a:t>Importance of deep learning</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13DA4DFC-10D0-8DE3-F933-F287A88130E9}"/>
              </a:ext>
            </a:extLst>
          </p:cNvPr>
          <p:cNvGraphicFramePr>
            <a:graphicFrameLocks noGrp="1"/>
          </p:cNvGraphicFramePr>
          <p:nvPr>
            <p:ph idx="1"/>
            <p:extLst>
              <p:ext uri="{D42A27DB-BD31-4B8C-83A1-F6EECF244321}">
                <p14:modId xmlns:p14="http://schemas.microsoft.com/office/powerpoint/2010/main" val="396808125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3747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IN" b="1">
                <a:solidFill>
                  <a:srgbClr val="FFFFFF"/>
                </a:solidFill>
              </a:rPr>
              <a:t>Steps : </a:t>
            </a:r>
            <a:r>
              <a:rPr lang="en-US" b="1">
                <a:solidFill>
                  <a:srgbClr val="FFFFFF"/>
                </a:solidFill>
              </a:rPr>
              <a:t>2. Load the CIFAR-10 dataset</a:t>
            </a:r>
            <a:endParaRPr lang="en-IN">
              <a:solidFill>
                <a:srgbClr val="FFFFFF"/>
              </a:solidFill>
            </a:endParaRP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buNone/>
            </a:pPr>
            <a:r>
              <a:rPr lang="en-US" sz="2400"/>
              <a:t>(x_train, y_train), (x_test, y_test) = cifar10.load_data()</a:t>
            </a:r>
          </a:p>
        </p:txBody>
      </p:sp>
    </p:spTree>
    <p:extLst>
      <p:ext uri="{BB962C8B-B14F-4D97-AF65-F5344CB8AC3E}">
        <p14:creationId xmlns:p14="http://schemas.microsoft.com/office/powerpoint/2010/main" val="101543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IN" b="1">
                <a:solidFill>
                  <a:srgbClr val="FFFFFF"/>
                </a:solidFill>
              </a:rPr>
              <a:t>Steps : 3.Preprocess the data</a:t>
            </a:r>
            <a:endParaRPr lang="en-IN">
              <a:solidFill>
                <a:srgbClr val="FFFFFF"/>
              </a:solidFill>
            </a:endParaRP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buNone/>
            </a:pPr>
            <a:endParaRPr lang="en-US" sz="2400"/>
          </a:p>
          <a:p>
            <a:pPr marL="0" indent="0">
              <a:buNone/>
            </a:pPr>
            <a:r>
              <a:rPr lang="en-US" sz="2400"/>
              <a:t>x_train = x_train.astype('float32') / 255.0</a:t>
            </a:r>
          </a:p>
          <a:p>
            <a:pPr marL="0" indent="0">
              <a:buNone/>
            </a:pPr>
            <a:r>
              <a:rPr lang="en-US" sz="2400"/>
              <a:t>x_test = x_test.astype('float32') / 255.0</a:t>
            </a:r>
          </a:p>
          <a:p>
            <a:pPr marL="0" indent="0">
              <a:buNone/>
            </a:pPr>
            <a:r>
              <a:rPr lang="en-US" sz="2400"/>
              <a:t>y_train = to_categorical(y_train, 10)</a:t>
            </a:r>
          </a:p>
          <a:p>
            <a:pPr marL="0" indent="0">
              <a:buNone/>
            </a:pPr>
            <a:r>
              <a:rPr lang="en-US" sz="2400"/>
              <a:t>y_test = to_categorical(y_test, 10)</a:t>
            </a:r>
          </a:p>
        </p:txBody>
      </p:sp>
    </p:spTree>
    <p:extLst>
      <p:ext uri="{BB962C8B-B14F-4D97-AF65-F5344CB8AC3E}">
        <p14:creationId xmlns:p14="http://schemas.microsoft.com/office/powerpoint/2010/main" val="16861323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IN" b="1">
                <a:solidFill>
                  <a:srgbClr val="FFFFFF"/>
                </a:solidFill>
              </a:rPr>
              <a:t>Steps : 4.Define the model </a:t>
            </a:r>
            <a:endParaRPr lang="en-IN">
              <a:solidFill>
                <a:srgbClr val="FFFFFF"/>
              </a:solidFill>
            </a:endParaRP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buNone/>
            </a:pPr>
            <a:r>
              <a:rPr lang="en-US" sz="2400"/>
              <a:t>model = Sequential()</a:t>
            </a:r>
          </a:p>
          <a:p>
            <a:pPr marL="0" indent="0">
              <a:buNone/>
            </a:pPr>
            <a:r>
              <a:rPr lang="en-US" sz="2400"/>
              <a:t>model.add(Conv2D(32, (3, 3), activation='relu', input_shape=(32, 32, 3)))</a:t>
            </a:r>
          </a:p>
          <a:p>
            <a:pPr marL="0" indent="0">
              <a:buNone/>
            </a:pPr>
            <a:r>
              <a:rPr lang="en-US" sz="2400"/>
              <a:t>model.add(MaxPooling2D(pool_size=(2, 2)))</a:t>
            </a:r>
          </a:p>
          <a:p>
            <a:pPr marL="0" indent="0">
              <a:buNone/>
            </a:pPr>
            <a:r>
              <a:rPr lang="en-US" sz="2400"/>
              <a:t>model.add(Conv2D(64, (3, 3), activation='relu'))</a:t>
            </a:r>
          </a:p>
          <a:p>
            <a:pPr marL="0" indent="0">
              <a:buNone/>
            </a:pPr>
            <a:r>
              <a:rPr lang="en-US" sz="2400"/>
              <a:t>model.add(MaxPooling2D(pool_size=(2, 2)))</a:t>
            </a:r>
          </a:p>
          <a:p>
            <a:pPr marL="0" indent="0">
              <a:buNone/>
            </a:pPr>
            <a:r>
              <a:rPr lang="en-US" sz="2400"/>
              <a:t>model.add(Flatten())</a:t>
            </a:r>
          </a:p>
          <a:p>
            <a:pPr marL="0" indent="0">
              <a:buNone/>
            </a:pPr>
            <a:r>
              <a:rPr lang="en-US" sz="2400"/>
              <a:t>model.add(Dense(1024, activation='relu'))</a:t>
            </a:r>
          </a:p>
          <a:p>
            <a:pPr marL="0" indent="0">
              <a:buNone/>
            </a:pPr>
            <a:r>
              <a:rPr lang="en-US" sz="2400"/>
              <a:t>model.add(Dropout(0.5))</a:t>
            </a:r>
          </a:p>
          <a:p>
            <a:pPr marL="0" indent="0">
              <a:buNone/>
            </a:pPr>
            <a:r>
              <a:rPr lang="en-US" sz="2400"/>
              <a:t>model.add(Dense(10, activation='softmax'))</a:t>
            </a:r>
          </a:p>
        </p:txBody>
      </p:sp>
    </p:spTree>
    <p:extLst>
      <p:ext uri="{BB962C8B-B14F-4D97-AF65-F5344CB8AC3E}">
        <p14:creationId xmlns:p14="http://schemas.microsoft.com/office/powerpoint/2010/main" val="798887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FCD7067-E5DC-CA6E-F819-950EE36AD5FD}"/>
              </a:ext>
            </a:extLst>
          </p:cNvPr>
          <p:cNvPicPr>
            <a:picLocks noGrp="1" noChangeAspect="1"/>
          </p:cNvPicPr>
          <p:nvPr>
            <p:ph idx="1"/>
          </p:nvPr>
        </p:nvPicPr>
        <p:blipFill>
          <a:blip r:embed="rId2"/>
          <a:stretch>
            <a:fillRect/>
          </a:stretch>
        </p:blipFill>
        <p:spPr>
          <a:xfrm>
            <a:off x="998538" y="1844675"/>
            <a:ext cx="5064125" cy="2054225"/>
          </a:xfrm>
        </p:spPr>
      </p:pic>
      <p:pic>
        <p:nvPicPr>
          <p:cNvPr id="6" name="Picture 6">
            <a:extLst>
              <a:ext uri="{FF2B5EF4-FFF2-40B4-BE49-F238E27FC236}">
                <a16:creationId xmlns:a16="http://schemas.microsoft.com/office/drawing/2014/main" id="{DDE81B77-F268-206C-A155-C9AC1234E277}"/>
              </a:ext>
            </a:extLst>
          </p:cNvPr>
          <p:cNvPicPr>
            <a:picLocks noChangeAspect="1"/>
          </p:cNvPicPr>
          <p:nvPr/>
        </p:nvPicPr>
        <p:blipFill>
          <a:blip r:embed="rId2"/>
          <a:stretch>
            <a:fillRect/>
          </a:stretch>
        </p:blipFill>
        <p:spPr>
          <a:xfrm>
            <a:off x="6132513" y="1844675"/>
            <a:ext cx="5059363" cy="2054225"/>
          </a:xfrm>
          <a:prstGeom prst="rect">
            <a:avLst/>
          </a:prstGeom>
        </p:spPr>
      </p:pic>
      <p:pic>
        <p:nvPicPr>
          <p:cNvPr id="7" name="Picture 7" descr="Diagram&#10;&#10;Description automatically generated">
            <a:extLst>
              <a:ext uri="{FF2B5EF4-FFF2-40B4-BE49-F238E27FC236}">
                <a16:creationId xmlns:a16="http://schemas.microsoft.com/office/drawing/2014/main" id="{BFE9E8DC-A8D1-6640-2507-C599954EEF31}"/>
              </a:ext>
            </a:extLst>
          </p:cNvPr>
          <p:cNvPicPr>
            <a:picLocks noChangeAspect="1"/>
          </p:cNvPicPr>
          <p:nvPr/>
        </p:nvPicPr>
        <p:blipFill>
          <a:blip r:embed="rId3"/>
          <a:stretch>
            <a:fillRect/>
          </a:stretch>
        </p:blipFill>
        <p:spPr>
          <a:xfrm>
            <a:off x="998538" y="933275"/>
            <a:ext cx="10194043" cy="5359576"/>
          </a:xfrm>
          <a:prstGeom prst="rect">
            <a:avLst/>
          </a:prstGeom>
        </p:spPr>
      </p:pic>
      <p:pic>
        <p:nvPicPr>
          <p:cNvPr id="5" name="Picture 5">
            <a:extLst>
              <a:ext uri="{FF2B5EF4-FFF2-40B4-BE49-F238E27FC236}">
                <a16:creationId xmlns:a16="http://schemas.microsoft.com/office/drawing/2014/main" id="{9CDDF0AF-70EA-F1B6-BE05-27E1CDF3A030}"/>
              </a:ext>
            </a:extLst>
          </p:cNvPr>
          <p:cNvPicPr>
            <a:picLocks noChangeAspect="1"/>
          </p:cNvPicPr>
          <p:nvPr/>
        </p:nvPicPr>
        <p:blipFill>
          <a:blip r:embed="rId2"/>
          <a:stretch>
            <a:fillRect/>
          </a:stretch>
        </p:blipFill>
        <p:spPr>
          <a:xfrm>
            <a:off x="5476875" y="3967163"/>
            <a:ext cx="5715000" cy="2325688"/>
          </a:xfrm>
          <a:prstGeom prst="rect">
            <a:avLst/>
          </a:prstGeom>
        </p:spPr>
      </p:pic>
      <p:sp>
        <p:nvSpPr>
          <p:cNvPr id="2" name="Title 1">
            <a:extLst>
              <a:ext uri="{FF2B5EF4-FFF2-40B4-BE49-F238E27FC236}">
                <a16:creationId xmlns:a16="http://schemas.microsoft.com/office/drawing/2014/main" id="{0E85EE22-A549-EB32-0E4A-3C841EE5986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CNN</a:t>
            </a:r>
          </a:p>
          <a:p>
            <a:endParaRPr lang="en-US" sz="5200" kern="1200">
              <a:solidFill>
                <a:schemeClr val="tx1"/>
              </a:solidFill>
              <a:latin typeface="+mj-lt"/>
              <a:ea typeface="+mj-ea"/>
              <a:cs typeface="+mj-cs"/>
            </a:endParaRPr>
          </a:p>
        </p:txBody>
      </p:sp>
    </p:spTree>
    <p:extLst>
      <p:ext uri="{BB962C8B-B14F-4D97-AF65-F5344CB8AC3E}">
        <p14:creationId xmlns:p14="http://schemas.microsoft.com/office/powerpoint/2010/main" val="5271345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B6E2F43-29E9-49D9-91FC-E5FEFAAA70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4" name="Picture 23">
            <a:extLst>
              <a:ext uri="{FF2B5EF4-FFF2-40B4-BE49-F238E27FC236}">
                <a16:creationId xmlns:a16="http://schemas.microsoft.com/office/drawing/2014/main" id="{2A6EDD6F-D554-9C5F-B253-8D8EF610F796}"/>
              </a:ext>
            </a:extLst>
          </p:cNvPr>
          <p:cNvPicPr>
            <a:picLocks noChangeAspect="1"/>
          </p:cNvPicPr>
          <p:nvPr/>
        </p:nvPicPr>
        <p:blipFill>
          <a:blip r:embed="rId2"/>
          <a:stretch>
            <a:fillRect/>
          </a:stretch>
        </p:blipFill>
        <p:spPr>
          <a:xfrm>
            <a:off x="7069760" y="3236418"/>
            <a:ext cx="5122239" cy="3621583"/>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30" name="Arc 29">
            <a:extLst>
              <a:ext uri="{FF2B5EF4-FFF2-40B4-BE49-F238E27FC236}">
                <a16:creationId xmlns:a16="http://schemas.microsoft.com/office/drawing/2014/main" id="{3BA62E19-CD42-4C09-B825-844B4943D4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599" cy="1325563"/>
          </a:xfrm>
        </p:spPr>
        <p:txBody>
          <a:bodyPr>
            <a:normAutofit/>
          </a:bodyPr>
          <a:lstStyle/>
          <a:p>
            <a:r>
              <a:rPr lang="en-IN" b="1"/>
              <a:t>Steps : 4.Define the model </a:t>
            </a:r>
            <a:endParaRPr lang="en-IN"/>
          </a:p>
        </p:txBody>
      </p:sp>
      <p:sp>
        <p:nvSpPr>
          <p:cNvPr id="3" name="Content Placeholder 2"/>
          <p:cNvSpPr>
            <a:spLocks noGrp="1"/>
          </p:cNvSpPr>
          <p:nvPr>
            <p:ph idx="1"/>
          </p:nvPr>
        </p:nvSpPr>
        <p:spPr>
          <a:xfrm>
            <a:off x="838200" y="1825625"/>
            <a:ext cx="5393361" cy="4351338"/>
          </a:xfrm>
        </p:spPr>
        <p:txBody>
          <a:bodyPr>
            <a:normAutofit/>
          </a:bodyPr>
          <a:lstStyle/>
          <a:p>
            <a:pPr marL="0" indent="0">
              <a:buNone/>
            </a:pPr>
            <a:r>
              <a:rPr lang="en-IN" sz="2600" b="1"/>
              <a:t>Conv2D-</a:t>
            </a:r>
            <a:endParaRPr lang="en-IN" sz="2600"/>
          </a:p>
          <a:p>
            <a:pPr marL="0" indent="0">
              <a:buNone/>
            </a:pPr>
            <a:r>
              <a:rPr lang="en-IN" sz="2600"/>
              <a:t>Conv2D is a convolutional layer in a deep learning network. It performs convolution operations on an image or other input data to extract features from the data. It allows for the creation of more complex models that can better identify patterns in the data. Conv2D is commonly used for image recognition and classification tasks. </a:t>
            </a:r>
          </a:p>
        </p:txBody>
      </p:sp>
      <p:sp>
        <p:nvSpPr>
          <p:cNvPr id="32" name="Oval 31">
            <a:extLst>
              <a:ext uri="{FF2B5EF4-FFF2-40B4-BE49-F238E27FC236}">
                <a16:creationId xmlns:a16="http://schemas.microsoft.com/office/drawing/2014/main" id="{8E63CC27-1C86-4653-8866-79C24C5C51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31145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ubes connected with a red line">
            <a:extLst>
              <a:ext uri="{FF2B5EF4-FFF2-40B4-BE49-F238E27FC236}">
                <a16:creationId xmlns:a16="http://schemas.microsoft.com/office/drawing/2014/main" id="{4158AAF3-AB43-424E-9CC6-0642C57BB7A7}"/>
              </a:ext>
            </a:extLst>
          </p:cNvPr>
          <p:cNvPicPr>
            <a:picLocks noChangeAspect="1"/>
          </p:cNvPicPr>
          <p:nvPr/>
        </p:nvPicPr>
        <p:blipFill>
          <a:blip r:embed="rId2"/>
          <a:stretch>
            <a:fillRect/>
          </a:stretch>
        </p:blipFill>
        <p:spPr>
          <a:xfrm>
            <a:off x="7069760" y="2918780"/>
            <a:ext cx="5122239" cy="3939221"/>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Arc 10">
            <a:extLst>
              <a:ext uri="{FF2B5EF4-FFF2-40B4-BE49-F238E27FC236}">
                <a16:creationId xmlns:a16="http://schemas.microsoft.com/office/drawing/2014/main" id="{3BA62E19-CD42-4C09-B825-844B4943D4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599" cy="1325563"/>
          </a:xfrm>
        </p:spPr>
        <p:txBody>
          <a:bodyPr>
            <a:normAutofit/>
          </a:bodyPr>
          <a:lstStyle/>
          <a:p>
            <a:r>
              <a:rPr lang="en-IN" b="1" dirty="0"/>
              <a:t>Steps : 4.Define the model </a:t>
            </a:r>
            <a:endParaRPr lang="en-IN" dirty="0"/>
          </a:p>
        </p:txBody>
      </p:sp>
      <p:sp>
        <p:nvSpPr>
          <p:cNvPr id="3" name="Content Placeholder 2"/>
          <p:cNvSpPr>
            <a:spLocks noGrp="1"/>
          </p:cNvSpPr>
          <p:nvPr>
            <p:ph idx="1"/>
          </p:nvPr>
        </p:nvSpPr>
        <p:spPr>
          <a:xfrm>
            <a:off x="838200" y="1825625"/>
            <a:ext cx="5393361" cy="4351338"/>
          </a:xfrm>
        </p:spPr>
        <p:txBody>
          <a:bodyPr>
            <a:normAutofit/>
          </a:bodyPr>
          <a:lstStyle/>
          <a:p>
            <a:pPr marL="0" indent="0">
              <a:buNone/>
            </a:pPr>
            <a:r>
              <a:rPr lang="en-IN" sz="2400" b="1"/>
              <a:t>MaxPooling2D-</a:t>
            </a:r>
            <a:endParaRPr lang="en-IN" sz="2400"/>
          </a:p>
          <a:p>
            <a:r>
              <a:rPr lang="en-IN" sz="2400"/>
              <a:t>MaxPooling2D is a pooling layer used in convolutional neural networks. It partitions the input image into a set of non-overlapping rectangles and, for each such sub-region, outputs the maximum value. This reduces the dimensionality of the input image while retaining the most important information. It also helps to reduce computation time by reducing the number of parameters to learn.</a:t>
            </a:r>
          </a:p>
        </p:txBody>
      </p:sp>
      <p:sp>
        <p:nvSpPr>
          <p:cNvPr id="13" name="Oval 12">
            <a:extLst>
              <a:ext uri="{FF2B5EF4-FFF2-40B4-BE49-F238E27FC236}">
                <a16:creationId xmlns:a16="http://schemas.microsoft.com/office/drawing/2014/main" id="{8E63CC27-1C86-4653-8866-79C24C5C51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1007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CB6E2F43-29E9-49D9-91FC-E5FEFAAA70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Picture 4" descr="Neuron system in 3D rendering">
            <a:extLst>
              <a:ext uri="{FF2B5EF4-FFF2-40B4-BE49-F238E27FC236}">
                <a16:creationId xmlns:a16="http://schemas.microsoft.com/office/drawing/2014/main" id="{41559944-3CBF-5D64-5F21-2AEF504638A4}"/>
              </a:ext>
            </a:extLst>
          </p:cNvPr>
          <p:cNvPicPr>
            <a:picLocks noChangeAspect="1"/>
          </p:cNvPicPr>
          <p:nvPr/>
        </p:nvPicPr>
        <p:blipFill>
          <a:blip r:embed="rId2"/>
          <a:stretch>
            <a:fillRect/>
          </a:stretch>
        </p:blipFill>
        <p:spPr>
          <a:xfrm>
            <a:off x="7069760" y="3381482"/>
            <a:ext cx="5122239" cy="3476519"/>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22" name="Arc 10">
            <a:extLst>
              <a:ext uri="{FF2B5EF4-FFF2-40B4-BE49-F238E27FC236}">
                <a16:creationId xmlns:a16="http://schemas.microsoft.com/office/drawing/2014/main" id="{3BA62E19-CD42-4C09-B825-844B4943D4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599" cy="1325563"/>
          </a:xfrm>
        </p:spPr>
        <p:txBody>
          <a:bodyPr>
            <a:normAutofit/>
          </a:bodyPr>
          <a:lstStyle/>
          <a:p>
            <a:r>
              <a:rPr lang="en-IN" b="1" dirty="0"/>
              <a:t>Steps : 4.Define the model </a:t>
            </a:r>
            <a:endParaRPr lang="en-IN" dirty="0"/>
          </a:p>
        </p:txBody>
      </p:sp>
      <p:sp>
        <p:nvSpPr>
          <p:cNvPr id="3" name="Content Placeholder 2"/>
          <p:cNvSpPr>
            <a:spLocks noGrp="1"/>
          </p:cNvSpPr>
          <p:nvPr>
            <p:ph idx="1"/>
          </p:nvPr>
        </p:nvSpPr>
        <p:spPr>
          <a:xfrm>
            <a:off x="838200" y="1825625"/>
            <a:ext cx="5393361" cy="4351338"/>
          </a:xfrm>
        </p:spPr>
        <p:txBody>
          <a:bodyPr>
            <a:normAutofit/>
          </a:bodyPr>
          <a:lstStyle/>
          <a:p>
            <a:pPr marL="0" indent="0">
              <a:buNone/>
            </a:pPr>
            <a:r>
              <a:rPr lang="en-IN" sz="2200" b="1"/>
              <a:t>Dropout</a:t>
            </a:r>
            <a:endParaRPr lang="en-IN" sz="2200"/>
          </a:p>
          <a:p>
            <a:r>
              <a:rPr lang="en-IN" sz="2200"/>
              <a:t>Dropout is a technique in which randomly selected neurons are ignored during training. It is a regularization method which helps in reducing overfitting. It works by temporarily dropping out units (neurons) from the network, along with their connections, so that other neurons cannot rely on the output of the dropped-out neurons. This forces the network to learn features in a distributed way, improving generalization capabilities of the model.</a:t>
            </a:r>
          </a:p>
        </p:txBody>
      </p:sp>
      <p:sp>
        <p:nvSpPr>
          <p:cNvPr id="23" name="Oval 12">
            <a:extLst>
              <a:ext uri="{FF2B5EF4-FFF2-40B4-BE49-F238E27FC236}">
                <a16:creationId xmlns:a16="http://schemas.microsoft.com/office/drawing/2014/main" id="{8E63CC27-1C86-4653-8866-79C24C5C51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5884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Steps : 4.Define the model </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model = Sequential()</a:t>
            </a:r>
          </a:p>
          <a:p>
            <a:pPr marL="0" indent="0">
              <a:buNone/>
            </a:pPr>
            <a:r>
              <a:rPr lang="en-US" dirty="0" err="1"/>
              <a:t>model.add</a:t>
            </a:r>
            <a:r>
              <a:rPr lang="en-US" dirty="0"/>
              <a:t>(Conv2D(32, (3, 3), activation='</a:t>
            </a:r>
            <a:r>
              <a:rPr lang="en-US" dirty="0" err="1"/>
              <a:t>relu</a:t>
            </a:r>
            <a:r>
              <a:rPr lang="en-US" dirty="0"/>
              <a:t>', </a:t>
            </a:r>
            <a:r>
              <a:rPr lang="en-US" dirty="0" err="1"/>
              <a:t>input_shape</a:t>
            </a:r>
            <a:r>
              <a:rPr lang="en-US" dirty="0"/>
              <a:t>=(32, 32, 3)))</a:t>
            </a:r>
          </a:p>
          <a:p>
            <a:pPr marL="0" indent="0">
              <a:buNone/>
            </a:pPr>
            <a:r>
              <a:rPr lang="en-US" dirty="0" err="1"/>
              <a:t>model.add</a:t>
            </a:r>
            <a:r>
              <a:rPr lang="en-US" dirty="0"/>
              <a:t>(MaxPooling2D(</a:t>
            </a:r>
            <a:r>
              <a:rPr lang="en-US" dirty="0" err="1"/>
              <a:t>pool_size</a:t>
            </a:r>
            <a:r>
              <a:rPr lang="en-US" dirty="0"/>
              <a:t>=(2, 2)))</a:t>
            </a:r>
          </a:p>
          <a:p>
            <a:pPr marL="0" indent="0">
              <a:buNone/>
            </a:pPr>
            <a:r>
              <a:rPr lang="en-US" dirty="0" err="1"/>
              <a:t>model.add</a:t>
            </a:r>
            <a:r>
              <a:rPr lang="en-US" dirty="0"/>
              <a:t>(Conv2D(64, (3, 3), activation='</a:t>
            </a:r>
            <a:r>
              <a:rPr lang="en-US" dirty="0" err="1"/>
              <a:t>relu</a:t>
            </a:r>
            <a:r>
              <a:rPr lang="en-US" dirty="0"/>
              <a:t>'))</a:t>
            </a:r>
          </a:p>
          <a:p>
            <a:pPr marL="0" indent="0">
              <a:buNone/>
            </a:pPr>
            <a:r>
              <a:rPr lang="en-US" dirty="0" err="1"/>
              <a:t>model.add</a:t>
            </a:r>
            <a:r>
              <a:rPr lang="en-US" dirty="0"/>
              <a:t>(MaxPooling2D(</a:t>
            </a:r>
            <a:r>
              <a:rPr lang="en-US" dirty="0" err="1"/>
              <a:t>pool_size</a:t>
            </a:r>
            <a:r>
              <a:rPr lang="en-US" dirty="0"/>
              <a:t>=(2, 2)))</a:t>
            </a:r>
          </a:p>
          <a:p>
            <a:pPr marL="0" indent="0">
              <a:buNone/>
            </a:pPr>
            <a:r>
              <a:rPr lang="en-US" dirty="0" err="1"/>
              <a:t>model.add</a:t>
            </a:r>
            <a:r>
              <a:rPr lang="en-US" dirty="0"/>
              <a:t>(Flatten())</a:t>
            </a:r>
          </a:p>
          <a:p>
            <a:pPr marL="0" indent="0">
              <a:buNone/>
            </a:pPr>
            <a:r>
              <a:rPr lang="en-US" dirty="0" err="1"/>
              <a:t>model.add</a:t>
            </a:r>
            <a:r>
              <a:rPr lang="en-US" dirty="0"/>
              <a:t>(Dense(1024, activation='</a:t>
            </a:r>
            <a:r>
              <a:rPr lang="en-US" dirty="0" err="1"/>
              <a:t>relu</a:t>
            </a:r>
            <a:r>
              <a:rPr lang="en-US" dirty="0"/>
              <a:t>'))</a:t>
            </a:r>
          </a:p>
          <a:p>
            <a:pPr marL="0" indent="0">
              <a:buNone/>
            </a:pPr>
            <a:r>
              <a:rPr lang="en-US" dirty="0" err="1"/>
              <a:t>model.add</a:t>
            </a:r>
            <a:r>
              <a:rPr lang="en-US" dirty="0"/>
              <a:t>(Dropout(0.5))</a:t>
            </a:r>
          </a:p>
          <a:p>
            <a:pPr marL="0" indent="0">
              <a:buNone/>
            </a:pPr>
            <a:r>
              <a:rPr lang="en-US" dirty="0" err="1"/>
              <a:t>model.add</a:t>
            </a:r>
            <a:r>
              <a:rPr lang="en-US" dirty="0"/>
              <a:t>(Dense(10, activation='</a:t>
            </a:r>
            <a:r>
              <a:rPr lang="en-US" dirty="0" err="1"/>
              <a:t>softmax</a:t>
            </a:r>
            <a:r>
              <a:rPr lang="en-US" dirty="0"/>
              <a:t>'))</a:t>
            </a:r>
          </a:p>
        </p:txBody>
      </p:sp>
    </p:spTree>
    <p:extLst>
      <p:ext uri="{BB962C8B-B14F-4D97-AF65-F5344CB8AC3E}">
        <p14:creationId xmlns:p14="http://schemas.microsoft.com/office/powerpoint/2010/main" val="350124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IN" sz="4000" b="1">
                <a:solidFill>
                  <a:srgbClr val="FFFFFF"/>
                </a:solidFill>
              </a:rPr>
              <a:t>Steps : 5. Compile the model</a:t>
            </a:r>
            <a:br>
              <a:rPr lang="en-IN" sz="4000" b="1">
                <a:solidFill>
                  <a:srgbClr val="FFFFFF"/>
                </a:solidFill>
              </a:rPr>
            </a:br>
            <a:endParaRPr lang="en-IN"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pPr marL="0" indent="0">
              <a:buNone/>
            </a:pPr>
            <a:r>
              <a:rPr lang="en-US" sz="2400"/>
              <a:t>model.compile(optimizer='adam', loss='categorical_crossentropy', metrics=['accuracy'])</a:t>
            </a:r>
          </a:p>
        </p:txBody>
      </p:sp>
    </p:spTree>
    <p:extLst>
      <p:ext uri="{BB962C8B-B14F-4D97-AF65-F5344CB8AC3E}">
        <p14:creationId xmlns:p14="http://schemas.microsoft.com/office/powerpoint/2010/main" val="3441671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IN" sz="4000" b="1">
                <a:solidFill>
                  <a:srgbClr val="FFFFFF"/>
                </a:solidFill>
              </a:rPr>
              <a:t>Steps : 6.Train the model</a:t>
            </a:r>
            <a:br>
              <a:rPr lang="en-IN" sz="4000" b="1">
                <a:solidFill>
                  <a:srgbClr val="FFFFFF"/>
                </a:solidFill>
              </a:rPr>
            </a:br>
            <a:endParaRPr lang="en-IN"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pPr marL="0" indent="0">
              <a:buNone/>
            </a:pPr>
            <a:r>
              <a:rPr lang="en-US" sz="2400"/>
              <a:t>model.fit(x_train, y_train, epochs=10, batch_size=32)</a:t>
            </a:r>
          </a:p>
        </p:txBody>
      </p:sp>
    </p:spTree>
    <p:extLst>
      <p:ext uri="{BB962C8B-B14F-4D97-AF65-F5344CB8AC3E}">
        <p14:creationId xmlns:p14="http://schemas.microsoft.com/office/powerpoint/2010/main" val="381820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56E9B3E6-E277-4D68-BA48-9CB43FFBD6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10">
            <a:extLst>
              <a:ext uri="{FF2B5EF4-FFF2-40B4-BE49-F238E27FC236}">
                <a16:creationId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b="1"/>
              <a:t>Importance of deep learning</a:t>
            </a:r>
            <a:endParaRPr lang="en-IN" sz="4800"/>
          </a:p>
        </p:txBody>
      </p:sp>
      <p:cxnSp>
        <p:nvCxnSpPr>
          <p:cNvPr id="32" name="Straight Connector 17">
            <a:extLst>
              <a:ext uri="{FF2B5EF4-FFF2-40B4-BE49-F238E27FC236}">
                <a16:creationId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3" name="Content Placeholder 2">
            <a:extLst>
              <a:ext uri="{FF2B5EF4-FFF2-40B4-BE49-F238E27FC236}">
                <a16:creationId xmlns:a16="http://schemas.microsoft.com/office/drawing/2014/main" id="{F3744555-4735-AA49-524A-0A7F06E0FAA5}"/>
              </a:ext>
            </a:extLst>
          </p:cNvPr>
          <p:cNvGraphicFramePr>
            <a:graphicFrameLocks noGrp="1"/>
          </p:cNvGraphicFramePr>
          <p:nvPr>
            <p:ph idx="1"/>
            <p:extLst>
              <p:ext uri="{D42A27DB-BD31-4B8C-83A1-F6EECF244321}">
                <p14:modId xmlns:p14="http://schemas.microsoft.com/office/powerpoint/2010/main" val="49256014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7699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IN" sz="4000" b="1">
                <a:solidFill>
                  <a:srgbClr val="FFFFFF"/>
                </a:solidFill>
              </a:rPr>
              <a:t>Steps : </a:t>
            </a:r>
            <a:r>
              <a:rPr lang="en-US" sz="4000" b="1">
                <a:solidFill>
                  <a:srgbClr val="FFFFFF"/>
                </a:solidFill>
              </a:rPr>
              <a:t>7.Evaluate the model on the test set</a:t>
            </a:r>
            <a:endParaRPr lang="en-IN"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pPr marL="0" indent="0">
              <a:buNone/>
            </a:pPr>
            <a:r>
              <a:rPr lang="en-US" sz="2400"/>
              <a:t>test_loss, test_acc = model.evaluate(x_test, y_test)</a:t>
            </a:r>
          </a:p>
          <a:p>
            <a:pPr marL="0" indent="0">
              <a:buNone/>
            </a:pPr>
            <a:r>
              <a:rPr lang="en-US" sz="2400"/>
              <a:t>print('Test accuracy:', test_acc)</a:t>
            </a:r>
          </a:p>
        </p:txBody>
      </p:sp>
    </p:spTree>
    <p:extLst>
      <p:ext uri="{BB962C8B-B14F-4D97-AF65-F5344CB8AC3E}">
        <p14:creationId xmlns:p14="http://schemas.microsoft.com/office/powerpoint/2010/main" val="37789710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3F472-ABD1-014B-3F10-C16AFF3A787A}"/>
              </a:ext>
            </a:extLst>
          </p:cNvPr>
          <p:cNvSpPr>
            <a:spLocks noGrp="1"/>
          </p:cNvSpPr>
          <p:nvPr>
            <p:ph type="title"/>
          </p:nvPr>
        </p:nvSpPr>
        <p:spPr>
          <a:xfrm>
            <a:off x="686834" y="1153572"/>
            <a:ext cx="3200400" cy="4461163"/>
          </a:xfrm>
        </p:spPr>
        <p:txBody>
          <a:bodyPr>
            <a:normAutofit/>
          </a:bodyPr>
          <a:lstStyle/>
          <a:p>
            <a:endParaRPr lang="en-US">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8F4B28C-FF91-DADF-852E-521F60523F85}"/>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7200" dirty="0">
                <a:cs typeface="Calibri"/>
              </a:rPr>
              <a:t>Thank you</a:t>
            </a:r>
          </a:p>
        </p:txBody>
      </p:sp>
    </p:spTree>
    <p:extLst>
      <p:ext uri="{BB962C8B-B14F-4D97-AF65-F5344CB8AC3E}">
        <p14:creationId xmlns:p14="http://schemas.microsoft.com/office/powerpoint/2010/main" val="398802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4F7EBAE4-9945-4473-9E34-B2C66EA0F0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r>
              <a:rPr lang="en-US" b="1"/>
              <a:t>Importance of deep learning</a:t>
            </a:r>
            <a:endParaRPr lang="en-IN"/>
          </a:p>
        </p:txBody>
      </p:sp>
      <p:sp>
        <p:nvSpPr>
          <p:cNvPr id="3" name="Content Placeholder 2"/>
          <p:cNvSpPr>
            <a:spLocks noGrp="1"/>
          </p:cNvSpPr>
          <p:nvPr>
            <p:ph idx="1"/>
          </p:nvPr>
        </p:nvSpPr>
        <p:spPr>
          <a:xfrm>
            <a:off x="838200" y="1825625"/>
            <a:ext cx="5393361" cy="4351338"/>
          </a:xfrm>
        </p:spPr>
        <p:txBody>
          <a:bodyPr>
            <a:normAutofit/>
          </a:bodyPr>
          <a:lstStyle/>
          <a:p>
            <a:r>
              <a:rPr lang="en-IN"/>
              <a:t>In summary, deep learning is an important and powerful tool that can be used </a:t>
            </a:r>
            <a:r>
              <a:rPr lang="en-IN" b="1"/>
              <a:t>to solve complex </a:t>
            </a:r>
            <a:r>
              <a:rPr lang="en-IN"/>
              <a:t>and </a:t>
            </a:r>
            <a:r>
              <a:rPr lang="en-IN" b="1"/>
              <a:t>high-dimensional problems</a:t>
            </a:r>
            <a:r>
              <a:rPr lang="en-IN"/>
              <a:t>, </a:t>
            </a:r>
            <a:r>
              <a:rPr lang="en-IN" b="1"/>
              <a:t>improve performance over time</a:t>
            </a:r>
            <a:r>
              <a:rPr lang="en-IN"/>
              <a:t>, and perform tasks that are difficult or impossible for humans to do.</a:t>
            </a:r>
          </a:p>
          <a:p>
            <a:endParaRPr lang="en-IN"/>
          </a:p>
        </p:txBody>
      </p:sp>
      <p:pic>
        <p:nvPicPr>
          <p:cNvPr id="19" name="Picture 18" descr="Maze">
            <a:extLst>
              <a:ext uri="{FF2B5EF4-FFF2-40B4-BE49-F238E27FC236}">
                <a16:creationId xmlns:a16="http://schemas.microsoft.com/office/drawing/2014/main" id="{5DB56DD6-B831-9379-784F-4708D175F4B0}"/>
              </a:ext>
            </a:extLst>
          </p:cNvPr>
          <p:cNvPicPr>
            <a:picLocks noChangeAspect="1"/>
          </p:cNvPicPr>
          <p:nvPr/>
        </p:nvPicPr>
        <p:blipFill rotWithShape="1">
          <a:blip r:embed="rId2"/>
          <a:srcRect l="13614" r="19635"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3" name="!!Arc">
            <a:extLst>
              <a:ext uri="{FF2B5EF4-FFF2-40B4-BE49-F238E27FC236}">
                <a16:creationId xmlns:a16="http://schemas.microsoft.com/office/drawing/2014/main" id="{70BEB1E7-2F88-40BC-B73D-42E5B6F80B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Oval">
            <a:extLst>
              <a:ext uri="{FF2B5EF4-FFF2-40B4-BE49-F238E27FC236}">
                <a16:creationId xmlns:a16="http://schemas.microsoft.com/office/drawing/2014/main" id="{A7B99495-F43F-4D80-A44F-2CB4764EB9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107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rPr>
              <a:t>Applications of deep learning</a:t>
            </a:r>
            <a:r>
              <a:rPr lang="en-IN">
                <a:solidFill>
                  <a:srgbClr val="FFFFFF"/>
                </a:solidFill>
              </a:rPr>
              <a:t/>
            </a:r>
            <a:br>
              <a:rPr lang="en-IN">
                <a:solidFill>
                  <a:srgbClr val="FFFFFF"/>
                </a:solidFill>
              </a:rPr>
            </a:br>
            <a:endParaRPr lang="en-IN">
              <a:solidFill>
                <a:srgbClr val="FFFFFF"/>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IN" sz="2200"/>
              <a:t>Deep learning is a subset of machine learning that involves the use of artificial neural networks (ANNs) to analyze and interpret data. It is considered a </a:t>
            </a:r>
            <a:r>
              <a:rPr lang="en-IN" sz="2200" b="1"/>
              <a:t>key technology </a:t>
            </a:r>
            <a:r>
              <a:rPr lang="en-IN" sz="2200"/>
              <a:t>in the field of </a:t>
            </a:r>
            <a:r>
              <a:rPr lang="en-IN" sz="2200" b="1"/>
              <a:t>artificial intelligence (AI) </a:t>
            </a:r>
            <a:r>
              <a:rPr lang="en-IN" sz="2200"/>
              <a:t>and has a wide range of applications in various industries.</a:t>
            </a:r>
          </a:p>
          <a:p>
            <a:pPr marL="514350" lvl="0" indent="-514350">
              <a:buFont typeface="+mj-lt"/>
              <a:buAutoNum type="arabicPeriod"/>
            </a:pPr>
            <a:r>
              <a:rPr lang="en-IN" sz="2200" b="1"/>
              <a:t>Computer Vision: </a:t>
            </a:r>
            <a:r>
              <a:rPr lang="en-IN" sz="2200"/>
              <a:t>Deep learning is widely used in computer vision applications such as </a:t>
            </a:r>
            <a:r>
              <a:rPr lang="en-IN" sz="2200" b="1"/>
              <a:t>image and video analysis</a:t>
            </a:r>
            <a:r>
              <a:rPr lang="en-IN" sz="2200"/>
              <a:t>, </a:t>
            </a:r>
            <a:r>
              <a:rPr lang="en-IN" sz="2200" b="1"/>
              <a:t>object detection</a:t>
            </a:r>
            <a:r>
              <a:rPr lang="en-IN" sz="2200"/>
              <a:t>, and </a:t>
            </a:r>
            <a:r>
              <a:rPr lang="en-IN" sz="2200" b="1"/>
              <a:t>facial recognition</a:t>
            </a:r>
            <a:r>
              <a:rPr lang="en-IN" sz="2200"/>
              <a:t>. It can be used to analyze images and videos, identify objects and faces, and even perform tasks such as tracking and recognition.</a:t>
            </a:r>
          </a:p>
          <a:p>
            <a:pPr marL="514350" lvl="0" indent="-514350">
              <a:buFont typeface="+mj-lt"/>
              <a:buAutoNum type="arabicPeriod"/>
            </a:pPr>
            <a:r>
              <a:rPr lang="en-IN" sz="2200" b="1"/>
              <a:t>Natural Language Processing (NLP): </a:t>
            </a:r>
            <a:r>
              <a:rPr lang="en-IN" sz="2200"/>
              <a:t>Deep learning is also used in NLP applications such as text classification, sentiment analysis, and language translation. It can be used to analyze text, identify patterns and topics, and even generate new text.</a:t>
            </a:r>
          </a:p>
          <a:p>
            <a:endParaRPr lang="en-IN" sz="2200"/>
          </a:p>
        </p:txBody>
      </p:sp>
    </p:spTree>
    <p:extLst>
      <p:ext uri="{BB962C8B-B14F-4D97-AF65-F5344CB8AC3E}">
        <p14:creationId xmlns:p14="http://schemas.microsoft.com/office/powerpoint/2010/main" val="458994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5103</Words>
  <Application>Microsoft Office PowerPoint</Application>
  <PresentationFormat>Widescreen</PresentationFormat>
  <Paragraphs>290</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Meiryo</vt:lpstr>
      <vt:lpstr>Office Theme</vt:lpstr>
      <vt:lpstr>DEEP LEARNING​</vt:lpstr>
      <vt:lpstr>Agenda</vt:lpstr>
      <vt:lpstr>Agenda</vt:lpstr>
      <vt:lpstr>Introduction</vt:lpstr>
      <vt:lpstr>Definition of deep learning</vt:lpstr>
      <vt:lpstr>Importance of deep learning</vt:lpstr>
      <vt:lpstr>Importance of deep learning</vt:lpstr>
      <vt:lpstr>Importance of deep learning</vt:lpstr>
      <vt:lpstr>Applications of deep learning </vt:lpstr>
      <vt:lpstr>Applications of deep learning </vt:lpstr>
      <vt:lpstr>Applications of deep learning </vt:lpstr>
      <vt:lpstr>Neural Networks </vt:lpstr>
      <vt:lpstr>Overview of neural networks</vt:lpstr>
      <vt:lpstr>Overview of neural networks</vt:lpstr>
      <vt:lpstr>How neural networks work</vt:lpstr>
      <vt:lpstr>Neural Network</vt:lpstr>
      <vt:lpstr>Types of neural networks (feedforward, recurrent, convolutional)</vt:lpstr>
      <vt:lpstr>Deep Learning Architectures</vt:lpstr>
      <vt:lpstr>Overview of deep learning architectures</vt:lpstr>
      <vt:lpstr>Overview of deep learning architectures</vt:lpstr>
      <vt:lpstr>Training Deep Learning Models</vt:lpstr>
      <vt:lpstr>Overview of training deep learning models</vt:lpstr>
      <vt:lpstr>Overview of training deep learning models</vt:lpstr>
      <vt:lpstr>Overview of training deep learning models</vt:lpstr>
      <vt:lpstr>Common techniques (backpropagation, gradient descent, Adam optimization)</vt:lpstr>
      <vt:lpstr>Common challenges (overfitting, underfitting)</vt:lpstr>
      <vt:lpstr>Applications of Deep Learning</vt:lpstr>
      <vt:lpstr>Computer vision (image classification, object detection)</vt:lpstr>
      <vt:lpstr>Natural Language Processing (NLP)</vt:lpstr>
      <vt:lpstr>Robotics</vt:lpstr>
      <vt:lpstr>Self-driving cars</vt:lpstr>
      <vt:lpstr>Conclusion</vt:lpstr>
      <vt:lpstr>Recap of key points</vt:lpstr>
      <vt:lpstr>Future of deep learning</vt:lpstr>
      <vt:lpstr>Future of deep learning</vt:lpstr>
      <vt:lpstr>Resources for further learning.</vt:lpstr>
      <vt:lpstr>Practical Demo </vt:lpstr>
      <vt:lpstr>TensorFlow</vt:lpstr>
      <vt:lpstr>Keras</vt:lpstr>
      <vt:lpstr>Artificial Neural Network (ANN)</vt:lpstr>
      <vt:lpstr>Shallow ANN</vt:lpstr>
      <vt:lpstr>Deep NN </vt:lpstr>
      <vt:lpstr>Flatten layer</vt:lpstr>
      <vt:lpstr>Dense layer</vt:lpstr>
      <vt:lpstr>CIFAR-10 Dataset-</vt:lpstr>
      <vt:lpstr>PowerPoint Presentation</vt:lpstr>
      <vt:lpstr>Problem statement 1</vt:lpstr>
      <vt:lpstr>Steps : </vt:lpstr>
      <vt:lpstr>Steps : 1. Import the necessary library- tensorflow, keras </vt:lpstr>
      <vt:lpstr>Steps : 2.Load the Dataset-CIFAR10 </vt:lpstr>
      <vt:lpstr>Steps : 3.Normalize the data -The data is first normalized by dividing by 255.</vt:lpstr>
      <vt:lpstr>Steps : 4.Create a shallow neural network with 2 layers ((flatten and dense) </vt:lpstr>
      <vt:lpstr>Steps : 5.Compile the model  </vt:lpstr>
      <vt:lpstr>Steps : 6. Train the model # train the model </vt:lpstr>
      <vt:lpstr>Steps : 7.Evaluate the model-The final output is the test accuracy of the model.</vt:lpstr>
      <vt:lpstr>Demo 2</vt:lpstr>
      <vt:lpstr>Problem statement 2-</vt:lpstr>
      <vt:lpstr>Steps : </vt:lpstr>
      <vt:lpstr>Steps :1. Import the necessary library- tensorflow, keras </vt:lpstr>
      <vt:lpstr>Steps : 2. Load the CIFAR-10 dataset</vt:lpstr>
      <vt:lpstr>Steps : 3.Preprocess the data</vt:lpstr>
      <vt:lpstr>Steps : 4.Define the model </vt:lpstr>
      <vt:lpstr>CNN </vt:lpstr>
      <vt:lpstr>Steps : 4.Define the model </vt:lpstr>
      <vt:lpstr>Steps : 4.Define the model </vt:lpstr>
      <vt:lpstr>Steps : 4.Define the model </vt:lpstr>
      <vt:lpstr>Steps : 4.Define the model </vt:lpstr>
      <vt:lpstr>Steps : 5. Compile the model </vt:lpstr>
      <vt:lpstr>Steps : 6.Train the model </vt:lpstr>
      <vt:lpstr>Steps : 7.Evaluate the model on the test 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user</dc:creator>
  <cp:lastModifiedBy>user</cp:lastModifiedBy>
  <cp:revision>217</cp:revision>
  <dcterms:created xsi:type="dcterms:W3CDTF">2023-01-19T07:48:26Z</dcterms:created>
  <dcterms:modified xsi:type="dcterms:W3CDTF">2023-01-27T09:29:04Z</dcterms:modified>
</cp:coreProperties>
</file>