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3" roundtripDataSignature="AMtx7mgMrcyDo3jHWYNR0gCWLv1p+fYz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B1A900-376A-4626-85A1-ED3B4301983A}">
  <a:tblStyle styleId="{3DB1A900-376A-4626-85A1-ED3B430198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customschemas.google.com/relationships/presentationmetadata" Target="meta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9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9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0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1" name="Google Shape;751;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0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10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0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10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0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0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10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1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1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p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1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1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9" name="Google Shape;849;p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1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1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3" name="Google Shape;873;p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1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9" name="Google Shape;879;p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p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1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1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126</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p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p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1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p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4" name="Google Shape;934;p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p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1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1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p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1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p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4" name="Google Shape;964;p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1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1" name="Google Shape;971;p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1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1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0" name="Google Shape;990;p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1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7" name="Google Shape;997;p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1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 name="Google Shape;1004;p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1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0" name="Google Shape;1010;p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p1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6" name="Google Shape;1016;p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1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2" name="Google Shape;1022;p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9" name="Google Shape;1029;p1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Here are the lessons we are going to learn today.</a:t>
            </a:r>
            <a:endParaRPr/>
          </a:p>
        </p:txBody>
      </p:sp>
      <p:sp>
        <p:nvSpPr>
          <p:cNvPr id="1030" name="Google Shape;1030;p1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18d69b35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a18d69b35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18d69b351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a18d69b351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Clr>
                <a:schemeClr val="dk1"/>
              </a:buClr>
              <a:buSzPts val="1200"/>
              <a:buFont typeface="Calibri"/>
              <a:buNone/>
            </a:pPr>
            <a:r>
              <a:rPr lang="en-IN" sz="1200">
                <a:latin typeface="Calibri"/>
                <a:ea typeface="Calibri"/>
                <a:cs typeface="Calibri"/>
                <a:sym typeface="Calibri"/>
              </a:rPr>
              <a:t>The brain consists of a large number (approximately 10^ 11 ) of highly connected elements (approximately 10^4 connections per element) called neurons.</a:t>
            </a:r>
            <a:endParaRPr/>
          </a:p>
          <a:p>
            <a:pPr marL="457200" lvl="0" indent="0" algn="l" rtl="0">
              <a:lnSpc>
                <a:spcPct val="90000"/>
              </a:lnSpc>
              <a:spcBef>
                <a:spcPts val="1000"/>
              </a:spcBef>
              <a:spcAft>
                <a:spcPts val="0"/>
              </a:spcAft>
              <a:buClr>
                <a:schemeClr val="dk1"/>
              </a:buClr>
              <a:buSzPts val="1200"/>
              <a:buFont typeface="Calibri"/>
              <a:buNone/>
            </a:pPr>
            <a:r>
              <a:rPr lang="en-IN" sz="1200">
                <a:latin typeface="Calibri"/>
                <a:ea typeface="Calibri"/>
                <a:cs typeface="Calibri"/>
                <a:sym typeface="Calibri"/>
              </a:rPr>
              <a:t>For our purposes these neurons have three principal components: </a:t>
            </a:r>
            <a:endParaRPr/>
          </a:p>
          <a:p>
            <a:pPr marL="457200" lvl="0" indent="-406400" algn="l" rtl="0">
              <a:lnSpc>
                <a:spcPct val="90000"/>
              </a:lnSpc>
              <a:spcBef>
                <a:spcPts val="1000"/>
              </a:spcBef>
              <a:spcAft>
                <a:spcPts val="0"/>
              </a:spcAft>
              <a:buClr>
                <a:schemeClr val="dk1"/>
              </a:buClr>
              <a:buSzPts val="2800"/>
              <a:buFont typeface="Calibri"/>
              <a:buAutoNum type="arabicPeriod"/>
            </a:pPr>
            <a:r>
              <a:rPr lang="en-IN" sz="1200">
                <a:latin typeface="Calibri"/>
                <a:ea typeface="Calibri"/>
                <a:cs typeface="Calibri"/>
                <a:sym typeface="Calibri"/>
              </a:rPr>
              <a:t>The dendrites: </a:t>
            </a:r>
            <a:endParaRPr/>
          </a:p>
          <a:p>
            <a:pPr marL="457200" lvl="0" indent="0" algn="l" rtl="0">
              <a:lnSpc>
                <a:spcPct val="90000"/>
              </a:lnSpc>
              <a:spcBef>
                <a:spcPts val="1000"/>
              </a:spcBef>
              <a:spcAft>
                <a:spcPts val="0"/>
              </a:spcAft>
              <a:buClr>
                <a:schemeClr val="dk1"/>
              </a:buClr>
              <a:buSzPts val="1200"/>
              <a:buFont typeface="Calibri"/>
              <a:buNone/>
            </a:pPr>
            <a:r>
              <a:rPr lang="en-IN" sz="1200">
                <a:latin typeface="Calibri"/>
                <a:ea typeface="Calibri"/>
                <a:cs typeface="Calibri"/>
                <a:sym typeface="Calibri"/>
              </a:rPr>
              <a:t>The dendrites are tree-like receptive networks of nerve fibers that carry electrical signals into the cell body. </a:t>
            </a:r>
            <a:endParaRPr/>
          </a:p>
          <a:p>
            <a:pPr marL="457200" lvl="0" indent="-406400" algn="l" rtl="0">
              <a:lnSpc>
                <a:spcPct val="90000"/>
              </a:lnSpc>
              <a:spcBef>
                <a:spcPts val="1000"/>
              </a:spcBef>
              <a:spcAft>
                <a:spcPts val="0"/>
              </a:spcAft>
              <a:buClr>
                <a:schemeClr val="dk1"/>
              </a:buClr>
              <a:buSzPts val="2800"/>
              <a:buFont typeface="Calibri"/>
              <a:buAutoNum type="arabicPeriod"/>
            </a:pPr>
            <a:r>
              <a:rPr lang="en-IN" sz="1200">
                <a:solidFill>
                  <a:schemeClr val="dk1"/>
                </a:solidFill>
                <a:latin typeface="Calibri"/>
                <a:ea typeface="Calibri"/>
                <a:cs typeface="Calibri"/>
                <a:sym typeface="Calibri"/>
              </a:rPr>
              <a:t>The cell body: </a:t>
            </a:r>
            <a:endParaRPr/>
          </a:p>
          <a:p>
            <a:pPr marL="457200" lvl="0" indent="0" algn="l" rtl="0">
              <a:lnSpc>
                <a:spcPct val="90000"/>
              </a:lnSpc>
              <a:spcBef>
                <a:spcPts val="1000"/>
              </a:spcBef>
              <a:spcAft>
                <a:spcPts val="0"/>
              </a:spcAft>
              <a:buClr>
                <a:schemeClr val="dk1"/>
              </a:buClr>
              <a:buSzPts val="1200"/>
              <a:buFont typeface="Calibri"/>
              <a:buNone/>
            </a:pPr>
            <a:r>
              <a:rPr lang="en-IN" sz="1200">
                <a:latin typeface="Calibri"/>
                <a:ea typeface="Calibri"/>
                <a:cs typeface="Calibri"/>
                <a:sym typeface="Calibri"/>
              </a:rPr>
              <a:t>The cell body effectively sums and thresholds these incoming signals. </a:t>
            </a:r>
            <a:endParaRPr/>
          </a:p>
          <a:p>
            <a:pPr marL="457200" lvl="0" indent="-406400" algn="l" rtl="0">
              <a:lnSpc>
                <a:spcPct val="90000"/>
              </a:lnSpc>
              <a:spcBef>
                <a:spcPts val="1000"/>
              </a:spcBef>
              <a:spcAft>
                <a:spcPts val="0"/>
              </a:spcAft>
              <a:buClr>
                <a:schemeClr val="dk1"/>
              </a:buClr>
              <a:buSzPts val="2800"/>
              <a:buFont typeface="Calibri"/>
              <a:buAutoNum type="arabicPeriod"/>
            </a:pPr>
            <a:r>
              <a:rPr lang="en-IN" sz="1200">
                <a:solidFill>
                  <a:schemeClr val="dk1"/>
                </a:solidFill>
                <a:latin typeface="Calibri"/>
                <a:ea typeface="Calibri"/>
                <a:cs typeface="Calibri"/>
                <a:sym typeface="Calibri"/>
              </a:rPr>
              <a:t>The axon: </a:t>
            </a:r>
            <a:endParaRPr/>
          </a:p>
          <a:p>
            <a:pPr marL="457200" lvl="0" indent="0" algn="l" rtl="0">
              <a:lnSpc>
                <a:spcPct val="90000"/>
              </a:lnSpc>
              <a:spcBef>
                <a:spcPts val="1000"/>
              </a:spcBef>
              <a:spcAft>
                <a:spcPts val="0"/>
              </a:spcAft>
              <a:buClr>
                <a:schemeClr val="dk1"/>
              </a:buClr>
              <a:buSzPts val="1200"/>
              <a:buFont typeface="Calibri"/>
              <a:buNone/>
            </a:pPr>
            <a:r>
              <a:rPr lang="en-IN" sz="1200">
                <a:latin typeface="Calibri"/>
                <a:ea typeface="Calibri"/>
                <a:cs typeface="Calibri"/>
                <a:sym typeface="Calibri"/>
              </a:rPr>
              <a:t>The axon is a single long fiber that carries the signal from the cell body out to other neurons. </a:t>
            </a:r>
            <a:endParaRPr/>
          </a:p>
          <a:p>
            <a:pPr marL="457200" lvl="0" indent="0" algn="l" rtl="0">
              <a:lnSpc>
                <a:spcPct val="90000"/>
              </a:lnSpc>
              <a:spcBef>
                <a:spcPts val="1000"/>
              </a:spcBef>
              <a:spcAft>
                <a:spcPts val="0"/>
              </a:spcAft>
              <a:buClr>
                <a:schemeClr val="dk1"/>
              </a:buClr>
              <a:buSzPts val="1200"/>
              <a:buFont typeface="Calibri"/>
              <a:buNone/>
            </a:pPr>
            <a:r>
              <a:rPr lang="en-IN" sz="1200">
                <a:latin typeface="Calibri"/>
                <a:ea typeface="Calibri"/>
                <a:cs typeface="Calibri"/>
                <a:sym typeface="Calibri"/>
              </a:rPr>
              <a:t>The point of contact between an axon of one cell and a dendrite of another cell is called a synapse. It is the arrangement of neurons and the strengths of the individual synapses, determined by a complex chemical process, that establishes the function of the neural network.</a:t>
            </a:r>
            <a:endParaRPr/>
          </a:p>
          <a:p>
            <a:pPr marL="0" lvl="0" indent="0" algn="l" rtl="0">
              <a:spcBef>
                <a:spcPts val="0"/>
              </a:spcBef>
              <a:spcAft>
                <a:spcPts val="0"/>
              </a:spcAft>
              <a:buNone/>
            </a:pPr>
            <a:endParaRPr/>
          </a:p>
        </p:txBody>
      </p:sp>
      <p:sp>
        <p:nvSpPr>
          <p:cNvPr id="224" name="Google Shape;22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0" i="0" u="none" strike="noStrike" cap="none">
                <a:solidFill>
                  <a:srgbClr val="000000"/>
                </a:solidFill>
                <a:latin typeface="Arial"/>
                <a:ea typeface="Arial"/>
                <a:cs typeface="Arial"/>
                <a:sym typeface="Arial"/>
              </a:rPr>
              <a:t>The modern view of neural networks began in the 1940s with the work of Warren McCulloch and Walter Pitts [McPi43], who showed that network of artificial neurons could, in principle, compute any arithmetic or logical function. Their work is often acknowledged as the origin of the neural network field.</a:t>
            </a:r>
            <a:endParaRPr/>
          </a:p>
          <a:p>
            <a:pPr marL="0" lvl="0" indent="0" algn="l" rtl="0">
              <a:spcBef>
                <a:spcPts val="0"/>
              </a:spcBef>
              <a:spcAft>
                <a:spcPts val="0"/>
              </a:spcAft>
              <a:buNone/>
            </a:pPr>
            <a:r>
              <a:rPr lang="en-IN" sz="1200" b="0" i="0" u="none" strike="noStrike" cap="none">
                <a:solidFill>
                  <a:srgbClr val="000000"/>
                </a:solidFill>
                <a:latin typeface="Arial"/>
                <a:ea typeface="Arial"/>
                <a:cs typeface="Arial"/>
                <a:sym typeface="Arial"/>
              </a:rPr>
              <a:t>McCulloch and Pitts were followed by Donald Hebb [Hebb49], who proposed that classical conditioning (as discovered by Pavlov) is present because of the properties of individual neurons. He proposed a mechanism for learning in biological neurons.</a:t>
            </a:r>
            <a:endParaRPr/>
          </a:p>
          <a:p>
            <a:pPr marL="0" lvl="0" indent="0" algn="l" rtl="0">
              <a:spcBef>
                <a:spcPts val="0"/>
              </a:spcBef>
              <a:spcAft>
                <a:spcPts val="0"/>
              </a:spcAft>
              <a:buNone/>
            </a:pPr>
            <a:endParaRPr sz="1200" b="0" i="0" u="none" strike="noStrike" cap="none">
              <a:solidFill>
                <a:srgbClr val="000000"/>
              </a:solidFill>
              <a:latin typeface="Arial"/>
              <a:ea typeface="Arial"/>
              <a:cs typeface="Arial"/>
              <a:sym typeface="Arial"/>
            </a:endParaRPr>
          </a:p>
          <a:p>
            <a:pPr marL="0" lvl="0" indent="0" algn="l" rtl="0">
              <a:spcBef>
                <a:spcPts val="0"/>
              </a:spcBef>
              <a:spcAft>
                <a:spcPts val="0"/>
              </a:spcAft>
              <a:buNone/>
            </a:pPr>
            <a:r>
              <a:rPr lang="en-IN"/>
              <a:t>The first practical application of artificial neural networks came in the late 1950s, with the invention of the perceptron network and associated learning rule by Frank Rosenblatt [Rose58]. Rosenblatt and his colleagues built a perceptron network and demonstrated its ability to perform pattern recognition.</a:t>
            </a:r>
            <a:endParaRPr/>
          </a:p>
          <a:p>
            <a:pPr marL="0" lvl="0" indent="0" algn="l" rtl="0">
              <a:spcBef>
                <a:spcPts val="0"/>
              </a:spcBef>
              <a:spcAft>
                <a:spcPts val="0"/>
              </a:spcAft>
              <a:buNone/>
            </a:pPr>
            <a:r>
              <a:rPr lang="en-IN"/>
              <a:t>This early success generated a great deal of interest in neural network research. Unfortunately, it was later shown that the basic perceptron network could solve only a limited class of problems.</a:t>
            </a:r>
            <a:endParaRPr/>
          </a:p>
          <a:p>
            <a:pPr marL="0" lvl="0" indent="0" algn="l" rtl="0">
              <a:spcBef>
                <a:spcPts val="0"/>
              </a:spcBef>
              <a:spcAft>
                <a:spcPts val="0"/>
              </a:spcAft>
              <a:buNone/>
            </a:pPr>
            <a:endParaRPr/>
          </a:p>
        </p:txBody>
      </p:sp>
      <p:sp>
        <p:nvSpPr>
          <p:cNvPr id="130" name="Google Shape;13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9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9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9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2C508E">
                <a:alpha val="47843"/>
              </a:srgbClr>
            </a:gs>
            <a:gs pos="26000">
              <a:srgbClr val="2C508E">
                <a:alpha val="47843"/>
              </a:srgbClr>
            </a:gs>
            <a:gs pos="90000">
              <a:srgbClr val="3F6EC2"/>
            </a:gs>
            <a:gs pos="100000">
              <a:srgbClr val="3F6EC2"/>
            </a:gs>
          </a:gsLst>
          <a:lin ang="5400000" scaled="0"/>
        </a:gradFill>
        <a:effectLst/>
      </p:bgPr>
    </p:bg>
    <p:spTree>
      <p:nvGrpSpPr>
        <p:cNvPr id="1" name="Shape 15"/>
        <p:cNvGrpSpPr/>
        <p:nvPr/>
      </p:nvGrpSpPr>
      <p:grpSpPr>
        <a:xfrm>
          <a:off x="0" y="0"/>
          <a:ext cx="0" cy="0"/>
          <a:chOff x="0" y="0"/>
          <a:chExt cx="0" cy="0"/>
        </a:xfrm>
      </p:grpSpPr>
      <p:sp>
        <p:nvSpPr>
          <p:cNvPr id="16" name="Google Shape;16;p14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47"/>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3600"/>
              <a:buFont typeface="Calibri"/>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81000" algn="l">
              <a:lnSpc>
                <a:spcPct val="90000"/>
              </a:lnSpc>
              <a:spcBef>
                <a:spcPts val="500"/>
              </a:spcBef>
              <a:spcAft>
                <a:spcPts val="0"/>
              </a:spcAft>
              <a:buClr>
                <a:schemeClr val="dk1"/>
              </a:buClr>
              <a:buSzPts val="2400"/>
              <a:buChar char="•"/>
              <a:defRPr sz="24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1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1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46" descr="A picture containing object&#10;&#10;Description automatically generated"/>
          <p:cNvPicPr preferRelativeResize="0"/>
          <p:nvPr/>
        </p:nvPicPr>
        <p:blipFill rotWithShape="1">
          <a:blip r:embed="rId13">
            <a:alphaModFix/>
          </a:blip>
          <a:srcRect/>
          <a:stretch/>
        </p:blipFill>
        <p:spPr>
          <a:xfrm>
            <a:off x="10633800" y="95093"/>
            <a:ext cx="1440000" cy="424178"/>
          </a:xfrm>
          <a:prstGeom prst="rect">
            <a:avLst/>
          </a:prstGeom>
          <a:noFill/>
          <a:ln>
            <a:noFill/>
          </a:ln>
        </p:spPr>
      </p:pic>
      <p:sp>
        <p:nvSpPr>
          <p:cNvPr id="11" name="Google Shape;11;p146"/>
          <p:cNvSpPr/>
          <p:nvPr/>
        </p:nvSpPr>
        <p:spPr>
          <a:xfrm>
            <a:off x="0" y="6356350"/>
            <a:ext cx="12192000" cy="501650"/>
          </a:xfrm>
          <a:prstGeom prst="rect">
            <a:avLst/>
          </a:prstGeom>
          <a:gradFill>
            <a:gsLst>
              <a:gs pos="0">
                <a:srgbClr val="2F5496"/>
              </a:gs>
              <a:gs pos="13000">
                <a:srgbClr val="2F5496"/>
              </a:gs>
              <a:gs pos="100000">
                <a:srgbClr val="004380"/>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12" name="Google Shape;12;p1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7.xml"/><Relationship Id="rId1" Type="http://schemas.openxmlformats.org/officeDocument/2006/relationships/slideLayout" Target="../slideLayouts/slideLayout3.xml"/><Relationship Id="rId4" Type="http://schemas.openxmlformats.org/officeDocument/2006/relationships/hyperlink" Target="mailto:mentor@fice.i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pip.readthedocs.io/en/stable/installing/"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3999" y="665164"/>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Calibri"/>
              <a:buNone/>
            </a:pPr>
            <a:r>
              <a:rPr lang="en-IN">
                <a:solidFill>
                  <a:srgbClr val="002060"/>
                </a:solidFill>
              </a:rPr>
              <a:t>Introduction Python</a:t>
            </a:r>
            <a:endParaRPr/>
          </a:p>
        </p:txBody>
      </p:sp>
      <p:sp>
        <p:nvSpPr>
          <p:cNvPr id="89" name="Google Shape;89;p1"/>
          <p:cNvSpPr txBox="1">
            <a:spLocks noGrp="1"/>
          </p:cNvSpPr>
          <p:nvPr>
            <p:ph type="subTitle" idx="1"/>
          </p:nvPr>
        </p:nvSpPr>
        <p:spPr>
          <a:xfrm>
            <a:off x="1523999" y="294201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2060"/>
              </a:buClr>
              <a:buSzPts val="2400"/>
              <a:buNone/>
            </a:pPr>
            <a:r>
              <a:rPr lang="en-IN">
                <a:solidFill>
                  <a:srgbClr val="002060"/>
                </a:solidFill>
              </a:rPr>
              <a:t>Python Basics </a:t>
            </a:r>
            <a:endParaRPr/>
          </a:p>
        </p:txBody>
      </p:sp>
      <p:sp>
        <p:nvSpPr>
          <p:cNvPr id="90" name="Google Shape;90;p1"/>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pic>
        <p:nvPicPr>
          <p:cNvPr id="91" name="Google Shape;91;p1"/>
          <p:cNvPicPr preferRelativeResize="0"/>
          <p:nvPr/>
        </p:nvPicPr>
        <p:blipFill rotWithShape="1">
          <a:blip r:embed="rId3">
            <a:alphaModFix/>
          </a:blip>
          <a:srcRect/>
          <a:stretch/>
        </p:blipFill>
        <p:spPr>
          <a:xfrm>
            <a:off x="3055968" y="3411328"/>
            <a:ext cx="5917503" cy="258645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Organizations Using Python (sector wise)</a:t>
            </a:r>
            <a:endParaRPr/>
          </a:p>
        </p:txBody>
      </p:sp>
      <p:sp>
        <p:nvSpPr>
          <p:cNvPr id="154" name="Google Shape;15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400"/>
              <a:buChar char="•"/>
            </a:pPr>
            <a:r>
              <a:rPr lang="en-IN" b="1">
                <a:solidFill>
                  <a:schemeClr val="accent1"/>
                </a:solidFill>
              </a:rPr>
              <a:t>Electronic Design Automation:</a:t>
            </a:r>
            <a:r>
              <a:rPr lang="en-IN" b="1"/>
              <a:t> </a:t>
            </a:r>
            <a:r>
              <a:rPr lang="en-IN"/>
              <a:t>Ciranova, Productivity Design Tools, Object Domain, Pardus, Red Hat, SGI, Inc., MCI Worldcom, Nokia,</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Education</a:t>
            </a:r>
            <a:r>
              <a:rPr lang="en-IN">
                <a:solidFill>
                  <a:schemeClr val="accent1"/>
                </a:solidFill>
              </a:rPr>
              <a:t> : </a:t>
            </a:r>
            <a:r>
              <a:rPr lang="en-IN"/>
              <a:t>University of California, Irvine, Smeal College of Business, The Pennsylvania State University, New Zealand Digital Library, IT Certification Exam preparation, SchoolTool,</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Business Software :</a:t>
            </a:r>
            <a:r>
              <a:rPr lang="en-IN" b="1"/>
              <a:t> </a:t>
            </a:r>
            <a:r>
              <a:rPr lang="en-IN"/>
              <a:t>Raven Bear Systems Corporation, Thawte Consulting, Advanced Management Solutions Inc., IBM, Arakn&lt;E9&gt;, RealNetworks, dSPACE, Escom, The Tiny Company, Nexedi, Piensa Technologies - Bufete Consultor de Mexico, Nektra, WuBook.</a:t>
            </a: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
        <p:nvSpPr>
          <p:cNvPr id="155" name="Google Shape;1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Changes size..</a:t>
            </a:r>
            <a:endParaRPr/>
          </a:p>
        </p:txBody>
      </p:sp>
      <p:sp>
        <p:nvSpPr>
          <p:cNvPr id="741" name="Google Shape;741;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1320"/>
              <a:buNone/>
            </a:pPr>
            <a:r>
              <a:rPr lang="en-IN" sz="1320">
                <a:solidFill>
                  <a:srgbClr val="AEAEAE"/>
                </a:solidFill>
                <a:latin typeface="Courier New"/>
                <a:ea typeface="Courier New"/>
                <a:cs typeface="Courier New"/>
                <a:sym typeface="Courier New"/>
              </a:rPr>
              <a:t># Import numpy as np</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320"/>
              <a:buNone/>
            </a:pPr>
            <a:r>
              <a:rPr lang="en-IN" sz="1320">
                <a:solidFill>
                  <a:srgbClr val="FBDE2D"/>
                </a:solidFill>
                <a:latin typeface="Courier New"/>
                <a:ea typeface="Courier New"/>
                <a:cs typeface="Courier New"/>
                <a:sym typeface="Courier New"/>
              </a:rPr>
              <a:t>import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numpy</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as</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np</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Store pop as a numpy array: np_pop</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np_pop</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np</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array</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pop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Double np_pop</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np_pop</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np_pop</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2</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Update: set s argument to np_pop</a:t>
            </a:r>
            <a:endParaRPr sz="1320">
              <a:solidFill>
                <a:srgbClr val="AEAEAE"/>
              </a:solidFill>
              <a:latin typeface="Courier New"/>
              <a:ea typeface="Courier New"/>
              <a:cs typeface="Courier New"/>
              <a:sym typeface="Courier New"/>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scatter</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gdp_cap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life_exp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s</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np_pop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Previous customizations</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xscale</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'log’</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xlabel</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'GDP per Capita [in USD]’</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ylabel</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'Life Expectancy [in years]’</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title</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'World Development in 2007’</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xticks</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1000</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D8FA3C"/>
                </a:solidFill>
                <a:latin typeface="Courier New"/>
                <a:ea typeface="Courier New"/>
                <a:cs typeface="Courier New"/>
                <a:sym typeface="Courier New"/>
              </a:rPr>
              <a:t>10000</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D8FA3C"/>
                </a:solidFill>
                <a:latin typeface="Courier New"/>
                <a:ea typeface="Courier New"/>
                <a:cs typeface="Courier New"/>
                <a:sym typeface="Courier New"/>
              </a:rPr>
              <a:t>100000</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'1k'</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61CE3C"/>
                </a:solidFill>
                <a:latin typeface="Courier New"/>
                <a:ea typeface="Courier New"/>
                <a:cs typeface="Courier New"/>
                <a:sym typeface="Courier New"/>
              </a:rPr>
              <a:t>'10k'</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61CE3C"/>
                </a:solidFill>
                <a:latin typeface="Courier New"/>
                <a:ea typeface="Courier New"/>
                <a:cs typeface="Courier New"/>
                <a:sym typeface="Courier New"/>
              </a:rPr>
              <a:t>'100k’</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Display the plot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show</a:t>
            </a:r>
            <a:r>
              <a:rPr lang="en-IN" sz="1320">
                <a:solidFill>
                  <a:srgbClr val="FBDE2D"/>
                </a:solidFill>
                <a:latin typeface="Courier New"/>
                <a:ea typeface="Courier New"/>
                <a:cs typeface="Courier New"/>
                <a:sym typeface="Courier New"/>
              </a:rPr>
              <a:t>()</a:t>
            </a:r>
            <a:endParaRPr sz="1320"/>
          </a:p>
          <a:p>
            <a:pPr marL="0" lvl="0" indent="0" algn="l" rtl="0">
              <a:lnSpc>
                <a:spcPct val="70000"/>
              </a:lnSpc>
              <a:spcBef>
                <a:spcPts val="1000"/>
              </a:spcBef>
              <a:spcAft>
                <a:spcPts val="0"/>
              </a:spcAft>
              <a:buClr>
                <a:schemeClr val="dk1"/>
              </a:buClr>
              <a:buSzPts val="1320"/>
              <a:buNone/>
            </a:pPr>
            <a:endParaRPr sz="1320"/>
          </a:p>
        </p:txBody>
      </p:sp>
      <p:pic>
        <p:nvPicPr>
          <p:cNvPr id="742" name="Google Shape;742;p98"/>
          <p:cNvPicPr preferRelativeResize="0"/>
          <p:nvPr/>
        </p:nvPicPr>
        <p:blipFill rotWithShape="1">
          <a:blip r:embed="rId3">
            <a:alphaModFix/>
          </a:blip>
          <a:srcRect/>
          <a:stretch/>
        </p:blipFill>
        <p:spPr>
          <a:xfrm>
            <a:off x="6797919" y="1825625"/>
            <a:ext cx="5067300" cy="35433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colors</a:t>
            </a:r>
            <a:endParaRPr/>
          </a:p>
        </p:txBody>
      </p:sp>
      <p:sp>
        <p:nvSpPr>
          <p:cNvPr id="748" name="Google Shape;748;p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220"/>
              <a:buChar char="•"/>
            </a:pP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next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step</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making</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plot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more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colorful</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this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been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created</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It</a:t>
            </a:r>
            <a:r>
              <a:rPr lang="en-IN" sz="2220">
                <a:solidFill>
                  <a:srgbClr val="F8F8F8"/>
                </a:solidFill>
                <a:latin typeface="Courier New"/>
                <a:ea typeface="Courier New"/>
                <a:cs typeface="Courier New"/>
                <a:sym typeface="Courier New"/>
              </a:rPr>
              <a:t>'s a list with a color for each corresponding country, depending on the continent the country is part of. </a:t>
            </a:r>
            <a:r>
              <a:rPr lang="en-IN" sz="2220">
                <a:solidFill>
                  <a:srgbClr val="8DA6CE"/>
                </a:solidFill>
                <a:latin typeface="Courier New"/>
                <a:ea typeface="Courier New"/>
                <a:cs typeface="Courier New"/>
                <a:sym typeface="Courier New"/>
              </a:rPr>
              <a:t>How</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make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ask</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Gapminder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contains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continent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with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continent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each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country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belongs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dictionary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constructed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maps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continents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onto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colors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dict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'Asia'</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'red'</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'Europe'</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'green'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'Africa'</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'blue'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'Americas'</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'yellow'</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'Oceania'</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'black’</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Nothing</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worry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about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now</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will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learn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about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dictionaries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next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chapter</a:t>
            </a:r>
            <a:r>
              <a:rPr lang="en-IN" sz="2220">
                <a:solidFill>
                  <a:srgbClr val="FBDE2D"/>
                </a:solidFill>
                <a:latin typeface="Courier New"/>
                <a:ea typeface="Courier New"/>
                <a:cs typeface="Courier New"/>
                <a:sym typeface="Courier New"/>
              </a:rPr>
              <a:t>.</a:t>
            </a:r>
            <a:endParaRPr sz="2220"/>
          </a:p>
          <a:p>
            <a:pPr marL="228600" lvl="0" indent="-87629" algn="l" rtl="0">
              <a:lnSpc>
                <a:spcPct val="90000"/>
              </a:lnSpc>
              <a:spcBef>
                <a:spcPts val="1000"/>
              </a:spcBef>
              <a:spcAft>
                <a:spcPts val="0"/>
              </a:spcAft>
              <a:buClr>
                <a:schemeClr val="dk1"/>
              </a:buClr>
              <a:buSzPts val="2220"/>
              <a:buNone/>
            </a:pPr>
            <a:endParaRPr sz="222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754" name="Google Shape;754;p100"/>
          <p:cNvSpPr txBox="1">
            <a:spLocks noGrp="1"/>
          </p:cNvSpPr>
          <p:nvPr>
            <p:ph type="body" idx="1"/>
          </p:nvPr>
        </p:nvSpPr>
        <p:spPr>
          <a:xfrm>
            <a:off x="838200" y="1825625"/>
            <a:ext cx="64770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AEAEAE"/>
              </a:buClr>
              <a:buSzPts val="2040"/>
              <a:buNone/>
            </a:pPr>
            <a:r>
              <a:rPr lang="en-IN" sz="2040">
                <a:solidFill>
                  <a:srgbClr val="AEAEAE"/>
                </a:solidFill>
                <a:latin typeface="Courier New"/>
                <a:ea typeface="Courier New"/>
                <a:cs typeface="Courier New"/>
                <a:sym typeface="Courier New"/>
              </a:rPr>
              <a:t># Specify c and alpha inside plt.scatter()</a:t>
            </a:r>
            <a:endParaRPr sz="204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scatter</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x</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gdp_cap</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y</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life_exp</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s</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array</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pop</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2</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c</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col</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alpha</a:t>
            </a:r>
            <a:r>
              <a:rPr lang="en-IN" sz="2040">
                <a:solidFill>
                  <a:srgbClr val="FBDE2D"/>
                </a:solidFill>
                <a:latin typeface="Courier New"/>
                <a:ea typeface="Courier New"/>
                <a:cs typeface="Courier New"/>
                <a:sym typeface="Courier New"/>
              </a:rPr>
              <a:t>=</a:t>
            </a:r>
            <a:r>
              <a:rPr lang="en-IN" sz="2040">
                <a:solidFill>
                  <a:srgbClr val="D8FA3C"/>
                </a:solidFill>
                <a:latin typeface="Courier New"/>
                <a:ea typeface="Courier New"/>
                <a:cs typeface="Courier New"/>
                <a:sym typeface="Courier New"/>
              </a:rPr>
              <a:t>0.8</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Previous customizations</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xscale</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'log’</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xlabel</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'GDP per Capita [in USD]’</a:t>
            </a:r>
            <a:r>
              <a:rPr lang="en-IN" sz="2040">
                <a:solidFill>
                  <a:srgbClr val="FBDE2D"/>
                </a:solidFill>
                <a:latin typeface="Courier New"/>
                <a:ea typeface="Courier New"/>
                <a:cs typeface="Courier New"/>
                <a:sym typeface="Courier New"/>
              </a:rPr>
              <a:t>)</a:t>
            </a:r>
            <a:endParaRPr sz="204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ylabel</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'Life Expectancy [in years]’</a:t>
            </a:r>
            <a:r>
              <a:rPr lang="en-IN" sz="2040">
                <a:solidFill>
                  <a:srgbClr val="FBDE2D"/>
                </a:solidFill>
                <a:latin typeface="Courier New"/>
                <a:ea typeface="Courier New"/>
                <a:cs typeface="Courier New"/>
                <a:sym typeface="Courier New"/>
              </a:rPr>
              <a:t>)</a:t>
            </a:r>
            <a:endParaRPr sz="204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title</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'World Development in 2007’</a:t>
            </a:r>
            <a:r>
              <a:rPr lang="en-IN" sz="2040">
                <a:solidFill>
                  <a:srgbClr val="FBDE2D"/>
                </a:solidFill>
                <a:latin typeface="Courier New"/>
                <a:ea typeface="Courier New"/>
                <a:cs typeface="Courier New"/>
                <a:sym typeface="Courier New"/>
              </a:rPr>
              <a:t>)</a:t>
            </a:r>
            <a:endParaRPr sz="204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xticks</a:t>
            </a:r>
            <a:r>
              <a:rPr lang="en-IN" sz="2040">
                <a:solidFill>
                  <a:srgbClr val="FBDE2D"/>
                </a:solidFill>
                <a:latin typeface="Courier New"/>
                <a:ea typeface="Courier New"/>
                <a:cs typeface="Courier New"/>
                <a:sym typeface="Courier New"/>
              </a:rPr>
              <a:t>([</a:t>
            </a:r>
            <a:r>
              <a:rPr lang="en-IN" sz="2040">
                <a:solidFill>
                  <a:srgbClr val="D8FA3C"/>
                </a:solidFill>
                <a:latin typeface="Courier New"/>
                <a:ea typeface="Courier New"/>
                <a:cs typeface="Courier New"/>
                <a:sym typeface="Courier New"/>
              </a:rPr>
              <a:t>1000</a:t>
            </a:r>
            <a:r>
              <a:rPr lang="en-IN" sz="2040">
                <a:solidFill>
                  <a:srgbClr val="FBDE2D"/>
                </a:solidFill>
                <a:latin typeface="Courier New"/>
                <a:ea typeface="Courier New"/>
                <a:cs typeface="Courier New"/>
                <a:sym typeface="Courier New"/>
              </a:rPr>
              <a:t>,</a:t>
            </a:r>
            <a:r>
              <a:rPr lang="en-IN" sz="2040">
                <a:solidFill>
                  <a:srgbClr val="D8FA3C"/>
                </a:solidFill>
                <a:latin typeface="Courier New"/>
                <a:ea typeface="Courier New"/>
                <a:cs typeface="Courier New"/>
                <a:sym typeface="Courier New"/>
              </a:rPr>
              <a:t>10000</a:t>
            </a:r>
            <a:r>
              <a:rPr lang="en-IN" sz="2040">
                <a:solidFill>
                  <a:srgbClr val="FBDE2D"/>
                </a:solidFill>
                <a:latin typeface="Courier New"/>
                <a:ea typeface="Courier New"/>
                <a:cs typeface="Courier New"/>
                <a:sym typeface="Courier New"/>
              </a:rPr>
              <a:t>,</a:t>
            </a:r>
            <a:r>
              <a:rPr lang="en-IN" sz="2040">
                <a:solidFill>
                  <a:srgbClr val="D8FA3C"/>
                </a:solidFill>
                <a:latin typeface="Courier New"/>
                <a:ea typeface="Courier New"/>
                <a:cs typeface="Courier New"/>
                <a:sym typeface="Courier New"/>
              </a:rPr>
              <a:t>100000</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'1k'</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'10k'</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'100k'</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AEAEAE"/>
                </a:solidFill>
                <a:latin typeface="Courier New"/>
                <a:ea typeface="Courier New"/>
                <a:cs typeface="Courier New"/>
                <a:sym typeface="Courier New"/>
              </a:rPr>
              <a:t># Show the plot</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show</a:t>
            </a:r>
            <a:r>
              <a:rPr lang="en-IN" sz="2040">
                <a:solidFill>
                  <a:srgbClr val="FBDE2D"/>
                </a:solidFill>
                <a:latin typeface="Courier New"/>
                <a:ea typeface="Courier New"/>
                <a:cs typeface="Courier New"/>
                <a:sym typeface="Courier New"/>
              </a:rPr>
              <a:t>()</a:t>
            </a:r>
            <a:endParaRPr sz="2040"/>
          </a:p>
          <a:p>
            <a:pPr marL="228600" lvl="0" indent="-99060" algn="l" rtl="0">
              <a:lnSpc>
                <a:spcPct val="80000"/>
              </a:lnSpc>
              <a:spcBef>
                <a:spcPts val="1000"/>
              </a:spcBef>
              <a:spcAft>
                <a:spcPts val="0"/>
              </a:spcAft>
              <a:buClr>
                <a:schemeClr val="dk1"/>
              </a:buClr>
              <a:buSzPts val="2040"/>
              <a:buNone/>
            </a:pPr>
            <a:endParaRPr sz="2040"/>
          </a:p>
        </p:txBody>
      </p:sp>
      <p:pic>
        <p:nvPicPr>
          <p:cNvPr id="755" name="Google Shape;755;p100"/>
          <p:cNvPicPr preferRelativeResize="0"/>
          <p:nvPr/>
        </p:nvPicPr>
        <p:blipFill rotWithShape="1">
          <a:blip r:embed="rId3">
            <a:alphaModFix/>
          </a:blip>
          <a:srcRect/>
          <a:stretch/>
        </p:blipFill>
        <p:spPr>
          <a:xfrm>
            <a:off x="7315200" y="1862650"/>
            <a:ext cx="4513783" cy="31327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Adding grid and text..</a:t>
            </a:r>
            <a:endParaRPr/>
          </a:p>
        </p:txBody>
      </p:sp>
      <p:sp>
        <p:nvSpPr>
          <p:cNvPr id="761" name="Google Shape;761;p101"/>
          <p:cNvSpPr txBox="1">
            <a:spLocks noGrp="1"/>
          </p:cNvSpPr>
          <p:nvPr>
            <p:ph type="body" idx="1"/>
          </p:nvPr>
        </p:nvSpPr>
        <p:spPr>
          <a:xfrm>
            <a:off x="838200" y="1825625"/>
            <a:ext cx="5126502" cy="43513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1320"/>
              <a:buNone/>
            </a:pPr>
            <a:r>
              <a:rPr lang="en-IN" sz="1320">
                <a:solidFill>
                  <a:srgbClr val="AEAEAE"/>
                </a:solidFill>
                <a:latin typeface="Courier New"/>
                <a:ea typeface="Courier New"/>
                <a:cs typeface="Courier New"/>
                <a:sym typeface="Courier New"/>
              </a:rPr>
              <a:t># Scatter plot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scatter</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gdp_cap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y</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life_exp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s</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np</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array</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pop</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D8FA3C"/>
                </a:solidFill>
                <a:latin typeface="Courier New"/>
                <a:ea typeface="Courier New"/>
                <a:cs typeface="Courier New"/>
                <a:sym typeface="Courier New"/>
              </a:rPr>
              <a:t>2</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c</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col</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8DA6CE"/>
                </a:solidFill>
                <a:latin typeface="Courier New"/>
                <a:ea typeface="Courier New"/>
                <a:cs typeface="Courier New"/>
                <a:sym typeface="Courier New"/>
              </a:rPr>
              <a:t>alpha</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D8FA3C"/>
                </a:solidFill>
                <a:latin typeface="Courier New"/>
                <a:ea typeface="Courier New"/>
                <a:cs typeface="Courier New"/>
                <a:sym typeface="Courier New"/>
              </a:rPr>
              <a:t>0.8</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Previous customizations</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xscale</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'log’</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xlabel</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'GDP per Capita [in USD]’</a:t>
            </a:r>
            <a:r>
              <a:rPr lang="en-IN" sz="1320">
                <a:solidFill>
                  <a:srgbClr val="FBDE2D"/>
                </a:solidFill>
                <a:latin typeface="Courier New"/>
                <a:ea typeface="Courier New"/>
                <a:cs typeface="Courier New"/>
                <a:sym typeface="Courier New"/>
              </a:rPr>
              <a:t>)</a:t>
            </a:r>
            <a:endParaRPr sz="1320">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ylabel</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'Life Expectancy [in years]’</a:t>
            </a:r>
            <a:r>
              <a:rPr lang="en-IN" sz="1320">
                <a:solidFill>
                  <a:srgbClr val="FBDE2D"/>
                </a:solidFill>
                <a:latin typeface="Courier New"/>
                <a:ea typeface="Courier New"/>
                <a:cs typeface="Courier New"/>
                <a:sym typeface="Courier New"/>
              </a:rPr>
              <a:t>)</a:t>
            </a:r>
            <a:endParaRPr sz="1320">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title</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'World Development in 2007’</a:t>
            </a:r>
            <a:r>
              <a:rPr lang="en-IN" sz="1320">
                <a:solidFill>
                  <a:srgbClr val="FBDE2D"/>
                </a:solidFill>
                <a:latin typeface="Courier New"/>
                <a:ea typeface="Courier New"/>
                <a:cs typeface="Courier New"/>
                <a:sym typeface="Courier New"/>
              </a:rPr>
              <a:t>)</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xticks</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1000</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10000</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100000</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'1k'</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'10k'</a:t>
            </a:r>
            <a:r>
              <a:rPr lang="en-IN" sz="1320">
                <a:solidFill>
                  <a:srgbClr val="FBDE2D"/>
                </a:solidFill>
                <a:latin typeface="Courier New"/>
                <a:ea typeface="Courier New"/>
                <a:cs typeface="Courier New"/>
                <a:sym typeface="Courier New"/>
              </a:rPr>
              <a:t>,</a:t>
            </a:r>
            <a:r>
              <a:rPr lang="en-IN" sz="1320">
                <a:solidFill>
                  <a:srgbClr val="61CE3C"/>
                </a:solidFill>
                <a:latin typeface="Courier New"/>
                <a:ea typeface="Courier New"/>
                <a:cs typeface="Courier New"/>
                <a:sym typeface="Courier New"/>
              </a:rPr>
              <a:t>'100k’</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Additional customizations</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text</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1550</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D8FA3C"/>
                </a:solidFill>
                <a:latin typeface="Courier New"/>
                <a:ea typeface="Courier New"/>
                <a:cs typeface="Courier New"/>
                <a:sym typeface="Courier New"/>
              </a:rPr>
              <a:t>71</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61CE3C"/>
                </a:solidFill>
                <a:latin typeface="Courier New"/>
                <a:ea typeface="Courier New"/>
                <a:cs typeface="Courier New"/>
                <a:sym typeface="Courier New"/>
              </a:rPr>
              <a:t>'India’</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text</a:t>
            </a:r>
            <a:r>
              <a:rPr lang="en-IN" sz="1320">
                <a:solidFill>
                  <a:srgbClr val="FBDE2D"/>
                </a:solidFill>
                <a:latin typeface="Courier New"/>
                <a:ea typeface="Courier New"/>
                <a:cs typeface="Courier New"/>
                <a:sym typeface="Courier New"/>
              </a:rPr>
              <a:t>(</a:t>
            </a:r>
            <a:r>
              <a:rPr lang="en-IN" sz="1320">
                <a:solidFill>
                  <a:srgbClr val="D8FA3C"/>
                </a:solidFill>
                <a:latin typeface="Courier New"/>
                <a:ea typeface="Courier New"/>
                <a:cs typeface="Courier New"/>
                <a:sym typeface="Courier New"/>
              </a:rPr>
              <a:t>5700</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D8FA3C"/>
                </a:solidFill>
                <a:latin typeface="Courier New"/>
                <a:ea typeface="Courier New"/>
                <a:cs typeface="Courier New"/>
                <a:sym typeface="Courier New"/>
              </a:rPr>
              <a:t>80</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r>
              <a:rPr lang="en-IN" sz="1320">
                <a:solidFill>
                  <a:srgbClr val="61CE3C"/>
                </a:solidFill>
                <a:latin typeface="Courier New"/>
                <a:ea typeface="Courier New"/>
                <a:cs typeface="Courier New"/>
                <a:sym typeface="Courier New"/>
              </a:rPr>
              <a:t>'China’</a:t>
            </a:r>
            <a:r>
              <a:rPr lang="en-IN" sz="1320">
                <a:solidFill>
                  <a:srgbClr val="FBDE2D"/>
                </a:solidFill>
                <a:latin typeface="Courier New"/>
                <a:ea typeface="Courier New"/>
                <a:cs typeface="Courier New"/>
                <a:sym typeface="Courier New"/>
              </a:rPr>
              <a: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Add grid() call</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grid</a:t>
            </a:r>
            <a:r>
              <a:rPr lang="en-IN" sz="1320">
                <a:solidFill>
                  <a:srgbClr val="FBDE2D"/>
                </a:solidFill>
                <a:latin typeface="Courier New"/>
                <a:ea typeface="Courier New"/>
                <a:cs typeface="Courier New"/>
                <a:sym typeface="Courier New"/>
              </a:rPr>
              <a:t>(True)</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320"/>
              <a:buNone/>
            </a:pPr>
            <a:r>
              <a:rPr lang="en-IN" sz="1320">
                <a:solidFill>
                  <a:srgbClr val="AEAEAE"/>
                </a:solidFill>
                <a:latin typeface="Courier New"/>
                <a:ea typeface="Courier New"/>
                <a:cs typeface="Courier New"/>
                <a:sym typeface="Courier New"/>
              </a:rPr>
              <a:t># Show the plot</a:t>
            </a:r>
            <a:r>
              <a:rPr lang="en-IN" sz="13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320"/>
              <a:buNone/>
            </a:pPr>
            <a:r>
              <a:rPr lang="en-IN" sz="1320">
                <a:solidFill>
                  <a:srgbClr val="8DA6CE"/>
                </a:solidFill>
                <a:latin typeface="Courier New"/>
                <a:ea typeface="Courier New"/>
                <a:cs typeface="Courier New"/>
                <a:sym typeface="Courier New"/>
              </a:rPr>
              <a:t>plt</a:t>
            </a:r>
            <a:r>
              <a:rPr lang="en-IN" sz="1320">
                <a:solidFill>
                  <a:srgbClr val="FBDE2D"/>
                </a:solidFill>
                <a:latin typeface="Courier New"/>
                <a:ea typeface="Courier New"/>
                <a:cs typeface="Courier New"/>
                <a:sym typeface="Courier New"/>
              </a:rPr>
              <a:t>.</a:t>
            </a:r>
            <a:r>
              <a:rPr lang="en-IN" sz="1320">
                <a:solidFill>
                  <a:srgbClr val="8DA6CE"/>
                </a:solidFill>
                <a:latin typeface="Courier New"/>
                <a:ea typeface="Courier New"/>
                <a:cs typeface="Courier New"/>
                <a:sym typeface="Courier New"/>
              </a:rPr>
              <a:t>show</a:t>
            </a:r>
            <a:r>
              <a:rPr lang="en-IN" sz="1320">
                <a:solidFill>
                  <a:srgbClr val="FBDE2D"/>
                </a:solidFill>
                <a:latin typeface="Courier New"/>
                <a:ea typeface="Courier New"/>
                <a:cs typeface="Courier New"/>
                <a:sym typeface="Courier New"/>
              </a:rPr>
              <a:t>()</a:t>
            </a:r>
            <a:endParaRPr sz="1320"/>
          </a:p>
          <a:p>
            <a:pPr marL="0" lvl="0" indent="0" algn="l" rtl="0">
              <a:lnSpc>
                <a:spcPct val="70000"/>
              </a:lnSpc>
              <a:spcBef>
                <a:spcPts val="1000"/>
              </a:spcBef>
              <a:spcAft>
                <a:spcPts val="0"/>
              </a:spcAft>
              <a:buClr>
                <a:schemeClr val="dk1"/>
              </a:buClr>
              <a:buSzPts val="1320"/>
              <a:buNone/>
            </a:pPr>
            <a:endParaRPr sz="1320"/>
          </a:p>
        </p:txBody>
      </p:sp>
      <p:pic>
        <p:nvPicPr>
          <p:cNvPr id="762" name="Google Shape;762;p101"/>
          <p:cNvPicPr preferRelativeResize="0"/>
          <p:nvPr/>
        </p:nvPicPr>
        <p:blipFill rotWithShape="1">
          <a:blip r:embed="rId3">
            <a:alphaModFix/>
          </a:blip>
          <a:srcRect/>
          <a:stretch/>
        </p:blipFill>
        <p:spPr>
          <a:xfrm>
            <a:off x="5303744" y="1825624"/>
            <a:ext cx="5990856" cy="418909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Control flow</a:t>
            </a:r>
            <a:endParaRPr/>
          </a:p>
        </p:txBody>
      </p:sp>
      <p:sp>
        <p:nvSpPr>
          <p:cNvPr id="768" name="Google Shape;768;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check</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two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Python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values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variables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equal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use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check</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inequality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need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F8F8F8"/>
              </a:buClr>
              <a:buSzPts val="2400"/>
              <a:buChar char="•"/>
            </a:pPr>
            <a:r>
              <a:rPr lang="en-IN">
                <a:solidFill>
                  <a:srgbClr val="F8F8F8"/>
                </a:solidFill>
                <a:latin typeface="Courier New"/>
                <a:ea typeface="Courier New"/>
                <a:cs typeface="Courier New"/>
                <a:sym typeface="Courier New"/>
              </a:rPr>
              <a:t>E</a:t>
            </a:r>
            <a:r>
              <a:rPr lang="en-IN">
                <a:solidFill>
                  <a:srgbClr val="8DA6CE"/>
                </a:solidFill>
                <a:latin typeface="Courier New"/>
                <a:ea typeface="Courier New"/>
                <a:cs typeface="Courier New"/>
                <a:sym typeface="Courier New"/>
              </a:rPr>
              <a:t>xamples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result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True.</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D8FA3C"/>
              </a:buClr>
              <a:buSzPts val="2400"/>
              <a:buNone/>
            </a:pPr>
            <a:r>
              <a:rPr lang="en-IN">
                <a:solidFill>
                  <a:srgbClr val="D8FA3C"/>
                </a:solidFill>
                <a:latin typeface="Courier New"/>
                <a:ea typeface="Courier New"/>
                <a:cs typeface="Courier New"/>
                <a:sym typeface="Courier New"/>
              </a:rPr>
              <a:t>&gt;&gt; 2</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61CE3C"/>
              </a:buClr>
              <a:buSzPts val="2400"/>
              <a:buNone/>
            </a:pPr>
            <a:r>
              <a:rPr lang="en-IN">
                <a:solidFill>
                  <a:srgbClr val="61CE3C"/>
                </a:solidFill>
                <a:latin typeface="Courier New"/>
                <a:ea typeface="Courier New"/>
                <a:cs typeface="Courier New"/>
                <a:sym typeface="Courier New"/>
              </a:rPr>
              <a:t>&gt;&gt; "intermediate"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&gt;&gt; True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False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61CE3C"/>
              </a:buClr>
              <a:buSzPts val="2400"/>
              <a:buNone/>
            </a:pPr>
            <a:r>
              <a:rPr lang="en-IN">
                <a:solidFill>
                  <a:srgbClr val="61CE3C"/>
                </a:solidFill>
                <a:latin typeface="Courier New"/>
                <a:ea typeface="Courier New"/>
                <a:cs typeface="Courier New"/>
                <a:sym typeface="Courier New"/>
              </a:rPr>
              <a:t>&gt;&gt; "Python"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If </a:t>
            </a:r>
            <a:endParaRPr/>
          </a:p>
        </p:txBody>
      </p:sp>
      <p:sp>
        <p:nvSpPr>
          <p:cNvPr id="774" name="Google Shape;774;p10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220"/>
              <a:buChar char="•"/>
            </a:pPr>
            <a:r>
              <a:rPr lang="en-IN" sz="2220"/>
              <a:t>It's time to take a closer look around in your house.</a:t>
            </a:r>
            <a:endParaRPr/>
          </a:p>
          <a:p>
            <a:pPr marL="228600" lvl="0" indent="-228600" algn="l" rtl="0">
              <a:lnSpc>
                <a:spcPct val="80000"/>
              </a:lnSpc>
              <a:spcBef>
                <a:spcPts val="1000"/>
              </a:spcBef>
              <a:spcAft>
                <a:spcPts val="0"/>
              </a:spcAft>
              <a:buClr>
                <a:schemeClr val="dk1"/>
              </a:buClr>
              <a:buSzPts val="2220"/>
              <a:buChar char="•"/>
            </a:pPr>
            <a:r>
              <a:rPr lang="en-IN" sz="2220"/>
              <a:t>Two variables are defined in the sample code: room, a string that tells you which room of the house we're looking at, and area, the area of that room.</a:t>
            </a:r>
            <a:endParaRPr/>
          </a:p>
          <a:p>
            <a:pPr marL="228600" lvl="0" indent="-228600" algn="l" rtl="0">
              <a:lnSpc>
                <a:spcPct val="80000"/>
              </a:lnSpc>
              <a:spcBef>
                <a:spcPts val="1000"/>
              </a:spcBef>
              <a:spcAft>
                <a:spcPts val="0"/>
              </a:spcAft>
              <a:buClr>
                <a:srgbClr val="AEAEAE"/>
              </a:buClr>
              <a:buSzPts val="2220"/>
              <a:buChar char="•"/>
            </a:pPr>
            <a:r>
              <a:rPr lang="en-IN" sz="2220">
                <a:solidFill>
                  <a:srgbClr val="AEAEAE"/>
                </a:solidFill>
                <a:latin typeface="Courier New"/>
                <a:ea typeface="Courier New"/>
                <a:cs typeface="Courier New"/>
                <a:sym typeface="Courier New"/>
              </a:rPr>
              <a:t># Define variables</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room</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"kit"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area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14.0</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220"/>
              <a:buChar char="•"/>
            </a:pPr>
            <a:r>
              <a:rPr lang="en-IN" sz="2220">
                <a:solidFill>
                  <a:srgbClr val="AEAEAE"/>
                </a:solidFill>
                <a:latin typeface="Courier New"/>
                <a:ea typeface="Courier New"/>
                <a:cs typeface="Courier New"/>
                <a:sym typeface="Courier New"/>
              </a:rPr>
              <a:t># if statement for room</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FBDE2D"/>
              </a:buClr>
              <a:buSzPts val="2220"/>
              <a:buChar char="•"/>
            </a:pPr>
            <a:r>
              <a:rPr lang="en-IN" sz="2220">
                <a:solidFill>
                  <a:srgbClr val="FBDE2D"/>
                </a:solidFill>
                <a:latin typeface="Courier New"/>
                <a:ea typeface="Courier New"/>
                <a:cs typeface="Courier New"/>
                <a:sym typeface="Courier New"/>
              </a:rPr>
              <a:t>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room</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"kit"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457200" lvl="1" indent="0" algn="l" rtl="0">
              <a:lnSpc>
                <a:spcPct val="80000"/>
              </a:lnSpc>
              <a:spcBef>
                <a:spcPts val="5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"looking around in the kitchen."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457200" lvl="1" indent="0" algn="l" rtl="0">
              <a:lnSpc>
                <a:spcPct val="80000"/>
              </a:lnSpc>
              <a:spcBef>
                <a:spcPts val="500"/>
              </a:spcBef>
              <a:spcAft>
                <a:spcPts val="0"/>
              </a:spcAft>
              <a:buClr>
                <a:srgbClr val="AEAEAE"/>
              </a:buClr>
              <a:buSzPts val="2220"/>
              <a:buNone/>
            </a:pPr>
            <a:r>
              <a:rPr lang="en-IN" sz="2220">
                <a:solidFill>
                  <a:srgbClr val="AEAEAE"/>
                </a:solidFill>
                <a:latin typeface="Courier New"/>
                <a:ea typeface="Courier New"/>
                <a:cs typeface="Courier New"/>
                <a:sym typeface="Courier New"/>
              </a:rPr>
              <a:t># if statement for area</a:t>
            </a:r>
            <a:r>
              <a:rPr lang="en-IN" sz="2220">
                <a:solidFill>
                  <a:srgbClr val="F8F8F8"/>
                </a:solidFill>
                <a:latin typeface="Courier New"/>
                <a:ea typeface="Courier New"/>
                <a:cs typeface="Courier New"/>
                <a:sym typeface="Courier New"/>
              </a:rPr>
              <a:t> </a:t>
            </a:r>
            <a:endParaRPr/>
          </a:p>
          <a:p>
            <a:pPr marL="457200" lvl="1" indent="0" algn="l" rtl="0">
              <a:lnSpc>
                <a:spcPct val="80000"/>
              </a:lnSpc>
              <a:spcBef>
                <a:spcPts val="500"/>
              </a:spcBef>
              <a:spcAft>
                <a:spcPts val="0"/>
              </a:spcAft>
              <a:buClr>
                <a:srgbClr val="FBDE2D"/>
              </a:buClr>
              <a:buSzPts val="2220"/>
              <a:buNone/>
            </a:pPr>
            <a:r>
              <a:rPr lang="en-IN" sz="2220">
                <a:solidFill>
                  <a:srgbClr val="FBDE2D"/>
                </a:solidFill>
                <a:latin typeface="Courier New"/>
                <a:ea typeface="Courier New"/>
                <a:cs typeface="Courier New"/>
                <a:sym typeface="Courier New"/>
              </a:rPr>
              <a:t>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area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&gt;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15</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"big place!"</a:t>
            </a:r>
            <a:r>
              <a:rPr lang="en-IN" sz="2220">
                <a:solidFill>
                  <a:srgbClr val="FBDE2D"/>
                </a:solidFill>
                <a:latin typeface="Courier New"/>
                <a:ea typeface="Courier New"/>
                <a:cs typeface="Courier New"/>
                <a:sym typeface="Courier New"/>
              </a:rPr>
              <a:t>)</a:t>
            </a:r>
            <a:endParaRPr sz="2220"/>
          </a:p>
          <a:p>
            <a:pPr marL="0" lvl="0" indent="0"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04"/>
          <p:cNvSpPr txBox="1">
            <a:spLocks noGrp="1"/>
          </p:cNvSpPr>
          <p:nvPr>
            <p:ph type="title"/>
          </p:nvPr>
        </p:nvSpPr>
        <p:spPr>
          <a:xfrm>
            <a:off x="838200" y="365125"/>
            <a:ext cx="10515600" cy="6336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elif</a:t>
            </a:r>
            <a:endParaRPr/>
          </a:p>
        </p:txBody>
      </p:sp>
      <p:sp>
        <p:nvSpPr>
          <p:cNvPr id="780" name="Google Shape;780;p104"/>
          <p:cNvSpPr txBox="1">
            <a:spLocks noGrp="1"/>
          </p:cNvSpPr>
          <p:nvPr>
            <p:ph type="body" idx="1"/>
          </p:nvPr>
        </p:nvSpPr>
        <p:spPr>
          <a:xfrm>
            <a:off x="838200" y="1181690"/>
            <a:ext cx="10781714" cy="5178157"/>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2220"/>
              <a:buNone/>
            </a:pPr>
            <a:r>
              <a:rPr lang="en-IN" sz="2220">
                <a:solidFill>
                  <a:srgbClr val="AEAEAE"/>
                </a:solidFill>
                <a:latin typeface="Courier New"/>
                <a:ea typeface="Courier New"/>
                <a:cs typeface="Courier New"/>
                <a:sym typeface="Courier New"/>
              </a:rPr>
              <a:t># Define variables</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room</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"bed"</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area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14.0</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if-elif-else construct for room</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room</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"kit"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	print(</a:t>
            </a:r>
            <a:r>
              <a:rPr lang="en-IN" sz="2220">
                <a:solidFill>
                  <a:srgbClr val="61CE3C"/>
                </a:solidFill>
                <a:latin typeface="Courier New"/>
                <a:ea typeface="Courier New"/>
                <a:cs typeface="Courier New"/>
                <a:sym typeface="Courier New"/>
              </a:rPr>
              <a:t>"looking around in the kitchen."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elif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room</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"bed"</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	print(</a:t>
            </a:r>
            <a:r>
              <a:rPr lang="en-IN" sz="2220">
                <a:solidFill>
                  <a:srgbClr val="61CE3C"/>
                </a:solidFill>
                <a:latin typeface="Courier New"/>
                <a:ea typeface="Courier New"/>
                <a:cs typeface="Courier New"/>
                <a:sym typeface="Courier New"/>
              </a:rPr>
              <a:t>"looking around in the bedroom."</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else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"looking around elsewhere."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if-elif-else construct for area</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area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&gt;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15</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	print(</a:t>
            </a:r>
            <a:r>
              <a:rPr lang="en-IN" sz="2220">
                <a:solidFill>
                  <a:srgbClr val="61CE3C"/>
                </a:solidFill>
                <a:latin typeface="Courier New"/>
                <a:ea typeface="Courier New"/>
                <a:cs typeface="Courier New"/>
                <a:sym typeface="Courier New"/>
              </a:rPr>
              <a:t>"big place!"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elif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area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&gt;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10</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	print(</a:t>
            </a:r>
            <a:r>
              <a:rPr lang="en-IN" sz="2220">
                <a:solidFill>
                  <a:srgbClr val="61CE3C"/>
                </a:solidFill>
                <a:latin typeface="Courier New"/>
                <a:ea typeface="Courier New"/>
                <a:cs typeface="Courier New"/>
                <a:sym typeface="Courier New"/>
              </a:rPr>
              <a:t>"medium size, nice!"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else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"pretty small."</a:t>
            </a:r>
            <a:r>
              <a:rPr lang="en-IN" sz="2220">
                <a:solidFill>
                  <a:srgbClr val="FBDE2D"/>
                </a:solidFill>
                <a:latin typeface="Courier New"/>
                <a:ea typeface="Courier New"/>
                <a:cs typeface="Courier New"/>
                <a:sym typeface="Courier New"/>
              </a:rPr>
              <a:t>)</a:t>
            </a:r>
            <a:endParaRPr sz="2220"/>
          </a:p>
          <a:p>
            <a:pPr marL="228600" lvl="0" indent="-87629" algn="l" rtl="0">
              <a:lnSpc>
                <a:spcPct val="70000"/>
              </a:lnSpc>
              <a:spcBef>
                <a:spcPts val="1000"/>
              </a:spcBef>
              <a:spcAft>
                <a:spcPts val="0"/>
              </a:spcAft>
              <a:buClr>
                <a:schemeClr val="dk1"/>
              </a:buClr>
              <a:buSzPts val="2220"/>
              <a:buNone/>
            </a:pPr>
            <a:endParaRPr sz="222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Pandas</a:t>
            </a:r>
            <a:endParaRPr/>
          </a:p>
        </p:txBody>
      </p:sp>
      <p:sp>
        <p:nvSpPr>
          <p:cNvPr id="786" name="Google Shape;786;p10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220"/>
              <a:buChar char="•"/>
            </a:pPr>
            <a:r>
              <a:rPr lang="en-IN" sz="2220"/>
              <a:t>In numpy only one type is possible </a:t>
            </a:r>
            <a:endParaRPr/>
          </a:p>
          <a:p>
            <a:pPr marL="228600" lvl="0" indent="-228600" algn="l" rtl="0">
              <a:lnSpc>
                <a:spcPct val="70000"/>
              </a:lnSpc>
              <a:spcBef>
                <a:spcPts val="1000"/>
              </a:spcBef>
              <a:spcAft>
                <a:spcPts val="0"/>
              </a:spcAft>
              <a:buClr>
                <a:schemeClr val="dk1"/>
              </a:buClr>
              <a:buSzPts val="2220"/>
              <a:buChar char="•"/>
            </a:pPr>
            <a:r>
              <a:rPr lang="en-IN" sz="2220"/>
              <a:t>Pndas are High – level data manipulation tools</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CSV</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DataFrame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DataFrame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one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Pandas</a:t>
            </a:r>
            <a:r>
              <a:rPr lang="en-IN" sz="2220">
                <a:solidFill>
                  <a:srgbClr val="61CE3C"/>
                </a:solidFill>
                <a:latin typeface="Courier New"/>
                <a:ea typeface="Courier New"/>
                <a:cs typeface="Courier New"/>
                <a:sym typeface="Courier New"/>
              </a:rPr>
              <a:t>' most important data structures. </a:t>
            </a:r>
            <a:endParaRPr/>
          </a:p>
          <a:p>
            <a:pPr marL="228600" lvl="0" indent="-228600" algn="l" rtl="0">
              <a:lnSpc>
                <a:spcPct val="70000"/>
              </a:lnSpc>
              <a:spcBef>
                <a:spcPts val="1000"/>
              </a:spcBef>
              <a:spcAft>
                <a:spcPts val="0"/>
              </a:spcAft>
              <a:buClr>
                <a:srgbClr val="61CE3C"/>
              </a:buClr>
              <a:buSzPts val="2220"/>
              <a:buChar char="•"/>
            </a:pPr>
            <a:r>
              <a:rPr lang="en-IN" sz="2220">
                <a:solidFill>
                  <a:srgbClr val="61CE3C"/>
                </a:solidFill>
                <a:latin typeface="Courier New"/>
                <a:ea typeface="Courier New"/>
                <a:cs typeface="Courier New"/>
                <a:sym typeface="Courier New"/>
              </a:rPr>
              <a:t>It'</a:t>
            </a:r>
            <a:r>
              <a:rPr lang="en-IN" sz="2220">
                <a:solidFill>
                  <a:srgbClr val="8DA6CE"/>
                </a:solidFill>
                <a:latin typeface="Courier New"/>
                <a:ea typeface="Courier New"/>
                <a:cs typeface="Courier New"/>
                <a:sym typeface="Courier New"/>
              </a:rPr>
              <a:t>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basically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way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store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tabular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where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label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rows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columns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Vehicle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different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countries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Each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observation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corresponds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country</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columns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give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information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about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number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vehicles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capita</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whether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people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drive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left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right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This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available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CSV</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file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named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cars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csv</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available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current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working</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directory</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path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file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simply</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'cars.csv'</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import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CSV</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into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Python</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Pandas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DataFrame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use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read_csv</a:t>
            </a:r>
            <a:r>
              <a:rPr lang="en-IN" sz="2220">
                <a:solidFill>
                  <a:srgbClr val="FBDE2D"/>
                </a:solidFill>
                <a:latin typeface="Courier New"/>
                <a:ea typeface="Courier New"/>
                <a:cs typeface="Courier New"/>
                <a:sym typeface="Courier New"/>
              </a:rPr>
              <a:t>().</a:t>
            </a:r>
            <a:endParaRPr sz="2220"/>
          </a:p>
          <a:p>
            <a:pPr marL="0" lvl="0" indent="0" algn="l" rtl="0">
              <a:lnSpc>
                <a:spcPct val="70000"/>
              </a:lnSpc>
              <a:spcBef>
                <a:spcPts val="1000"/>
              </a:spcBef>
              <a:spcAft>
                <a:spcPts val="0"/>
              </a:spcAft>
              <a:buClr>
                <a:schemeClr val="dk1"/>
              </a:buClr>
              <a:buSzPts val="2220"/>
              <a:buNone/>
            </a:pPr>
            <a:endParaRPr sz="222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Opening CSV files</a:t>
            </a:r>
            <a:endParaRPr/>
          </a:p>
        </p:txBody>
      </p:sp>
      <p:sp>
        <p:nvSpPr>
          <p:cNvPr id="792" name="Google Shape;792;p10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Import pandas as pd</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pandas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pd</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the cars.csv data: cars</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read_csv</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'cars.csv’</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cars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CSV to DataFrame (2)</a:t>
            </a:r>
            <a:endParaRPr/>
          </a:p>
        </p:txBody>
      </p:sp>
      <p:sp>
        <p:nvSpPr>
          <p:cNvPr id="798" name="Google Shape;798;p10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b="1"/>
              <a:t>Remember index_col, an argument of read_csv() that you can use to specify which column in the CSV file should be used as a row label? Well, that's exactly what you need here!</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pandas as pd</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pandas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pd</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Fix import by including index_col</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read_csv</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'cars.csv'</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index_col</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cars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Syntax compared to other programming languages</a:t>
            </a:r>
            <a:endParaRPr/>
          </a:p>
        </p:txBody>
      </p:sp>
      <p:sp>
        <p:nvSpPr>
          <p:cNvPr id="161" name="Google Shape;16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70C0"/>
              </a:buClr>
              <a:buSzPts val="2400"/>
              <a:buChar char="•"/>
            </a:pPr>
            <a:r>
              <a:rPr lang="en-IN" b="1">
                <a:solidFill>
                  <a:srgbClr val="0070C0"/>
                </a:solidFill>
              </a:rPr>
              <a:t>Python was designed to for readability </a:t>
            </a:r>
            <a:r>
              <a:rPr lang="en-IN"/>
              <a:t>and has some similarities to the English language with influence from mathematics.</a:t>
            </a:r>
            <a:endParaRPr/>
          </a:p>
          <a:p>
            <a:pPr marL="228600" lvl="0" indent="-228600" algn="l" rtl="0">
              <a:lnSpc>
                <a:spcPct val="90000"/>
              </a:lnSpc>
              <a:spcBef>
                <a:spcPts val="1000"/>
              </a:spcBef>
              <a:spcAft>
                <a:spcPts val="0"/>
              </a:spcAft>
              <a:buClr>
                <a:srgbClr val="0070C0"/>
              </a:buClr>
              <a:buSzPts val="2400"/>
              <a:buChar char="•"/>
            </a:pPr>
            <a:r>
              <a:rPr lang="en-IN" b="1">
                <a:solidFill>
                  <a:srgbClr val="0070C0"/>
                </a:solidFill>
              </a:rPr>
              <a:t>Python uses new lines to complete a command</a:t>
            </a:r>
            <a:r>
              <a:rPr lang="en-IN"/>
              <a:t>, as opposed to other programming languages which often use semicolons or parentheses.</a:t>
            </a:r>
            <a:endParaRPr/>
          </a:p>
          <a:p>
            <a:pPr marL="228600" lvl="0" indent="-228600" algn="l" rtl="0">
              <a:lnSpc>
                <a:spcPct val="90000"/>
              </a:lnSpc>
              <a:spcBef>
                <a:spcPts val="1000"/>
              </a:spcBef>
              <a:spcAft>
                <a:spcPts val="0"/>
              </a:spcAft>
              <a:buClr>
                <a:srgbClr val="0070C0"/>
              </a:buClr>
              <a:buSzPts val="2400"/>
              <a:buChar char="•"/>
            </a:pPr>
            <a:r>
              <a:rPr lang="en-IN" b="1">
                <a:solidFill>
                  <a:srgbClr val="0070C0"/>
                </a:solidFill>
              </a:rPr>
              <a:t>Python relies on indentation</a:t>
            </a:r>
            <a:r>
              <a:rPr lang="en-IN"/>
              <a:t>, using whitespace, to define scope; such as the scope of loops, functions and classes. Other programming languages often use curly-brackets for this purpose.</a:t>
            </a:r>
            <a:endParaRPr/>
          </a:p>
          <a:p>
            <a:pPr marL="228600" lvl="0" indent="-76200" algn="l" rtl="0">
              <a:lnSpc>
                <a:spcPct val="90000"/>
              </a:lnSpc>
              <a:spcBef>
                <a:spcPts val="1000"/>
              </a:spcBef>
              <a:spcAft>
                <a:spcPts val="0"/>
              </a:spcAft>
              <a:buClr>
                <a:schemeClr val="dk1"/>
              </a:buClr>
              <a:buSzPts val="2400"/>
              <a:buNone/>
            </a:pPr>
            <a:endParaRPr/>
          </a:p>
        </p:txBody>
      </p:sp>
      <p:sp>
        <p:nvSpPr>
          <p:cNvPr id="162" name="Google Shape;16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0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Square Brackets</a:t>
            </a:r>
            <a:endParaRPr/>
          </a:p>
        </p:txBody>
      </p:sp>
      <p:sp>
        <p:nvSpPr>
          <p:cNvPr id="804" name="Google Shape;804;p108"/>
          <p:cNvSpPr txBox="1">
            <a:spLocks noGrp="1"/>
          </p:cNvSpPr>
          <p:nvPr>
            <p:ph type="body" idx="1"/>
          </p:nvPr>
        </p:nvSpPr>
        <p:spPr>
          <a:xfrm>
            <a:off x="838199" y="1463040"/>
            <a:ext cx="11091203" cy="5029835"/>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1860"/>
              <a:buChar char="•"/>
            </a:pPr>
            <a:r>
              <a:rPr lang="en-IN" sz="1860" b="1">
                <a:latin typeface="Courier New"/>
                <a:ea typeface="Courier New"/>
                <a:cs typeface="Courier New"/>
                <a:sym typeface="Courier New"/>
              </a:rPr>
              <a:t>You can index and select Pandas DataFrames in many different ways. </a:t>
            </a:r>
            <a:endParaRPr/>
          </a:p>
          <a:p>
            <a:pPr marL="228600" lvl="0" indent="-228600" algn="l" rtl="0">
              <a:lnSpc>
                <a:spcPct val="70000"/>
              </a:lnSpc>
              <a:spcBef>
                <a:spcPts val="1000"/>
              </a:spcBef>
              <a:spcAft>
                <a:spcPts val="0"/>
              </a:spcAft>
              <a:buClr>
                <a:schemeClr val="dk1"/>
              </a:buClr>
              <a:buSzPts val="1860"/>
              <a:buChar char="•"/>
            </a:pPr>
            <a:r>
              <a:rPr lang="en-IN" sz="1860" b="1">
                <a:latin typeface="Courier New"/>
                <a:ea typeface="Courier New"/>
                <a:cs typeface="Courier New"/>
                <a:sym typeface="Courier New"/>
              </a:rPr>
              <a:t>The simplest, but not the most powerful way, is to use square brackets. </a:t>
            </a:r>
            <a:endParaRPr/>
          </a:p>
          <a:p>
            <a:pPr marL="228600" lvl="0" indent="-228600" algn="l" rtl="0">
              <a:lnSpc>
                <a:spcPct val="70000"/>
              </a:lnSpc>
              <a:spcBef>
                <a:spcPts val="1000"/>
              </a:spcBef>
              <a:spcAft>
                <a:spcPts val="0"/>
              </a:spcAft>
              <a:buClr>
                <a:schemeClr val="dk1"/>
              </a:buClr>
              <a:buSzPts val="1860"/>
              <a:buChar char="•"/>
            </a:pPr>
            <a:r>
              <a:rPr lang="en-IN" sz="1860" b="1">
                <a:latin typeface="Courier New"/>
                <a:ea typeface="Courier New"/>
                <a:cs typeface="Courier New"/>
                <a:sym typeface="Courier New"/>
              </a:rPr>
              <a:t>In the sample code on the right, the same cars data is imported from a CSV files as a Pandas DataFrame. </a:t>
            </a:r>
            <a:endParaRPr/>
          </a:p>
          <a:p>
            <a:pPr marL="228600" lvl="0" indent="-228600" algn="l" rtl="0">
              <a:lnSpc>
                <a:spcPct val="70000"/>
              </a:lnSpc>
              <a:spcBef>
                <a:spcPts val="1000"/>
              </a:spcBef>
              <a:spcAft>
                <a:spcPts val="0"/>
              </a:spcAft>
              <a:buClr>
                <a:schemeClr val="dk1"/>
              </a:buClr>
              <a:buSzPts val="1860"/>
              <a:buChar char="•"/>
            </a:pPr>
            <a:r>
              <a:rPr lang="en-IN" sz="1860" b="1">
                <a:latin typeface="Courier New"/>
                <a:ea typeface="Courier New"/>
                <a:cs typeface="Courier New"/>
                <a:sym typeface="Courier New"/>
              </a:rPr>
              <a:t>To select only the cars_per_cap column from cars, you can use: </a:t>
            </a:r>
            <a:endParaRPr/>
          </a:p>
          <a:p>
            <a:pPr marL="0" lvl="0" indent="0" algn="l" rtl="0">
              <a:lnSpc>
                <a:spcPct val="70000"/>
              </a:lnSpc>
              <a:spcBef>
                <a:spcPts val="1000"/>
              </a:spcBef>
              <a:spcAft>
                <a:spcPts val="0"/>
              </a:spcAft>
              <a:buClr>
                <a:srgbClr val="8DA6CE"/>
              </a:buClr>
              <a:buSzPts val="1860"/>
              <a:buNone/>
            </a:pPr>
            <a:r>
              <a:rPr lang="en-IN" sz="1860">
                <a:solidFill>
                  <a:srgbClr val="8DA6CE"/>
                </a:solidFill>
                <a:latin typeface="Courier New"/>
                <a:ea typeface="Courier New"/>
                <a:cs typeface="Courier New"/>
                <a:sym typeface="Courier New"/>
              </a:rPr>
              <a:t>cars</a:t>
            </a:r>
            <a:r>
              <a:rPr lang="en-IN" sz="1860">
                <a:solidFill>
                  <a:srgbClr val="FBDE2D"/>
                </a:solidFill>
                <a:latin typeface="Courier New"/>
                <a:ea typeface="Courier New"/>
                <a:cs typeface="Courier New"/>
                <a:sym typeface="Courier New"/>
              </a:rPr>
              <a:t>[</a:t>
            </a:r>
            <a:r>
              <a:rPr lang="en-IN" sz="1860">
                <a:solidFill>
                  <a:srgbClr val="61CE3C"/>
                </a:solidFill>
                <a:latin typeface="Courier New"/>
                <a:ea typeface="Courier New"/>
                <a:cs typeface="Courier New"/>
                <a:sym typeface="Courier New"/>
              </a:rPr>
              <a:t>'cars_per_cap’</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860"/>
              <a:buNone/>
            </a:pPr>
            <a:r>
              <a:rPr lang="en-IN" sz="1860">
                <a:solidFill>
                  <a:srgbClr val="8DA6CE"/>
                </a:solidFill>
                <a:latin typeface="Courier New"/>
                <a:ea typeface="Courier New"/>
                <a:cs typeface="Courier New"/>
                <a:sym typeface="Courier New"/>
              </a:rPr>
              <a:t>cars</a:t>
            </a:r>
            <a:r>
              <a:rPr lang="en-IN" sz="1860">
                <a:solidFill>
                  <a:srgbClr val="FBDE2D"/>
                </a:solidFill>
                <a:latin typeface="Courier New"/>
                <a:ea typeface="Courier New"/>
                <a:cs typeface="Courier New"/>
                <a:sym typeface="Courier New"/>
              </a:rPr>
              <a:t>[[</a:t>
            </a:r>
            <a:r>
              <a:rPr lang="en-IN" sz="1860">
                <a:solidFill>
                  <a:srgbClr val="61CE3C"/>
                </a:solidFill>
                <a:latin typeface="Courier New"/>
                <a:ea typeface="Courier New"/>
                <a:cs typeface="Courier New"/>
                <a:sym typeface="Courier New"/>
              </a:rPr>
              <a:t>'cars_per_cap’</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1860"/>
              <a:buChar char="•"/>
            </a:pPr>
            <a:r>
              <a:rPr lang="en-IN" sz="1860">
                <a:solidFill>
                  <a:srgbClr val="8DA6CE"/>
                </a:solidFill>
                <a:latin typeface="Courier New"/>
                <a:ea typeface="Courier New"/>
                <a:cs typeface="Courier New"/>
                <a:sym typeface="Courier New"/>
              </a:rPr>
              <a:t>The</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single</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bracket</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version</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gives</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a</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Pandas</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Series</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the</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double</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bracket</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version</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gives</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a</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Pandas</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DataFrame</a:t>
            </a:r>
            <a:r>
              <a:rPr lang="en-IN" sz="1860">
                <a:solidFill>
                  <a:srgbClr val="FBDE2D"/>
                </a:solidFill>
                <a:latin typeface="Courier New"/>
                <a:ea typeface="Courier New"/>
                <a:cs typeface="Courier New"/>
                <a:sym typeface="Courier New"/>
              </a:rPr>
              <a:t>.</a:t>
            </a:r>
            <a:endParaRPr/>
          </a:p>
          <a:p>
            <a:pPr marL="0" lvl="0" indent="0" algn="l" rtl="0">
              <a:lnSpc>
                <a:spcPct val="70000"/>
              </a:lnSpc>
              <a:spcBef>
                <a:spcPts val="1000"/>
              </a:spcBef>
              <a:spcAft>
                <a:spcPts val="0"/>
              </a:spcAft>
              <a:buClr>
                <a:srgbClr val="AEAEAE"/>
              </a:buClr>
              <a:buSzPts val="1860"/>
              <a:buNone/>
            </a:pPr>
            <a:r>
              <a:rPr lang="en-IN" sz="1860">
                <a:solidFill>
                  <a:srgbClr val="AEAEAE"/>
                </a:solidFill>
                <a:latin typeface="Courier New"/>
                <a:ea typeface="Courier New"/>
                <a:cs typeface="Courier New"/>
                <a:sym typeface="Courier New"/>
              </a:rPr>
              <a:t># Import cars data</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860"/>
              <a:buNone/>
            </a:pPr>
            <a:r>
              <a:rPr lang="en-IN" sz="1860">
                <a:solidFill>
                  <a:srgbClr val="FBDE2D"/>
                </a:solidFill>
                <a:latin typeface="Courier New"/>
                <a:ea typeface="Courier New"/>
                <a:cs typeface="Courier New"/>
                <a:sym typeface="Courier New"/>
              </a:rPr>
              <a:t>import</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pandas</a:t>
            </a:r>
            <a:r>
              <a:rPr lang="en-IN" sz="1860">
                <a:solidFill>
                  <a:srgbClr val="F8F8F8"/>
                </a:solidFill>
                <a:latin typeface="Courier New"/>
                <a:ea typeface="Courier New"/>
                <a:cs typeface="Courier New"/>
                <a:sym typeface="Courier New"/>
              </a:rPr>
              <a:t> </a:t>
            </a:r>
            <a:r>
              <a:rPr lang="en-IN" sz="1860">
                <a:solidFill>
                  <a:srgbClr val="FBDE2D"/>
                </a:solidFill>
                <a:latin typeface="Courier New"/>
                <a:ea typeface="Courier New"/>
                <a:cs typeface="Courier New"/>
                <a:sym typeface="Courier New"/>
              </a:rPr>
              <a:t>as</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pd</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860"/>
              <a:buNone/>
            </a:pPr>
            <a:r>
              <a:rPr lang="en-IN" sz="1860">
                <a:solidFill>
                  <a:srgbClr val="8DA6CE"/>
                </a:solidFill>
                <a:latin typeface="Courier New"/>
                <a:ea typeface="Courier New"/>
                <a:cs typeface="Courier New"/>
                <a:sym typeface="Courier New"/>
              </a:rPr>
              <a:t>cars</a:t>
            </a:r>
            <a:r>
              <a:rPr lang="en-IN" sz="1860">
                <a:solidFill>
                  <a:srgbClr val="F8F8F8"/>
                </a:solidFill>
                <a:latin typeface="Courier New"/>
                <a:ea typeface="Courier New"/>
                <a:cs typeface="Courier New"/>
                <a:sym typeface="Courier New"/>
              </a:rPr>
              <a:t> </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pd</a:t>
            </a:r>
            <a:r>
              <a:rPr lang="en-IN" sz="1860">
                <a:solidFill>
                  <a:srgbClr val="FBDE2D"/>
                </a:solidFill>
                <a:latin typeface="Courier New"/>
                <a:ea typeface="Courier New"/>
                <a:cs typeface="Courier New"/>
                <a:sym typeface="Courier New"/>
              </a:rPr>
              <a:t>.</a:t>
            </a:r>
            <a:r>
              <a:rPr lang="en-IN" sz="1860">
                <a:solidFill>
                  <a:srgbClr val="8DA6CE"/>
                </a:solidFill>
                <a:latin typeface="Courier New"/>
                <a:ea typeface="Courier New"/>
                <a:cs typeface="Courier New"/>
                <a:sym typeface="Courier New"/>
              </a:rPr>
              <a:t>read_csv</a:t>
            </a:r>
            <a:r>
              <a:rPr lang="en-IN" sz="1860">
                <a:solidFill>
                  <a:srgbClr val="FBDE2D"/>
                </a:solidFill>
                <a:latin typeface="Courier New"/>
                <a:ea typeface="Courier New"/>
                <a:cs typeface="Courier New"/>
                <a:sym typeface="Courier New"/>
              </a:rPr>
              <a:t>(</a:t>
            </a:r>
            <a:r>
              <a:rPr lang="en-IN" sz="1860">
                <a:solidFill>
                  <a:srgbClr val="61CE3C"/>
                </a:solidFill>
                <a:latin typeface="Courier New"/>
                <a:ea typeface="Courier New"/>
                <a:cs typeface="Courier New"/>
                <a:sym typeface="Courier New"/>
              </a:rPr>
              <a:t>'cars.csv'</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r>
              <a:rPr lang="en-IN" sz="1860">
                <a:solidFill>
                  <a:srgbClr val="8DA6CE"/>
                </a:solidFill>
                <a:latin typeface="Courier New"/>
                <a:ea typeface="Courier New"/>
                <a:cs typeface="Courier New"/>
                <a:sym typeface="Courier New"/>
              </a:rPr>
              <a:t>index_col</a:t>
            </a:r>
            <a:r>
              <a:rPr lang="en-IN" sz="1860">
                <a:solidFill>
                  <a:srgbClr val="F8F8F8"/>
                </a:solidFill>
                <a:latin typeface="Courier New"/>
                <a:ea typeface="Courier New"/>
                <a:cs typeface="Courier New"/>
                <a:sym typeface="Courier New"/>
              </a:rPr>
              <a:t> </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r>
              <a:rPr lang="en-IN" sz="1860">
                <a:solidFill>
                  <a:srgbClr val="D8FA3C"/>
                </a:solidFill>
                <a:latin typeface="Courier New"/>
                <a:ea typeface="Courier New"/>
                <a:cs typeface="Courier New"/>
                <a:sym typeface="Courier New"/>
              </a:rPr>
              <a:t>0</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860"/>
              <a:buNone/>
            </a:pPr>
            <a:r>
              <a:rPr lang="en-IN" sz="1860">
                <a:solidFill>
                  <a:srgbClr val="AEAEAE"/>
                </a:solidFill>
                <a:latin typeface="Courier New"/>
                <a:ea typeface="Courier New"/>
                <a:cs typeface="Courier New"/>
                <a:sym typeface="Courier New"/>
              </a:rPr>
              <a:t># Print out country column as Pandas Series</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860"/>
              <a:buNone/>
            </a:pPr>
            <a:r>
              <a:rPr lang="en-IN" sz="1860">
                <a:solidFill>
                  <a:srgbClr val="FBDE2D"/>
                </a:solidFill>
                <a:latin typeface="Courier New"/>
                <a:ea typeface="Courier New"/>
                <a:cs typeface="Courier New"/>
                <a:sym typeface="Courier New"/>
              </a:rPr>
              <a:t>print(</a:t>
            </a:r>
            <a:r>
              <a:rPr lang="en-IN" sz="1860">
                <a:solidFill>
                  <a:srgbClr val="8DA6CE"/>
                </a:solidFill>
                <a:latin typeface="Courier New"/>
                <a:ea typeface="Courier New"/>
                <a:cs typeface="Courier New"/>
                <a:sym typeface="Courier New"/>
              </a:rPr>
              <a:t>cars</a:t>
            </a:r>
            <a:r>
              <a:rPr lang="en-IN" sz="1860">
                <a:solidFill>
                  <a:srgbClr val="FBDE2D"/>
                </a:solidFill>
                <a:latin typeface="Courier New"/>
                <a:ea typeface="Courier New"/>
                <a:cs typeface="Courier New"/>
                <a:sym typeface="Courier New"/>
              </a:rPr>
              <a:t>[</a:t>
            </a:r>
            <a:r>
              <a:rPr lang="en-IN" sz="1860">
                <a:solidFill>
                  <a:srgbClr val="61CE3C"/>
                </a:solidFill>
                <a:latin typeface="Courier New"/>
                <a:ea typeface="Courier New"/>
                <a:cs typeface="Courier New"/>
                <a:sym typeface="Courier New"/>
              </a:rPr>
              <a:t>'country’</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860"/>
              <a:buNone/>
            </a:pPr>
            <a:r>
              <a:rPr lang="en-IN" sz="1860">
                <a:solidFill>
                  <a:srgbClr val="AEAEAE"/>
                </a:solidFill>
                <a:latin typeface="Courier New"/>
                <a:ea typeface="Courier New"/>
                <a:cs typeface="Courier New"/>
                <a:sym typeface="Courier New"/>
              </a:rPr>
              <a:t># Print out country column as Pandas DataFrame</a:t>
            </a:r>
            <a:r>
              <a:rPr lang="en-IN" sz="186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860"/>
              <a:buNone/>
            </a:pPr>
            <a:r>
              <a:rPr lang="en-IN" sz="1860">
                <a:solidFill>
                  <a:srgbClr val="FBDE2D"/>
                </a:solidFill>
                <a:latin typeface="Courier New"/>
                <a:ea typeface="Courier New"/>
                <a:cs typeface="Courier New"/>
                <a:sym typeface="Courier New"/>
              </a:rPr>
              <a:t>print(</a:t>
            </a:r>
            <a:r>
              <a:rPr lang="en-IN" sz="1860">
                <a:solidFill>
                  <a:srgbClr val="8DA6CE"/>
                </a:solidFill>
                <a:latin typeface="Courier New"/>
                <a:ea typeface="Courier New"/>
                <a:cs typeface="Courier New"/>
                <a:sym typeface="Courier New"/>
              </a:rPr>
              <a:t>cars</a:t>
            </a:r>
            <a:r>
              <a:rPr lang="en-IN" sz="1860">
                <a:solidFill>
                  <a:srgbClr val="FBDE2D"/>
                </a:solidFill>
                <a:latin typeface="Courier New"/>
                <a:ea typeface="Courier New"/>
                <a:cs typeface="Courier New"/>
                <a:sym typeface="Courier New"/>
              </a:rPr>
              <a:t>[[</a:t>
            </a:r>
            <a:r>
              <a:rPr lang="en-IN" sz="1860">
                <a:solidFill>
                  <a:srgbClr val="61CE3C"/>
                </a:solidFill>
                <a:latin typeface="Courier New"/>
                <a:ea typeface="Courier New"/>
                <a:cs typeface="Courier New"/>
                <a:sym typeface="Courier New"/>
              </a:rPr>
              <a:t>'country'</a:t>
            </a:r>
            <a:r>
              <a:rPr lang="en-IN" sz="1860">
                <a:solidFill>
                  <a:srgbClr val="FBDE2D"/>
                </a:solidFill>
                <a:latin typeface="Courier New"/>
                <a:ea typeface="Courier New"/>
                <a:cs typeface="Courier New"/>
                <a:sym typeface="Courier New"/>
              </a:rPr>
              <a:t>]])</a:t>
            </a:r>
            <a:r>
              <a:rPr lang="en-IN" sz="1860">
                <a:solidFill>
                  <a:srgbClr val="F8F8F8"/>
                </a:solidFill>
                <a:latin typeface="Courier New"/>
                <a:ea typeface="Courier New"/>
                <a:cs typeface="Courier New"/>
                <a:sym typeface="Courier New"/>
              </a:rPr>
              <a:t> </a:t>
            </a:r>
            <a:endParaRPr sz="1860"/>
          </a:p>
          <a:p>
            <a:pPr marL="228600" lvl="0" indent="-110490" algn="l" rtl="0">
              <a:lnSpc>
                <a:spcPct val="70000"/>
              </a:lnSpc>
              <a:spcBef>
                <a:spcPts val="1000"/>
              </a:spcBef>
              <a:spcAft>
                <a:spcPts val="0"/>
              </a:spcAft>
              <a:buClr>
                <a:schemeClr val="dk1"/>
              </a:buClr>
              <a:buSzPts val="1860"/>
              <a:buNone/>
            </a:pPr>
            <a:endParaRPr sz="1860"/>
          </a:p>
          <a:p>
            <a:pPr marL="228600" lvl="0" indent="-110490" algn="l" rtl="0">
              <a:lnSpc>
                <a:spcPct val="70000"/>
              </a:lnSpc>
              <a:spcBef>
                <a:spcPts val="1000"/>
              </a:spcBef>
              <a:spcAft>
                <a:spcPts val="0"/>
              </a:spcAft>
              <a:buClr>
                <a:schemeClr val="dk1"/>
              </a:buClr>
              <a:buSzPts val="1860"/>
              <a:buNone/>
            </a:pPr>
            <a:endParaRPr sz="186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0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loc</a:t>
            </a:r>
            <a:endParaRPr/>
          </a:p>
        </p:txBody>
      </p:sp>
      <p:sp>
        <p:nvSpPr>
          <p:cNvPr id="810" name="Google Shape;810;p10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With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loc</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practically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any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selection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operation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DataFrames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think</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loc</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label</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based</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which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means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have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specify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rows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based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their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row</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labels</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Try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out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following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commands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IPython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Shell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experiment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with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loc</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select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observations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'RU’</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'RU’</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'RU'</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'AUS'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Using dataframe.loc[‘feature’]</a:t>
            </a:r>
            <a:endParaRPr/>
          </a:p>
        </p:txBody>
      </p:sp>
      <p:sp>
        <p:nvSpPr>
          <p:cNvPr id="816" name="Google Shape;816;p1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80000"/>
              </a:lnSpc>
              <a:spcBef>
                <a:spcPts val="0"/>
              </a:spcBef>
              <a:spcAft>
                <a:spcPts val="0"/>
              </a:spcAft>
              <a:buClr>
                <a:schemeClr val="dk1"/>
              </a:buClr>
              <a:buSzPts val="2220"/>
              <a:buChar char="•"/>
            </a:pPr>
            <a:r>
              <a:rPr lang="en-IN" sz="2220"/>
              <a:t>Use loc to select the observation corresponding to Japan as a Series. The label of this row is JAP. Make sure to print the resulting Series.</a:t>
            </a:r>
            <a:endParaRPr/>
          </a:p>
          <a:p>
            <a:pPr marL="228600" lvl="0" indent="-228600" algn="l" rtl="0">
              <a:lnSpc>
                <a:spcPct val="80000"/>
              </a:lnSpc>
              <a:spcBef>
                <a:spcPts val="1000"/>
              </a:spcBef>
              <a:spcAft>
                <a:spcPts val="0"/>
              </a:spcAft>
              <a:buClr>
                <a:schemeClr val="dk1"/>
              </a:buClr>
              <a:buSzPts val="2220"/>
              <a:buChar char="•"/>
            </a:pPr>
            <a:r>
              <a:rPr lang="en-IN" sz="2220"/>
              <a:t>Use loc to select the observations for Australia and Egypt as a DataFrame. You can find out about the labels of these rows by inspecting cars in the IPython Shell. Make sure to print the resulting DataFrame.</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Import cars data</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import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pandas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pd</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cars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pd</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read_csv</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'cars.csv'</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index_col</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0</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out observation for Japan</a:t>
            </a:r>
            <a:endParaRPr sz="222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cars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loc</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'JAP’</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out observations for Australia and Egypt</a:t>
            </a:r>
            <a:endParaRPr sz="222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cars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loc</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'AUS'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'EG'</a:t>
            </a:r>
            <a:r>
              <a:rPr lang="en-IN" sz="2220">
                <a:solidFill>
                  <a:srgbClr val="FBDE2D"/>
                </a:solidFill>
                <a:latin typeface="Courier New"/>
                <a:ea typeface="Courier New"/>
                <a:cs typeface="Courier New"/>
                <a:sym typeface="Courier New"/>
              </a:rPr>
              <a:t>]])</a:t>
            </a:r>
            <a:endParaRPr sz="2220"/>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loc</a:t>
            </a:r>
            <a:endParaRPr/>
          </a:p>
        </p:txBody>
      </p:sp>
      <p:sp>
        <p:nvSpPr>
          <p:cNvPr id="822" name="Google Shape;822;p111"/>
          <p:cNvSpPr txBox="1">
            <a:spLocks noGrp="1"/>
          </p:cNvSpPr>
          <p:nvPr>
            <p:ph type="body" idx="1"/>
          </p:nvPr>
        </p:nvSpPr>
        <p:spPr>
          <a:xfrm>
            <a:off x="838200" y="1825625"/>
            <a:ext cx="11217812"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loc also allows you to select both rows and columns from a DataFrame.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'IN'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'cars_per_cap’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'IN'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'RU'</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'cars_per_cap’</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'IN'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'RU'</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'cars_per_cap'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'country'</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Char char="•"/>
            </a:pPr>
            <a:r>
              <a:rPr lang="en-IN"/>
              <a:t>Print out the drives_right value of the row corresponding to Morocco (its row label is MOR)</a:t>
            </a:r>
            <a:endParaRPr/>
          </a:p>
          <a:p>
            <a:pPr marL="228600" lvl="0" indent="-228600" algn="l" rtl="0">
              <a:lnSpc>
                <a:spcPct val="90000"/>
              </a:lnSpc>
              <a:spcBef>
                <a:spcPts val="1000"/>
              </a:spcBef>
              <a:spcAft>
                <a:spcPts val="0"/>
              </a:spcAft>
              <a:buClr>
                <a:schemeClr val="dk1"/>
              </a:buClr>
              <a:buSzPts val="2400"/>
              <a:buChar char="•"/>
            </a:pPr>
            <a:r>
              <a:rPr lang="en-IN"/>
              <a:t>Print out a sub-DataFrame, containing the observations for Russia and Morocco and the columns country and drives_right.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828" name="Google Shape;828;p112"/>
          <p:cNvSpPr txBox="1">
            <a:spLocks noGrp="1"/>
          </p:cNvSpPr>
          <p:nvPr>
            <p:ph type="body" idx="1"/>
          </p:nvPr>
        </p:nvSpPr>
        <p:spPr>
          <a:xfrm>
            <a:off x="838200" y="1825625"/>
            <a:ext cx="11161542" cy="44626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Import cars data</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pandas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pd</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cars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read_csv</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'cars.csv'</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index_col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drives_right value of Morocco</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'MOR'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'drives_right’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sub-DataFrame</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cars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'RU'</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'MOR'</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'country'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'drives_right'</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Using dataframe.describe()</a:t>
            </a:r>
            <a:endParaRPr/>
          </a:p>
        </p:txBody>
      </p:sp>
      <p:sp>
        <p:nvSpPr>
          <p:cNvPr id="834" name="Google Shape;834;p1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dtypes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know</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each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contains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Output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basic</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summary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statistics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using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single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pandas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function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With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same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function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from</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before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summary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statistics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aren</a:t>
            </a:r>
            <a:r>
              <a:rPr lang="en-IN">
                <a:solidFill>
                  <a:srgbClr val="F8F8F8"/>
                </a:solidFill>
                <a:latin typeface="Courier New"/>
                <a:ea typeface="Courier New"/>
                <a:cs typeface="Courier New"/>
                <a:sym typeface="Courier New"/>
              </a:rPr>
              <a:t>'t of type object.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.dtypes</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dtypes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Output summary statistics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describe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Exclude data of type object</a:t>
            </a:r>
            <a:endParaRPr>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describe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exclude</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'object'</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Replacing missing values</a:t>
            </a:r>
            <a:endParaRPr/>
          </a:p>
        </p:txBody>
      </p:sp>
      <p:sp>
        <p:nvSpPr>
          <p:cNvPr id="840" name="Google Shape;840;p1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Some of the columns in your dataset have type object. </a:t>
            </a:r>
            <a:endParaRPr/>
          </a:p>
          <a:p>
            <a:pPr marL="228600" lvl="0" indent="-228600" algn="l" rtl="0">
              <a:lnSpc>
                <a:spcPct val="90000"/>
              </a:lnSpc>
              <a:spcBef>
                <a:spcPts val="1000"/>
              </a:spcBef>
              <a:spcAft>
                <a:spcPts val="0"/>
              </a:spcAft>
              <a:buClr>
                <a:schemeClr val="dk1"/>
              </a:buClr>
              <a:buSzPts val="2400"/>
              <a:buChar char="•"/>
            </a:pPr>
            <a:r>
              <a:rPr lang="en-IN"/>
              <a:t>There are also some missing values in the dataset that aren't explicitly coded. You'll take care of these data quality issues right now.</a:t>
            </a:r>
            <a:endParaRPr/>
          </a:p>
          <a:p>
            <a:pPr marL="228600" lvl="0" indent="-762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Char char="•"/>
            </a:pPr>
            <a:r>
              <a:rPr lang="en-IN"/>
              <a:t>Look at the dtypes of the columns in columns to make sure that the data is numeric.</a:t>
            </a:r>
            <a:endParaRPr/>
          </a:p>
          <a:p>
            <a:pPr marL="228600" lvl="0" indent="-228600" algn="l" rtl="0">
              <a:lnSpc>
                <a:spcPct val="90000"/>
              </a:lnSpc>
              <a:spcBef>
                <a:spcPts val="1000"/>
              </a:spcBef>
              <a:spcAft>
                <a:spcPts val="0"/>
              </a:spcAft>
              <a:buClr>
                <a:schemeClr val="dk1"/>
              </a:buClr>
              <a:buSzPts val="2400"/>
              <a:buChar char="•"/>
            </a:pPr>
            <a:r>
              <a:rPr lang="en-IN"/>
              <a:t>It looks like a string is being used to encode missing values. Use the .unique() method to figure out what the string is.</a:t>
            </a:r>
            <a:endParaRPr/>
          </a:p>
          <a:p>
            <a:pPr marL="228600" lvl="0" indent="-228600" algn="l" rtl="0">
              <a:lnSpc>
                <a:spcPct val="90000"/>
              </a:lnSpc>
              <a:spcBef>
                <a:spcPts val="1000"/>
              </a:spcBef>
              <a:spcAft>
                <a:spcPts val="0"/>
              </a:spcAft>
              <a:buClr>
                <a:schemeClr val="dk1"/>
              </a:buClr>
              <a:buSzPts val="2400"/>
              <a:buChar char="•"/>
            </a:pPr>
            <a:r>
              <a:rPr lang="en-IN"/>
              <a:t>Search for missing values in the median, p25th, and p75th columns.</a:t>
            </a:r>
            <a:endParaRPr/>
          </a:p>
          <a:p>
            <a:pPr marL="228600" lvl="0" indent="-228600" algn="l" rtl="0">
              <a:lnSpc>
                <a:spcPct val="90000"/>
              </a:lnSpc>
              <a:spcBef>
                <a:spcPts val="1000"/>
              </a:spcBef>
              <a:spcAft>
                <a:spcPts val="0"/>
              </a:spcAft>
              <a:buClr>
                <a:schemeClr val="dk1"/>
              </a:buClr>
              <a:buSzPts val="2400"/>
              <a:buChar char="•"/>
            </a:pPr>
            <a:r>
              <a:rPr lang="en-IN"/>
              <a:t>Replace the found missing values with a NaN value, using numpy's np.nan.</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846" name="Google Shape;846;p1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Names of the columns we're searching for missing values </a:t>
            </a:r>
            <a:endParaRPr/>
          </a:p>
          <a:p>
            <a:pPr marL="228600" lvl="0" indent="-228600" algn="l" rtl="0">
              <a:lnSpc>
                <a:spcPct val="8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columns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'p25th'</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'p75th’</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Take a look at the dtypes</a:t>
            </a:r>
            <a:endParaRPr>
              <a:solidFill>
                <a:srgbClr val="F8F8F8"/>
              </a:solidFill>
              <a:latin typeface="Courier New"/>
              <a:ea typeface="Courier New"/>
              <a:cs typeface="Courier New"/>
              <a:sym typeface="Courier New"/>
            </a:endParaRPr>
          </a:p>
          <a:p>
            <a:pPr marL="228600" lvl="0" indent="-228600" algn="l" rtl="0">
              <a:lnSpc>
                <a:spcPct val="8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columns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dtypes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Find how missing values are represented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unique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Replace missing values with NaN</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loc</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column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'UN'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nan</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Selecting columns</a:t>
            </a:r>
            <a:endParaRPr/>
          </a:p>
        </p:txBody>
      </p:sp>
      <p:sp>
        <p:nvSpPr>
          <p:cNvPr id="852" name="Google Shape;852;p1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b="1"/>
              <a:t>Select a Column</a:t>
            </a:r>
            <a:endParaRPr/>
          </a:p>
          <a:p>
            <a:pPr marL="228600" lvl="0" indent="-228600" algn="l" rtl="0">
              <a:lnSpc>
                <a:spcPct val="90000"/>
              </a:lnSpc>
              <a:spcBef>
                <a:spcPts val="1000"/>
              </a:spcBef>
              <a:spcAft>
                <a:spcPts val="0"/>
              </a:spcAft>
              <a:buClr>
                <a:schemeClr val="dk1"/>
              </a:buClr>
              <a:buSzPts val="2400"/>
              <a:buChar char="•"/>
            </a:pPr>
            <a:r>
              <a:rPr lang="en-IN"/>
              <a:t>Select the sharewomen column from recent_grads and assign this to a variable named sw_col.</a:t>
            </a:r>
            <a:endParaRPr/>
          </a:p>
          <a:p>
            <a:pPr marL="228600" lvl="0" indent="-228600" algn="l" rtl="0">
              <a:lnSpc>
                <a:spcPct val="90000"/>
              </a:lnSpc>
              <a:spcBef>
                <a:spcPts val="1000"/>
              </a:spcBef>
              <a:spcAft>
                <a:spcPts val="0"/>
              </a:spcAft>
              <a:buClr>
                <a:schemeClr val="dk1"/>
              </a:buClr>
              <a:buSzPts val="2400"/>
              <a:buChar char="•"/>
            </a:pPr>
            <a:r>
              <a:rPr lang="en-IN"/>
              <a:t>Output the first 5 rows of sw_col.</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Select sharewomen column</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sw_col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'sharewomen’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Output first five rows</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sw_col</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5</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Column Maximum Value</a:t>
            </a:r>
            <a:endParaRPr/>
          </a:p>
        </p:txBody>
      </p:sp>
      <p:sp>
        <p:nvSpPr>
          <p:cNvPr id="858" name="Google Shape;858;p1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Import numpy as np. Using a numpy built-in function, find the maximum value of the sharewomen column and assign this value to the variable max_sw. Print the value of max_sw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numpy</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Use max to output maximum values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max_sw</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sw_col</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max</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column max</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max_sw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Syntax compared to other programming languages</a:t>
            </a:r>
            <a:endParaRPr/>
          </a:p>
        </p:txBody>
      </p:sp>
      <p:sp>
        <p:nvSpPr>
          <p:cNvPr id="168" name="Google Shape;16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pic>
        <p:nvPicPr>
          <p:cNvPr id="169" name="Google Shape;169;p12" descr="A screenshot of a cell phone&#10;&#10;Description generated with very high confidence"/>
          <p:cNvPicPr preferRelativeResize="0"/>
          <p:nvPr/>
        </p:nvPicPr>
        <p:blipFill rotWithShape="1">
          <a:blip r:embed="rId3">
            <a:alphaModFix/>
          </a:blip>
          <a:srcRect/>
          <a:stretch/>
        </p:blipFill>
        <p:spPr>
          <a:xfrm>
            <a:off x="960120" y="2320608"/>
            <a:ext cx="5455917" cy="3519066"/>
          </a:xfrm>
          <a:prstGeom prst="rect">
            <a:avLst/>
          </a:prstGeom>
          <a:noFill/>
          <a:ln>
            <a:noFill/>
          </a:ln>
        </p:spPr>
      </p:pic>
      <p:pic>
        <p:nvPicPr>
          <p:cNvPr id="170" name="Google Shape;170;p12" descr="A screenshot of a cell phone&#10;&#10;Description generated with very high confidence"/>
          <p:cNvPicPr preferRelativeResize="0"/>
          <p:nvPr/>
        </p:nvPicPr>
        <p:blipFill rotWithShape="1">
          <a:blip r:embed="rId4">
            <a:alphaModFix/>
          </a:blip>
          <a:srcRect/>
          <a:stretch/>
        </p:blipFill>
        <p:spPr>
          <a:xfrm>
            <a:off x="6416037" y="2320608"/>
            <a:ext cx="5455917" cy="3164431"/>
          </a:xfrm>
          <a:prstGeom prst="rect">
            <a:avLst/>
          </a:prstGeom>
          <a:noFill/>
          <a:ln>
            <a:noFill/>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Selecting a row</a:t>
            </a:r>
            <a:endParaRPr/>
          </a:p>
        </p:txBody>
      </p:sp>
      <p:sp>
        <p:nvSpPr>
          <p:cNvPr id="864" name="Google Shape;864;p1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While you know what the maximum percentage of women in a department is, which department is this? You'll output this information by filtering the dataset with pandas.</a:t>
            </a:r>
            <a:endParaRPr/>
          </a:p>
          <a:p>
            <a:pPr marL="228600" lvl="0" indent="-228600" algn="l" rtl="0">
              <a:lnSpc>
                <a:spcPct val="90000"/>
              </a:lnSpc>
              <a:spcBef>
                <a:spcPts val="1000"/>
              </a:spcBef>
              <a:spcAft>
                <a:spcPts val="0"/>
              </a:spcAft>
              <a:buClr>
                <a:schemeClr val="dk1"/>
              </a:buClr>
              <a:buSzPts val="2400"/>
              <a:buChar char="•"/>
            </a:pPr>
            <a:r>
              <a:rPr lang="en-IN"/>
              <a:t>The variables sw_col and max_sw are still in your workspace.</a:t>
            </a:r>
            <a:endParaRPr/>
          </a:p>
          <a:p>
            <a:pPr marL="228600" lvl="0" indent="-228600" algn="l" rtl="0">
              <a:lnSpc>
                <a:spcPct val="90000"/>
              </a:lnSpc>
              <a:spcBef>
                <a:spcPts val="1000"/>
              </a:spcBef>
              <a:spcAft>
                <a:spcPts val="0"/>
              </a:spcAft>
              <a:buClr>
                <a:schemeClr val="dk1"/>
              </a:buClr>
              <a:buSzPts val="2400"/>
              <a:buChar char="•"/>
            </a:pPr>
            <a:r>
              <a:rPr lang="en-IN"/>
              <a:t>Output the row of data for the department that has the largest percentage of women.</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Output the row containing the maximum percentage of women</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sw_col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max_sw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Converting a DataFrame to Numpy Array</a:t>
            </a:r>
            <a:endParaRPr/>
          </a:p>
        </p:txBody>
      </p:sp>
      <p:sp>
        <p:nvSpPr>
          <p:cNvPr id="870" name="Google Shape;870;p1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Since numpy is such a powerful Python module, this exercise asks you to convert a pandas DataFrame to a numpy array to then utilize a statistics metric available through numpy in the next exercise.</a:t>
            </a:r>
            <a:endParaRPr/>
          </a:p>
          <a:p>
            <a:pPr marL="228600" lvl="0" indent="-228600" algn="l" rtl="0">
              <a:lnSpc>
                <a:spcPct val="90000"/>
              </a:lnSpc>
              <a:spcBef>
                <a:spcPts val="1000"/>
              </a:spcBef>
              <a:spcAft>
                <a:spcPts val="0"/>
              </a:spcAft>
              <a:buClr>
                <a:schemeClr val="dk1"/>
              </a:buClr>
              <a:buSzPts val="2400"/>
              <a:buChar char="•"/>
            </a:pPr>
            <a:r>
              <a:rPr lang="en-IN"/>
              <a:t>Select the columns unemployed and low_wage_jobs from recent_grads, then convert them to a numpy array. Save this as recent_grads_np.</a:t>
            </a:r>
            <a:endParaRPr/>
          </a:p>
          <a:p>
            <a:pPr marL="228600" lvl="0" indent="-228600" algn="l" rtl="0">
              <a:lnSpc>
                <a:spcPct val="90000"/>
              </a:lnSpc>
              <a:spcBef>
                <a:spcPts val="1000"/>
              </a:spcBef>
              <a:spcAft>
                <a:spcPts val="0"/>
              </a:spcAft>
              <a:buClr>
                <a:schemeClr val="dk1"/>
              </a:buClr>
              <a:buSzPts val="2400"/>
              <a:buChar char="•"/>
            </a:pPr>
            <a:r>
              <a:rPr lang="en-IN"/>
              <a:t>Print the type of recent_grads_np to see that it is a numpy array.</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 </a:t>
            </a:r>
            <a:endParaRPr/>
          </a:p>
        </p:txBody>
      </p:sp>
      <p:sp>
        <p:nvSpPr>
          <p:cNvPr id="876" name="Google Shape;876;p120"/>
          <p:cNvSpPr txBox="1">
            <a:spLocks noGrp="1"/>
          </p:cNvSpPr>
          <p:nvPr>
            <p:ph type="body" idx="1"/>
          </p:nvPr>
        </p:nvSpPr>
        <p:spPr>
          <a:xfrm>
            <a:off x="838200" y="1825625"/>
            <a:ext cx="10515600" cy="40124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500"/>
              <a:buNone/>
            </a:pPr>
            <a:r>
              <a:rPr lang="en-IN" sz="2500">
                <a:solidFill>
                  <a:srgbClr val="AEAEAE"/>
                </a:solidFill>
                <a:latin typeface="Courier New"/>
                <a:ea typeface="Courier New"/>
                <a:cs typeface="Courier New"/>
                <a:sym typeface="Courier New"/>
              </a:rPr>
              <a:t># Convert to numpy array</a:t>
            </a:r>
            <a:r>
              <a:rPr lang="en-IN" sz="25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500"/>
              <a:buNone/>
            </a:pPr>
            <a:r>
              <a:rPr lang="en-IN" sz="2500">
                <a:solidFill>
                  <a:srgbClr val="8DA6CE"/>
                </a:solidFill>
                <a:latin typeface="Courier New"/>
                <a:ea typeface="Courier New"/>
                <a:cs typeface="Courier New"/>
                <a:sym typeface="Courier New"/>
              </a:rPr>
              <a:t>recent_grads_np</a:t>
            </a:r>
            <a:r>
              <a:rPr lang="en-IN" sz="2500">
                <a:solidFill>
                  <a:srgbClr val="F8F8F8"/>
                </a:solidFill>
                <a:latin typeface="Courier New"/>
                <a:ea typeface="Courier New"/>
                <a:cs typeface="Courier New"/>
                <a:sym typeface="Courier New"/>
              </a:rPr>
              <a:t> </a:t>
            </a:r>
            <a:r>
              <a:rPr lang="en-IN" sz="2500">
                <a:solidFill>
                  <a:srgbClr val="FBDE2D"/>
                </a:solidFill>
                <a:latin typeface="Courier New"/>
                <a:ea typeface="Courier New"/>
                <a:cs typeface="Courier New"/>
                <a:sym typeface="Courier New"/>
              </a:rPr>
              <a:t>=</a:t>
            </a:r>
            <a:r>
              <a:rPr lang="en-IN" sz="2500">
                <a:solidFill>
                  <a:srgbClr val="F8F8F8"/>
                </a:solidFill>
                <a:latin typeface="Courier New"/>
                <a:ea typeface="Courier New"/>
                <a:cs typeface="Courier New"/>
                <a:sym typeface="Courier New"/>
              </a:rPr>
              <a:t> </a:t>
            </a:r>
            <a:r>
              <a:rPr lang="en-IN" sz="2500">
                <a:solidFill>
                  <a:srgbClr val="8DA6CE"/>
                </a:solidFill>
                <a:latin typeface="Courier New"/>
                <a:ea typeface="Courier New"/>
                <a:cs typeface="Courier New"/>
                <a:sym typeface="Courier New"/>
              </a:rPr>
              <a:t>np</a:t>
            </a:r>
            <a:r>
              <a:rPr lang="en-IN" sz="2500">
                <a:solidFill>
                  <a:srgbClr val="FBDE2D"/>
                </a:solidFill>
                <a:latin typeface="Courier New"/>
                <a:ea typeface="Courier New"/>
                <a:cs typeface="Courier New"/>
                <a:sym typeface="Courier New"/>
              </a:rPr>
              <a:t>.</a:t>
            </a:r>
            <a:r>
              <a:rPr lang="en-IN" sz="2500">
                <a:solidFill>
                  <a:srgbClr val="8DA6CE"/>
                </a:solidFill>
                <a:latin typeface="Courier New"/>
                <a:ea typeface="Courier New"/>
                <a:cs typeface="Courier New"/>
                <a:sym typeface="Courier New"/>
              </a:rPr>
              <a:t>array</a:t>
            </a:r>
            <a:r>
              <a:rPr lang="en-IN" sz="2500">
                <a:solidFill>
                  <a:srgbClr val="FBDE2D"/>
                </a:solidFill>
                <a:latin typeface="Courier New"/>
                <a:ea typeface="Courier New"/>
                <a:cs typeface="Courier New"/>
                <a:sym typeface="Courier New"/>
              </a:rPr>
              <a:t>(</a:t>
            </a:r>
            <a:r>
              <a:rPr lang="en-IN" sz="2500">
                <a:solidFill>
                  <a:srgbClr val="8DA6CE"/>
                </a:solidFill>
                <a:latin typeface="Courier New"/>
                <a:ea typeface="Courier New"/>
                <a:cs typeface="Courier New"/>
                <a:sym typeface="Courier New"/>
              </a:rPr>
              <a:t>recent_grads</a:t>
            </a:r>
            <a:r>
              <a:rPr lang="en-IN" sz="2500">
                <a:solidFill>
                  <a:srgbClr val="FBDE2D"/>
                </a:solidFill>
                <a:latin typeface="Courier New"/>
                <a:ea typeface="Courier New"/>
                <a:cs typeface="Courier New"/>
                <a:sym typeface="Courier New"/>
              </a:rPr>
              <a:t>[[</a:t>
            </a:r>
            <a:r>
              <a:rPr lang="en-IN" sz="2500">
                <a:solidFill>
                  <a:srgbClr val="61CE3C"/>
                </a:solidFill>
                <a:latin typeface="Courier New"/>
                <a:ea typeface="Courier New"/>
                <a:cs typeface="Courier New"/>
                <a:sym typeface="Courier New"/>
              </a:rPr>
              <a:t>'unemployed'</a:t>
            </a:r>
            <a:r>
              <a:rPr lang="en-IN" sz="2500">
                <a:solidFill>
                  <a:srgbClr val="FBDE2D"/>
                </a:solidFill>
                <a:latin typeface="Courier New"/>
                <a:ea typeface="Courier New"/>
                <a:cs typeface="Courier New"/>
                <a:sym typeface="Courier New"/>
              </a:rPr>
              <a:t>,</a:t>
            </a:r>
            <a:r>
              <a:rPr lang="en-IN" sz="2500">
                <a:solidFill>
                  <a:srgbClr val="61CE3C"/>
                </a:solidFill>
                <a:latin typeface="Courier New"/>
                <a:ea typeface="Courier New"/>
                <a:cs typeface="Courier New"/>
                <a:sym typeface="Courier New"/>
              </a:rPr>
              <a:t>'low_wage_jobs'</a:t>
            </a:r>
            <a:r>
              <a:rPr lang="en-IN" sz="2500">
                <a:solidFill>
                  <a:srgbClr val="FBDE2D"/>
                </a:solidFill>
                <a:latin typeface="Courier New"/>
                <a:ea typeface="Courier New"/>
                <a:cs typeface="Courier New"/>
                <a:sym typeface="Courier New"/>
              </a:rPr>
              <a:t>]])</a:t>
            </a:r>
            <a:r>
              <a:rPr lang="en-IN" sz="25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500"/>
              <a:buNone/>
            </a:pPr>
            <a:r>
              <a:rPr lang="en-IN" sz="2500">
                <a:solidFill>
                  <a:srgbClr val="AEAEAE"/>
                </a:solidFill>
                <a:latin typeface="Courier New"/>
                <a:ea typeface="Courier New"/>
                <a:cs typeface="Courier New"/>
                <a:sym typeface="Courier New"/>
              </a:rPr>
              <a:t># Print the type of recent_grads_np</a:t>
            </a:r>
            <a:endParaRPr sz="2500">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500"/>
              <a:buNone/>
            </a:pPr>
            <a:r>
              <a:rPr lang="en-IN" sz="2500">
                <a:solidFill>
                  <a:srgbClr val="FBDE2D"/>
                </a:solidFill>
                <a:latin typeface="Courier New"/>
                <a:ea typeface="Courier New"/>
                <a:cs typeface="Courier New"/>
                <a:sym typeface="Courier New"/>
              </a:rPr>
              <a:t>print(</a:t>
            </a:r>
            <a:r>
              <a:rPr lang="en-IN" sz="2500">
                <a:solidFill>
                  <a:srgbClr val="8DA6CE"/>
                </a:solidFill>
                <a:latin typeface="Courier New"/>
                <a:ea typeface="Courier New"/>
                <a:cs typeface="Courier New"/>
                <a:sym typeface="Courier New"/>
              </a:rPr>
              <a:t>type</a:t>
            </a:r>
            <a:r>
              <a:rPr lang="en-IN" sz="2500">
                <a:solidFill>
                  <a:srgbClr val="FBDE2D"/>
                </a:solidFill>
                <a:latin typeface="Courier New"/>
                <a:ea typeface="Courier New"/>
                <a:cs typeface="Courier New"/>
                <a:sym typeface="Courier New"/>
              </a:rPr>
              <a:t>(</a:t>
            </a:r>
            <a:r>
              <a:rPr lang="en-IN" sz="2500">
                <a:solidFill>
                  <a:srgbClr val="8DA6CE"/>
                </a:solidFill>
                <a:latin typeface="Courier New"/>
                <a:ea typeface="Courier New"/>
                <a:cs typeface="Courier New"/>
                <a:sym typeface="Courier New"/>
              </a:rPr>
              <a:t>recent_grads_np</a:t>
            </a:r>
            <a:r>
              <a:rPr lang="en-IN" sz="2500">
                <a:solidFill>
                  <a:srgbClr val="FBDE2D"/>
                </a:solidFill>
                <a:latin typeface="Courier New"/>
                <a:ea typeface="Courier New"/>
                <a:cs typeface="Courier New"/>
                <a:sym typeface="Courier New"/>
              </a:rPr>
              <a:t>))</a:t>
            </a:r>
            <a:endParaRPr sz="25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Correlation Coefficient</a:t>
            </a:r>
            <a:endParaRPr/>
          </a:p>
        </p:txBody>
      </p:sp>
      <p:sp>
        <p:nvSpPr>
          <p:cNvPr id="882" name="Google Shape;882;p1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You have some suspicion that there's a relationship between the low_wage_jobs and unemployment_rate columns, so you decide to use numpy to calculate the correlation coefficient.</a:t>
            </a:r>
            <a:endParaRPr/>
          </a:p>
          <a:p>
            <a:pPr marL="228600" lvl="0" indent="-228600" algn="l" rtl="0">
              <a:lnSpc>
                <a:spcPct val="90000"/>
              </a:lnSpc>
              <a:spcBef>
                <a:spcPts val="1000"/>
              </a:spcBef>
              <a:spcAft>
                <a:spcPts val="0"/>
              </a:spcAft>
              <a:buClr>
                <a:schemeClr val="dk1"/>
              </a:buClr>
              <a:buSzPts val="2400"/>
              <a:buChar char="•"/>
            </a:pPr>
            <a:r>
              <a:rPr lang="en-IN"/>
              <a:t>Calculate the correlation matrix of the numpy array recent_grads_np.</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Calculate correlation matrix</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corrcoef</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recent_grads_np</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recent_grads_np</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Creating Columns I</a:t>
            </a:r>
            <a:endParaRPr/>
          </a:p>
        </p:txBody>
      </p:sp>
      <p:sp>
        <p:nvSpPr>
          <p:cNvPr id="888" name="Google Shape;888;p1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If you look at the dataset, you'll notice that while there's a column which shows the percentage of women in each department, there is no column which shows the percentage of men.</a:t>
            </a:r>
            <a:endParaRPr/>
          </a:p>
          <a:p>
            <a:pPr marL="228600" lvl="0" indent="-228600" algn="l" rtl="0">
              <a:lnSpc>
                <a:spcPct val="90000"/>
              </a:lnSpc>
              <a:spcBef>
                <a:spcPts val="1000"/>
              </a:spcBef>
              <a:spcAft>
                <a:spcPts val="0"/>
              </a:spcAft>
              <a:buClr>
                <a:schemeClr val="dk1"/>
              </a:buClr>
              <a:buSzPts val="2400"/>
              <a:buChar char="•"/>
            </a:pPr>
            <a:r>
              <a:rPr lang="en-IN"/>
              <a:t>Create a new column named sharemen, that contains the percentage of men for a given department.</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Add sharemen column</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'women'</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Select Row with Highest Value</a:t>
            </a:r>
            <a:endParaRPr/>
          </a:p>
        </p:txBody>
      </p:sp>
      <p:sp>
        <p:nvSpPr>
          <p:cNvPr id="894" name="Google Shape;894;p1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Remember how you found the row of data with the highest percentage of women? Now you'll find the row that corresponds to the department with the highest rate of men.</a:t>
            </a:r>
            <a:endParaRPr/>
          </a:p>
          <a:p>
            <a:pPr marL="228600" lvl="0" indent="-228600" algn="l" rtl="0">
              <a:lnSpc>
                <a:spcPct val="80000"/>
              </a:lnSpc>
              <a:spcBef>
                <a:spcPts val="1000"/>
              </a:spcBef>
              <a:spcAft>
                <a:spcPts val="0"/>
              </a:spcAft>
              <a:buClr>
                <a:schemeClr val="dk1"/>
              </a:buClr>
              <a:buSzPts val="2400"/>
              <a:buChar char="•"/>
            </a:pPr>
            <a:r>
              <a:rPr lang="en-IN"/>
              <a:t>The module numpy has been imported under the alias np for you.</a:t>
            </a:r>
            <a:endParaRPr/>
          </a:p>
          <a:p>
            <a:pPr marL="228600" lvl="0" indent="-228600" algn="l" rtl="0">
              <a:lnSpc>
                <a:spcPct val="80000"/>
              </a:lnSpc>
              <a:spcBef>
                <a:spcPts val="1000"/>
              </a:spcBef>
              <a:spcAft>
                <a:spcPts val="0"/>
              </a:spcAft>
              <a:buClr>
                <a:schemeClr val="dk1"/>
              </a:buClr>
              <a:buSzPts val="2400"/>
              <a:buChar char="•"/>
            </a:pPr>
            <a:r>
              <a:rPr lang="en-IN"/>
              <a:t>Using numpy, find the maximum value for the percentage of men and call this variable max_men.</a:t>
            </a:r>
            <a:endParaRPr/>
          </a:p>
          <a:p>
            <a:pPr marL="228600" lvl="0" indent="-228600" algn="l" rtl="0">
              <a:lnSpc>
                <a:spcPct val="80000"/>
              </a:lnSpc>
              <a:spcBef>
                <a:spcPts val="1000"/>
              </a:spcBef>
              <a:spcAft>
                <a:spcPts val="0"/>
              </a:spcAft>
              <a:buClr>
                <a:schemeClr val="dk1"/>
              </a:buClr>
              <a:buSzPts val="2400"/>
              <a:buChar char="•"/>
            </a:pPr>
            <a:r>
              <a:rPr lang="en-IN"/>
              <a:t>Select the row that has the percentage of men which corresponds to max_men.</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Find the maximum percentage value of men</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max_men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max</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Output the row with the highest percentage of men</a:t>
            </a:r>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max_men</a:t>
            </a:r>
            <a:r>
              <a:rPr lang="en-IN">
                <a:solidFill>
                  <a:srgbClr val="FBDE2D"/>
                </a:solidFill>
                <a:latin typeface="Courier New"/>
                <a:ea typeface="Courier New"/>
                <a:cs typeface="Courier New"/>
                <a:sym typeface="Courier New"/>
              </a:rPr>
              <a:t>])</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Creating columns II</a:t>
            </a:r>
            <a:endParaRPr/>
          </a:p>
        </p:txBody>
      </p:sp>
      <p:sp>
        <p:nvSpPr>
          <p:cNvPr id="901" name="Google Shape;901;p1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Eventually you want to figure out which departments are most balanced between men and women. To accomplish this, you'll add a new column that reports the difference in percentages between men and women.</a:t>
            </a:r>
            <a:endParaRPr/>
          </a:p>
          <a:p>
            <a:pPr marL="228600" lvl="0" indent="-228600" algn="l" rtl="0">
              <a:lnSpc>
                <a:spcPct val="90000"/>
              </a:lnSpc>
              <a:spcBef>
                <a:spcPts val="1000"/>
              </a:spcBef>
              <a:spcAft>
                <a:spcPts val="0"/>
              </a:spcAft>
              <a:buClr>
                <a:schemeClr val="dk1"/>
              </a:buClr>
              <a:buSzPts val="2400"/>
              <a:buChar char="•"/>
            </a:pPr>
            <a:r>
              <a:rPr lang="en-IN"/>
              <a:t>Add a column named gender_diff that reports how much higher the rate of women is than the rate of men.</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Add gender_diff column</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'gender_diff'</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'sharewomen'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'sharemen'</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Updating columns</a:t>
            </a:r>
            <a:endParaRPr/>
          </a:p>
        </p:txBody>
      </p:sp>
      <p:sp>
        <p:nvSpPr>
          <p:cNvPr id="907" name="Google Shape;907;p1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Your data for the gender_diff column currently consists of negative and positive values, which depend on which group of people (women or men) have a higher percentage. You want to find the five departments with the most balanced gender ratios, but first you decide to make your life easier by replacing the values in the gender_diff column with their respective absolute values.</a:t>
            </a:r>
            <a:endParaRPr/>
          </a:p>
          <a:p>
            <a:pPr marL="228600" lvl="0" indent="-228600" algn="l" rtl="0">
              <a:lnSpc>
                <a:spcPct val="90000"/>
              </a:lnSpc>
              <a:spcBef>
                <a:spcPts val="1000"/>
              </a:spcBef>
              <a:spcAft>
                <a:spcPts val="0"/>
              </a:spcAft>
              <a:buClr>
                <a:schemeClr val="dk1"/>
              </a:buClr>
              <a:buSzPts val="2400"/>
              <a:buChar char="•"/>
            </a:pPr>
            <a:r>
              <a:rPr lang="en-IN"/>
              <a:t>Use numpy and pandas to convert each value in the gender_diff column to its absolute value.</a:t>
            </a:r>
            <a:endParaRPr/>
          </a:p>
          <a:p>
            <a:pPr marL="228600" lvl="0" indent="-228600" algn="l" rtl="0">
              <a:lnSpc>
                <a:spcPct val="90000"/>
              </a:lnSpc>
              <a:spcBef>
                <a:spcPts val="1000"/>
              </a:spcBef>
              <a:spcAft>
                <a:spcPts val="0"/>
              </a:spcAft>
              <a:buClr>
                <a:schemeClr val="dk1"/>
              </a:buClr>
              <a:buSzPts val="2400"/>
              <a:buChar char="•"/>
            </a:pPr>
            <a:r>
              <a:rPr lang="en-IN"/>
              <a:t>Output the five departments with the most balanced gender ratios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913" name="Google Shape;913;p1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Make all gender difference values positive</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'gender_diff'</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abs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'gender_diff’</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Find the 5 rows with lowest gender rate difference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nsmallest</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'gender_diff'</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Filtering rows</a:t>
            </a:r>
            <a:endParaRPr/>
          </a:p>
        </p:txBody>
      </p:sp>
      <p:sp>
        <p:nvSpPr>
          <p:cNvPr id="919" name="Google Shape;919;p1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Finally you can filter out for departments which fail the benchmark of a difference of more than 0.30. </a:t>
            </a:r>
            <a:endParaRPr/>
          </a:p>
          <a:p>
            <a:pPr marL="228600" lvl="0" indent="-228600" algn="l" rtl="0">
              <a:lnSpc>
                <a:spcPct val="90000"/>
              </a:lnSpc>
              <a:spcBef>
                <a:spcPts val="1000"/>
              </a:spcBef>
              <a:spcAft>
                <a:spcPts val="0"/>
              </a:spcAft>
              <a:buClr>
                <a:schemeClr val="dk1"/>
              </a:buClr>
              <a:buSzPts val="2400"/>
              <a:buChar char="•"/>
            </a:pPr>
            <a:r>
              <a:rPr lang="en-IN"/>
              <a:t>Since all the values are now positive, you can do this with a simple boolean operator.</a:t>
            </a:r>
            <a:endParaRPr/>
          </a:p>
          <a:p>
            <a:pPr marL="228600" lvl="0" indent="-228600" algn="l" rtl="0">
              <a:lnSpc>
                <a:spcPct val="90000"/>
              </a:lnSpc>
              <a:spcBef>
                <a:spcPts val="1000"/>
              </a:spcBef>
              <a:spcAft>
                <a:spcPts val="0"/>
              </a:spcAft>
              <a:buClr>
                <a:schemeClr val="dk1"/>
              </a:buClr>
              <a:buSzPts val="2400"/>
              <a:buChar char="•"/>
            </a:pPr>
            <a:r>
              <a:rPr lang="en-IN"/>
              <a:t>You want to find the rows containing departments that are skewed heavily towards men. </a:t>
            </a:r>
            <a:endParaRPr/>
          </a:p>
          <a:p>
            <a:pPr marL="228600" lvl="0" indent="-228600" algn="l" rtl="0">
              <a:lnSpc>
                <a:spcPct val="90000"/>
              </a:lnSpc>
              <a:spcBef>
                <a:spcPts val="1000"/>
              </a:spcBef>
              <a:spcAft>
                <a:spcPts val="0"/>
              </a:spcAft>
              <a:buClr>
                <a:schemeClr val="dk1"/>
              </a:buClr>
              <a:buSzPts val="2400"/>
              <a:buChar char="•"/>
            </a:pPr>
            <a:r>
              <a:rPr lang="en-IN"/>
              <a:t>Using work you've already done, you'll create a new DataFrame that contains this information.</a:t>
            </a:r>
            <a:endParaRPr/>
          </a:p>
          <a:p>
            <a:pPr marL="228600" lvl="0" indent="-228600" algn="l" rtl="0">
              <a:lnSpc>
                <a:spcPct val="90000"/>
              </a:lnSpc>
              <a:spcBef>
                <a:spcPts val="1000"/>
              </a:spcBef>
              <a:spcAft>
                <a:spcPts val="0"/>
              </a:spcAft>
              <a:buClr>
                <a:schemeClr val="dk1"/>
              </a:buClr>
              <a:buSzPts val="2400"/>
              <a:buChar char="•"/>
            </a:pPr>
            <a:r>
              <a:rPr lang="en-IN"/>
              <a:t>The DataFrame recent_grads still has the columns sharemen and gender_diff that you created in previous exercises.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IEEE Spectrum 2016 ranking</a:t>
            </a:r>
            <a:endParaRPr/>
          </a:p>
        </p:txBody>
      </p:sp>
      <p:pic>
        <p:nvPicPr>
          <p:cNvPr id="176" name="Google Shape;176;p13"/>
          <p:cNvPicPr preferRelativeResize="0">
            <a:picLocks noGrp="1"/>
          </p:cNvPicPr>
          <p:nvPr>
            <p:ph type="body" idx="1"/>
          </p:nvPr>
        </p:nvPicPr>
        <p:blipFill rotWithShape="1">
          <a:blip r:embed="rId3">
            <a:alphaModFix/>
          </a:blip>
          <a:srcRect/>
          <a:stretch/>
        </p:blipFill>
        <p:spPr>
          <a:xfrm>
            <a:off x="2534850" y="1690700"/>
            <a:ext cx="7122300" cy="4317000"/>
          </a:xfrm>
          <a:prstGeom prst="rect">
            <a:avLst/>
          </a:prstGeom>
          <a:noFill/>
          <a:ln>
            <a:noFill/>
          </a:ln>
        </p:spPr>
      </p:pic>
      <p:sp>
        <p:nvSpPr>
          <p:cNvPr id="177" name="Google Shape;17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Filtering rows</a:t>
            </a:r>
            <a:endParaRPr/>
          </a:p>
        </p:txBody>
      </p:sp>
      <p:sp>
        <p:nvSpPr>
          <p:cNvPr id="925" name="Google Shape;925;p1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Create diff_30, a boolean Series that is True when the corresponding value of gender_diff is greater than 0.30 and False otherwise.</a:t>
            </a:r>
            <a:endParaRPr/>
          </a:p>
          <a:p>
            <a:pPr marL="228600" lvl="0" indent="-228600" algn="l" rtl="0">
              <a:lnSpc>
                <a:spcPct val="90000"/>
              </a:lnSpc>
              <a:spcBef>
                <a:spcPts val="1000"/>
              </a:spcBef>
              <a:spcAft>
                <a:spcPts val="0"/>
              </a:spcAft>
              <a:buClr>
                <a:schemeClr val="dk1"/>
              </a:buClr>
              <a:buSzPts val="2400"/>
              <a:buChar char="•"/>
            </a:pPr>
            <a:r>
              <a:rPr lang="en-IN"/>
              <a:t>Make another boolean Series called more_men that's true when the corresponding row in recent_grads has more men than women.</a:t>
            </a:r>
            <a:endParaRPr/>
          </a:p>
          <a:p>
            <a:pPr marL="228600" lvl="0" indent="-228600" algn="l" rtl="0">
              <a:lnSpc>
                <a:spcPct val="90000"/>
              </a:lnSpc>
              <a:spcBef>
                <a:spcPts val="1000"/>
              </a:spcBef>
              <a:spcAft>
                <a:spcPts val="0"/>
              </a:spcAft>
              <a:buClr>
                <a:schemeClr val="dk1"/>
              </a:buClr>
              <a:buSzPts val="2400"/>
              <a:buChar char="•"/>
            </a:pPr>
            <a:r>
              <a:rPr lang="en-IN"/>
              <a:t>Combine your two Series to make one that you can use to select rows that have both more men than women and a value of gender_diff greater than 0.30. Save the result as more_men_and_diff_30.</a:t>
            </a:r>
            <a:endParaRPr/>
          </a:p>
          <a:p>
            <a:pPr marL="228600" lvl="0" indent="-228600" algn="l" rtl="0">
              <a:lnSpc>
                <a:spcPct val="90000"/>
              </a:lnSpc>
              <a:spcBef>
                <a:spcPts val="1000"/>
              </a:spcBef>
              <a:spcAft>
                <a:spcPts val="0"/>
              </a:spcAft>
              <a:buClr>
                <a:schemeClr val="dk1"/>
              </a:buClr>
              <a:buSzPts val="2400"/>
              <a:buChar char="•"/>
            </a:pPr>
            <a:r>
              <a:rPr lang="en-IN"/>
              <a:t>Use this new boolean Series to create the DataFrame fewer_women that contains only the rows you're interested in.</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931" name="Google Shape;931;p129"/>
          <p:cNvSpPr txBox="1">
            <a:spLocks noGrp="1"/>
          </p:cNvSpPr>
          <p:nvPr>
            <p:ph type="body" idx="1"/>
          </p:nvPr>
        </p:nvSpPr>
        <p:spPr>
          <a:xfrm>
            <a:off x="838200" y="1825625"/>
            <a:ext cx="11147474" cy="46672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Rows where gender rate difference is greater than .30</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diff_30</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'gender_diff'</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&gt;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.30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Rows with more men</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more_men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&gt;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'sharewomen’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Combine more_men and diff_30</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more_men_and_diff_30</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logical_and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diff_30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more_men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Find rows with more men and and gender rate difference greater than .30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fewer_women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more_men_and_diff_30</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Grouping with Counts</a:t>
            </a:r>
            <a:endParaRPr/>
          </a:p>
        </p:txBody>
      </p:sp>
      <p:sp>
        <p:nvSpPr>
          <p:cNvPr id="937" name="Google Shape;937;p1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Calls to .groupby() have the following three components: </a:t>
            </a:r>
            <a:endParaRPr/>
          </a:p>
          <a:p>
            <a:pPr marL="228600" lvl="0" indent="-228600" algn="l" rtl="0">
              <a:lnSpc>
                <a:spcPct val="90000"/>
              </a:lnSpc>
              <a:spcBef>
                <a:spcPts val="1000"/>
              </a:spcBef>
              <a:spcAft>
                <a:spcPts val="0"/>
              </a:spcAft>
              <a:buClr>
                <a:schemeClr val="dk1"/>
              </a:buClr>
              <a:buSzPts val="2400"/>
              <a:buChar char="•"/>
            </a:pPr>
            <a:r>
              <a:rPr lang="en-IN"/>
              <a:t>the column you want to group, </a:t>
            </a:r>
            <a:endParaRPr/>
          </a:p>
          <a:p>
            <a:pPr marL="228600" lvl="0" indent="-228600" algn="l" rtl="0">
              <a:lnSpc>
                <a:spcPct val="90000"/>
              </a:lnSpc>
              <a:spcBef>
                <a:spcPts val="1000"/>
              </a:spcBef>
              <a:spcAft>
                <a:spcPts val="0"/>
              </a:spcAft>
              <a:buClr>
                <a:schemeClr val="dk1"/>
              </a:buClr>
              <a:buSzPts val="2400"/>
              <a:buChar char="•"/>
            </a:pPr>
            <a:r>
              <a:rPr lang="en-IN"/>
              <a:t>the column you want to aggregate,</a:t>
            </a:r>
            <a:endParaRPr/>
          </a:p>
          <a:p>
            <a:pPr marL="228600" lvl="0" indent="-228600" algn="l" rtl="0">
              <a:lnSpc>
                <a:spcPct val="90000"/>
              </a:lnSpc>
              <a:spcBef>
                <a:spcPts val="1000"/>
              </a:spcBef>
              <a:spcAft>
                <a:spcPts val="0"/>
              </a:spcAft>
              <a:buClr>
                <a:schemeClr val="dk1"/>
              </a:buClr>
              <a:buSzPts val="2400"/>
              <a:buChar char="•"/>
            </a:pPr>
            <a:r>
              <a:rPr lang="en-IN"/>
              <a:t> and the statistic you want to aggregate by. </a:t>
            </a:r>
            <a:endParaRPr/>
          </a:p>
          <a:p>
            <a:pPr marL="228600" lvl="0" indent="-228600" algn="l" rtl="0">
              <a:lnSpc>
                <a:spcPct val="90000"/>
              </a:lnSpc>
              <a:spcBef>
                <a:spcPts val="1000"/>
              </a:spcBef>
              <a:spcAft>
                <a:spcPts val="0"/>
              </a:spcAft>
              <a:buClr>
                <a:schemeClr val="dk1"/>
              </a:buClr>
              <a:buSzPts val="2400"/>
              <a:buChar char="•"/>
            </a:pPr>
            <a:r>
              <a:rPr lang="en-IN"/>
              <a:t>For example, in our dataset, if we wanted to see the percentage of women ('sharewomen') per 'major_category', we could leverage a .groupby like so:</a:t>
            </a:r>
            <a:endParaRPr/>
          </a:p>
          <a:p>
            <a:pPr marL="228600" lvl="0" indent="-228600" algn="l" rtl="0">
              <a:lnSpc>
                <a:spcPct val="90000"/>
              </a:lnSpc>
              <a:spcBef>
                <a:spcPts val="1000"/>
              </a:spcBef>
              <a:spcAft>
                <a:spcPts val="0"/>
              </a:spcAft>
              <a:buClr>
                <a:srgbClr val="FFC000"/>
              </a:buClr>
              <a:buSzPts val="2400"/>
              <a:buChar char="•"/>
            </a:pPr>
            <a:r>
              <a:rPr lang="en-IN">
                <a:solidFill>
                  <a:srgbClr val="FFC000"/>
                </a:solidFill>
              </a:rPr>
              <a:t>recent_grads.groupby('major_category')['sharewomen'].mean(). </a:t>
            </a:r>
            <a:endParaRPr/>
          </a:p>
          <a:p>
            <a:pPr marL="228600" lvl="0" indent="-228600" algn="l" rtl="0">
              <a:lnSpc>
                <a:spcPct val="90000"/>
              </a:lnSpc>
              <a:spcBef>
                <a:spcPts val="1000"/>
              </a:spcBef>
              <a:spcAft>
                <a:spcPts val="0"/>
              </a:spcAft>
              <a:buClr>
                <a:schemeClr val="dk1"/>
              </a:buClr>
              <a:buSzPts val="2400"/>
              <a:buChar char="•"/>
            </a:pPr>
            <a:r>
              <a:rPr lang="en-IN"/>
              <a:t>Here, we are grouping by 'major_category', and aggregating 'sharewomen' by the mean. Give it a try in the IPython Shell if you're curious to see the result!</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Grouping with counts</a:t>
            </a:r>
            <a:endParaRPr/>
          </a:p>
        </p:txBody>
      </p:sp>
      <p:sp>
        <p:nvSpPr>
          <p:cNvPr id="943" name="Google Shape;943;p1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Using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groupby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method</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group</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recent_grads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DataFrame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by</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'major_category'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count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number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departments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category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using</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count</a:t>
            </a:r>
            <a:r>
              <a:rPr lang="en-IN">
                <a:solidFill>
                  <a:srgbClr val="FBDE2D"/>
                </a:solidFill>
                <a:latin typeface="Courier New"/>
                <a:ea typeface="Courier New"/>
                <a:cs typeface="Courier New"/>
                <a:sym typeface="Courier New"/>
              </a:rPr>
              <a:t>().</a:t>
            </a:r>
            <a:endParaRPr/>
          </a:p>
          <a:p>
            <a:pPr marL="228600" lvl="0" indent="-228600" algn="l" rtl="0">
              <a:lnSpc>
                <a:spcPct val="9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Solution:</a:t>
            </a:r>
            <a:endParaRPr/>
          </a:p>
          <a:p>
            <a:pPr marL="228600" lvl="0" indent="-228600" algn="l" rtl="0">
              <a:lnSpc>
                <a:spcPct val="9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groupby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count</a:t>
            </a:r>
            <a:r>
              <a:rPr lang="en-IN">
                <a:solidFill>
                  <a:srgbClr val="FBDE2D"/>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Group departments that have less women by category and count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fewer_women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groupby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count</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Grouping One Column with Means</a:t>
            </a:r>
            <a:endParaRPr/>
          </a:p>
        </p:txBody>
      </p:sp>
      <p:sp>
        <p:nvSpPr>
          <p:cNvPr id="949" name="Google Shape;949;p1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Similar to the exercise you just completed, you can group rows to output the means of different groups within a column.</a:t>
            </a:r>
            <a:endParaRPr/>
          </a:p>
          <a:p>
            <a:pPr marL="228600" lvl="0" indent="-228600" algn="l" rtl="0">
              <a:lnSpc>
                <a:spcPct val="90000"/>
              </a:lnSpc>
              <a:spcBef>
                <a:spcPts val="1000"/>
              </a:spcBef>
              <a:spcAft>
                <a:spcPts val="0"/>
              </a:spcAft>
              <a:buClr>
                <a:schemeClr val="dk1"/>
              </a:buClr>
              <a:buSzPts val="2400"/>
              <a:buChar char="•"/>
            </a:pPr>
            <a:r>
              <a:rPr lang="en-IN"/>
              <a:t>The column gender_diff is still available in the recent_grads DataFrame.</a:t>
            </a:r>
            <a:endParaRPr/>
          </a:p>
          <a:p>
            <a:pPr marL="228600" lvl="0" indent="-228600" algn="l" rtl="0">
              <a:lnSpc>
                <a:spcPct val="90000"/>
              </a:lnSpc>
              <a:spcBef>
                <a:spcPts val="1000"/>
              </a:spcBef>
              <a:spcAft>
                <a:spcPts val="0"/>
              </a:spcAft>
              <a:buClr>
                <a:schemeClr val="dk1"/>
              </a:buClr>
              <a:buSzPts val="2400"/>
              <a:buChar char="•"/>
            </a:pPr>
            <a:r>
              <a:rPr lang="en-IN"/>
              <a:t>Write code that outputs the average gender percentage difference by major category.</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groupby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'gender_diff'</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mean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Grouping Two Columns with Means</a:t>
            </a:r>
            <a:endParaRPr/>
          </a:p>
        </p:txBody>
      </p:sp>
      <p:sp>
        <p:nvSpPr>
          <p:cNvPr id="955" name="Google Shape;955;p1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Write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query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outputs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mean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number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'low_wage_jobs'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average</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'unemployment_rate'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grouped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by</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Find average number of low wage jobs and unemployment rate of each major category</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dept_stats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groupby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'low_wage_jobs'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'unemployment_rate'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mean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Plotting Scatterplots</a:t>
            </a:r>
            <a:endParaRPr/>
          </a:p>
        </p:txBody>
      </p:sp>
      <p:sp>
        <p:nvSpPr>
          <p:cNvPr id="961" name="Google Shape;961;p1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Now</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61CE3C"/>
                </a:solidFill>
                <a:latin typeface="Courier New"/>
                <a:ea typeface="Courier New"/>
                <a:cs typeface="Courier New"/>
                <a:sym typeface="Courier New"/>
              </a:rPr>
              <a:t>'ve calculated the correlation coefficient between the low_wage_jobs and unemployment_rate columns, </a:t>
            </a:r>
            <a:endParaRPr/>
          </a:p>
          <a:p>
            <a:pPr marL="228600" lvl="0" indent="-228600" algn="l" rtl="0">
              <a:lnSpc>
                <a:spcPct val="90000"/>
              </a:lnSpc>
              <a:spcBef>
                <a:spcPts val="1000"/>
              </a:spcBef>
              <a:spcAft>
                <a:spcPts val="0"/>
              </a:spcAft>
              <a:buClr>
                <a:srgbClr val="61CE3C"/>
              </a:buClr>
              <a:buSzPts val="2400"/>
              <a:buChar char="•"/>
            </a:pPr>
            <a:r>
              <a:rPr lang="en-IN">
                <a:solidFill>
                  <a:srgbClr val="61CE3C"/>
                </a:solidFill>
                <a:latin typeface="Courier New"/>
                <a:ea typeface="Courier New"/>
                <a:cs typeface="Courier New"/>
                <a:sym typeface="Courier New"/>
              </a:rPr>
              <a:t>you want to create a visualization to effectively display this relationship. </a:t>
            </a:r>
            <a:endParaRPr/>
          </a:p>
          <a:p>
            <a:pPr marL="228600" lvl="0" indent="-228600" algn="l" rtl="0">
              <a:lnSpc>
                <a:spcPct val="90000"/>
              </a:lnSpc>
              <a:spcBef>
                <a:spcPts val="1000"/>
              </a:spcBef>
              <a:spcAft>
                <a:spcPts val="0"/>
              </a:spcAft>
              <a:buClr>
                <a:srgbClr val="61CE3C"/>
              </a:buClr>
              <a:buSzPts val="2400"/>
              <a:buChar char="•"/>
            </a:pPr>
            <a:r>
              <a:rPr lang="en-IN">
                <a:solidFill>
                  <a:srgbClr val="61CE3C"/>
                </a:solidFill>
                <a:latin typeface="Courier New"/>
                <a:ea typeface="Courier New"/>
                <a:cs typeface="Courier New"/>
                <a:sym typeface="Courier New"/>
              </a:rPr>
              <a:t>You'</a:t>
            </a:r>
            <a:r>
              <a:rPr lang="en-IN">
                <a:solidFill>
                  <a:srgbClr val="8DA6CE"/>
                </a:solidFill>
                <a:latin typeface="Courier New"/>
                <a:ea typeface="Courier New"/>
                <a:cs typeface="Courier New"/>
                <a:sym typeface="Courier New"/>
              </a:rPr>
              <a:t>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use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matplotlib</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create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scatterplot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these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two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DataFrame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dept_stats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available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workspace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again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columns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low_wage_jobs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unemployment_rate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have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been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extracted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into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variables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same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name</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967" name="Google Shape;967;p135"/>
          <p:cNvSpPr txBox="1">
            <a:spLocks noGrp="1"/>
          </p:cNvSpPr>
          <p:nvPr>
            <p:ph type="body" idx="1"/>
          </p:nvPr>
        </p:nvSpPr>
        <p:spPr>
          <a:xfrm>
            <a:off x="838200" y="1825625"/>
            <a:ext cx="7405468"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Import matplotlib</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matplotlib</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pyplot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Create scatter plot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scatter</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dept_stats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'unemployment_rate'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dept_stats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'low_wage_jobs'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Label x axis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xlabel</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'unemployment rate'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Label y axis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ylabel</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'low pay jobs'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Display the graph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968" name="Google Shape;968;p135"/>
          <p:cNvPicPr preferRelativeResize="0"/>
          <p:nvPr/>
        </p:nvPicPr>
        <p:blipFill rotWithShape="1">
          <a:blip r:embed="rId3">
            <a:alphaModFix/>
          </a:blip>
          <a:srcRect/>
          <a:stretch/>
        </p:blipFill>
        <p:spPr>
          <a:xfrm>
            <a:off x="8243668" y="2895780"/>
            <a:ext cx="3162007" cy="2211027"/>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Modifying Plot Colors</a:t>
            </a:r>
            <a:endParaRPr/>
          </a:p>
        </p:txBody>
      </p:sp>
      <p:sp>
        <p:nvSpPr>
          <p:cNvPr id="974" name="Google Shape;974;p136"/>
          <p:cNvSpPr txBox="1">
            <a:spLocks noGrp="1"/>
          </p:cNvSpPr>
          <p:nvPr>
            <p:ph type="body" idx="1"/>
          </p:nvPr>
        </p:nvSpPr>
        <p:spPr>
          <a:xfrm>
            <a:off x="838200" y="1825625"/>
            <a:ext cx="665988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8DA6CE"/>
              </a:buClr>
              <a:buSzPts val="2220"/>
              <a:buChar char="•"/>
            </a:pP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default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settings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matplotlib</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not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what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hope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present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others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decide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customize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plot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low</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wages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versus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unemployment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rate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Use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pandas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DataFrame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dept_stats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again.</a:t>
            </a:r>
            <a:endParaRPr sz="2220"/>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Plot the red and triangle shaped scatter plot</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scatter</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unemployment_rate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low_wage_jobs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color</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"r"</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marker</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Display the visualization</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show</a:t>
            </a:r>
            <a:r>
              <a:rPr lang="en-IN" sz="2220">
                <a:solidFill>
                  <a:srgbClr val="FBDE2D"/>
                </a:solidFill>
                <a:latin typeface="Courier New"/>
                <a:ea typeface="Courier New"/>
                <a:cs typeface="Courier New"/>
                <a:sym typeface="Courier New"/>
              </a:rPr>
              <a:t>()</a:t>
            </a:r>
            <a:endParaRPr sz="2220"/>
          </a:p>
          <a:p>
            <a:pPr marL="228600" lvl="0" indent="-87629" algn="l" rtl="0">
              <a:lnSpc>
                <a:spcPct val="80000"/>
              </a:lnSpc>
              <a:spcBef>
                <a:spcPts val="1000"/>
              </a:spcBef>
              <a:spcAft>
                <a:spcPts val="0"/>
              </a:spcAft>
              <a:buClr>
                <a:schemeClr val="dk1"/>
              </a:buClr>
              <a:buSzPts val="2220"/>
              <a:buNone/>
            </a:pPr>
            <a:endParaRPr sz="2220"/>
          </a:p>
        </p:txBody>
      </p:sp>
      <p:pic>
        <p:nvPicPr>
          <p:cNvPr id="975" name="Google Shape;975;p136"/>
          <p:cNvPicPr preferRelativeResize="0"/>
          <p:nvPr/>
        </p:nvPicPr>
        <p:blipFill rotWithShape="1">
          <a:blip r:embed="rId3">
            <a:alphaModFix/>
          </a:blip>
          <a:srcRect/>
          <a:stretch/>
        </p:blipFill>
        <p:spPr>
          <a:xfrm>
            <a:off x="8106868" y="2874560"/>
            <a:ext cx="3246932" cy="2253468"/>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Plotting with pandas</a:t>
            </a:r>
            <a:endParaRPr/>
          </a:p>
        </p:txBody>
      </p:sp>
      <p:sp>
        <p:nvSpPr>
          <p:cNvPr id="981" name="Google Shape;981;p1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In Python, there are several different ways to create visualizations. In fact, pandas has its own visualization capabilities, all of which are built on top of matplotlib! For example, you could have created the histogram from the previous exercise using recent_grads.sharewomen(kind="hist") instead of plt.hist(recent_grads.sharewomen).</a:t>
            </a:r>
            <a:endParaRPr/>
          </a:p>
          <a:p>
            <a:pPr marL="228600" lvl="0" indent="-228600" algn="l" rtl="0">
              <a:lnSpc>
                <a:spcPct val="80000"/>
              </a:lnSpc>
              <a:spcBef>
                <a:spcPts val="1000"/>
              </a:spcBef>
              <a:spcAft>
                <a:spcPts val="0"/>
              </a:spcAft>
              <a:buClr>
                <a:schemeClr val="dk1"/>
              </a:buClr>
              <a:buSzPts val="2400"/>
              <a:buChar char="•"/>
            </a:pPr>
            <a:r>
              <a:rPr lang="en-IN"/>
              <a:t>Which approach you prefer comes down to personal preference - when working with DataFrames, it is advantageous to use pandas' plotting capabilities because the code tends to be less verbose.</a:t>
            </a:r>
            <a:endParaRPr/>
          </a:p>
          <a:p>
            <a:pPr marL="228600" lvl="0" indent="-228600" algn="l" rtl="0">
              <a:lnSpc>
                <a:spcPct val="80000"/>
              </a:lnSpc>
              <a:spcBef>
                <a:spcPts val="1000"/>
              </a:spcBef>
              <a:spcAft>
                <a:spcPts val="0"/>
              </a:spcAft>
              <a:buClr>
                <a:schemeClr val="dk1"/>
              </a:buClr>
              <a:buSzPts val="2400"/>
              <a:buChar char="•"/>
            </a:pPr>
            <a:r>
              <a:rPr lang="en-IN"/>
              <a:t>Here, you will practice creating the plots from the previous exercises using pandas instead of matplotlib. All pandas plots are created using the .plot() method on a DataFrame. Inside .plot(), you can specify which plot you want to create using the kind parameter. For example, kind= 'hist' would create a histogram, kind='scatter' would create a scatter plot, and so 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IEEE Spectrum 2017 ranking</a:t>
            </a:r>
            <a:endParaRPr/>
          </a:p>
        </p:txBody>
      </p:sp>
      <p:sp>
        <p:nvSpPr>
          <p:cNvPr id="183" name="Google Shape;18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pic>
        <p:nvPicPr>
          <p:cNvPr id="184" name="Google Shape;184;p14" descr="A screenshot of a cell phone&#10;&#10;Description generated with high confidence"/>
          <p:cNvPicPr preferRelativeResize="0">
            <a:picLocks noGrp="1"/>
          </p:cNvPicPr>
          <p:nvPr>
            <p:ph type="body" idx="1"/>
          </p:nvPr>
        </p:nvPicPr>
        <p:blipFill rotWithShape="1">
          <a:blip r:embed="rId3">
            <a:alphaModFix/>
          </a:blip>
          <a:srcRect/>
          <a:stretch/>
        </p:blipFill>
        <p:spPr>
          <a:xfrm>
            <a:off x="2290050" y="1690700"/>
            <a:ext cx="7611900" cy="4370700"/>
          </a:xfrm>
          <a:prstGeom prst="rect">
            <a:avLst/>
          </a:prstGeom>
          <a:noFill/>
          <a:ln>
            <a:noFill/>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Plot using pandas</a:t>
            </a:r>
            <a:endParaRPr/>
          </a:p>
        </p:txBody>
      </p:sp>
      <p:sp>
        <p:nvSpPr>
          <p:cNvPr id="987" name="Google Shape;987;p1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Use the .plot() method with kind='scatter' on the dept_stats DataFrame to create a scatter plot with 'unemployment_rate' on the x-axis and 'low_wage_jobs' on the y-axis.</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matplotlib and pandas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matplotlib</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pyplot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pandas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pd</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Create scatter plot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dept_stats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plot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kind</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'scatter'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x</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'unemployment_rate'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'low_wage_jobs'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Plotting One Bar Graphs</a:t>
            </a:r>
            <a:endParaRPr/>
          </a:p>
        </p:txBody>
      </p:sp>
      <p:sp>
        <p:nvSpPr>
          <p:cNvPr id="993" name="Google Shape;993;p139"/>
          <p:cNvSpPr txBox="1">
            <a:spLocks noGrp="1"/>
          </p:cNvSpPr>
          <p:nvPr>
            <p:ph type="body" idx="1"/>
          </p:nvPr>
        </p:nvSpPr>
        <p:spPr>
          <a:xfrm>
            <a:off x="838200" y="1825625"/>
            <a:ext cx="625191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20"/>
              <a:buChar char="•"/>
            </a:pPr>
            <a:r>
              <a:rPr lang="en-IN" sz="2220"/>
              <a:t>First, create a DataFrame to plot. Use recent_grads to make a DataFrame that reports each major category and the number of college graduates with a job that doesn't require a degree. Assign this to a variable named df.</a:t>
            </a:r>
            <a:endParaRPr/>
          </a:p>
          <a:p>
            <a:pPr marL="228600" lvl="0" indent="-228600" algn="l" rtl="0">
              <a:lnSpc>
                <a:spcPct val="90000"/>
              </a:lnSpc>
              <a:spcBef>
                <a:spcPts val="1000"/>
              </a:spcBef>
              <a:spcAft>
                <a:spcPts val="0"/>
              </a:spcAft>
              <a:buClr>
                <a:schemeClr val="dk1"/>
              </a:buClr>
              <a:buSzPts val="2220"/>
              <a:buChar char="•"/>
            </a:pPr>
            <a:r>
              <a:rPr lang="en-IN" sz="2220"/>
              <a:t>Plot this data as a bar chart using the .plot() method. Here, kind should be "bar".</a:t>
            </a:r>
            <a:endParaRPr/>
          </a:p>
          <a:p>
            <a:pPr marL="228600" lvl="0" indent="-228600" algn="l" rtl="0">
              <a:lnSpc>
                <a:spcPct val="90000"/>
              </a:lnSpc>
              <a:spcBef>
                <a:spcPts val="1000"/>
              </a:spcBef>
              <a:spcAft>
                <a:spcPts val="0"/>
              </a:spcAft>
              <a:buClr>
                <a:srgbClr val="AEAEAE"/>
              </a:buClr>
              <a:buSzPts val="2220"/>
              <a:buChar char="•"/>
            </a:pPr>
            <a:r>
              <a:rPr lang="en-IN" sz="2220">
                <a:solidFill>
                  <a:srgbClr val="AEAEAE"/>
                </a:solidFill>
                <a:latin typeface="Courier New"/>
                <a:ea typeface="Courier New"/>
                <a:cs typeface="Courier New"/>
                <a:sym typeface="Courier New"/>
              </a:rPr>
              <a:t># DataFrame of non-college job sums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df</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recent_grads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groupby</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'major_category'</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non_college_jobs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sum</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AEAEAE"/>
                </a:solidFill>
                <a:latin typeface="Courier New"/>
                <a:ea typeface="Courier New"/>
                <a:cs typeface="Courier New"/>
                <a:sym typeface="Courier New"/>
              </a:rPr>
              <a:t># Plot bar chart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df</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plot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kind</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"bar"</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AEAEAE"/>
                </a:solidFill>
                <a:latin typeface="Courier New"/>
                <a:ea typeface="Courier New"/>
                <a:cs typeface="Courier New"/>
                <a:sym typeface="Courier New"/>
              </a:rPr>
              <a:t># Show graph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show</a:t>
            </a:r>
            <a:r>
              <a:rPr lang="en-IN" sz="2220">
                <a:solidFill>
                  <a:srgbClr val="FBDE2D"/>
                </a:solidFill>
                <a:latin typeface="Courier New"/>
                <a:ea typeface="Courier New"/>
                <a:cs typeface="Courier New"/>
                <a:sym typeface="Courier New"/>
              </a:rPr>
              <a:t>()</a:t>
            </a:r>
            <a:endParaRPr sz="2220"/>
          </a:p>
          <a:p>
            <a:pPr marL="228600" lvl="0" indent="-87629" algn="l" rtl="0">
              <a:lnSpc>
                <a:spcPct val="90000"/>
              </a:lnSpc>
              <a:spcBef>
                <a:spcPts val="1000"/>
              </a:spcBef>
              <a:spcAft>
                <a:spcPts val="0"/>
              </a:spcAft>
              <a:buClr>
                <a:schemeClr val="dk1"/>
              </a:buClr>
              <a:buSzPts val="2220"/>
              <a:buNone/>
            </a:pPr>
            <a:endParaRPr sz="2220"/>
          </a:p>
        </p:txBody>
      </p:sp>
      <p:pic>
        <p:nvPicPr>
          <p:cNvPr id="994" name="Google Shape;994;p139"/>
          <p:cNvPicPr preferRelativeResize="0"/>
          <p:nvPr/>
        </p:nvPicPr>
        <p:blipFill rotWithShape="1">
          <a:blip r:embed="rId3">
            <a:alphaModFix/>
          </a:blip>
          <a:srcRect/>
          <a:stretch/>
        </p:blipFill>
        <p:spPr>
          <a:xfrm>
            <a:off x="6961749" y="1825625"/>
            <a:ext cx="5105400" cy="354330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Plotting Two Bar Graphs</a:t>
            </a:r>
            <a:endParaRPr/>
          </a:p>
        </p:txBody>
      </p:sp>
      <p:sp>
        <p:nvSpPr>
          <p:cNvPr id="1000" name="Google Shape;1000;p140"/>
          <p:cNvSpPr txBox="1">
            <a:spLocks noGrp="1"/>
          </p:cNvSpPr>
          <p:nvPr>
            <p:ph type="body" idx="1"/>
          </p:nvPr>
        </p:nvSpPr>
        <p:spPr>
          <a:xfrm>
            <a:off x="838201" y="1825624"/>
            <a:ext cx="6772422" cy="4279753"/>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040"/>
              <a:buChar char="•"/>
            </a:pPr>
            <a:r>
              <a:rPr lang="en-IN" sz="2040"/>
              <a:t>Use pandas to create a DataFrame that reports the number of graduates working at jobs that do require college degrees ('college_jobs'), and do not require college degrees ('non_college_jobs'). Assign this to a variable named df1.</a:t>
            </a:r>
            <a:endParaRPr/>
          </a:p>
          <a:p>
            <a:pPr marL="228600" lvl="0" indent="-228600" algn="l" rtl="0">
              <a:lnSpc>
                <a:spcPct val="70000"/>
              </a:lnSpc>
              <a:spcBef>
                <a:spcPts val="1000"/>
              </a:spcBef>
              <a:spcAft>
                <a:spcPts val="0"/>
              </a:spcAft>
              <a:buClr>
                <a:schemeClr val="dk1"/>
              </a:buClr>
              <a:buSzPts val="2040"/>
              <a:buChar char="•"/>
            </a:pPr>
            <a:r>
              <a:rPr lang="en-IN" sz="2040"/>
              <a:t>Create a plot that reports this data with matplotlib.</a:t>
            </a:r>
            <a:endParaRPr/>
          </a:p>
          <a:p>
            <a:pPr marL="228600" lvl="0" indent="-228600" algn="l" rtl="0">
              <a:lnSpc>
                <a:spcPct val="70000"/>
              </a:lnSpc>
              <a:spcBef>
                <a:spcPts val="1000"/>
              </a:spcBef>
              <a:spcAft>
                <a:spcPts val="0"/>
              </a:spcAft>
              <a:buClr>
                <a:schemeClr val="dk1"/>
              </a:buClr>
              <a:buSzPts val="2040"/>
              <a:buChar char="•"/>
            </a:pPr>
            <a:r>
              <a:rPr lang="en-IN" sz="2040"/>
              <a:t>Display the plot you've created!</a:t>
            </a:r>
            <a:endParaRPr/>
          </a:p>
          <a:p>
            <a:pPr marL="228600" lvl="0" indent="-228600" algn="l" rtl="0">
              <a:lnSpc>
                <a:spcPct val="70000"/>
              </a:lnSpc>
              <a:spcBef>
                <a:spcPts val="1000"/>
              </a:spcBef>
              <a:spcAft>
                <a:spcPts val="0"/>
              </a:spcAft>
              <a:buClr>
                <a:schemeClr val="dk1"/>
              </a:buClr>
              <a:buSzPts val="2040"/>
              <a:buChar char="•"/>
            </a:pPr>
            <a:r>
              <a:rPr lang="en-IN" sz="2040"/>
              <a:t># DataFrame of college and non-college job sums</a:t>
            </a:r>
            <a:endParaRPr/>
          </a:p>
          <a:p>
            <a:pPr marL="228600" lvl="0" indent="-228600" algn="l" rtl="0">
              <a:lnSpc>
                <a:spcPct val="70000"/>
              </a:lnSpc>
              <a:spcBef>
                <a:spcPts val="1000"/>
              </a:spcBef>
              <a:spcAft>
                <a:spcPts val="0"/>
              </a:spcAft>
              <a:buClr>
                <a:schemeClr val="dk1"/>
              </a:buClr>
              <a:buSzPts val="2040"/>
              <a:buChar char="•"/>
            </a:pPr>
            <a:r>
              <a:rPr lang="en-IN" sz="2040"/>
              <a:t>df1 = recent_grads.groupby(['major_category'])['college_jobs','non_college_jobs'].sum()</a:t>
            </a:r>
            <a:endParaRPr/>
          </a:p>
          <a:p>
            <a:pPr marL="228600" lvl="0" indent="-228600" algn="l" rtl="0">
              <a:lnSpc>
                <a:spcPct val="70000"/>
              </a:lnSpc>
              <a:spcBef>
                <a:spcPts val="1000"/>
              </a:spcBef>
              <a:spcAft>
                <a:spcPts val="0"/>
              </a:spcAft>
              <a:buClr>
                <a:srgbClr val="AEAEAE"/>
              </a:buClr>
              <a:buSzPts val="2040"/>
              <a:buChar char="•"/>
            </a:pPr>
            <a:r>
              <a:rPr lang="en-IN" sz="2040">
                <a:solidFill>
                  <a:srgbClr val="AEAEAE"/>
                </a:solidFill>
                <a:latin typeface="Courier New"/>
                <a:ea typeface="Courier New"/>
                <a:cs typeface="Courier New"/>
                <a:sym typeface="Courier New"/>
              </a:rPr>
              <a:t># DataFrame of college and non-college job sums</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df1</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recent_grads</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groupby</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'major_category'</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'college_jobs'</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'non_college_jobs'</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sum</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AEAEAE"/>
                </a:solidFill>
                <a:latin typeface="Courier New"/>
                <a:ea typeface="Courier New"/>
                <a:cs typeface="Courier New"/>
                <a:sym typeface="Courier New"/>
              </a:rPr>
              <a:t># Plot bar chart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df1</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plot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kind</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"bar"</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AEAEAE"/>
                </a:solidFill>
                <a:latin typeface="Courier New"/>
                <a:ea typeface="Courier New"/>
                <a:cs typeface="Courier New"/>
                <a:sym typeface="Courier New"/>
              </a:rPr>
              <a:t># Show graph</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plt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show</a:t>
            </a:r>
            <a:r>
              <a:rPr lang="en-IN" sz="2040">
                <a:solidFill>
                  <a:srgbClr val="FBDE2D"/>
                </a:solidFill>
                <a:latin typeface="Courier New"/>
                <a:ea typeface="Courier New"/>
                <a:cs typeface="Courier New"/>
                <a:sym typeface="Courier New"/>
              </a:rPr>
              <a:t>()</a:t>
            </a:r>
            <a:endParaRPr sz="2040"/>
          </a:p>
          <a:p>
            <a:pPr marL="0" lvl="0" indent="0" algn="l" rtl="0">
              <a:lnSpc>
                <a:spcPct val="70000"/>
              </a:lnSpc>
              <a:spcBef>
                <a:spcPts val="1000"/>
              </a:spcBef>
              <a:spcAft>
                <a:spcPts val="0"/>
              </a:spcAft>
              <a:buClr>
                <a:schemeClr val="dk1"/>
              </a:buClr>
              <a:buSzPts val="2040"/>
              <a:buNone/>
            </a:pPr>
            <a:endParaRPr sz="2040"/>
          </a:p>
          <a:p>
            <a:pPr marL="228600" lvl="0" indent="-99060" algn="l" rtl="0">
              <a:lnSpc>
                <a:spcPct val="70000"/>
              </a:lnSpc>
              <a:spcBef>
                <a:spcPts val="1000"/>
              </a:spcBef>
              <a:spcAft>
                <a:spcPts val="0"/>
              </a:spcAft>
              <a:buClr>
                <a:schemeClr val="dk1"/>
              </a:buClr>
              <a:buSzPts val="2040"/>
              <a:buNone/>
            </a:pPr>
            <a:endParaRPr sz="2040"/>
          </a:p>
        </p:txBody>
      </p:sp>
      <p:pic>
        <p:nvPicPr>
          <p:cNvPr id="1001" name="Google Shape;1001;p140"/>
          <p:cNvPicPr preferRelativeResize="0"/>
          <p:nvPr/>
        </p:nvPicPr>
        <p:blipFill rotWithShape="1">
          <a:blip r:embed="rId3">
            <a:alphaModFix/>
          </a:blip>
          <a:srcRect/>
          <a:stretch/>
        </p:blipFill>
        <p:spPr>
          <a:xfrm>
            <a:off x="7763607" y="1825625"/>
            <a:ext cx="4077986" cy="2830244"/>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Dropping Missing Values</a:t>
            </a:r>
            <a:endParaRPr/>
          </a:p>
        </p:txBody>
      </p:sp>
      <p:sp>
        <p:nvSpPr>
          <p:cNvPr id="1007" name="Google Shape;1007;p141"/>
          <p:cNvSpPr txBox="1">
            <a:spLocks noGrp="1"/>
          </p:cNvSpPr>
          <p:nvPr>
            <p:ph type="body" idx="1"/>
          </p:nvPr>
        </p:nvSpPr>
        <p:spPr>
          <a:xfrm>
            <a:off x="838200" y="1825625"/>
            <a:ext cx="7419535"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220"/>
              <a:buChar char="•"/>
            </a:pPr>
            <a:r>
              <a:rPr lang="en-IN" sz="2220"/>
              <a:t>Now that you've replaced the UN values with NaN values, you realize it's better that you just delete these rows completely. In this exercise, you'll do just that. To confirm you filtered out the rows, you’ll then check the size of the DataFrame to confirm the size is smaller.</a:t>
            </a:r>
            <a:endParaRPr/>
          </a:p>
          <a:p>
            <a:pPr marL="228600" lvl="0" indent="-228600" algn="l" rtl="0">
              <a:lnSpc>
                <a:spcPct val="70000"/>
              </a:lnSpc>
              <a:spcBef>
                <a:spcPts val="1000"/>
              </a:spcBef>
              <a:spcAft>
                <a:spcPts val="0"/>
              </a:spcAft>
              <a:buClr>
                <a:schemeClr val="dk1"/>
              </a:buClr>
              <a:buSzPts val="2220"/>
              <a:buChar char="•"/>
            </a:pPr>
            <a:r>
              <a:rPr lang="en-IN" sz="2220"/>
              <a:t>With a single line of code, drop all the rows that have a missing value.</a:t>
            </a:r>
            <a:endParaRPr/>
          </a:p>
          <a:p>
            <a:pPr marL="228600" lvl="0" indent="-228600" algn="l" rtl="0">
              <a:lnSpc>
                <a:spcPct val="70000"/>
              </a:lnSpc>
              <a:spcBef>
                <a:spcPts val="1000"/>
              </a:spcBef>
              <a:spcAft>
                <a:spcPts val="0"/>
              </a:spcAft>
              <a:buClr>
                <a:schemeClr val="dk1"/>
              </a:buClr>
              <a:buSzPts val="2220"/>
              <a:buChar char="•"/>
            </a:pPr>
            <a:r>
              <a:rPr lang="en-IN" sz="2220"/>
              <a:t>Print the size of the manipulated DataFrame.</a:t>
            </a:r>
            <a:endParaRPr/>
          </a:p>
          <a:p>
            <a:pPr marL="0" lvl="0" indent="0" algn="l" rtl="0">
              <a:lnSpc>
                <a:spcPct val="7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the size of the DataFrame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recent_grads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size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Drop all rows with a missing value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recent_grads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dropna</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axis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0</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inplace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True)</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the size of the DataFrame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recent_grads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size</a:t>
            </a:r>
            <a:r>
              <a:rPr lang="en-IN" sz="2220">
                <a:solidFill>
                  <a:srgbClr val="FBDE2D"/>
                </a:solidFill>
                <a:latin typeface="Courier New"/>
                <a:ea typeface="Courier New"/>
                <a:cs typeface="Courier New"/>
                <a:sym typeface="Courier New"/>
              </a:rPr>
              <a:t>)</a:t>
            </a:r>
            <a:endParaRPr sz="2220"/>
          </a:p>
          <a:p>
            <a:pPr marL="228600" lvl="0" indent="-87629" algn="l" rtl="0">
              <a:lnSpc>
                <a:spcPct val="70000"/>
              </a:lnSpc>
              <a:spcBef>
                <a:spcPts val="1000"/>
              </a:spcBef>
              <a:spcAft>
                <a:spcPts val="0"/>
              </a:spcAft>
              <a:buClr>
                <a:schemeClr val="dk1"/>
              </a:buClr>
              <a:buSzPts val="2220"/>
              <a:buNone/>
            </a:pPr>
            <a:endParaRPr sz="2220"/>
          </a:p>
          <a:p>
            <a:pPr marL="228600" lvl="0" indent="-87629" algn="l" rtl="0">
              <a:lnSpc>
                <a:spcPct val="70000"/>
              </a:lnSpc>
              <a:spcBef>
                <a:spcPts val="1000"/>
              </a:spcBef>
              <a:spcAft>
                <a:spcPts val="0"/>
              </a:spcAft>
              <a:buClr>
                <a:schemeClr val="dk1"/>
              </a:buClr>
              <a:buSzPts val="2220"/>
              <a:buNone/>
            </a:pPr>
            <a:endParaRPr sz="222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Plotting Quantiles of Salary, Part 1</a:t>
            </a:r>
            <a:endParaRPr/>
          </a:p>
        </p:txBody>
      </p:sp>
      <p:sp>
        <p:nvSpPr>
          <p:cNvPr id="1013" name="Google Shape;1013;p142"/>
          <p:cNvSpPr txBox="1">
            <a:spLocks noGrp="1"/>
          </p:cNvSpPr>
          <p:nvPr>
            <p:ph type="body" idx="1"/>
          </p:nvPr>
        </p:nvSpPr>
        <p:spPr>
          <a:xfrm>
            <a:off x="838200" y="1825625"/>
            <a:ext cx="10515600" cy="45048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Convert to numeric and divide by 1000</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to_numeric</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1000</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'p25th'</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to_numeric</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'p25th'</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1000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'p75th'</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pd</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to_numeric</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'p75th'</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1000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Select averages by major category</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columns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'p25th'</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'p75th’</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sal_quantiles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recent_grads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groupby</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'major_category'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columns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mean</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1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Plotting Quantiles of Salary, Part 2</a:t>
            </a:r>
            <a:endParaRPr/>
          </a:p>
        </p:txBody>
      </p:sp>
      <p:sp>
        <p:nvSpPr>
          <p:cNvPr id="1019" name="Google Shape;1019;p1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Plot the DataFrame.</a:t>
            </a:r>
            <a:endParaRPr/>
          </a:p>
          <a:p>
            <a:pPr marL="228600" lvl="0" indent="-228600" algn="l" rtl="0">
              <a:lnSpc>
                <a:spcPct val="90000"/>
              </a:lnSpc>
              <a:spcBef>
                <a:spcPts val="1000"/>
              </a:spcBef>
              <a:spcAft>
                <a:spcPts val="0"/>
              </a:spcAft>
              <a:buClr>
                <a:schemeClr val="dk1"/>
              </a:buClr>
              <a:buSzPts val="2400"/>
              <a:buChar char="•"/>
            </a:pPr>
            <a:r>
              <a:rPr lang="en-IN"/>
              <a:t>Clean up the x-axis labels with the function plt.xticks(). Set the first argument equal to np.arange(len(sal_quantiles.index)), the second argument equal to sal_quantiles.index, and the keyword argument rotation = 'vertical'.</a:t>
            </a:r>
            <a:endParaRPr/>
          </a:p>
          <a:p>
            <a:pPr marL="228600" lvl="0" indent="-228600" algn="l" rtl="0">
              <a:lnSpc>
                <a:spcPct val="90000"/>
              </a:lnSpc>
              <a:spcBef>
                <a:spcPts val="1000"/>
              </a:spcBef>
              <a:spcAft>
                <a:spcPts val="0"/>
              </a:spcAft>
              <a:buClr>
                <a:schemeClr val="dk1"/>
              </a:buClr>
              <a:buSzPts val="2400"/>
              <a:buChar char="•"/>
            </a:pPr>
            <a:r>
              <a:rPr lang="en-IN"/>
              <a:t>Now call the .plot() method with the argument subplots=True to plot the columns on separate axes. Show this plot as well.</a:t>
            </a: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1025" name="Google Shape;1025;p144"/>
          <p:cNvSpPr txBox="1">
            <a:spLocks noGrp="1"/>
          </p:cNvSpPr>
          <p:nvPr>
            <p:ph type="body" idx="1"/>
          </p:nvPr>
        </p:nvSpPr>
        <p:spPr>
          <a:xfrm>
            <a:off x="838200" y="1825625"/>
            <a:ext cx="6097172"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Plot the data</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sal_quantiles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plot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Set xticks</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xticks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arange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len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sal_quantiles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index</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sal_quantiles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index</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rotation</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'vertical’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Show the plot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Plot with subplots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sal_quantiles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plot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subplots</a:t>
            </a:r>
            <a:r>
              <a:rPr lang="en-IN">
                <a:solidFill>
                  <a:srgbClr val="FBDE2D"/>
                </a:solidFill>
                <a:latin typeface="Courier New"/>
                <a:ea typeface="Courier New"/>
                <a:cs typeface="Courier New"/>
                <a:sym typeface="Courier New"/>
              </a:rPr>
              <a:t>=True)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1026" name="Google Shape;1026;p144"/>
          <p:cNvPicPr preferRelativeResize="0"/>
          <p:nvPr/>
        </p:nvPicPr>
        <p:blipFill rotWithShape="1">
          <a:blip r:embed="rId3">
            <a:alphaModFix/>
          </a:blip>
          <a:srcRect/>
          <a:stretch/>
        </p:blipFill>
        <p:spPr>
          <a:xfrm>
            <a:off x="6935372" y="2653334"/>
            <a:ext cx="3884442" cy="2695919"/>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45"/>
          <p:cNvSpPr/>
          <p:nvPr/>
        </p:nvSpPr>
        <p:spPr>
          <a:xfrm>
            <a:off x="0" y="1"/>
            <a:ext cx="12192000" cy="6356911"/>
          </a:xfrm>
          <a:prstGeom prst="rect">
            <a:avLst/>
          </a:prstGeom>
          <a:solidFill>
            <a:srgbClr val="003C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33" name="Google Shape;1033;p145"/>
          <p:cNvSpPr/>
          <p:nvPr/>
        </p:nvSpPr>
        <p:spPr>
          <a:xfrm>
            <a:off x="3709495" y="5131417"/>
            <a:ext cx="86563" cy="104264"/>
          </a:xfrm>
          <a:custGeom>
            <a:avLst/>
            <a:gdLst/>
            <a:ahLst/>
            <a:cxnLst/>
            <a:rect l="l" t="t" r="r" b="b"/>
            <a:pathLst>
              <a:path w="988" h="1969" extrusionOk="0">
                <a:moveTo>
                  <a:pt x="0" y="0"/>
                </a:moveTo>
                <a:lnTo>
                  <a:pt x="0" y="1969"/>
                </a:lnTo>
                <a:lnTo>
                  <a:pt x="988" y="984"/>
                </a:lnTo>
                <a:lnTo>
                  <a:pt x="0" y="0"/>
                </a:lnTo>
                <a:close/>
              </a:path>
            </a:pathLst>
          </a:custGeom>
          <a:solidFill>
            <a:srgbClr val="00AEE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4" name="Google Shape;1034;p1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147</a:t>
            </a:fld>
            <a:endParaRPr/>
          </a:p>
        </p:txBody>
      </p:sp>
      <p:sp>
        <p:nvSpPr>
          <p:cNvPr id="1035" name="Google Shape;1035;p145"/>
          <p:cNvSpPr txBox="1"/>
          <p:nvPr/>
        </p:nvSpPr>
        <p:spPr>
          <a:xfrm>
            <a:off x="905966" y="209792"/>
            <a:ext cx="9462053" cy="13376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1EFD8"/>
              </a:buClr>
              <a:buSzPts val="3733"/>
              <a:buFont typeface="Arial"/>
              <a:buNone/>
            </a:pPr>
            <a:r>
              <a:rPr lang="en-IN" sz="3733" b="0" i="0">
                <a:solidFill>
                  <a:srgbClr val="E1EFD8"/>
                </a:solidFill>
                <a:latin typeface="Arial"/>
                <a:ea typeface="Arial"/>
                <a:cs typeface="Arial"/>
                <a:sym typeface="Arial"/>
              </a:rPr>
              <a:t>Please contact</a:t>
            </a:r>
            <a:endParaRPr/>
          </a:p>
          <a:p>
            <a:pPr marL="0" marR="0" lvl="0" indent="0" algn="ctr" rtl="0">
              <a:lnSpc>
                <a:spcPct val="100000"/>
              </a:lnSpc>
              <a:spcBef>
                <a:spcPts val="0"/>
              </a:spcBef>
              <a:spcAft>
                <a:spcPts val="0"/>
              </a:spcAft>
              <a:buClr>
                <a:srgbClr val="E1EFD8"/>
              </a:buClr>
              <a:buSzPts val="4267"/>
              <a:buFont typeface="Arial"/>
              <a:buNone/>
            </a:pPr>
            <a:r>
              <a:rPr lang="en-IN" sz="4267" b="0" i="0">
                <a:solidFill>
                  <a:srgbClr val="E1EFD8"/>
                </a:solidFill>
                <a:latin typeface="Arial"/>
                <a:ea typeface="Arial"/>
                <a:cs typeface="Arial"/>
                <a:sym typeface="Arial"/>
              </a:rPr>
              <a:t>Foundation for Innovation and Collaborative </a:t>
            </a:r>
            <a:endParaRPr/>
          </a:p>
          <a:p>
            <a:pPr marL="0" marR="0" lvl="0" indent="0" algn="ctr" rtl="0">
              <a:lnSpc>
                <a:spcPct val="100000"/>
              </a:lnSpc>
              <a:spcBef>
                <a:spcPts val="0"/>
              </a:spcBef>
              <a:spcAft>
                <a:spcPts val="0"/>
              </a:spcAft>
              <a:buClr>
                <a:srgbClr val="E1EFD8"/>
              </a:buClr>
              <a:buSzPts val="4267"/>
              <a:buFont typeface="Arial"/>
              <a:buNone/>
            </a:pPr>
            <a:r>
              <a:rPr lang="en-IN" sz="4267" b="0" i="0">
                <a:solidFill>
                  <a:srgbClr val="E1EFD8"/>
                </a:solidFill>
                <a:latin typeface="Arial"/>
                <a:ea typeface="Arial"/>
                <a:cs typeface="Arial"/>
                <a:sym typeface="Arial"/>
              </a:rPr>
              <a:t>Education</a:t>
            </a:r>
            <a:endParaRPr/>
          </a:p>
          <a:p>
            <a:pPr marL="0" marR="0" lvl="0" indent="0" algn="ctr" rtl="0">
              <a:lnSpc>
                <a:spcPct val="100000"/>
              </a:lnSpc>
              <a:spcBef>
                <a:spcPts val="0"/>
              </a:spcBef>
              <a:spcAft>
                <a:spcPts val="0"/>
              </a:spcAft>
              <a:buClr>
                <a:srgbClr val="E1EFD8"/>
              </a:buClr>
              <a:buSzPts val="4267"/>
              <a:buFont typeface="Arial"/>
              <a:buNone/>
            </a:pPr>
            <a:r>
              <a:rPr lang="en-IN" sz="4267" b="0" i="0">
                <a:solidFill>
                  <a:srgbClr val="E1EFD8"/>
                </a:solidFill>
                <a:latin typeface="Arial"/>
                <a:ea typeface="Arial"/>
                <a:cs typeface="Arial"/>
                <a:sym typeface="Arial"/>
              </a:rPr>
              <a:t>info@fice.in </a:t>
            </a:r>
            <a:endParaRPr/>
          </a:p>
          <a:p>
            <a:pPr marL="0" marR="0" lvl="0" indent="0" algn="ctr" rtl="0">
              <a:lnSpc>
                <a:spcPct val="100000"/>
              </a:lnSpc>
              <a:spcBef>
                <a:spcPts val="0"/>
              </a:spcBef>
              <a:spcAft>
                <a:spcPts val="0"/>
              </a:spcAft>
              <a:buClr>
                <a:srgbClr val="E1EFD8"/>
              </a:buClr>
              <a:buSzPts val="4267"/>
              <a:buFont typeface="Arial"/>
              <a:buNone/>
            </a:pPr>
            <a:r>
              <a:rPr lang="en-IN" sz="4267" b="0" i="0">
                <a:solidFill>
                  <a:srgbClr val="E1EFD8"/>
                </a:solidFill>
                <a:latin typeface="Arial"/>
                <a:ea typeface="Arial"/>
                <a:cs typeface="Arial"/>
                <a:sym typeface="Arial"/>
              </a:rPr>
              <a:t>mentor@fice.in</a:t>
            </a:r>
            <a:endParaRPr/>
          </a:p>
          <a:p>
            <a:pPr marL="0" marR="0" lvl="0" indent="0" algn="l" rtl="0">
              <a:lnSpc>
                <a:spcPct val="100000"/>
              </a:lnSpc>
              <a:spcBef>
                <a:spcPts val="0"/>
              </a:spcBef>
              <a:spcAft>
                <a:spcPts val="0"/>
              </a:spcAft>
              <a:buClr>
                <a:srgbClr val="003C71"/>
              </a:buClr>
              <a:buSzPts val="4267"/>
              <a:buFont typeface="Arial"/>
              <a:buNone/>
            </a:pPr>
            <a:endParaRPr sz="4267" b="0" i="0">
              <a:solidFill>
                <a:schemeClr val="lt1"/>
              </a:solidFill>
              <a:latin typeface="Arial"/>
              <a:ea typeface="Arial"/>
              <a:cs typeface="Arial"/>
              <a:sym typeface="Arial"/>
            </a:endParaRPr>
          </a:p>
        </p:txBody>
      </p:sp>
      <p:sp>
        <p:nvSpPr>
          <p:cNvPr id="1036" name="Google Shape;1036;p145"/>
          <p:cNvSpPr txBox="1"/>
          <p:nvPr/>
        </p:nvSpPr>
        <p:spPr>
          <a:xfrm>
            <a:off x="0" y="-25400"/>
            <a:ext cx="12192000" cy="6380019"/>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0071C5"/>
              </a:buClr>
              <a:buSzPts val="2400"/>
              <a:buFont typeface="Noto Sans Symbols"/>
              <a:buNone/>
            </a:pPr>
            <a:endParaRPr sz="2400" b="0">
              <a:solidFill>
                <a:srgbClr val="0071C5"/>
              </a:solidFill>
              <a:latin typeface="Calibri"/>
              <a:ea typeface="Calibri"/>
              <a:cs typeface="Calibri"/>
              <a:sym typeface="Calibri"/>
            </a:endParaRPr>
          </a:p>
          <a:p>
            <a:pPr marL="0" marR="0" lvl="0" indent="0" algn="ctr" rtl="0">
              <a:spcBef>
                <a:spcPts val="1200"/>
              </a:spcBef>
              <a:spcAft>
                <a:spcPts val="0"/>
              </a:spcAft>
              <a:buClr>
                <a:srgbClr val="E1EFD8"/>
              </a:buClr>
              <a:buSzPts val="2400"/>
              <a:buFont typeface="Noto Sans Symbols"/>
              <a:buNone/>
            </a:pPr>
            <a:r>
              <a:rPr lang="en-IN" sz="2400" b="0">
                <a:solidFill>
                  <a:srgbClr val="E1EFD8"/>
                </a:solidFill>
                <a:latin typeface="Calibri"/>
                <a:ea typeface="Calibri"/>
                <a:cs typeface="Calibri"/>
                <a:sym typeface="Calibri"/>
              </a:rPr>
              <a:t>Please contact</a:t>
            </a:r>
            <a:endParaRPr/>
          </a:p>
          <a:p>
            <a:pPr marL="0" marR="0" lvl="0" indent="0" algn="ctr" rtl="0">
              <a:spcBef>
                <a:spcPts val="1200"/>
              </a:spcBef>
              <a:spcAft>
                <a:spcPts val="0"/>
              </a:spcAft>
              <a:buClr>
                <a:srgbClr val="E1EFD8"/>
              </a:buClr>
              <a:buSzPts val="2800"/>
              <a:buFont typeface="Noto Sans Symbols"/>
              <a:buNone/>
            </a:pPr>
            <a:r>
              <a:rPr lang="en-IN" sz="2800" b="0">
                <a:solidFill>
                  <a:srgbClr val="E1EFD8"/>
                </a:solidFill>
                <a:latin typeface="Calibri"/>
                <a:ea typeface="Calibri"/>
                <a:cs typeface="Calibri"/>
                <a:sym typeface="Calibri"/>
              </a:rPr>
              <a:t>Foundation for Innovation and Collaborative </a:t>
            </a:r>
            <a:endParaRPr/>
          </a:p>
          <a:p>
            <a:pPr marL="0" marR="0" lvl="0" indent="0" algn="ctr" rtl="0">
              <a:spcBef>
                <a:spcPts val="1200"/>
              </a:spcBef>
              <a:spcAft>
                <a:spcPts val="0"/>
              </a:spcAft>
              <a:buClr>
                <a:srgbClr val="E1EFD8"/>
              </a:buClr>
              <a:buSzPts val="2800"/>
              <a:buFont typeface="Noto Sans Symbols"/>
              <a:buNone/>
            </a:pPr>
            <a:r>
              <a:rPr lang="en-IN" sz="2800" b="0">
                <a:solidFill>
                  <a:srgbClr val="E1EFD8"/>
                </a:solidFill>
                <a:latin typeface="Calibri"/>
                <a:ea typeface="Calibri"/>
                <a:cs typeface="Calibri"/>
                <a:sym typeface="Calibri"/>
              </a:rPr>
              <a:t>Education</a:t>
            </a:r>
            <a:endParaRPr/>
          </a:p>
          <a:p>
            <a:pPr marL="0" marR="0" lvl="0" indent="0" algn="ctr" rtl="0">
              <a:spcBef>
                <a:spcPts val="1200"/>
              </a:spcBef>
              <a:spcAft>
                <a:spcPts val="0"/>
              </a:spcAft>
              <a:buClr>
                <a:srgbClr val="E1EFD8"/>
              </a:buClr>
              <a:buSzPts val="2800"/>
              <a:buFont typeface="Noto Sans Symbols"/>
              <a:buNone/>
            </a:pPr>
            <a:r>
              <a:rPr lang="en-IN" sz="2800" b="0">
                <a:solidFill>
                  <a:srgbClr val="E1EFD8"/>
                </a:solidFill>
                <a:latin typeface="Calibri"/>
                <a:ea typeface="Calibri"/>
                <a:cs typeface="Calibri"/>
                <a:sym typeface="Calibri"/>
              </a:rPr>
              <a:t> </a:t>
            </a:r>
            <a:endParaRPr/>
          </a:p>
          <a:p>
            <a:pPr marL="0" marR="0" lvl="0" indent="0" algn="ctr" rtl="0">
              <a:spcBef>
                <a:spcPts val="1200"/>
              </a:spcBef>
              <a:spcAft>
                <a:spcPts val="0"/>
              </a:spcAft>
              <a:buClr>
                <a:srgbClr val="E1EFD8"/>
              </a:buClr>
              <a:buSzPts val="2800"/>
              <a:buFont typeface="Noto Sans Symbols"/>
              <a:buNone/>
            </a:pPr>
            <a:r>
              <a:rPr lang="en-IN" sz="2800" b="0" u="sng">
                <a:solidFill>
                  <a:srgbClr val="E1EFD8"/>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mentor@fice.in</a:t>
            </a:r>
            <a:endParaRPr sz="2800" b="0">
              <a:solidFill>
                <a:srgbClr val="E1EFD8"/>
              </a:solidFill>
              <a:latin typeface="Calibri"/>
              <a:ea typeface="Calibri"/>
              <a:cs typeface="Calibri"/>
              <a:sym typeface="Calibri"/>
            </a:endParaRPr>
          </a:p>
          <a:p>
            <a:pPr marL="0" marR="0" lvl="0" indent="0" algn="ctr" rtl="0">
              <a:spcBef>
                <a:spcPts val="1200"/>
              </a:spcBef>
              <a:spcAft>
                <a:spcPts val="0"/>
              </a:spcAft>
              <a:buClr>
                <a:srgbClr val="0071C5"/>
              </a:buClr>
              <a:buSzPts val="2800"/>
              <a:buFont typeface="Noto Sans Symbols"/>
              <a:buNone/>
            </a:pPr>
            <a:endParaRPr sz="2800" b="0">
              <a:solidFill>
                <a:srgbClr val="E1EFD8"/>
              </a:solidFill>
              <a:latin typeface="Calibri"/>
              <a:ea typeface="Calibri"/>
              <a:cs typeface="Calibri"/>
              <a:sym typeface="Calibri"/>
            </a:endParaRPr>
          </a:p>
          <a:p>
            <a:pPr marL="0" marR="0" lvl="0" indent="0" algn="ctr" rtl="0">
              <a:spcBef>
                <a:spcPts val="1200"/>
              </a:spcBef>
              <a:spcAft>
                <a:spcPts val="0"/>
              </a:spcAft>
              <a:buClr>
                <a:srgbClr val="0071C5"/>
              </a:buClr>
              <a:buSzPts val="2800"/>
              <a:buFont typeface="Noto Sans Symbols"/>
              <a:buNone/>
            </a:pPr>
            <a:endParaRPr sz="2800" b="1">
              <a:solidFill>
                <a:srgbClr val="E1EFD8"/>
              </a:solidFill>
              <a:latin typeface="Calibri"/>
              <a:ea typeface="Calibri"/>
              <a:cs typeface="Calibri"/>
              <a:sym typeface="Calibri"/>
            </a:endParaRPr>
          </a:p>
          <a:p>
            <a:pPr marL="0" marR="0" lvl="0" indent="0" algn="ctr" rtl="0">
              <a:spcBef>
                <a:spcPts val="1200"/>
              </a:spcBef>
              <a:spcAft>
                <a:spcPts val="0"/>
              </a:spcAft>
              <a:buClr>
                <a:srgbClr val="E1EFD8"/>
              </a:buClr>
              <a:buSzPts val="2800"/>
              <a:buFont typeface="Noto Sans Symbols"/>
              <a:buNone/>
            </a:pPr>
            <a:r>
              <a:rPr lang="en-IN" sz="2800" b="1">
                <a:solidFill>
                  <a:srgbClr val="E1EFD8"/>
                </a:solidFill>
                <a:latin typeface="Calibri"/>
                <a:ea typeface="Calibri"/>
                <a:cs typeface="Calibri"/>
                <a:sym typeface="Calibri"/>
              </a:rPr>
              <a:t>www.fice.in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The 2018 Top Programming Languages</a:t>
            </a:r>
            <a:endParaRPr/>
          </a:p>
        </p:txBody>
      </p:sp>
      <p:pic>
        <p:nvPicPr>
          <p:cNvPr id="190" name="Google Shape;190;p15"/>
          <p:cNvPicPr preferRelativeResize="0">
            <a:picLocks noGrp="1"/>
          </p:cNvPicPr>
          <p:nvPr>
            <p:ph type="body" idx="1"/>
          </p:nvPr>
        </p:nvPicPr>
        <p:blipFill rotWithShape="1">
          <a:blip r:embed="rId3">
            <a:alphaModFix/>
          </a:blip>
          <a:srcRect/>
          <a:stretch/>
        </p:blipFill>
        <p:spPr>
          <a:xfrm>
            <a:off x="2482523" y="1825625"/>
            <a:ext cx="7226954" cy="4351338"/>
          </a:xfrm>
          <a:prstGeom prst="rect">
            <a:avLst/>
          </a:prstGeom>
          <a:noFill/>
          <a:ln>
            <a:noFill/>
          </a:ln>
        </p:spPr>
      </p:pic>
      <p:sp>
        <p:nvSpPr>
          <p:cNvPr id="191" name="Google Shape;19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a18d69b351_0_0"/>
          <p:cNvSpPr txBox="1">
            <a:spLocks noGrp="1"/>
          </p:cNvSpPr>
          <p:nvPr>
            <p:ph type="title"/>
          </p:nvPr>
        </p:nvSpPr>
        <p:spPr>
          <a:xfrm>
            <a:off x="838200" y="970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IN"/>
              <a:t>The 2019 Top Programming Languages</a:t>
            </a:r>
            <a:endParaRPr/>
          </a:p>
        </p:txBody>
      </p:sp>
      <p:sp>
        <p:nvSpPr>
          <p:cNvPr id="197" name="Google Shape;197;ga18d69b351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pic>
        <p:nvPicPr>
          <p:cNvPr id="198" name="Google Shape;198;ga18d69b351_0_0"/>
          <p:cNvPicPr preferRelativeResize="0"/>
          <p:nvPr/>
        </p:nvPicPr>
        <p:blipFill>
          <a:blip r:embed="rId3">
            <a:alphaModFix/>
          </a:blip>
          <a:stretch>
            <a:fillRect/>
          </a:stretch>
        </p:blipFill>
        <p:spPr>
          <a:xfrm>
            <a:off x="3935413" y="1151800"/>
            <a:ext cx="4321186" cy="486237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a18d69b351_1_1"/>
          <p:cNvSpPr txBox="1">
            <a:spLocks noGrp="1"/>
          </p:cNvSpPr>
          <p:nvPr>
            <p:ph type="title"/>
          </p:nvPr>
        </p:nvSpPr>
        <p:spPr>
          <a:xfrm>
            <a:off x="838200" y="970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IN"/>
              <a:t>The 2020 Top Programming Languages</a:t>
            </a:r>
            <a:endParaRPr/>
          </a:p>
        </p:txBody>
      </p:sp>
      <p:sp>
        <p:nvSpPr>
          <p:cNvPr id="204" name="Google Shape;204;ga18d69b351_1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pic>
        <p:nvPicPr>
          <p:cNvPr id="205" name="Google Shape;205;ga18d69b351_1_1"/>
          <p:cNvPicPr preferRelativeResize="0"/>
          <p:nvPr/>
        </p:nvPicPr>
        <p:blipFill>
          <a:blip r:embed="rId3">
            <a:alphaModFix/>
          </a:blip>
          <a:stretch>
            <a:fillRect/>
          </a:stretch>
        </p:blipFill>
        <p:spPr>
          <a:xfrm>
            <a:off x="3670675" y="1225850"/>
            <a:ext cx="4850656" cy="5130501"/>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Salary Package</a:t>
            </a:r>
            <a:endParaRPr/>
          </a:p>
        </p:txBody>
      </p:sp>
      <p:sp>
        <p:nvSpPr>
          <p:cNvPr id="211" name="Google Shape;2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The average Python Developer salary in the United States is approximately </a:t>
            </a:r>
            <a:r>
              <a:rPr lang="en-IN" b="1" i="1">
                <a:solidFill>
                  <a:schemeClr val="accent1"/>
                </a:solidFill>
              </a:rPr>
              <a:t>$116,028 per year</a:t>
            </a:r>
            <a:r>
              <a:rPr lang="en-IN"/>
              <a:t>. </a:t>
            </a:r>
            <a:endParaRPr/>
          </a:p>
          <a:p>
            <a:pPr marL="228600" lvl="0" indent="-228600" algn="l" rtl="0">
              <a:lnSpc>
                <a:spcPct val="90000"/>
              </a:lnSpc>
              <a:spcBef>
                <a:spcPts val="1000"/>
              </a:spcBef>
              <a:spcAft>
                <a:spcPts val="0"/>
              </a:spcAft>
              <a:buClr>
                <a:schemeClr val="dk1"/>
              </a:buClr>
              <a:buSzPts val="2400"/>
              <a:buChar char="•"/>
            </a:pPr>
            <a:r>
              <a:rPr lang="en-IN"/>
              <a:t>Also, Python has a strong spike in popularity over the last 1year. Refer the below screenshot taken from </a:t>
            </a:r>
            <a:r>
              <a:rPr lang="en-IN">
                <a:solidFill>
                  <a:schemeClr val="accent1"/>
                </a:solidFill>
              </a:rPr>
              <a:t>Google Trends</a:t>
            </a:r>
            <a:r>
              <a:rPr lang="en-IN"/>
              <a:t>.</a:t>
            </a: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
        <p:nvSpPr>
          <p:cNvPr id="212" name="Google Shape;21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pic>
        <p:nvPicPr>
          <p:cNvPr id="213" name="Google Shape;213;p16"/>
          <p:cNvPicPr preferRelativeResize="0"/>
          <p:nvPr/>
        </p:nvPicPr>
        <p:blipFill rotWithShape="1">
          <a:blip r:embed="rId3">
            <a:alphaModFix/>
          </a:blip>
          <a:srcRect/>
          <a:stretch/>
        </p:blipFill>
        <p:spPr>
          <a:xfrm>
            <a:off x="838200" y="3429000"/>
            <a:ext cx="10364098" cy="249348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a:spLocks noGrp="1"/>
          </p:cNvSpPr>
          <p:nvPr>
            <p:ph type="title"/>
          </p:nvPr>
        </p:nvSpPr>
        <p:spPr>
          <a:xfrm>
            <a:off x="934083" y="361974"/>
            <a:ext cx="10515600" cy="6987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2.x VS Python 3.x</a:t>
            </a:r>
            <a:endParaRPr/>
          </a:p>
        </p:txBody>
      </p:sp>
      <p:sp>
        <p:nvSpPr>
          <p:cNvPr id="219" name="Google Shape;2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graphicFrame>
        <p:nvGraphicFramePr>
          <p:cNvPr id="220" name="Google Shape;220;p17"/>
          <p:cNvGraphicFramePr/>
          <p:nvPr/>
        </p:nvGraphicFramePr>
        <p:xfrm>
          <a:off x="1000538" y="1091809"/>
          <a:ext cx="10353225" cy="5238495"/>
        </p:xfrm>
        <a:graphic>
          <a:graphicData uri="http://schemas.openxmlformats.org/drawingml/2006/table">
            <a:tbl>
              <a:tblPr firstRow="1" bandRow="1">
                <a:noFill/>
                <a:tableStyleId>{3DB1A900-376A-4626-85A1-ED3B4301983A}</a:tableStyleId>
              </a:tblPr>
              <a:tblGrid>
                <a:gridCol w="3451075">
                  <a:extLst>
                    <a:ext uri="{9D8B030D-6E8A-4147-A177-3AD203B41FA5}">
                      <a16:colId xmlns:a16="http://schemas.microsoft.com/office/drawing/2014/main" val="20000"/>
                    </a:ext>
                  </a:extLst>
                </a:gridCol>
                <a:gridCol w="3451075">
                  <a:extLst>
                    <a:ext uri="{9D8B030D-6E8A-4147-A177-3AD203B41FA5}">
                      <a16:colId xmlns:a16="http://schemas.microsoft.com/office/drawing/2014/main" val="20001"/>
                    </a:ext>
                  </a:extLst>
                </a:gridCol>
                <a:gridCol w="3451075">
                  <a:extLst>
                    <a:ext uri="{9D8B030D-6E8A-4147-A177-3AD203B41FA5}">
                      <a16:colId xmlns:a16="http://schemas.microsoft.com/office/drawing/2014/main" val="20002"/>
                    </a:ext>
                  </a:extLst>
                </a:gridCol>
              </a:tblGrid>
              <a:tr h="506625">
                <a:tc>
                  <a:txBody>
                    <a:bodyPr/>
                    <a:lstStyle/>
                    <a:p>
                      <a:pPr marL="0" marR="0" lvl="0" indent="0" algn="ctr" rtl="0">
                        <a:spcBef>
                          <a:spcPts val="0"/>
                        </a:spcBef>
                        <a:spcAft>
                          <a:spcPts val="0"/>
                        </a:spcAft>
                        <a:buNone/>
                      </a:pPr>
                      <a:r>
                        <a:rPr lang="en-IN" sz="1600" u="none" strike="noStrike" cap="none"/>
                        <a:t>Syntax</a:t>
                      </a:r>
                      <a:endParaRPr/>
                    </a:p>
                  </a:txBody>
                  <a:tcPr marL="91450" marR="91450" marT="45725" marB="45725"/>
                </a:tc>
                <a:tc>
                  <a:txBody>
                    <a:bodyPr/>
                    <a:lstStyle/>
                    <a:p>
                      <a:pPr marL="0" marR="0" lvl="0" indent="0" algn="ctr" rtl="0">
                        <a:spcBef>
                          <a:spcPts val="0"/>
                        </a:spcBef>
                        <a:spcAft>
                          <a:spcPts val="0"/>
                        </a:spcAft>
                        <a:buNone/>
                      </a:pPr>
                      <a:r>
                        <a:rPr lang="en-IN" sz="1600" u="none" strike="noStrike" cap="none"/>
                        <a:t>Python 2</a:t>
                      </a:r>
                      <a:endParaRPr/>
                    </a:p>
                  </a:txBody>
                  <a:tcPr marL="91450" marR="91450" marT="45725" marB="45725"/>
                </a:tc>
                <a:tc>
                  <a:txBody>
                    <a:bodyPr/>
                    <a:lstStyle/>
                    <a:p>
                      <a:pPr marL="0" marR="0" lvl="0" indent="0" algn="ctr" rtl="0">
                        <a:spcBef>
                          <a:spcPts val="0"/>
                        </a:spcBef>
                        <a:spcAft>
                          <a:spcPts val="0"/>
                        </a:spcAft>
                        <a:buNone/>
                      </a:pPr>
                      <a:r>
                        <a:rPr lang="en-IN" sz="1600" u="none" strike="noStrike" cap="none"/>
                        <a:t>Python 3</a:t>
                      </a:r>
                      <a:endParaRPr/>
                    </a:p>
                  </a:txBody>
                  <a:tcPr marL="91450" marR="91450" marT="45725" marB="45725"/>
                </a:tc>
                <a:extLst>
                  <a:ext uri="{0D108BD9-81ED-4DB2-BD59-A6C34878D82A}">
                    <a16:rowId xmlns:a16="http://schemas.microsoft.com/office/drawing/2014/main" val="10000"/>
                  </a:ext>
                </a:extLst>
              </a:tr>
              <a:tr h="506625">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u="none" strike="noStrike" cap="none">
                          <a:solidFill>
                            <a:schemeClr val="dk1"/>
                          </a:solidFill>
                          <a:latin typeface="Calibri"/>
                          <a:ea typeface="Calibri"/>
                          <a:cs typeface="Calibri"/>
                          <a:sym typeface="Calibri"/>
                        </a:rPr>
                        <a:t>print statement vs. print function</a:t>
                      </a:r>
                      <a:endParaRPr/>
                    </a:p>
                  </a:txBody>
                  <a:tcPr marL="91450" marR="91450" marT="45725" marB="45725"/>
                </a:tc>
                <a:tc>
                  <a:txBody>
                    <a:bodyPr/>
                    <a:lstStyle/>
                    <a:p>
                      <a:pPr marL="0" marR="0" lvl="0" indent="0" algn="l" rtl="0">
                        <a:spcBef>
                          <a:spcPts val="0"/>
                        </a:spcBef>
                        <a:spcAft>
                          <a:spcPts val="0"/>
                        </a:spcAft>
                        <a:buNone/>
                      </a:pPr>
                      <a:r>
                        <a:rPr lang="en-IN" sz="1600" u="none" strike="noStrike" cap="none"/>
                        <a:t>print "Hello World"</a:t>
                      </a:r>
                      <a:endParaRPr/>
                    </a:p>
                  </a:txBody>
                  <a:tcPr marL="91450" marR="91450" marT="45725" marB="45725"/>
                </a:tc>
                <a:tc>
                  <a:txBody>
                    <a:bodyPr/>
                    <a:lstStyle/>
                    <a:p>
                      <a:pPr marL="0" marR="0" lvl="0" indent="0" algn="l" rtl="0">
                        <a:spcBef>
                          <a:spcPts val="0"/>
                        </a:spcBef>
                        <a:spcAft>
                          <a:spcPts val="0"/>
                        </a:spcAft>
                        <a:buNone/>
                      </a:pPr>
                      <a:r>
                        <a:rPr lang="en-IN" sz="1600"/>
                        <a:t>print("Hello World")</a:t>
                      </a:r>
                      <a:endParaRPr/>
                    </a:p>
                  </a:txBody>
                  <a:tcPr marL="91450" marR="91450" marT="45725" marB="45725"/>
                </a:tc>
                <a:extLst>
                  <a:ext uri="{0D108BD9-81ED-4DB2-BD59-A6C34878D82A}">
                    <a16:rowId xmlns:a16="http://schemas.microsoft.com/office/drawing/2014/main" val="10001"/>
                  </a:ext>
                </a:extLst>
              </a:tr>
              <a:tr h="537900">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a:solidFill>
                            <a:schemeClr val="dk1"/>
                          </a:solidFill>
                          <a:latin typeface="Calibri"/>
                          <a:ea typeface="Calibri"/>
                          <a:cs typeface="Calibri"/>
                          <a:sym typeface="Calibri"/>
                        </a:rPr>
                        <a:t>range and xrange</a:t>
                      </a:r>
                      <a:endParaRPr sz="1600" b="0" i="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IN" sz="1600"/>
                        <a:t>range(1, 10) </a:t>
                      </a:r>
                      <a:endParaRPr/>
                    </a:p>
                    <a:p>
                      <a:pPr marL="0" marR="0" lvl="0" indent="0" algn="l" rtl="0">
                        <a:spcBef>
                          <a:spcPts val="0"/>
                        </a:spcBef>
                        <a:spcAft>
                          <a:spcPts val="0"/>
                        </a:spcAft>
                        <a:buNone/>
                      </a:pPr>
                      <a:r>
                        <a:rPr lang="en-IN" sz="1600"/>
                        <a:t>[1, 2, 3, 4, 5, 6, 7, 8, 9]</a:t>
                      </a:r>
                      <a:endParaRPr/>
                    </a:p>
                  </a:txBody>
                  <a:tcPr marL="91450" marR="91450" marT="45725" marB="45725"/>
                </a:tc>
                <a:tc>
                  <a:txBody>
                    <a:bodyPr/>
                    <a:lstStyle/>
                    <a:p>
                      <a:pPr marL="0" marR="0" lvl="0" indent="0" algn="l" rtl="0">
                        <a:spcBef>
                          <a:spcPts val="0"/>
                        </a:spcBef>
                        <a:spcAft>
                          <a:spcPts val="0"/>
                        </a:spcAft>
                        <a:buNone/>
                      </a:pPr>
                      <a:r>
                        <a:rPr lang="en-IN" sz="1600"/>
                        <a:t>range(1, 10) </a:t>
                      </a:r>
                      <a:endParaRPr/>
                    </a:p>
                    <a:p>
                      <a:pPr marL="0" marR="0" lvl="0" indent="0" algn="l" rtl="0">
                        <a:spcBef>
                          <a:spcPts val="0"/>
                        </a:spcBef>
                        <a:spcAft>
                          <a:spcPts val="0"/>
                        </a:spcAft>
                        <a:buNone/>
                      </a:pPr>
                      <a:r>
                        <a:rPr lang="en-IN" sz="1600"/>
                        <a:t>range(1, 10) no xrange</a:t>
                      </a:r>
                      <a:endParaRPr sz="1600"/>
                    </a:p>
                  </a:txBody>
                  <a:tcPr marL="91450" marR="91450" marT="45725" marB="45725"/>
                </a:tc>
                <a:extLst>
                  <a:ext uri="{0D108BD9-81ED-4DB2-BD59-A6C34878D82A}">
                    <a16:rowId xmlns:a16="http://schemas.microsoft.com/office/drawing/2014/main" val="10002"/>
                  </a:ext>
                </a:extLst>
              </a:tr>
              <a:tr h="537900">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a:solidFill>
                            <a:schemeClr val="dk1"/>
                          </a:solidFill>
                          <a:latin typeface="Calibri"/>
                          <a:ea typeface="Calibri"/>
                          <a:cs typeface="Calibri"/>
                          <a:sym typeface="Calibri"/>
                        </a:rPr>
                        <a:t>Raising and handling Exceptions</a:t>
                      </a:r>
                      <a:endParaRPr/>
                    </a:p>
                  </a:txBody>
                  <a:tcPr marL="91450" marR="91450" marT="45725" marB="45725"/>
                </a:tc>
                <a:tc>
                  <a:txBody>
                    <a:bodyPr/>
                    <a:lstStyle/>
                    <a:p>
                      <a:pPr marL="0" marR="0" lvl="0" indent="0" algn="l" rtl="0">
                        <a:spcBef>
                          <a:spcPts val="0"/>
                        </a:spcBef>
                        <a:spcAft>
                          <a:spcPts val="0"/>
                        </a:spcAft>
                        <a:buNone/>
                      </a:pPr>
                      <a:r>
                        <a:rPr lang="en-IN" sz="1600"/>
                        <a:t>[3, 5] &gt; 'xyz’ </a:t>
                      </a:r>
                      <a:endParaRPr/>
                    </a:p>
                    <a:p>
                      <a:pPr marL="0" marR="0" lvl="0" indent="0" algn="l" rtl="0">
                        <a:spcBef>
                          <a:spcPts val="0"/>
                        </a:spcBef>
                        <a:spcAft>
                          <a:spcPts val="0"/>
                        </a:spcAft>
                        <a:buNone/>
                      </a:pPr>
                      <a:r>
                        <a:rPr lang="en-IN" sz="1600"/>
                        <a:t>False</a:t>
                      </a:r>
                      <a:endParaRPr/>
                    </a:p>
                  </a:txBody>
                  <a:tcPr marL="91450" marR="91450" marT="45725" marB="45725"/>
                </a:tc>
                <a:tc>
                  <a:txBody>
                    <a:bodyPr/>
                    <a:lstStyle/>
                    <a:p>
                      <a:pPr marL="0" marR="0" lvl="0" indent="0" algn="l" rtl="0">
                        <a:spcBef>
                          <a:spcPts val="0"/>
                        </a:spcBef>
                        <a:spcAft>
                          <a:spcPts val="0"/>
                        </a:spcAft>
                        <a:buNone/>
                      </a:pPr>
                      <a:r>
                        <a:rPr lang="en-IN" sz="1600"/>
                        <a:t>list() &gt; str()</a:t>
                      </a:r>
                      <a:endParaRPr/>
                    </a:p>
                  </a:txBody>
                  <a:tcPr marL="91450" marR="91450" marT="45725" marB="45725"/>
                </a:tc>
                <a:extLst>
                  <a:ext uri="{0D108BD9-81ED-4DB2-BD59-A6C34878D82A}">
                    <a16:rowId xmlns:a16="http://schemas.microsoft.com/office/drawing/2014/main" val="10003"/>
                  </a:ext>
                </a:extLst>
              </a:tr>
              <a:tr h="537900">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a:solidFill>
                            <a:schemeClr val="dk1"/>
                          </a:solidFill>
                          <a:latin typeface="Calibri"/>
                          <a:ea typeface="Calibri"/>
                          <a:cs typeface="Calibri"/>
                          <a:sym typeface="Calibri"/>
                        </a:rPr>
                        <a:t>Comparison of unorderable types</a:t>
                      </a:r>
                      <a:endParaRPr/>
                    </a:p>
                  </a:txBody>
                  <a:tcPr marL="91450" marR="91450" marT="45725" marB="45725"/>
                </a:tc>
                <a:tc>
                  <a:txBody>
                    <a:bodyPr/>
                    <a:lstStyle/>
                    <a:p>
                      <a:pPr marL="0" marR="0" lvl="0" indent="0" algn="l" rtl="0">
                        <a:spcBef>
                          <a:spcPts val="0"/>
                        </a:spcBef>
                        <a:spcAft>
                          <a:spcPts val="0"/>
                        </a:spcAft>
                        <a:buNone/>
                      </a:pPr>
                      <a:r>
                        <a:rPr lang="en-IN" sz="1600"/>
                        <a:t>print "[2, 3]&gt;'xyz'= ", [2, 3]&gt;'xyz' [2, 3]&gt;'xyz' = False</a:t>
                      </a:r>
                      <a:endParaRPr/>
                    </a:p>
                  </a:txBody>
                  <a:tcPr marL="91450" marR="91450" marT="45725" marB="45725"/>
                </a:tc>
                <a:tc>
                  <a:txBody>
                    <a:bodyPr/>
                    <a:lstStyle/>
                    <a:p>
                      <a:pPr marL="0" marR="0" lvl="0" indent="0" algn="l" rtl="0">
                        <a:spcBef>
                          <a:spcPts val="0"/>
                        </a:spcBef>
                        <a:spcAft>
                          <a:spcPts val="0"/>
                        </a:spcAft>
                        <a:buNone/>
                      </a:pPr>
                      <a:r>
                        <a:rPr lang="en-IN" sz="1600"/>
                        <a:t>list() &gt; str()</a:t>
                      </a:r>
                      <a:endParaRPr/>
                    </a:p>
                  </a:txBody>
                  <a:tcPr marL="91450" marR="91450" marT="45725" marB="45725"/>
                </a:tc>
                <a:extLst>
                  <a:ext uri="{0D108BD9-81ED-4DB2-BD59-A6C34878D82A}">
                    <a16:rowId xmlns:a16="http://schemas.microsoft.com/office/drawing/2014/main" val="10004"/>
                  </a:ext>
                </a:extLst>
              </a:tr>
              <a:tr h="764375">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a:solidFill>
                            <a:schemeClr val="dk1"/>
                          </a:solidFill>
                          <a:latin typeface="Calibri"/>
                          <a:ea typeface="Calibri"/>
                          <a:cs typeface="Calibri"/>
                          <a:sym typeface="Calibri"/>
                        </a:rPr>
                        <a:t>bytes vs string</a:t>
                      </a:r>
                      <a:endParaRPr/>
                    </a:p>
                  </a:txBody>
                  <a:tcPr marL="91450" marR="91450" marT="45725" marB="45725"/>
                </a:tc>
                <a:tc>
                  <a:txBody>
                    <a:bodyPr/>
                    <a:lstStyle/>
                    <a:p>
                      <a:pPr marL="0" marR="0" lvl="0" indent="0" algn="l" rtl="0">
                        <a:spcBef>
                          <a:spcPts val="0"/>
                        </a:spcBef>
                        <a:spcAft>
                          <a:spcPts val="0"/>
                        </a:spcAft>
                        <a:buNone/>
                      </a:pPr>
                      <a:r>
                        <a:rPr lang="en-IN" sz="1600"/>
                        <a:t>&gt;&gt;&gt; a = "Python" </a:t>
                      </a:r>
                      <a:endParaRPr/>
                    </a:p>
                    <a:p>
                      <a:pPr marL="0" marR="0" lvl="0" indent="0" algn="l" rtl="0">
                        <a:spcBef>
                          <a:spcPts val="0"/>
                        </a:spcBef>
                        <a:spcAft>
                          <a:spcPts val="0"/>
                        </a:spcAft>
                        <a:buNone/>
                      </a:pPr>
                      <a:r>
                        <a:rPr lang="en-IN" sz="1600"/>
                        <a:t>&gt;&gt;&gt; len(a)</a:t>
                      </a:r>
                      <a:endParaRPr/>
                    </a:p>
                  </a:txBody>
                  <a:tcPr marL="91450" marR="91450" marT="45725" marB="45725"/>
                </a:tc>
                <a:tc>
                  <a:txBody>
                    <a:bodyPr/>
                    <a:lstStyle/>
                    <a:p>
                      <a:pPr marL="0" marR="0" lvl="0" indent="0" algn="l" rtl="0">
                        <a:spcBef>
                          <a:spcPts val="0"/>
                        </a:spcBef>
                        <a:spcAft>
                          <a:spcPts val="0"/>
                        </a:spcAft>
                        <a:buNone/>
                      </a:pPr>
                      <a:r>
                        <a:rPr lang="en-IN" sz="1600"/>
                        <a:t>To treat a string as a sequence of bytes, you need to cast: </a:t>
                      </a:r>
                      <a:endParaRPr/>
                    </a:p>
                    <a:p>
                      <a:pPr marL="0" marR="0" lvl="0" indent="0" algn="l" rtl="0">
                        <a:spcBef>
                          <a:spcPts val="0"/>
                        </a:spcBef>
                        <a:spcAft>
                          <a:spcPts val="0"/>
                        </a:spcAft>
                        <a:buNone/>
                      </a:pPr>
                      <a:r>
                        <a:rPr lang="en-IN" sz="1600"/>
                        <a:t>&gt;&gt;&gt; a = bytes("Python", "utf-8")</a:t>
                      </a:r>
                      <a:endParaRPr sz="1600"/>
                    </a:p>
                  </a:txBody>
                  <a:tcPr marL="91450" marR="91450" marT="45725" marB="45725"/>
                </a:tc>
                <a:extLst>
                  <a:ext uri="{0D108BD9-81ED-4DB2-BD59-A6C34878D82A}">
                    <a16:rowId xmlns:a16="http://schemas.microsoft.com/office/drawing/2014/main" val="10005"/>
                  </a:ext>
                </a:extLst>
              </a:tr>
              <a:tr h="537900">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a:solidFill>
                            <a:schemeClr val="dk1"/>
                          </a:solidFill>
                          <a:latin typeface="Calibri"/>
                          <a:ea typeface="Calibri"/>
                          <a:cs typeface="Calibri"/>
                          <a:sym typeface="Calibri"/>
                        </a:rPr>
                        <a:t>Integer division</a:t>
                      </a:r>
                      <a:endParaRPr/>
                    </a:p>
                  </a:txBody>
                  <a:tcPr marL="91450" marR="91450" marT="45725" marB="45725"/>
                </a:tc>
                <a:tc>
                  <a:txBody>
                    <a:bodyPr/>
                    <a:lstStyle/>
                    <a:p>
                      <a:pPr marL="0" marR="0" lvl="0" indent="0" algn="l" rtl="0">
                        <a:spcBef>
                          <a:spcPts val="0"/>
                        </a:spcBef>
                        <a:spcAft>
                          <a:spcPts val="0"/>
                        </a:spcAft>
                        <a:buNone/>
                      </a:pPr>
                      <a:r>
                        <a:rPr lang="en-IN" sz="1600"/>
                        <a:t>&gt;&gt;&gt; print "6//3 =", 6//3</a:t>
                      </a:r>
                      <a:endParaRPr/>
                    </a:p>
                    <a:p>
                      <a:pPr marL="0" marR="0" lvl="0" indent="0" algn="l" rtl="0">
                        <a:spcBef>
                          <a:spcPts val="0"/>
                        </a:spcBef>
                        <a:spcAft>
                          <a:spcPts val="0"/>
                        </a:spcAft>
                        <a:buNone/>
                      </a:pPr>
                      <a:r>
                        <a:rPr lang="en-IN" sz="1600"/>
                        <a:t>6//3 = 2</a:t>
                      </a:r>
                      <a:endParaRPr/>
                    </a:p>
                  </a:txBody>
                  <a:tcPr marL="91450" marR="91450" marT="45725" marB="45725"/>
                </a:tc>
                <a:tc>
                  <a:txBody>
                    <a:bodyPr/>
                    <a:lstStyle/>
                    <a:p>
                      <a:pPr marL="0" marR="0" lvl="0" indent="0" algn="l" rtl="0">
                        <a:spcBef>
                          <a:spcPts val="0"/>
                        </a:spcBef>
                        <a:spcAft>
                          <a:spcPts val="0"/>
                        </a:spcAft>
                        <a:buNone/>
                      </a:pPr>
                      <a:r>
                        <a:rPr lang="en-IN" sz="1600"/>
                        <a:t>&gt;&gt;&gt; print("6/3 =", 6/3) </a:t>
                      </a:r>
                      <a:endParaRPr/>
                    </a:p>
                    <a:p>
                      <a:pPr marL="0" marR="0" lvl="0" indent="0" algn="l" rtl="0">
                        <a:spcBef>
                          <a:spcPts val="0"/>
                        </a:spcBef>
                        <a:spcAft>
                          <a:spcPts val="0"/>
                        </a:spcAft>
                        <a:buNone/>
                      </a:pPr>
                      <a:r>
                        <a:rPr lang="en-IN" sz="1600"/>
                        <a:t>6/3 = 2.0</a:t>
                      </a:r>
                      <a:endParaRPr/>
                    </a:p>
                  </a:txBody>
                  <a:tcPr marL="91450" marR="91450" marT="45725" marB="45725"/>
                </a:tc>
                <a:extLst>
                  <a:ext uri="{0D108BD9-81ED-4DB2-BD59-A6C34878D82A}">
                    <a16:rowId xmlns:a16="http://schemas.microsoft.com/office/drawing/2014/main" val="10006"/>
                  </a:ext>
                </a:extLst>
              </a:tr>
              <a:tr h="537900">
                <a:tc>
                  <a:txBody>
                    <a:bodyPr/>
                    <a:lstStyle/>
                    <a:p>
                      <a:pPr marL="0" marR="0" lvl="0" indent="0" algn="l" rtl="0">
                        <a:lnSpc>
                          <a:spcPct val="100000"/>
                        </a:lnSpc>
                        <a:spcBef>
                          <a:spcPts val="0"/>
                        </a:spcBef>
                        <a:spcAft>
                          <a:spcPts val="0"/>
                        </a:spcAft>
                        <a:buClr>
                          <a:schemeClr val="dk1"/>
                        </a:buClr>
                        <a:buSzPts val="1600"/>
                        <a:buFont typeface="Calibri"/>
                        <a:buNone/>
                      </a:pPr>
                      <a:r>
                        <a:rPr lang="en-IN" sz="1600" b="0" i="0">
                          <a:solidFill>
                            <a:schemeClr val="dk1"/>
                          </a:solidFill>
                          <a:latin typeface="Calibri"/>
                          <a:ea typeface="Calibri"/>
                          <a:cs typeface="Calibri"/>
                          <a:sym typeface="Calibri"/>
                        </a:rPr>
                        <a:t>dictionary method</a:t>
                      </a:r>
                      <a:endParaRPr/>
                    </a:p>
                  </a:txBody>
                  <a:tcPr marL="91450" marR="91450" marT="45725" marB="45725"/>
                </a:tc>
                <a:tc>
                  <a:txBody>
                    <a:bodyPr/>
                    <a:lstStyle/>
                    <a:p>
                      <a:pPr marL="0" marR="0" lvl="0" indent="0" algn="l" rtl="0">
                        <a:spcBef>
                          <a:spcPts val="0"/>
                        </a:spcBef>
                        <a:spcAft>
                          <a:spcPts val="0"/>
                        </a:spcAft>
                        <a:buNone/>
                      </a:pPr>
                      <a:r>
                        <a:rPr lang="en-IN" sz="1600" b="0" i="0">
                          <a:solidFill>
                            <a:schemeClr val="dk1"/>
                          </a:solidFill>
                          <a:latin typeface="Calibri"/>
                          <a:ea typeface="Calibri"/>
                          <a:cs typeface="Calibri"/>
                          <a:sym typeface="Calibri"/>
                        </a:rPr>
                        <a:t>dict.iteritems(): Return an iterator over the dictionary's (key, value) pairs</a:t>
                      </a:r>
                      <a:endParaRPr sz="1600"/>
                    </a:p>
                  </a:txBody>
                  <a:tcPr marL="91450" marR="91450" marT="45725" marB="45725"/>
                </a:tc>
                <a:tc>
                  <a:txBody>
                    <a:bodyPr/>
                    <a:lstStyle/>
                    <a:p>
                      <a:pPr marL="0" marR="0" lvl="0" indent="0" algn="l" rtl="0">
                        <a:spcBef>
                          <a:spcPts val="0"/>
                        </a:spcBef>
                        <a:spcAft>
                          <a:spcPts val="0"/>
                        </a:spcAft>
                        <a:buNone/>
                      </a:pPr>
                      <a:r>
                        <a:rPr lang="en-IN" sz="1600" b="0" i="0">
                          <a:solidFill>
                            <a:schemeClr val="dk1"/>
                          </a:solidFill>
                          <a:latin typeface="Calibri"/>
                          <a:ea typeface="Calibri"/>
                          <a:cs typeface="Calibri"/>
                          <a:sym typeface="Calibri"/>
                        </a:rPr>
                        <a:t>dict.items(): Return a copy of the dictionary’s list of (key, value) pairs.</a:t>
                      </a:r>
                      <a:endParaRPr sz="1600"/>
                    </a:p>
                  </a:txBody>
                  <a:tcPr marL="91450" marR="91450" marT="45725" marB="45725"/>
                </a:tc>
                <a:extLst>
                  <a:ext uri="{0D108BD9-81ED-4DB2-BD59-A6C34878D82A}">
                    <a16:rowId xmlns:a16="http://schemas.microsoft.com/office/drawing/2014/main" val="10007"/>
                  </a:ext>
                </a:extLst>
              </a:tr>
              <a:tr h="506625">
                <a:tc>
                  <a:txBody>
                    <a:bodyPr/>
                    <a:lstStyle/>
                    <a:p>
                      <a:pPr marL="0" marR="0" lvl="0" indent="0" algn="l" rtl="0">
                        <a:lnSpc>
                          <a:spcPct val="100000"/>
                        </a:lnSpc>
                        <a:spcBef>
                          <a:spcPts val="0"/>
                        </a:spcBef>
                        <a:spcAft>
                          <a:spcPts val="0"/>
                        </a:spcAft>
                        <a:buClr>
                          <a:schemeClr val="dk1"/>
                        </a:buClr>
                        <a:buSzPts val="1800"/>
                        <a:buFont typeface="Calibri"/>
                        <a:buNone/>
                      </a:pPr>
                      <a:r>
                        <a:rPr lang="en-IN" sz="1800" b="0" i="0">
                          <a:solidFill>
                            <a:schemeClr val="dk1"/>
                          </a:solidFill>
                          <a:latin typeface="Calibri"/>
                          <a:ea typeface="Calibri"/>
                          <a:cs typeface="Calibri"/>
                          <a:sym typeface="Calibri"/>
                        </a:rPr>
                        <a:t>Data Input</a:t>
                      </a:r>
                      <a:endParaRPr/>
                    </a:p>
                  </a:txBody>
                  <a:tcPr marL="91450" marR="91450" marT="45725" marB="45725"/>
                </a:tc>
                <a:tc>
                  <a:txBody>
                    <a:bodyPr/>
                    <a:lstStyle/>
                    <a:p>
                      <a:pPr marL="0" marR="0" lvl="0" indent="0" algn="l" rtl="0">
                        <a:spcBef>
                          <a:spcPts val="0"/>
                        </a:spcBef>
                        <a:spcAft>
                          <a:spcPts val="0"/>
                        </a:spcAft>
                        <a:buNone/>
                      </a:pPr>
                      <a:r>
                        <a:rPr lang="en-IN" sz="1600"/>
                        <a:t>&gt;&gt;&gt;data_input2 = raw_input()</a:t>
                      </a:r>
                      <a:endParaRPr/>
                    </a:p>
                  </a:txBody>
                  <a:tcPr marL="91450" marR="91450" marT="45725" marB="45725"/>
                </a:tc>
                <a:tc>
                  <a:txBody>
                    <a:bodyPr/>
                    <a:lstStyle/>
                    <a:p>
                      <a:pPr marL="0" marR="0" lvl="0" indent="0" algn="l" rtl="0">
                        <a:spcBef>
                          <a:spcPts val="0"/>
                        </a:spcBef>
                        <a:spcAft>
                          <a:spcPts val="0"/>
                        </a:spcAft>
                        <a:buNone/>
                      </a:pPr>
                      <a:r>
                        <a:rPr lang="en-IN" sz="1600"/>
                        <a:t>&gt;&gt;&gt;data_input3 = input()</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199"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Calibri"/>
              <a:buNone/>
            </a:pPr>
            <a:r>
              <a:rPr lang="en-IN" sz="4000"/>
              <a:t>Agenda</a:t>
            </a:r>
            <a:endParaRPr sz="4000">
              <a:solidFill>
                <a:srgbClr val="1F3864"/>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a:solidFill>
                  <a:srgbClr val="002060"/>
                </a:solidFill>
              </a:rPr>
              <a:t>What is python </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What can python do</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Python ranking </a:t>
            </a:r>
            <a:endParaRPr>
              <a:solidFill>
                <a:srgbClr val="002060"/>
              </a:solidFill>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Why learn Python?</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IEEE Spectrum 2016-2017 rankings</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14 best programming languages</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Basics of Python programming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Python GUI development with Tkinter</a:t>
            </a:r>
            <a:endParaRPr>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838200" y="527685"/>
            <a:ext cx="10515600" cy="7524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Coding Style:</a:t>
            </a:r>
            <a:endParaRPr/>
          </a:p>
        </p:txBody>
      </p:sp>
      <p:sp>
        <p:nvSpPr>
          <p:cNvPr id="227" name="Google Shape;22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228" name="Google Shape;228;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400"/>
              <a:buChar char="•"/>
            </a:pPr>
            <a:r>
              <a:rPr lang="en-IN">
                <a:solidFill>
                  <a:schemeClr val="accent1"/>
                </a:solidFill>
              </a:rPr>
              <a:t>Use 4 spaces </a:t>
            </a:r>
            <a:r>
              <a:rPr lang="en-IN"/>
              <a:t>per indentation and no tabs.</a:t>
            </a:r>
            <a:endParaRPr/>
          </a:p>
          <a:p>
            <a:pPr marL="228600" lvl="0" indent="-228600" algn="l" rtl="0">
              <a:lnSpc>
                <a:spcPct val="90000"/>
              </a:lnSpc>
              <a:spcBef>
                <a:spcPts val="1000"/>
              </a:spcBef>
              <a:spcAft>
                <a:spcPts val="0"/>
              </a:spcAft>
              <a:buClr>
                <a:schemeClr val="accent1"/>
              </a:buClr>
              <a:buSzPts val="2400"/>
              <a:buChar char="•"/>
            </a:pPr>
            <a:r>
              <a:rPr lang="en-IN">
                <a:solidFill>
                  <a:schemeClr val="accent1"/>
                </a:solidFill>
              </a:rPr>
              <a:t>Do not mix tabs and spaces. </a:t>
            </a:r>
            <a:r>
              <a:rPr lang="en-IN"/>
              <a:t>Tabs create confusion and it is recommended to use only spaces.</a:t>
            </a:r>
            <a:endParaRPr/>
          </a:p>
          <a:p>
            <a:pPr marL="228600" lvl="0" indent="-228600" algn="l" rtl="0">
              <a:lnSpc>
                <a:spcPct val="90000"/>
              </a:lnSpc>
              <a:spcBef>
                <a:spcPts val="1000"/>
              </a:spcBef>
              <a:spcAft>
                <a:spcPts val="0"/>
              </a:spcAft>
              <a:buClr>
                <a:schemeClr val="accent1"/>
              </a:buClr>
              <a:buSzPts val="2400"/>
              <a:buChar char="•"/>
            </a:pPr>
            <a:r>
              <a:rPr lang="en-IN">
                <a:solidFill>
                  <a:schemeClr val="accent1"/>
                </a:solidFill>
              </a:rPr>
              <a:t>Maximum line length : </a:t>
            </a:r>
            <a:r>
              <a:rPr lang="en-IN"/>
              <a:t>79 characters which help users with a small display.</a:t>
            </a:r>
            <a:endParaRPr/>
          </a:p>
          <a:p>
            <a:pPr marL="228600" lvl="0" indent="-228600" algn="l" rtl="0">
              <a:lnSpc>
                <a:spcPct val="90000"/>
              </a:lnSpc>
              <a:spcBef>
                <a:spcPts val="1000"/>
              </a:spcBef>
              <a:spcAft>
                <a:spcPts val="0"/>
              </a:spcAft>
              <a:buClr>
                <a:schemeClr val="accent1"/>
              </a:buClr>
              <a:buSzPts val="2400"/>
              <a:buChar char="•"/>
            </a:pPr>
            <a:r>
              <a:rPr lang="en-IN">
                <a:solidFill>
                  <a:schemeClr val="accent1"/>
                </a:solidFill>
              </a:rPr>
              <a:t>Use blank lines</a:t>
            </a:r>
            <a:r>
              <a:rPr lang="en-IN"/>
              <a:t> to separate top-level function and class definitions and single blank line to separate methods definitions inside a class and larger blocks of code inside functions.</a:t>
            </a:r>
            <a:endParaRPr/>
          </a:p>
          <a:p>
            <a:pPr marL="228600" lvl="0" indent="-228600" algn="l" rtl="0">
              <a:lnSpc>
                <a:spcPct val="90000"/>
              </a:lnSpc>
              <a:spcBef>
                <a:spcPts val="1000"/>
              </a:spcBef>
              <a:spcAft>
                <a:spcPts val="0"/>
              </a:spcAft>
              <a:buClr>
                <a:schemeClr val="dk1"/>
              </a:buClr>
              <a:buSzPts val="2400"/>
              <a:buChar char="•"/>
            </a:pPr>
            <a:r>
              <a:rPr lang="en-IN"/>
              <a:t>When possible, put </a:t>
            </a:r>
            <a:r>
              <a:rPr lang="en-IN">
                <a:solidFill>
                  <a:schemeClr val="accent1"/>
                </a:solidFill>
              </a:rPr>
              <a:t>inline comments </a:t>
            </a:r>
            <a:r>
              <a:rPr lang="en-IN"/>
              <a:t>(should be complete sentences).</a:t>
            </a:r>
            <a:endParaRPr/>
          </a:p>
          <a:p>
            <a:pPr marL="228600" lvl="0" indent="-228600" algn="l" rtl="0">
              <a:lnSpc>
                <a:spcPct val="90000"/>
              </a:lnSpc>
              <a:spcBef>
                <a:spcPts val="1000"/>
              </a:spcBef>
              <a:spcAft>
                <a:spcPts val="0"/>
              </a:spcAft>
              <a:buClr>
                <a:schemeClr val="accent1"/>
              </a:buClr>
              <a:buSzPts val="2400"/>
              <a:buChar char="•"/>
            </a:pPr>
            <a:r>
              <a:rPr lang="en-IN">
                <a:solidFill>
                  <a:schemeClr val="accent1"/>
                </a:solidFill>
              </a:rPr>
              <a:t>Use spaces </a:t>
            </a:r>
            <a:r>
              <a:rPr lang="en-IN"/>
              <a:t>around expressions and statements.</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838200" y="365125"/>
            <a:ext cx="10515600" cy="9658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Reserve words:</a:t>
            </a:r>
            <a:endParaRPr/>
          </a:p>
        </p:txBody>
      </p:sp>
      <p:sp>
        <p:nvSpPr>
          <p:cNvPr id="234" name="Google Shape;23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graphicFrame>
        <p:nvGraphicFramePr>
          <p:cNvPr id="235" name="Google Shape;235;p19"/>
          <p:cNvGraphicFramePr/>
          <p:nvPr/>
        </p:nvGraphicFramePr>
        <p:xfrm>
          <a:off x="1371600" y="1524000"/>
          <a:ext cx="9448750" cy="4718600"/>
        </p:xfrm>
        <a:graphic>
          <a:graphicData uri="http://schemas.openxmlformats.org/drawingml/2006/table">
            <a:tbl>
              <a:tblPr>
                <a:noFill/>
                <a:tableStyleId>{3DB1A900-376A-4626-85A1-ED3B4301983A}</a:tableStyleId>
              </a:tblPr>
              <a:tblGrid>
                <a:gridCol w="1889750">
                  <a:extLst>
                    <a:ext uri="{9D8B030D-6E8A-4147-A177-3AD203B41FA5}">
                      <a16:colId xmlns:a16="http://schemas.microsoft.com/office/drawing/2014/main" val="20000"/>
                    </a:ext>
                  </a:extLst>
                </a:gridCol>
                <a:gridCol w="1889750">
                  <a:extLst>
                    <a:ext uri="{9D8B030D-6E8A-4147-A177-3AD203B41FA5}">
                      <a16:colId xmlns:a16="http://schemas.microsoft.com/office/drawing/2014/main" val="20001"/>
                    </a:ext>
                  </a:extLst>
                </a:gridCol>
                <a:gridCol w="1889750">
                  <a:extLst>
                    <a:ext uri="{9D8B030D-6E8A-4147-A177-3AD203B41FA5}">
                      <a16:colId xmlns:a16="http://schemas.microsoft.com/office/drawing/2014/main" val="20002"/>
                    </a:ext>
                  </a:extLst>
                </a:gridCol>
                <a:gridCol w="1889750">
                  <a:extLst>
                    <a:ext uri="{9D8B030D-6E8A-4147-A177-3AD203B41FA5}">
                      <a16:colId xmlns:a16="http://schemas.microsoft.com/office/drawing/2014/main" val="20003"/>
                    </a:ext>
                  </a:extLst>
                </a:gridCol>
                <a:gridCol w="1889750">
                  <a:extLst>
                    <a:ext uri="{9D8B030D-6E8A-4147-A177-3AD203B41FA5}">
                      <a16:colId xmlns:a16="http://schemas.microsoft.com/office/drawing/2014/main" val="20004"/>
                    </a:ext>
                  </a:extLst>
                </a:gridCol>
              </a:tblGrid>
              <a:tr h="637000">
                <a:tc>
                  <a:txBody>
                    <a:bodyPr/>
                    <a:lstStyle/>
                    <a:p>
                      <a:pPr marL="0" marR="0" lvl="0" indent="0" algn="l" rtl="0">
                        <a:spcBef>
                          <a:spcPts val="0"/>
                        </a:spcBef>
                        <a:spcAft>
                          <a:spcPts val="0"/>
                        </a:spcAft>
                        <a:buNone/>
                      </a:pPr>
                      <a:r>
                        <a:rPr lang="en-IN" sz="3600"/>
                        <a:t>False</a:t>
                      </a:r>
                      <a:endParaRPr/>
                    </a:p>
                  </a:txBody>
                  <a:tcPr marL="50800" marR="50800" marT="50800" marB="50800"/>
                </a:tc>
                <a:tc>
                  <a:txBody>
                    <a:bodyPr/>
                    <a:lstStyle/>
                    <a:p>
                      <a:pPr marL="0" marR="0" lvl="0" indent="0" algn="l" rtl="0">
                        <a:spcBef>
                          <a:spcPts val="0"/>
                        </a:spcBef>
                        <a:spcAft>
                          <a:spcPts val="0"/>
                        </a:spcAft>
                        <a:buNone/>
                      </a:pPr>
                      <a:r>
                        <a:rPr lang="en-IN" sz="3600"/>
                        <a:t>class</a:t>
                      </a:r>
                      <a:endParaRPr/>
                    </a:p>
                  </a:txBody>
                  <a:tcPr marL="50800" marR="50800" marT="50800" marB="50800"/>
                </a:tc>
                <a:tc>
                  <a:txBody>
                    <a:bodyPr/>
                    <a:lstStyle/>
                    <a:p>
                      <a:pPr marL="0" marR="0" lvl="0" indent="0" algn="l" rtl="0">
                        <a:spcBef>
                          <a:spcPts val="0"/>
                        </a:spcBef>
                        <a:spcAft>
                          <a:spcPts val="0"/>
                        </a:spcAft>
                        <a:buNone/>
                      </a:pPr>
                      <a:r>
                        <a:rPr lang="en-IN" sz="3600"/>
                        <a:t>finally</a:t>
                      </a:r>
                      <a:endParaRPr/>
                    </a:p>
                  </a:txBody>
                  <a:tcPr marL="50800" marR="50800" marT="50800" marB="50800"/>
                </a:tc>
                <a:tc>
                  <a:txBody>
                    <a:bodyPr/>
                    <a:lstStyle/>
                    <a:p>
                      <a:pPr marL="0" marR="0" lvl="0" indent="0" algn="l" rtl="0">
                        <a:spcBef>
                          <a:spcPts val="0"/>
                        </a:spcBef>
                        <a:spcAft>
                          <a:spcPts val="0"/>
                        </a:spcAft>
                        <a:buNone/>
                      </a:pPr>
                      <a:r>
                        <a:rPr lang="en-IN" sz="3600"/>
                        <a:t>is</a:t>
                      </a:r>
                      <a:endParaRPr/>
                    </a:p>
                  </a:txBody>
                  <a:tcPr marL="50800" marR="50800" marT="50800" marB="50800"/>
                </a:tc>
                <a:tc>
                  <a:txBody>
                    <a:bodyPr/>
                    <a:lstStyle/>
                    <a:p>
                      <a:pPr marL="0" marR="0" lvl="0" indent="0" algn="l" rtl="0">
                        <a:spcBef>
                          <a:spcPts val="0"/>
                        </a:spcBef>
                        <a:spcAft>
                          <a:spcPts val="0"/>
                        </a:spcAft>
                        <a:buNone/>
                      </a:pPr>
                      <a:r>
                        <a:rPr lang="en-IN" sz="3600"/>
                        <a:t>return</a:t>
                      </a:r>
                      <a:endParaRPr/>
                    </a:p>
                  </a:txBody>
                  <a:tcPr marL="50800" marR="50800" marT="50800" marB="50800"/>
                </a:tc>
                <a:extLst>
                  <a:ext uri="{0D108BD9-81ED-4DB2-BD59-A6C34878D82A}">
                    <a16:rowId xmlns:a16="http://schemas.microsoft.com/office/drawing/2014/main" val="10000"/>
                  </a:ext>
                </a:extLst>
              </a:tr>
              <a:tr h="733700">
                <a:tc>
                  <a:txBody>
                    <a:bodyPr/>
                    <a:lstStyle/>
                    <a:p>
                      <a:pPr marL="0" marR="0" lvl="0" indent="0" algn="l" rtl="0">
                        <a:spcBef>
                          <a:spcPts val="0"/>
                        </a:spcBef>
                        <a:spcAft>
                          <a:spcPts val="0"/>
                        </a:spcAft>
                        <a:buNone/>
                      </a:pPr>
                      <a:r>
                        <a:rPr lang="en-IN" sz="3600"/>
                        <a:t>None</a:t>
                      </a:r>
                      <a:endParaRPr/>
                    </a:p>
                  </a:txBody>
                  <a:tcPr marL="50800" marR="50800" marT="50800" marB="50800"/>
                </a:tc>
                <a:tc>
                  <a:txBody>
                    <a:bodyPr/>
                    <a:lstStyle/>
                    <a:p>
                      <a:pPr marL="0" marR="0" lvl="0" indent="0" algn="l" rtl="0">
                        <a:spcBef>
                          <a:spcPts val="0"/>
                        </a:spcBef>
                        <a:spcAft>
                          <a:spcPts val="0"/>
                        </a:spcAft>
                        <a:buNone/>
                      </a:pPr>
                      <a:r>
                        <a:rPr lang="en-IN" sz="3600"/>
                        <a:t>continue</a:t>
                      </a:r>
                      <a:endParaRPr/>
                    </a:p>
                  </a:txBody>
                  <a:tcPr marL="50800" marR="50800" marT="50800" marB="50800"/>
                </a:tc>
                <a:tc>
                  <a:txBody>
                    <a:bodyPr/>
                    <a:lstStyle/>
                    <a:p>
                      <a:pPr marL="0" marR="0" lvl="0" indent="0" algn="l" rtl="0">
                        <a:spcBef>
                          <a:spcPts val="0"/>
                        </a:spcBef>
                        <a:spcAft>
                          <a:spcPts val="0"/>
                        </a:spcAft>
                        <a:buNone/>
                      </a:pPr>
                      <a:r>
                        <a:rPr lang="en-IN" sz="3600"/>
                        <a:t>for</a:t>
                      </a:r>
                      <a:endParaRPr/>
                    </a:p>
                  </a:txBody>
                  <a:tcPr marL="50800" marR="50800" marT="50800" marB="50800"/>
                </a:tc>
                <a:tc>
                  <a:txBody>
                    <a:bodyPr/>
                    <a:lstStyle/>
                    <a:p>
                      <a:pPr marL="0" marR="0" lvl="0" indent="0" algn="l" rtl="0">
                        <a:spcBef>
                          <a:spcPts val="0"/>
                        </a:spcBef>
                        <a:spcAft>
                          <a:spcPts val="0"/>
                        </a:spcAft>
                        <a:buNone/>
                      </a:pPr>
                      <a:r>
                        <a:rPr lang="en-IN" sz="3600"/>
                        <a:t>lambda</a:t>
                      </a:r>
                      <a:endParaRPr/>
                    </a:p>
                  </a:txBody>
                  <a:tcPr marL="50800" marR="50800" marT="50800" marB="50800"/>
                </a:tc>
                <a:tc>
                  <a:txBody>
                    <a:bodyPr/>
                    <a:lstStyle/>
                    <a:p>
                      <a:pPr marL="0" marR="0" lvl="0" indent="0" algn="l" rtl="0">
                        <a:spcBef>
                          <a:spcPts val="0"/>
                        </a:spcBef>
                        <a:spcAft>
                          <a:spcPts val="0"/>
                        </a:spcAft>
                        <a:buNone/>
                      </a:pPr>
                      <a:r>
                        <a:rPr lang="en-IN" sz="3600"/>
                        <a:t>try</a:t>
                      </a:r>
                      <a:endParaRPr/>
                    </a:p>
                  </a:txBody>
                  <a:tcPr marL="50800" marR="50800" marT="50800" marB="50800"/>
                </a:tc>
                <a:extLst>
                  <a:ext uri="{0D108BD9-81ED-4DB2-BD59-A6C34878D82A}">
                    <a16:rowId xmlns:a16="http://schemas.microsoft.com/office/drawing/2014/main" val="10001"/>
                  </a:ext>
                </a:extLst>
              </a:tr>
              <a:tr h="733700">
                <a:tc>
                  <a:txBody>
                    <a:bodyPr/>
                    <a:lstStyle/>
                    <a:p>
                      <a:pPr marL="0" marR="0" lvl="0" indent="0" algn="l" rtl="0">
                        <a:spcBef>
                          <a:spcPts val="0"/>
                        </a:spcBef>
                        <a:spcAft>
                          <a:spcPts val="0"/>
                        </a:spcAft>
                        <a:buNone/>
                      </a:pPr>
                      <a:r>
                        <a:rPr lang="en-IN" sz="3600"/>
                        <a:t>True</a:t>
                      </a:r>
                      <a:endParaRPr/>
                    </a:p>
                  </a:txBody>
                  <a:tcPr marL="50800" marR="50800" marT="50800" marB="50800"/>
                </a:tc>
                <a:tc>
                  <a:txBody>
                    <a:bodyPr/>
                    <a:lstStyle/>
                    <a:p>
                      <a:pPr marL="0" marR="0" lvl="0" indent="0" algn="l" rtl="0">
                        <a:spcBef>
                          <a:spcPts val="0"/>
                        </a:spcBef>
                        <a:spcAft>
                          <a:spcPts val="0"/>
                        </a:spcAft>
                        <a:buNone/>
                      </a:pPr>
                      <a:r>
                        <a:rPr lang="en-IN" sz="3600"/>
                        <a:t>def</a:t>
                      </a:r>
                      <a:endParaRPr/>
                    </a:p>
                  </a:txBody>
                  <a:tcPr marL="50800" marR="50800" marT="50800" marB="50800"/>
                </a:tc>
                <a:tc>
                  <a:txBody>
                    <a:bodyPr/>
                    <a:lstStyle/>
                    <a:p>
                      <a:pPr marL="0" marR="0" lvl="0" indent="0" algn="l" rtl="0">
                        <a:spcBef>
                          <a:spcPts val="0"/>
                        </a:spcBef>
                        <a:spcAft>
                          <a:spcPts val="0"/>
                        </a:spcAft>
                        <a:buNone/>
                      </a:pPr>
                      <a:r>
                        <a:rPr lang="en-IN" sz="3600"/>
                        <a:t>from</a:t>
                      </a:r>
                      <a:endParaRPr/>
                    </a:p>
                  </a:txBody>
                  <a:tcPr marL="50800" marR="50800" marT="50800" marB="50800"/>
                </a:tc>
                <a:tc>
                  <a:txBody>
                    <a:bodyPr/>
                    <a:lstStyle/>
                    <a:p>
                      <a:pPr marL="0" marR="0" lvl="0" indent="0" algn="l" rtl="0">
                        <a:spcBef>
                          <a:spcPts val="0"/>
                        </a:spcBef>
                        <a:spcAft>
                          <a:spcPts val="0"/>
                        </a:spcAft>
                        <a:buNone/>
                      </a:pPr>
                      <a:r>
                        <a:rPr lang="en-IN" sz="3600"/>
                        <a:t>nonlocal</a:t>
                      </a:r>
                      <a:endParaRPr/>
                    </a:p>
                  </a:txBody>
                  <a:tcPr marL="50800" marR="50800" marT="50800" marB="50800"/>
                </a:tc>
                <a:tc>
                  <a:txBody>
                    <a:bodyPr/>
                    <a:lstStyle/>
                    <a:p>
                      <a:pPr marL="0" marR="0" lvl="0" indent="0" algn="l" rtl="0">
                        <a:spcBef>
                          <a:spcPts val="0"/>
                        </a:spcBef>
                        <a:spcAft>
                          <a:spcPts val="0"/>
                        </a:spcAft>
                        <a:buNone/>
                      </a:pPr>
                      <a:r>
                        <a:rPr lang="en-IN" sz="3600"/>
                        <a:t>while</a:t>
                      </a:r>
                      <a:endParaRPr/>
                    </a:p>
                  </a:txBody>
                  <a:tcPr marL="50800" marR="50800" marT="50800" marB="50800"/>
                </a:tc>
                <a:extLst>
                  <a:ext uri="{0D108BD9-81ED-4DB2-BD59-A6C34878D82A}">
                    <a16:rowId xmlns:a16="http://schemas.microsoft.com/office/drawing/2014/main" val="10002"/>
                  </a:ext>
                </a:extLst>
              </a:tr>
              <a:tr h="637000">
                <a:tc>
                  <a:txBody>
                    <a:bodyPr/>
                    <a:lstStyle/>
                    <a:p>
                      <a:pPr marL="0" marR="0" lvl="0" indent="0" algn="l" rtl="0">
                        <a:spcBef>
                          <a:spcPts val="0"/>
                        </a:spcBef>
                        <a:spcAft>
                          <a:spcPts val="0"/>
                        </a:spcAft>
                        <a:buNone/>
                      </a:pPr>
                      <a:r>
                        <a:rPr lang="en-IN" sz="3600"/>
                        <a:t>and</a:t>
                      </a:r>
                      <a:endParaRPr/>
                    </a:p>
                  </a:txBody>
                  <a:tcPr marL="50800" marR="50800" marT="50800" marB="50800"/>
                </a:tc>
                <a:tc>
                  <a:txBody>
                    <a:bodyPr/>
                    <a:lstStyle/>
                    <a:p>
                      <a:pPr marL="0" marR="0" lvl="0" indent="0" algn="l" rtl="0">
                        <a:spcBef>
                          <a:spcPts val="0"/>
                        </a:spcBef>
                        <a:spcAft>
                          <a:spcPts val="0"/>
                        </a:spcAft>
                        <a:buNone/>
                      </a:pPr>
                      <a:r>
                        <a:rPr lang="en-IN" sz="3600"/>
                        <a:t>del</a:t>
                      </a:r>
                      <a:endParaRPr/>
                    </a:p>
                  </a:txBody>
                  <a:tcPr marL="50800" marR="50800" marT="50800" marB="50800"/>
                </a:tc>
                <a:tc>
                  <a:txBody>
                    <a:bodyPr/>
                    <a:lstStyle/>
                    <a:p>
                      <a:pPr marL="0" marR="0" lvl="0" indent="0" algn="l" rtl="0">
                        <a:spcBef>
                          <a:spcPts val="0"/>
                        </a:spcBef>
                        <a:spcAft>
                          <a:spcPts val="0"/>
                        </a:spcAft>
                        <a:buNone/>
                      </a:pPr>
                      <a:r>
                        <a:rPr lang="en-IN" sz="3600"/>
                        <a:t>global</a:t>
                      </a:r>
                      <a:endParaRPr/>
                    </a:p>
                  </a:txBody>
                  <a:tcPr marL="50800" marR="50800" marT="50800" marB="50800"/>
                </a:tc>
                <a:tc>
                  <a:txBody>
                    <a:bodyPr/>
                    <a:lstStyle/>
                    <a:p>
                      <a:pPr marL="0" marR="0" lvl="0" indent="0" algn="l" rtl="0">
                        <a:spcBef>
                          <a:spcPts val="0"/>
                        </a:spcBef>
                        <a:spcAft>
                          <a:spcPts val="0"/>
                        </a:spcAft>
                        <a:buNone/>
                      </a:pPr>
                      <a:r>
                        <a:rPr lang="en-IN" sz="3600"/>
                        <a:t>not</a:t>
                      </a:r>
                      <a:endParaRPr/>
                    </a:p>
                  </a:txBody>
                  <a:tcPr marL="50800" marR="50800" marT="50800" marB="50800"/>
                </a:tc>
                <a:tc>
                  <a:txBody>
                    <a:bodyPr/>
                    <a:lstStyle/>
                    <a:p>
                      <a:pPr marL="0" marR="0" lvl="0" indent="0" algn="l" rtl="0">
                        <a:spcBef>
                          <a:spcPts val="0"/>
                        </a:spcBef>
                        <a:spcAft>
                          <a:spcPts val="0"/>
                        </a:spcAft>
                        <a:buNone/>
                      </a:pPr>
                      <a:r>
                        <a:rPr lang="en-IN" sz="3600"/>
                        <a:t>with</a:t>
                      </a:r>
                      <a:endParaRPr/>
                    </a:p>
                  </a:txBody>
                  <a:tcPr marL="50800" marR="50800" marT="50800" marB="50800"/>
                </a:tc>
                <a:extLst>
                  <a:ext uri="{0D108BD9-81ED-4DB2-BD59-A6C34878D82A}">
                    <a16:rowId xmlns:a16="http://schemas.microsoft.com/office/drawing/2014/main" val="10003"/>
                  </a:ext>
                </a:extLst>
              </a:tr>
              <a:tr h="637000">
                <a:tc>
                  <a:txBody>
                    <a:bodyPr/>
                    <a:lstStyle/>
                    <a:p>
                      <a:pPr marL="0" marR="0" lvl="0" indent="0" algn="l" rtl="0">
                        <a:spcBef>
                          <a:spcPts val="0"/>
                        </a:spcBef>
                        <a:spcAft>
                          <a:spcPts val="0"/>
                        </a:spcAft>
                        <a:buNone/>
                      </a:pPr>
                      <a:r>
                        <a:rPr lang="en-IN" sz="3600"/>
                        <a:t>as</a:t>
                      </a:r>
                      <a:endParaRPr/>
                    </a:p>
                  </a:txBody>
                  <a:tcPr marL="50800" marR="50800" marT="50800" marB="50800"/>
                </a:tc>
                <a:tc>
                  <a:txBody>
                    <a:bodyPr/>
                    <a:lstStyle/>
                    <a:p>
                      <a:pPr marL="0" marR="0" lvl="0" indent="0" algn="l" rtl="0">
                        <a:spcBef>
                          <a:spcPts val="0"/>
                        </a:spcBef>
                        <a:spcAft>
                          <a:spcPts val="0"/>
                        </a:spcAft>
                        <a:buNone/>
                      </a:pPr>
                      <a:r>
                        <a:rPr lang="en-IN" sz="3600"/>
                        <a:t>el</a:t>
                      </a:r>
                      <a:endParaRPr/>
                    </a:p>
                  </a:txBody>
                  <a:tcPr marL="50800" marR="50800" marT="50800" marB="50800"/>
                </a:tc>
                <a:tc>
                  <a:txBody>
                    <a:bodyPr/>
                    <a:lstStyle/>
                    <a:p>
                      <a:pPr marL="0" marR="0" lvl="0" indent="0" algn="l" rtl="0">
                        <a:spcBef>
                          <a:spcPts val="0"/>
                        </a:spcBef>
                        <a:spcAft>
                          <a:spcPts val="0"/>
                        </a:spcAft>
                        <a:buNone/>
                      </a:pPr>
                      <a:r>
                        <a:rPr lang="en-IN" sz="3600"/>
                        <a:t>if</a:t>
                      </a:r>
                      <a:endParaRPr/>
                    </a:p>
                  </a:txBody>
                  <a:tcPr marL="50800" marR="50800" marT="50800" marB="50800"/>
                </a:tc>
                <a:tc>
                  <a:txBody>
                    <a:bodyPr/>
                    <a:lstStyle/>
                    <a:p>
                      <a:pPr marL="0" marR="0" lvl="0" indent="0" algn="l" rtl="0">
                        <a:spcBef>
                          <a:spcPts val="0"/>
                        </a:spcBef>
                        <a:spcAft>
                          <a:spcPts val="0"/>
                        </a:spcAft>
                        <a:buNone/>
                      </a:pPr>
                      <a:r>
                        <a:rPr lang="en-IN" sz="3600"/>
                        <a:t>or</a:t>
                      </a:r>
                      <a:endParaRPr/>
                    </a:p>
                  </a:txBody>
                  <a:tcPr marL="50800" marR="50800" marT="50800" marB="50800"/>
                </a:tc>
                <a:tc>
                  <a:txBody>
                    <a:bodyPr/>
                    <a:lstStyle/>
                    <a:p>
                      <a:pPr marL="0" marR="0" lvl="0" indent="0" algn="l" rtl="0">
                        <a:spcBef>
                          <a:spcPts val="0"/>
                        </a:spcBef>
                        <a:spcAft>
                          <a:spcPts val="0"/>
                        </a:spcAft>
                        <a:buNone/>
                      </a:pPr>
                      <a:r>
                        <a:rPr lang="en-IN" sz="3600"/>
                        <a:t>yield</a:t>
                      </a:r>
                      <a:endParaRPr/>
                    </a:p>
                  </a:txBody>
                  <a:tcPr marL="50800" marR="50800" marT="50800" marB="50800"/>
                </a:tc>
                <a:extLst>
                  <a:ext uri="{0D108BD9-81ED-4DB2-BD59-A6C34878D82A}">
                    <a16:rowId xmlns:a16="http://schemas.microsoft.com/office/drawing/2014/main" val="10004"/>
                  </a:ext>
                </a:extLst>
              </a:tr>
              <a:tr h="637000">
                <a:tc>
                  <a:txBody>
                    <a:bodyPr/>
                    <a:lstStyle/>
                    <a:p>
                      <a:pPr marL="0" marR="0" lvl="0" indent="0" algn="l" rtl="0">
                        <a:spcBef>
                          <a:spcPts val="0"/>
                        </a:spcBef>
                        <a:spcAft>
                          <a:spcPts val="0"/>
                        </a:spcAft>
                        <a:buNone/>
                      </a:pPr>
                      <a:r>
                        <a:rPr lang="en-IN" sz="3600"/>
                        <a:t>assert</a:t>
                      </a:r>
                      <a:endParaRPr/>
                    </a:p>
                  </a:txBody>
                  <a:tcPr marL="50800" marR="50800" marT="50800" marB="50800"/>
                </a:tc>
                <a:tc>
                  <a:txBody>
                    <a:bodyPr/>
                    <a:lstStyle/>
                    <a:p>
                      <a:pPr marL="0" marR="0" lvl="0" indent="0" algn="l" rtl="0">
                        <a:spcBef>
                          <a:spcPts val="0"/>
                        </a:spcBef>
                        <a:spcAft>
                          <a:spcPts val="0"/>
                        </a:spcAft>
                        <a:buNone/>
                      </a:pPr>
                      <a:r>
                        <a:rPr lang="en-IN" sz="3600"/>
                        <a:t>else</a:t>
                      </a:r>
                      <a:endParaRPr/>
                    </a:p>
                  </a:txBody>
                  <a:tcPr marL="50800" marR="50800" marT="50800" marB="50800"/>
                </a:tc>
                <a:tc>
                  <a:txBody>
                    <a:bodyPr/>
                    <a:lstStyle/>
                    <a:p>
                      <a:pPr marL="0" marR="0" lvl="0" indent="0" algn="l" rtl="0">
                        <a:spcBef>
                          <a:spcPts val="0"/>
                        </a:spcBef>
                        <a:spcAft>
                          <a:spcPts val="0"/>
                        </a:spcAft>
                        <a:buNone/>
                      </a:pPr>
                      <a:r>
                        <a:rPr lang="en-IN" sz="3600"/>
                        <a:t>import</a:t>
                      </a:r>
                      <a:endParaRPr/>
                    </a:p>
                  </a:txBody>
                  <a:tcPr marL="50800" marR="50800" marT="50800" marB="50800"/>
                </a:tc>
                <a:tc>
                  <a:txBody>
                    <a:bodyPr/>
                    <a:lstStyle/>
                    <a:p>
                      <a:pPr marL="0" marR="0" lvl="0" indent="0" algn="l" rtl="0">
                        <a:spcBef>
                          <a:spcPts val="0"/>
                        </a:spcBef>
                        <a:spcAft>
                          <a:spcPts val="0"/>
                        </a:spcAft>
                        <a:buNone/>
                      </a:pPr>
                      <a:r>
                        <a:rPr lang="en-IN" sz="3600"/>
                        <a:t>pass</a:t>
                      </a:r>
                      <a:endParaRPr/>
                    </a:p>
                  </a:txBody>
                  <a:tcPr marL="50800" marR="50800" marT="50800" marB="50800"/>
                </a:tc>
                <a:tc>
                  <a:txBody>
                    <a:bodyPr/>
                    <a:lstStyle/>
                    <a:p>
                      <a:pPr marL="0" marR="0" lvl="0" indent="0" algn="l" rtl="0">
                        <a:spcBef>
                          <a:spcPts val="0"/>
                        </a:spcBef>
                        <a:spcAft>
                          <a:spcPts val="0"/>
                        </a:spcAft>
                        <a:buNone/>
                      </a:pPr>
                      <a:r>
                        <a:rPr lang="en-IN" sz="3600"/>
                        <a:t> </a:t>
                      </a:r>
                      <a:endParaRPr/>
                    </a:p>
                  </a:txBody>
                  <a:tcPr marL="50800" marR="50800" marT="50800" marB="50800"/>
                </a:tc>
                <a:extLst>
                  <a:ext uri="{0D108BD9-81ED-4DB2-BD59-A6C34878D82A}">
                    <a16:rowId xmlns:a16="http://schemas.microsoft.com/office/drawing/2014/main" val="10005"/>
                  </a:ext>
                </a:extLst>
              </a:tr>
              <a:tr h="637000">
                <a:tc>
                  <a:txBody>
                    <a:bodyPr/>
                    <a:lstStyle/>
                    <a:p>
                      <a:pPr marL="0" marR="0" lvl="0" indent="0" algn="l" rtl="0">
                        <a:spcBef>
                          <a:spcPts val="0"/>
                        </a:spcBef>
                        <a:spcAft>
                          <a:spcPts val="0"/>
                        </a:spcAft>
                        <a:buNone/>
                      </a:pPr>
                      <a:r>
                        <a:rPr lang="en-IN" sz="3600"/>
                        <a:t>break</a:t>
                      </a:r>
                      <a:endParaRPr/>
                    </a:p>
                  </a:txBody>
                  <a:tcPr marL="50800" marR="50800" marT="50800" marB="50800"/>
                </a:tc>
                <a:tc>
                  <a:txBody>
                    <a:bodyPr/>
                    <a:lstStyle/>
                    <a:p>
                      <a:pPr marL="0" marR="0" lvl="0" indent="0" algn="l" rtl="0">
                        <a:spcBef>
                          <a:spcPts val="0"/>
                        </a:spcBef>
                        <a:spcAft>
                          <a:spcPts val="0"/>
                        </a:spcAft>
                        <a:buNone/>
                      </a:pPr>
                      <a:r>
                        <a:rPr lang="en-IN" sz="3600"/>
                        <a:t>except</a:t>
                      </a:r>
                      <a:endParaRPr/>
                    </a:p>
                  </a:txBody>
                  <a:tcPr marL="50800" marR="50800" marT="50800" marB="50800"/>
                </a:tc>
                <a:tc>
                  <a:txBody>
                    <a:bodyPr/>
                    <a:lstStyle/>
                    <a:p>
                      <a:pPr marL="0" marR="0" lvl="0" indent="0" algn="l" rtl="0">
                        <a:spcBef>
                          <a:spcPts val="0"/>
                        </a:spcBef>
                        <a:spcAft>
                          <a:spcPts val="0"/>
                        </a:spcAft>
                        <a:buNone/>
                      </a:pPr>
                      <a:r>
                        <a:rPr lang="en-IN" sz="3600"/>
                        <a:t>in</a:t>
                      </a:r>
                      <a:endParaRPr/>
                    </a:p>
                  </a:txBody>
                  <a:tcPr marL="50800" marR="50800" marT="50800" marB="50800"/>
                </a:tc>
                <a:tc>
                  <a:txBody>
                    <a:bodyPr/>
                    <a:lstStyle/>
                    <a:p>
                      <a:pPr marL="0" marR="0" lvl="0" indent="0" algn="l" rtl="0">
                        <a:spcBef>
                          <a:spcPts val="0"/>
                        </a:spcBef>
                        <a:spcAft>
                          <a:spcPts val="0"/>
                        </a:spcAft>
                        <a:buNone/>
                      </a:pPr>
                      <a:r>
                        <a:rPr lang="en-IN" sz="3600"/>
                        <a:t>raise</a:t>
                      </a:r>
                      <a:endParaRPr/>
                    </a:p>
                  </a:txBody>
                  <a:tcPr marL="50800" marR="50800" marT="50800" marB="50800"/>
                </a:tc>
                <a:tc>
                  <a:txBody>
                    <a:bodyPr/>
                    <a:lstStyle/>
                    <a:p>
                      <a:pPr marL="0" marR="0" lvl="0" indent="0" algn="l" rtl="0">
                        <a:spcBef>
                          <a:spcPts val="0"/>
                        </a:spcBef>
                        <a:spcAft>
                          <a:spcPts val="0"/>
                        </a:spcAft>
                        <a:buNone/>
                      </a:pPr>
                      <a:endParaRPr sz="36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Variable and Value</a:t>
            </a:r>
            <a:endParaRPr/>
          </a:p>
        </p:txBody>
      </p:sp>
      <p:sp>
        <p:nvSpPr>
          <p:cNvPr id="241" name="Google Shape;24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A variable is a memory location where a programmer can store a value. Example : roll_no, amount, name etc.</a:t>
            </a:r>
            <a:endParaRPr/>
          </a:p>
          <a:p>
            <a:pPr marL="228600" lvl="0" indent="-228600" algn="l" rtl="0">
              <a:lnSpc>
                <a:spcPct val="90000"/>
              </a:lnSpc>
              <a:spcBef>
                <a:spcPts val="1000"/>
              </a:spcBef>
              <a:spcAft>
                <a:spcPts val="0"/>
              </a:spcAft>
              <a:buClr>
                <a:schemeClr val="dk1"/>
              </a:buClr>
              <a:buSzPts val="2400"/>
              <a:buChar char="•"/>
            </a:pPr>
            <a:r>
              <a:rPr lang="en-IN"/>
              <a:t>Value is either string, numeric etc. Example : "Sara", 120, 25.36</a:t>
            </a:r>
            <a:endParaRPr/>
          </a:p>
          <a:p>
            <a:pPr marL="228600" lvl="0" indent="-228600" algn="l" rtl="0">
              <a:lnSpc>
                <a:spcPct val="90000"/>
              </a:lnSpc>
              <a:spcBef>
                <a:spcPts val="1000"/>
              </a:spcBef>
              <a:spcAft>
                <a:spcPts val="0"/>
              </a:spcAft>
              <a:buClr>
                <a:schemeClr val="dk1"/>
              </a:buClr>
              <a:buSzPts val="2400"/>
              <a:buChar char="•"/>
            </a:pPr>
            <a:r>
              <a:rPr lang="en-IN"/>
              <a:t>Variables are created when first assigned.</a:t>
            </a:r>
            <a:endParaRPr/>
          </a:p>
          <a:p>
            <a:pPr marL="228600" lvl="0" indent="-228600" algn="l" rtl="0">
              <a:lnSpc>
                <a:spcPct val="90000"/>
              </a:lnSpc>
              <a:spcBef>
                <a:spcPts val="1000"/>
              </a:spcBef>
              <a:spcAft>
                <a:spcPts val="0"/>
              </a:spcAft>
              <a:buClr>
                <a:schemeClr val="dk1"/>
              </a:buClr>
              <a:buSzPts val="2400"/>
              <a:buChar char="•"/>
            </a:pPr>
            <a:r>
              <a:rPr lang="en-IN"/>
              <a:t>Variables must be assigned before being referenced.</a:t>
            </a:r>
            <a:endParaRPr/>
          </a:p>
          <a:p>
            <a:pPr marL="228600" lvl="0" indent="-228600" algn="l" rtl="0">
              <a:lnSpc>
                <a:spcPct val="90000"/>
              </a:lnSpc>
              <a:spcBef>
                <a:spcPts val="1000"/>
              </a:spcBef>
              <a:spcAft>
                <a:spcPts val="0"/>
              </a:spcAft>
              <a:buClr>
                <a:schemeClr val="dk1"/>
              </a:buClr>
              <a:buSzPts val="2400"/>
              <a:buChar char="•"/>
            </a:pPr>
            <a:r>
              <a:rPr lang="en-IN"/>
              <a:t>The value stored in a variable can be accessed or updated later.</a:t>
            </a:r>
            <a:endParaRPr/>
          </a:p>
          <a:p>
            <a:pPr marL="228600" lvl="0" indent="-228600" algn="l" rtl="0">
              <a:lnSpc>
                <a:spcPct val="90000"/>
              </a:lnSpc>
              <a:spcBef>
                <a:spcPts val="1000"/>
              </a:spcBef>
              <a:spcAft>
                <a:spcPts val="0"/>
              </a:spcAft>
              <a:buClr>
                <a:schemeClr val="dk1"/>
              </a:buClr>
              <a:buSzPts val="2400"/>
              <a:buChar char="•"/>
            </a:pPr>
            <a:r>
              <a:rPr lang="en-IN"/>
              <a:t>No declaration required</a:t>
            </a:r>
            <a:endParaRPr/>
          </a:p>
          <a:p>
            <a:pPr marL="228600" lvl="0" indent="-228600" algn="l" rtl="0">
              <a:lnSpc>
                <a:spcPct val="90000"/>
              </a:lnSpc>
              <a:spcBef>
                <a:spcPts val="1000"/>
              </a:spcBef>
              <a:spcAft>
                <a:spcPts val="0"/>
              </a:spcAft>
              <a:buClr>
                <a:schemeClr val="dk1"/>
              </a:buClr>
              <a:buSzPts val="2400"/>
              <a:buChar char="•"/>
            </a:pPr>
            <a:r>
              <a:rPr lang="en-IN"/>
              <a:t>The type (string, int, float etc.) of the variable is determined by Python</a:t>
            </a:r>
            <a:endParaRPr/>
          </a:p>
          <a:p>
            <a:pPr marL="228600" lvl="0" indent="-228600" algn="l" rtl="0">
              <a:lnSpc>
                <a:spcPct val="90000"/>
              </a:lnSpc>
              <a:spcBef>
                <a:spcPts val="1000"/>
              </a:spcBef>
              <a:spcAft>
                <a:spcPts val="0"/>
              </a:spcAft>
              <a:buClr>
                <a:schemeClr val="dk1"/>
              </a:buClr>
              <a:buSzPts val="2400"/>
              <a:buChar char="•"/>
            </a:pPr>
            <a:r>
              <a:rPr lang="en-IN"/>
              <a:t>The interpreter allocates memory on the basis of the data type of a variable.</a:t>
            </a:r>
            <a:endParaRPr/>
          </a:p>
        </p:txBody>
      </p:sp>
      <p:sp>
        <p:nvSpPr>
          <p:cNvPr id="242" name="Google Shape;24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Variable Name Rules</a:t>
            </a:r>
            <a:endParaRPr/>
          </a:p>
        </p:txBody>
      </p:sp>
      <p:sp>
        <p:nvSpPr>
          <p:cNvPr id="248" name="Google Shape;24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Must begin with a letter (a - z, A - B) or underscore (_)</a:t>
            </a:r>
            <a:endParaRPr/>
          </a:p>
          <a:p>
            <a:pPr marL="228600" lvl="0" indent="-228600" algn="l" rtl="0">
              <a:lnSpc>
                <a:spcPct val="90000"/>
              </a:lnSpc>
              <a:spcBef>
                <a:spcPts val="1000"/>
              </a:spcBef>
              <a:spcAft>
                <a:spcPts val="0"/>
              </a:spcAft>
              <a:buClr>
                <a:schemeClr val="dk1"/>
              </a:buClr>
              <a:buSzPts val="2400"/>
              <a:buChar char="•"/>
            </a:pPr>
            <a:r>
              <a:rPr lang="en-IN"/>
              <a:t>Other characters can be letters, numbers or _</a:t>
            </a:r>
            <a:endParaRPr/>
          </a:p>
          <a:p>
            <a:pPr marL="228600" lvl="0" indent="-228600" algn="l" rtl="0">
              <a:lnSpc>
                <a:spcPct val="90000"/>
              </a:lnSpc>
              <a:spcBef>
                <a:spcPts val="1000"/>
              </a:spcBef>
              <a:spcAft>
                <a:spcPts val="0"/>
              </a:spcAft>
              <a:buClr>
                <a:schemeClr val="dk1"/>
              </a:buClr>
              <a:buSzPts val="2400"/>
              <a:buChar char="•"/>
            </a:pPr>
            <a:r>
              <a:rPr lang="en-IN"/>
              <a:t>Case Sensitive</a:t>
            </a:r>
            <a:endParaRPr/>
          </a:p>
          <a:p>
            <a:pPr marL="228600" lvl="0" indent="-228600" algn="l" rtl="0">
              <a:lnSpc>
                <a:spcPct val="90000"/>
              </a:lnSpc>
              <a:spcBef>
                <a:spcPts val="1000"/>
              </a:spcBef>
              <a:spcAft>
                <a:spcPts val="0"/>
              </a:spcAft>
              <a:buClr>
                <a:schemeClr val="dk1"/>
              </a:buClr>
              <a:buSzPts val="2400"/>
              <a:buChar char="•"/>
            </a:pPr>
            <a:r>
              <a:rPr lang="en-IN"/>
              <a:t>Can be any (reasonable) length</a:t>
            </a:r>
            <a:endParaRPr/>
          </a:p>
          <a:p>
            <a:pPr marL="228600" lvl="0" indent="-228600" algn="l" rtl="0">
              <a:lnSpc>
                <a:spcPct val="90000"/>
              </a:lnSpc>
              <a:spcBef>
                <a:spcPts val="1000"/>
              </a:spcBef>
              <a:spcAft>
                <a:spcPts val="0"/>
              </a:spcAft>
              <a:buClr>
                <a:schemeClr val="dk1"/>
              </a:buClr>
              <a:buSzPts val="2400"/>
              <a:buChar char="•"/>
            </a:pPr>
            <a:r>
              <a:rPr lang="en-IN"/>
              <a:t>There are some reserved words which you cannot use as a variable name because Python uses them for other things.</a:t>
            </a:r>
            <a:endParaRPr/>
          </a:p>
          <a:p>
            <a:pPr marL="228600" lvl="0" indent="-76200" algn="l" rtl="0">
              <a:lnSpc>
                <a:spcPct val="90000"/>
              </a:lnSpc>
              <a:spcBef>
                <a:spcPts val="1000"/>
              </a:spcBef>
              <a:spcAft>
                <a:spcPts val="0"/>
              </a:spcAft>
              <a:buClr>
                <a:schemeClr val="dk1"/>
              </a:buClr>
              <a:buSzPts val="2400"/>
              <a:buNone/>
            </a:pPr>
            <a:endParaRPr/>
          </a:p>
        </p:txBody>
      </p:sp>
      <p:sp>
        <p:nvSpPr>
          <p:cNvPr id="249" name="Google Shape;2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Good Variable Name</a:t>
            </a:r>
            <a:endParaRPr/>
          </a:p>
        </p:txBody>
      </p:sp>
      <p:sp>
        <p:nvSpPr>
          <p:cNvPr id="255" name="Google Shape;25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Choose meaningful name instead of short name. roll_no is better than rn.</a:t>
            </a:r>
            <a:endParaRPr/>
          </a:p>
          <a:p>
            <a:pPr marL="228600" lvl="0" indent="-228600" algn="l" rtl="0">
              <a:lnSpc>
                <a:spcPct val="90000"/>
              </a:lnSpc>
              <a:spcBef>
                <a:spcPts val="1000"/>
              </a:spcBef>
              <a:spcAft>
                <a:spcPts val="0"/>
              </a:spcAft>
              <a:buClr>
                <a:schemeClr val="dk1"/>
              </a:buClr>
              <a:buSzPts val="2400"/>
              <a:buChar char="•"/>
            </a:pPr>
            <a:r>
              <a:rPr lang="en-IN"/>
              <a:t>Maintain the length of a variable name. Roll_no_of_a-student is too long?</a:t>
            </a:r>
            <a:endParaRPr/>
          </a:p>
          <a:p>
            <a:pPr marL="228600" lvl="0" indent="-228600" algn="l" rtl="0">
              <a:lnSpc>
                <a:spcPct val="90000"/>
              </a:lnSpc>
              <a:spcBef>
                <a:spcPts val="1000"/>
              </a:spcBef>
              <a:spcAft>
                <a:spcPts val="0"/>
              </a:spcAft>
              <a:buClr>
                <a:schemeClr val="dk1"/>
              </a:buClr>
              <a:buSzPts val="2400"/>
              <a:buChar char="•"/>
            </a:pPr>
            <a:r>
              <a:rPr lang="en-IN"/>
              <a:t>Be consistent; roll_no or RollNo</a:t>
            </a:r>
            <a:endParaRPr/>
          </a:p>
          <a:p>
            <a:pPr marL="228600" lvl="0" indent="-228600" algn="l" rtl="0">
              <a:lnSpc>
                <a:spcPct val="90000"/>
              </a:lnSpc>
              <a:spcBef>
                <a:spcPts val="1000"/>
              </a:spcBef>
              <a:spcAft>
                <a:spcPts val="0"/>
              </a:spcAft>
              <a:buClr>
                <a:schemeClr val="dk1"/>
              </a:buClr>
              <a:buSzPts val="2400"/>
              <a:buChar char="•"/>
            </a:pPr>
            <a:r>
              <a:rPr lang="en-IN"/>
              <a:t>Begin a variable name with an underscore(_) character for a special case</a:t>
            </a:r>
            <a:endParaRPr/>
          </a:p>
          <a:p>
            <a:pPr marL="228600" lvl="0" indent="-76200" algn="l" rtl="0">
              <a:lnSpc>
                <a:spcPct val="90000"/>
              </a:lnSpc>
              <a:spcBef>
                <a:spcPts val="1000"/>
              </a:spcBef>
              <a:spcAft>
                <a:spcPts val="0"/>
              </a:spcAft>
              <a:buClr>
                <a:schemeClr val="dk1"/>
              </a:buClr>
              <a:buSzPts val="2400"/>
              <a:buNone/>
            </a:pPr>
            <a:endParaRPr/>
          </a:p>
        </p:txBody>
      </p:sp>
      <p:sp>
        <p:nvSpPr>
          <p:cNvPr id="256" name="Google Shape;25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Assignment Statements</a:t>
            </a:r>
            <a:endParaRPr/>
          </a:p>
        </p:txBody>
      </p:sp>
      <p:sp>
        <p:nvSpPr>
          <p:cNvPr id="262" name="Google Shape;26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The assignment statement creates new variables and gives them values. Basic assignment statement in Python is :</a:t>
            </a:r>
            <a:endParaRPr/>
          </a:p>
          <a:p>
            <a:pPr marL="228600" lvl="0" indent="-7620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Item_name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"Computer"</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#A String</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Item_qty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#An Integer</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Item_value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1000.23</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#A floating point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Item_name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Item_qty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Item_value</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
        <p:nvSpPr>
          <p:cNvPr id="263" name="Google Shape;26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Local and global variables in Python</a:t>
            </a:r>
            <a:endParaRPr/>
          </a:p>
        </p:txBody>
      </p:sp>
      <p:sp>
        <p:nvSpPr>
          <p:cNvPr id="269" name="Google Shape;26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r>
              <a:rPr lang="en-IN" sz="2220"/>
              <a:t>Variables that are only referenced inside a function are implicitly global. If a variable is assigned a value anywhere within the function’s body, it’s assumed to be a local unless explicitly declared as global.</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var1</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"Python"</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def</a:t>
            </a:r>
            <a:r>
              <a:rPr lang="en-IN" sz="2220">
                <a:solidFill>
                  <a:srgbClr val="F8F8F8"/>
                </a:solidFill>
                <a:latin typeface="Courier New"/>
                <a:ea typeface="Courier New"/>
                <a:cs typeface="Courier New"/>
                <a:sym typeface="Courier New"/>
              </a:rPr>
              <a:t> </a:t>
            </a:r>
            <a:r>
              <a:rPr lang="en-IN" sz="2220">
                <a:solidFill>
                  <a:srgbClr val="FFC000"/>
                </a:solidFill>
                <a:latin typeface="Courier New"/>
                <a:ea typeface="Courier New"/>
                <a:cs typeface="Courier New"/>
                <a:sym typeface="Courier New"/>
              </a:rPr>
              <a:t>func1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8F8F8"/>
              </a:buClr>
              <a:buSzPts val="2220"/>
              <a:buNone/>
            </a:pP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var1</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"PHP"</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8F8F8"/>
              </a:buClr>
              <a:buSzPts val="2220"/>
              <a:buNone/>
            </a:pP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"In side func1() var1 = "</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var1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def</a:t>
            </a:r>
            <a:r>
              <a:rPr lang="en-IN" sz="2220">
                <a:solidFill>
                  <a:srgbClr val="F8F8F8"/>
                </a:solidFill>
                <a:latin typeface="Courier New"/>
                <a:ea typeface="Courier New"/>
                <a:cs typeface="Courier New"/>
                <a:sym typeface="Courier New"/>
              </a:rPr>
              <a:t> </a:t>
            </a:r>
            <a:r>
              <a:rPr lang="en-IN" sz="2220">
                <a:solidFill>
                  <a:srgbClr val="FFC000"/>
                </a:solidFill>
                <a:latin typeface="Courier New"/>
                <a:ea typeface="Courier New"/>
                <a:cs typeface="Courier New"/>
                <a:sym typeface="Courier New"/>
              </a:rPr>
              <a:t>func2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	print(</a:t>
            </a:r>
            <a:r>
              <a:rPr lang="en-IN" sz="2220">
                <a:solidFill>
                  <a:srgbClr val="61CE3C"/>
                </a:solidFill>
                <a:latin typeface="Courier New"/>
                <a:ea typeface="Courier New"/>
                <a:cs typeface="Courier New"/>
                <a:sym typeface="Courier New"/>
              </a:rPr>
              <a:t>"In side func2() var1 = "</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var1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func1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func2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sz="2220"/>
          </a:p>
          <a:p>
            <a:pPr marL="0" lvl="0" indent="0" algn="l" rtl="0">
              <a:lnSpc>
                <a:spcPct val="80000"/>
              </a:lnSpc>
              <a:spcBef>
                <a:spcPts val="1000"/>
              </a:spcBef>
              <a:spcAft>
                <a:spcPts val="0"/>
              </a:spcAft>
              <a:buClr>
                <a:schemeClr val="dk1"/>
              </a:buClr>
              <a:buSzPts val="2220"/>
              <a:buNone/>
            </a:pPr>
            <a:endParaRPr sz="2220"/>
          </a:p>
        </p:txBody>
      </p:sp>
      <p:sp>
        <p:nvSpPr>
          <p:cNvPr id="270" name="Google Shape;27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Local and global variables in Python</a:t>
            </a:r>
            <a:endParaRPr/>
          </a:p>
        </p:txBody>
      </p:sp>
      <p:sp>
        <p:nvSpPr>
          <p:cNvPr id="276" name="Google Shape;27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We can use a global variable in other functions by declaring it as global keyword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def</a:t>
            </a:r>
            <a:r>
              <a:rPr lang="en-IN">
                <a:solidFill>
                  <a:srgbClr val="F8F8F8"/>
                </a:solidFill>
                <a:latin typeface="Courier New"/>
                <a:ea typeface="Courier New"/>
                <a:cs typeface="Courier New"/>
                <a:sym typeface="Courier New"/>
              </a:rPr>
              <a:t> </a:t>
            </a:r>
            <a:r>
              <a:rPr lang="en-IN">
                <a:solidFill>
                  <a:srgbClr val="FFC000"/>
                </a:solidFill>
                <a:latin typeface="Courier New"/>
                <a:ea typeface="Courier New"/>
                <a:cs typeface="Courier New"/>
                <a:sym typeface="Courier New"/>
              </a:rPr>
              <a:t>func1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global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var1</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var1</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"In side func1() var1 =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var1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def</a:t>
            </a:r>
            <a:r>
              <a:rPr lang="en-IN">
                <a:solidFill>
                  <a:srgbClr val="F8F8F8"/>
                </a:solidFill>
                <a:latin typeface="Courier New"/>
                <a:ea typeface="Courier New"/>
                <a:cs typeface="Courier New"/>
                <a:sym typeface="Courier New"/>
              </a:rPr>
              <a:t> </a:t>
            </a:r>
            <a:r>
              <a:rPr lang="en-IN">
                <a:solidFill>
                  <a:srgbClr val="FFC000"/>
                </a:solidFill>
                <a:latin typeface="Courier New"/>
                <a:ea typeface="Courier New"/>
                <a:cs typeface="Courier New"/>
                <a:sym typeface="Courier New"/>
              </a:rPr>
              <a:t>func2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"In side func2() var1 =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var1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func1</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func2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277" name="Google Shape;2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838200" y="139838"/>
            <a:ext cx="10515600" cy="9032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Python Data Type</a:t>
            </a:r>
            <a:endParaRPr/>
          </a:p>
        </p:txBody>
      </p:sp>
      <p:sp>
        <p:nvSpPr>
          <p:cNvPr id="283" name="Google Shape;283;p26"/>
          <p:cNvSpPr txBox="1">
            <a:spLocks noGrp="1"/>
          </p:cNvSpPr>
          <p:nvPr>
            <p:ph type="body" idx="1"/>
          </p:nvPr>
        </p:nvSpPr>
        <p:spPr>
          <a:xfrm>
            <a:off x="838200" y="1219200"/>
            <a:ext cx="10744200" cy="51371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Type represents the kind of value and determines how the value can be used</a:t>
            </a:r>
            <a:endParaRPr/>
          </a:p>
          <a:p>
            <a:pPr marL="228600" lvl="0" indent="-228600" algn="l" rtl="0">
              <a:lnSpc>
                <a:spcPct val="90000"/>
              </a:lnSpc>
              <a:spcBef>
                <a:spcPts val="1000"/>
              </a:spcBef>
              <a:spcAft>
                <a:spcPts val="0"/>
              </a:spcAft>
              <a:buClr>
                <a:schemeClr val="dk1"/>
              </a:buClr>
              <a:buSzPts val="2400"/>
              <a:buChar char="•"/>
            </a:pPr>
            <a:r>
              <a:rPr lang="en-IN" sz="2400"/>
              <a:t>All data values in Python are encapsulated in relevant object classes, Everything in Python is an object and every object has an identity, a type, and a value</a:t>
            </a:r>
            <a:endParaRPr/>
          </a:p>
          <a:p>
            <a:pPr marL="228600" lvl="0" indent="-228600" algn="l" rtl="0">
              <a:lnSpc>
                <a:spcPct val="90000"/>
              </a:lnSpc>
              <a:spcBef>
                <a:spcPts val="1000"/>
              </a:spcBef>
              <a:spcAft>
                <a:spcPts val="0"/>
              </a:spcAft>
              <a:buClr>
                <a:schemeClr val="accent1"/>
              </a:buClr>
              <a:buSzPts val="2400"/>
              <a:buChar char="•"/>
            </a:pPr>
            <a:r>
              <a:rPr lang="en-IN" sz="2400" b="1">
                <a:solidFill>
                  <a:schemeClr val="accent1"/>
                </a:solidFill>
              </a:rPr>
              <a:t>Python has three distinct numeric types: </a:t>
            </a:r>
            <a:r>
              <a:rPr lang="en-IN" sz="2400"/>
              <a:t>integers, floating point numbers, and complex numbers,  Booleans are a subtype of plain integers.</a:t>
            </a:r>
            <a:endParaRPr sz="2000"/>
          </a:p>
          <a:p>
            <a:pPr marL="0" lvl="0" indent="0" algn="l" rtl="0">
              <a:lnSpc>
                <a:spcPct val="90000"/>
              </a:lnSpc>
              <a:spcBef>
                <a:spcPts val="1000"/>
              </a:spcBef>
              <a:spcAft>
                <a:spcPts val="0"/>
              </a:spcAft>
              <a:buClr>
                <a:srgbClr val="8DA6CE"/>
              </a:buClr>
              <a:buSzPts val="2400"/>
              <a:buNone/>
            </a:pPr>
            <a:r>
              <a:rPr lang="en-IN" sz="2400">
                <a:solidFill>
                  <a:srgbClr val="8DA6CE"/>
                </a:solidFill>
                <a:latin typeface="Courier New"/>
                <a:ea typeface="Courier New"/>
                <a:cs typeface="Courier New"/>
                <a:sym typeface="Courier New"/>
              </a:rPr>
              <a:t>x</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D8FA3C"/>
                </a:solidFill>
                <a:latin typeface="Courier New"/>
                <a:ea typeface="Courier New"/>
                <a:cs typeface="Courier New"/>
                <a:sym typeface="Courier New"/>
              </a:rPr>
              <a:t>212</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sz="2400">
                <a:solidFill>
                  <a:srgbClr val="8DA6CE"/>
                </a:solidFill>
                <a:latin typeface="Courier New"/>
                <a:ea typeface="Courier New"/>
                <a:cs typeface="Courier New"/>
                <a:sym typeface="Courier New"/>
              </a:rPr>
              <a:t>y</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D8FA3C"/>
                </a:solidFill>
                <a:latin typeface="Courier New"/>
                <a:ea typeface="Courier New"/>
                <a:cs typeface="Courier New"/>
                <a:sym typeface="Courier New"/>
              </a:rPr>
              <a:t>12.6</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sz="2400">
                <a:solidFill>
                  <a:srgbClr val="8DA6CE"/>
                </a:solidFill>
                <a:latin typeface="Courier New"/>
                <a:ea typeface="Courier New"/>
                <a:cs typeface="Courier New"/>
                <a:sym typeface="Courier New"/>
              </a:rPr>
              <a:t>z</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8DA6CE"/>
                </a:solidFill>
                <a:latin typeface="Courier New"/>
                <a:ea typeface="Courier New"/>
                <a:cs typeface="Courier New"/>
                <a:sym typeface="Courier New"/>
              </a:rPr>
              <a:t>complex</a:t>
            </a:r>
            <a:r>
              <a:rPr lang="en-IN" sz="2400">
                <a:solidFill>
                  <a:srgbClr val="FBDE2D"/>
                </a:solidFill>
                <a:latin typeface="Courier New"/>
                <a:ea typeface="Courier New"/>
                <a:cs typeface="Courier New"/>
                <a:sym typeface="Courier New"/>
              </a:rPr>
              <a:t>(</a:t>
            </a:r>
            <a:r>
              <a:rPr lang="en-IN" sz="2400">
                <a:solidFill>
                  <a:srgbClr val="D8FA3C"/>
                </a:solidFill>
                <a:latin typeface="Courier New"/>
                <a:ea typeface="Courier New"/>
                <a:cs typeface="Courier New"/>
                <a:sym typeface="Courier New"/>
              </a:rPr>
              <a:t>1</a:t>
            </a:r>
            <a:r>
              <a:rPr lang="en-IN" sz="2400">
                <a:solidFill>
                  <a:srgbClr val="FBDE2D"/>
                </a:solidFill>
                <a:latin typeface="Courier New"/>
                <a:ea typeface="Courier New"/>
                <a:cs typeface="Courier New"/>
                <a:sym typeface="Courier New"/>
              </a:rPr>
              <a:t>,</a:t>
            </a:r>
            <a:r>
              <a:rPr lang="en-IN" sz="2400">
                <a:solidFill>
                  <a:srgbClr val="D8FA3C"/>
                </a:solidFill>
                <a:latin typeface="Courier New"/>
                <a:ea typeface="Courier New"/>
                <a:cs typeface="Courier New"/>
                <a:sym typeface="Courier New"/>
              </a:rPr>
              <a:t>2</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sz="2400">
                <a:solidFill>
                  <a:srgbClr val="8DA6CE"/>
                </a:solidFill>
                <a:latin typeface="Courier New"/>
                <a:ea typeface="Courier New"/>
                <a:cs typeface="Courier New"/>
                <a:sym typeface="Courier New"/>
              </a:rPr>
              <a:t>name</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61CE3C"/>
                </a:solidFill>
                <a:latin typeface="Courier New"/>
                <a:ea typeface="Courier New"/>
                <a:cs typeface="Courier New"/>
                <a:sym typeface="Courier New"/>
              </a:rPr>
              <a:t>"Hello World"</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sz="2400">
                <a:solidFill>
                  <a:srgbClr val="8DA6CE"/>
                </a:solidFill>
                <a:latin typeface="Courier New"/>
                <a:ea typeface="Courier New"/>
                <a:cs typeface="Courier New"/>
                <a:sym typeface="Courier New"/>
              </a:rPr>
              <a:t>var_bol</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True</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sz="2400"/>
          </a:p>
        </p:txBody>
      </p:sp>
      <p:sp>
        <p:nvSpPr>
          <p:cNvPr id="284" name="Google Shape;28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
        <p:nvSpPr>
          <p:cNvPr id="285" name="Google Shape;285;p26"/>
          <p:cNvSpPr txBox="1"/>
          <p:nvPr/>
        </p:nvSpPr>
        <p:spPr>
          <a:xfrm>
            <a:off x="6096000" y="3200400"/>
            <a:ext cx="4648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u="none" strike="noStrike" cap="none">
                <a:solidFill>
                  <a:srgbClr val="FBDE2D"/>
                </a:solidFill>
                <a:latin typeface="Courier New"/>
                <a:ea typeface="Courier New"/>
                <a:cs typeface="Courier New"/>
                <a:sym typeface="Courier New"/>
              </a:rPr>
              <a:t>print</a:t>
            </a:r>
            <a:r>
              <a:rPr lang="en-IN" sz="2400" b="0" i="0" u="none" strike="noStrike" cap="none">
                <a:solidFill>
                  <a:srgbClr val="F8F8F8"/>
                </a:solidFill>
                <a:latin typeface="Courier New"/>
                <a:ea typeface="Courier New"/>
                <a:cs typeface="Courier New"/>
                <a:sym typeface="Courier New"/>
              </a:rPr>
              <a:t> </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type</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x</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b="0" i="0" u="none" strike="noStrike" cap="none">
                <a:solidFill>
                  <a:srgbClr val="FBDE2D"/>
                </a:solidFill>
                <a:latin typeface="Courier New"/>
                <a:ea typeface="Courier New"/>
                <a:cs typeface="Courier New"/>
                <a:sym typeface="Courier New"/>
              </a:rPr>
              <a:t>print</a:t>
            </a:r>
            <a:r>
              <a:rPr lang="en-IN" sz="2400" b="0" i="0" u="none" strike="noStrike" cap="none">
                <a:solidFill>
                  <a:srgbClr val="F8F8F8"/>
                </a:solidFill>
                <a:latin typeface="Courier New"/>
                <a:ea typeface="Courier New"/>
                <a:cs typeface="Courier New"/>
                <a:sym typeface="Courier New"/>
              </a:rPr>
              <a:t> </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type</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y</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b="0" i="0" u="none" strike="noStrike" cap="none">
                <a:solidFill>
                  <a:srgbClr val="FBDE2D"/>
                </a:solidFill>
                <a:latin typeface="Courier New"/>
                <a:ea typeface="Courier New"/>
                <a:cs typeface="Courier New"/>
                <a:sym typeface="Courier New"/>
              </a:rPr>
              <a:t>print</a:t>
            </a:r>
            <a:r>
              <a:rPr lang="en-IN" sz="2400" b="0" i="0" u="none" strike="noStrike" cap="none">
                <a:solidFill>
                  <a:srgbClr val="F8F8F8"/>
                </a:solidFill>
                <a:latin typeface="Courier New"/>
                <a:ea typeface="Courier New"/>
                <a:cs typeface="Courier New"/>
                <a:sym typeface="Courier New"/>
              </a:rPr>
              <a:t> </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type</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z</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b="0" i="0" u="none" strike="noStrike" cap="none">
                <a:solidFill>
                  <a:srgbClr val="FBDE2D"/>
                </a:solidFill>
                <a:latin typeface="Courier New"/>
                <a:ea typeface="Courier New"/>
                <a:cs typeface="Courier New"/>
                <a:sym typeface="Courier New"/>
              </a:rPr>
              <a:t>print</a:t>
            </a:r>
            <a:r>
              <a:rPr lang="en-IN" sz="2400" b="0" i="0" u="none" strike="noStrike" cap="none">
                <a:solidFill>
                  <a:srgbClr val="F8F8F8"/>
                </a:solidFill>
                <a:latin typeface="Courier New"/>
                <a:ea typeface="Courier New"/>
                <a:cs typeface="Courier New"/>
                <a:sym typeface="Courier New"/>
              </a:rPr>
              <a:t> </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type</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name</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b="0" i="0" u="none" strike="noStrike" cap="none">
                <a:solidFill>
                  <a:srgbClr val="FBDE2D"/>
                </a:solidFill>
                <a:latin typeface="Courier New"/>
                <a:ea typeface="Courier New"/>
                <a:cs typeface="Courier New"/>
                <a:sym typeface="Courier New"/>
              </a:rPr>
              <a:t>print(</a:t>
            </a:r>
            <a:r>
              <a:rPr lang="en-IN" sz="2400" b="0" i="0" u="none" strike="noStrike" cap="none">
                <a:solidFill>
                  <a:srgbClr val="8DA6CE"/>
                </a:solidFill>
                <a:latin typeface="Courier New"/>
                <a:ea typeface="Courier New"/>
                <a:cs typeface="Courier New"/>
                <a:sym typeface="Courier New"/>
              </a:rPr>
              <a:t>type</a:t>
            </a:r>
            <a:r>
              <a:rPr lang="en-IN" sz="2400" b="0" i="0" u="none" strike="noStrike" cap="none">
                <a:solidFill>
                  <a:srgbClr val="FBDE2D"/>
                </a:solidFill>
                <a:latin typeface="Courier New"/>
                <a:ea typeface="Courier New"/>
                <a:cs typeface="Courier New"/>
                <a:sym typeface="Courier New"/>
              </a:rPr>
              <a:t>(</a:t>
            </a:r>
            <a:r>
              <a:rPr lang="en-IN" sz="2400" b="0" i="0" u="none" strike="noStrike" cap="none">
                <a:solidFill>
                  <a:srgbClr val="8DA6CE"/>
                </a:solidFill>
                <a:latin typeface="Courier New"/>
                <a:ea typeface="Courier New"/>
                <a:cs typeface="Courier New"/>
                <a:sym typeface="Courier New"/>
              </a:rPr>
              <a:t>var_bol</a:t>
            </a:r>
            <a:r>
              <a:rPr lang="en-IN" sz="2400" b="0" i="0" u="none" strike="noStrike" cap="none">
                <a:solidFill>
                  <a:srgbClr val="FBDE2D"/>
                </a:solidFill>
                <a:latin typeface="Courier New"/>
                <a:ea typeface="Courier New"/>
                <a:cs typeface="Courier New"/>
                <a:sym typeface="Courier New"/>
              </a:rPr>
              <a:t>))</a:t>
            </a:r>
            <a:endParaRPr sz="24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Strings</a:t>
            </a:r>
            <a:endParaRPr/>
          </a:p>
        </p:txBody>
      </p:sp>
      <p:sp>
        <p:nvSpPr>
          <p:cNvPr id="291" name="Google Shape;29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In Python, a string type object is a sequence (left-to- right order) of characters. Strings start and end with single or double quotes Python strings are immutable</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String"</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mystr1</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"Second String"</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type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type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292" name="Google Shape;29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What is Python?</a:t>
            </a:r>
            <a:endParaRPr/>
          </a:p>
        </p:txBody>
      </p:sp>
      <p:sp>
        <p:nvSpPr>
          <p:cNvPr id="103" name="Google Shape;10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a:solidFill>
                  <a:srgbClr val="002060"/>
                </a:solidFill>
              </a:rPr>
              <a:t>Python is an open source, object-oriented, high-level powerful programming language.</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Developed by Guido van Rossum in the early 1990s. Named after Monty Python</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Python runs on many Unix variants, on the Mac, and on Windows 2000 and later.</a:t>
            </a:r>
            <a:endParaRPr/>
          </a:p>
          <a:p>
            <a:pPr marL="228600" lvl="0" indent="-76200" algn="l" rtl="0">
              <a:lnSpc>
                <a:spcPct val="90000"/>
              </a:lnSpc>
              <a:spcBef>
                <a:spcPts val="1000"/>
              </a:spcBef>
              <a:spcAft>
                <a:spcPts val="0"/>
              </a:spcAft>
              <a:buClr>
                <a:schemeClr val="dk1"/>
              </a:buClr>
              <a:buSzPts val="2400"/>
              <a:buNone/>
            </a:pPr>
            <a:endParaRPr>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Special characters in strings</a:t>
            </a:r>
            <a:endParaRPr/>
          </a:p>
        </p:txBody>
      </p:sp>
      <p:sp>
        <p:nvSpPr>
          <p:cNvPr id="298" name="Google Shape;298;p28"/>
          <p:cNvSpPr txBox="1">
            <a:spLocks noGrp="1"/>
          </p:cNvSpPr>
          <p:nvPr>
            <p:ph type="body" idx="1"/>
          </p:nvPr>
        </p:nvSpPr>
        <p:spPr>
          <a:xfrm>
            <a:off x="838200" y="1690688"/>
            <a:ext cx="10515600" cy="44862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The backslash (\) character is used to introduce a special character. See the following table.</a:t>
            </a:r>
            <a:endParaRPr/>
          </a:p>
          <a:p>
            <a:pPr marL="0" lvl="0" indent="0" algn="l" rtl="0">
              <a:lnSpc>
                <a:spcPct val="90000"/>
              </a:lnSpc>
              <a:spcBef>
                <a:spcPts val="1000"/>
              </a:spcBef>
              <a:spcAft>
                <a:spcPts val="0"/>
              </a:spcAft>
              <a:buClr>
                <a:schemeClr val="dk1"/>
              </a:buClr>
              <a:buSzPts val="2400"/>
              <a:buNone/>
            </a:pPr>
            <a:endParaRPr/>
          </a:p>
        </p:txBody>
      </p:sp>
      <p:sp>
        <p:nvSpPr>
          <p:cNvPr id="299" name="Google Shape;29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graphicFrame>
        <p:nvGraphicFramePr>
          <p:cNvPr id="300" name="Google Shape;300;p28"/>
          <p:cNvGraphicFramePr/>
          <p:nvPr/>
        </p:nvGraphicFramePr>
        <p:xfrm>
          <a:off x="2209800" y="2971800"/>
          <a:ext cx="7772400" cy="3048000"/>
        </p:xfrm>
        <a:graphic>
          <a:graphicData uri="http://schemas.openxmlformats.org/drawingml/2006/table">
            <a:tbl>
              <a:tblPr>
                <a:noFill/>
                <a:tableStyleId>{3DB1A900-376A-4626-85A1-ED3B4301983A}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08000">
                <a:tc>
                  <a:txBody>
                    <a:bodyPr/>
                    <a:lstStyle/>
                    <a:p>
                      <a:pPr marL="0" marR="0" lvl="0" indent="0" algn="l" rtl="0">
                        <a:spcBef>
                          <a:spcPts val="0"/>
                        </a:spcBef>
                        <a:spcAft>
                          <a:spcPts val="0"/>
                        </a:spcAft>
                        <a:buNone/>
                      </a:pPr>
                      <a:r>
                        <a:rPr lang="en-IN" sz="1800"/>
                        <a:t>Escape sequence</a:t>
                      </a:r>
                      <a:endParaRPr/>
                    </a:p>
                  </a:txBody>
                  <a:tcPr marL="50800" marR="50800" marT="50800" marB="50800"/>
                </a:tc>
                <a:tc>
                  <a:txBody>
                    <a:bodyPr/>
                    <a:lstStyle/>
                    <a:p>
                      <a:pPr marL="0" marR="0" lvl="0" indent="0" algn="l" rtl="0">
                        <a:spcBef>
                          <a:spcPts val="0"/>
                        </a:spcBef>
                        <a:spcAft>
                          <a:spcPts val="0"/>
                        </a:spcAft>
                        <a:buNone/>
                      </a:pPr>
                      <a:r>
                        <a:rPr lang="en-IN" sz="1800"/>
                        <a:t>Meaning</a:t>
                      </a:r>
                      <a:endParaRPr/>
                    </a:p>
                  </a:txBody>
                  <a:tcPr marL="50800" marR="50800" marT="50800" marB="50800"/>
                </a:tc>
                <a:extLst>
                  <a:ext uri="{0D108BD9-81ED-4DB2-BD59-A6C34878D82A}">
                    <a16:rowId xmlns:a16="http://schemas.microsoft.com/office/drawing/2014/main" val="10000"/>
                  </a:ext>
                </a:extLst>
              </a:tr>
              <a:tr h="508000">
                <a:tc>
                  <a:txBody>
                    <a:bodyPr/>
                    <a:lstStyle/>
                    <a:p>
                      <a:pPr marL="0" marR="0" lvl="0" indent="0" algn="l" rtl="0">
                        <a:spcBef>
                          <a:spcPts val="0"/>
                        </a:spcBef>
                        <a:spcAft>
                          <a:spcPts val="0"/>
                        </a:spcAft>
                        <a:buNone/>
                      </a:pPr>
                      <a:r>
                        <a:rPr lang="en-IN" sz="1800"/>
                        <a:t>\n</a:t>
                      </a:r>
                      <a:endParaRPr/>
                    </a:p>
                  </a:txBody>
                  <a:tcPr marL="50800" marR="50800" marT="50800" marB="50800"/>
                </a:tc>
                <a:tc>
                  <a:txBody>
                    <a:bodyPr/>
                    <a:lstStyle/>
                    <a:p>
                      <a:pPr marL="0" marR="0" lvl="0" indent="0" algn="l" rtl="0">
                        <a:spcBef>
                          <a:spcPts val="0"/>
                        </a:spcBef>
                        <a:spcAft>
                          <a:spcPts val="0"/>
                        </a:spcAft>
                        <a:buNone/>
                      </a:pPr>
                      <a:r>
                        <a:rPr lang="en-IN" sz="1800"/>
                        <a:t>Newline</a:t>
                      </a:r>
                      <a:endParaRPr/>
                    </a:p>
                  </a:txBody>
                  <a:tcPr marL="50800" marR="50800" marT="50800" marB="50800"/>
                </a:tc>
                <a:extLst>
                  <a:ext uri="{0D108BD9-81ED-4DB2-BD59-A6C34878D82A}">
                    <a16:rowId xmlns:a16="http://schemas.microsoft.com/office/drawing/2014/main" val="10001"/>
                  </a:ext>
                </a:extLst>
              </a:tr>
              <a:tr h="508000">
                <a:tc>
                  <a:txBody>
                    <a:bodyPr/>
                    <a:lstStyle/>
                    <a:p>
                      <a:pPr marL="0" marR="0" lvl="0" indent="0" algn="l" rtl="0">
                        <a:spcBef>
                          <a:spcPts val="0"/>
                        </a:spcBef>
                        <a:spcAft>
                          <a:spcPts val="0"/>
                        </a:spcAft>
                        <a:buNone/>
                      </a:pPr>
                      <a:r>
                        <a:rPr lang="en-IN" sz="1800"/>
                        <a:t>\t</a:t>
                      </a:r>
                      <a:endParaRPr/>
                    </a:p>
                  </a:txBody>
                  <a:tcPr marL="50800" marR="50800" marT="50800" marB="50800"/>
                </a:tc>
                <a:tc>
                  <a:txBody>
                    <a:bodyPr/>
                    <a:lstStyle/>
                    <a:p>
                      <a:pPr marL="0" marR="0" lvl="0" indent="0" algn="l" rtl="0">
                        <a:spcBef>
                          <a:spcPts val="0"/>
                        </a:spcBef>
                        <a:spcAft>
                          <a:spcPts val="0"/>
                        </a:spcAft>
                        <a:buNone/>
                      </a:pPr>
                      <a:r>
                        <a:rPr lang="en-IN" sz="1800"/>
                        <a:t>Horizontal Tab</a:t>
                      </a:r>
                      <a:endParaRPr/>
                    </a:p>
                  </a:txBody>
                  <a:tcPr marL="50800" marR="50800" marT="50800" marB="50800"/>
                </a:tc>
                <a:extLst>
                  <a:ext uri="{0D108BD9-81ED-4DB2-BD59-A6C34878D82A}">
                    <a16:rowId xmlns:a16="http://schemas.microsoft.com/office/drawing/2014/main" val="10002"/>
                  </a:ext>
                </a:extLst>
              </a:tr>
              <a:tr h="508000">
                <a:tc>
                  <a:txBody>
                    <a:bodyPr/>
                    <a:lstStyle/>
                    <a:p>
                      <a:pPr marL="0" marR="0" lvl="0" indent="0" algn="l" rtl="0">
                        <a:spcBef>
                          <a:spcPts val="0"/>
                        </a:spcBef>
                        <a:spcAft>
                          <a:spcPts val="0"/>
                        </a:spcAft>
                        <a:buNone/>
                      </a:pPr>
                      <a:r>
                        <a:rPr lang="en-IN" sz="1800"/>
                        <a:t>\\</a:t>
                      </a:r>
                      <a:endParaRPr/>
                    </a:p>
                  </a:txBody>
                  <a:tcPr marL="50800" marR="50800" marT="50800" marB="50800"/>
                </a:tc>
                <a:tc>
                  <a:txBody>
                    <a:bodyPr/>
                    <a:lstStyle/>
                    <a:p>
                      <a:pPr marL="0" marR="0" lvl="0" indent="0" algn="l" rtl="0">
                        <a:spcBef>
                          <a:spcPts val="0"/>
                        </a:spcBef>
                        <a:spcAft>
                          <a:spcPts val="0"/>
                        </a:spcAft>
                        <a:buNone/>
                      </a:pPr>
                      <a:r>
                        <a:rPr lang="en-IN" sz="1800"/>
                        <a:t>Backslash</a:t>
                      </a:r>
                      <a:endParaRPr/>
                    </a:p>
                  </a:txBody>
                  <a:tcPr marL="50800" marR="50800" marT="50800" marB="50800"/>
                </a:tc>
                <a:extLst>
                  <a:ext uri="{0D108BD9-81ED-4DB2-BD59-A6C34878D82A}">
                    <a16:rowId xmlns:a16="http://schemas.microsoft.com/office/drawing/2014/main" val="10003"/>
                  </a:ext>
                </a:extLst>
              </a:tr>
              <a:tr h="508000">
                <a:tc>
                  <a:txBody>
                    <a:bodyPr/>
                    <a:lstStyle/>
                    <a:p>
                      <a:pPr marL="0" marR="0" lvl="0" indent="0" algn="l" rtl="0">
                        <a:spcBef>
                          <a:spcPts val="0"/>
                        </a:spcBef>
                        <a:spcAft>
                          <a:spcPts val="0"/>
                        </a:spcAft>
                        <a:buNone/>
                      </a:pPr>
                      <a:r>
                        <a:rPr lang="en-IN" sz="1800"/>
                        <a:t>\'</a:t>
                      </a:r>
                      <a:endParaRPr/>
                    </a:p>
                  </a:txBody>
                  <a:tcPr marL="50800" marR="50800" marT="50800" marB="50800"/>
                </a:tc>
                <a:tc>
                  <a:txBody>
                    <a:bodyPr/>
                    <a:lstStyle/>
                    <a:p>
                      <a:pPr marL="0" marR="0" lvl="0" indent="0" algn="l" rtl="0">
                        <a:spcBef>
                          <a:spcPts val="0"/>
                        </a:spcBef>
                        <a:spcAft>
                          <a:spcPts val="0"/>
                        </a:spcAft>
                        <a:buNone/>
                      </a:pPr>
                      <a:r>
                        <a:rPr lang="en-IN" sz="1800"/>
                        <a:t>Single Quote</a:t>
                      </a:r>
                      <a:endParaRPr/>
                    </a:p>
                  </a:txBody>
                  <a:tcPr marL="50800" marR="50800" marT="50800" marB="50800"/>
                </a:tc>
                <a:extLst>
                  <a:ext uri="{0D108BD9-81ED-4DB2-BD59-A6C34878D82A}">
                    <a16:rowId xmlns:a16="http://schemas.microsoft.com/office/drawing/2014/main" val="10004"/>
                  </a:ext>
                </a:extLst>
              </a:tr>
              <a:tr h="508000">
                <a:tc>
                  <a:txBody>
                    <a:bodyPr/>
                    <a:lstStyle/>
                    <a:p>
                      <a:pPr marL="0" marR="0" lvl="0" indent="0" algn="l" rtl="0">
                        <a:spcBef>
                          <a:spcPts val="0"/>
                        </a:spcBef>
                        <a:spcAft>
                          <a:spcPts val="0"/>
                        </a:spcAft>
                        <a:buNone/>
                      </a:pPr>
                      <a:r>
                        <a:rPr lang="en-IN" sz="1800"/>
                        <a:t>\"</a:t>
                      </a:r>
                      <a:endParaRPr/>
                    </a:p>
                  </a:txBody>
                  <a:tcPr marL="50800" marR="50800" marT="50800" marB="50800"/>
                </a:tc>
                <a:tc>
                  <a:txBody>
                    <a:bodyPr/>
                    <a:lstStyle/>
                    <a:p>
                      <a:pPr marL="0" marR="0" lvl="0" indent="0" algn="l" rtl="0">
                        <a:spcBef>
                          <a:spcPts val="0"/>
                        </a:spcBef>
                        <a:spcAft>
                          <a:spcPts val="0"/>
                        </a:spcAft>
                        <a:buNone/>
                      </a:pPr>
                      <a:r>
                        <a:rPr lang="en-IN" sz="1800"/>
                        <a:t>Double Quote</a:t>
                      </a:r>
                      <a:endParaRPr/>
                    </a:p>
                  </a:txBody>
                  <a:tcPr marL="50800" marR="50800" marT="50800" marB="5080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example</a:t>
            </a:r>
            <a:endParaRPr/>
          </a:p>
        </p:txBody>
      </p:sp>
      <p:sp>
        <p:nvSpPr>
          <p:cNvPr id="306" name="Google Shape;30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"There is a (\\) in this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#Giving backslash</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"This is \t in the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#Giving tab space in the line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"These are \'single quotes\' in this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#using single quotes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"these are the \"double quotes\" in the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"there is a \n new line in this string"</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307" name="Google Shape;30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String indices and accessing string elements</a:t>
            </a:r>
            <a:endParaRPr/>
          </a:p>
        </p:txBody>
      </p:sp>
      <p:sp>
        <p:nvSpPr>
          <p:cNvPr id="313" name="Google Shape;313;p30"/>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r>
              <a:rPr lang="en-IN" sz="2220" dirty="0"/>
              <a:t>Strings are arrays of characters and elements of an array can be accessed using indexing. Indices start with 0 from left side and -1 when starting from right side.</a:t>
            </a:r>
            <a:endParaRPr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solidFill>
                <a:srgbClr val="8DA6CE"/>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220"/>
              <a:buNone/>
            </a:pPr>
            <a:r>
              <a:rPr lang="en-IN" sz="2220" dirty="0" err="1">
                <a:solidFill>
                  <a:srgbClr val="8DA6CE"/>
                </a:solidFill>
                <a:latin typeface="Courier New"/>
                <a:ea typeface="Courier New"/>
                <a:cs typeface="Courier New"/>
                <a:sym typeface="Courier New"/>
              </a:rPr>
              <a:t>my_str</a:t>
            </a: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r>
              <a:rPr lang="en-IN" sz="2220" dirty="0">
                <a:solidFill>
                  <a:srgbClr val="61CE3C"/>
                </a:solidFill>
                <a:latin typeface="Courier New"/>
                <a:ea typeface="Courier New"/>
                <a:cs typeface="Courier New"/>
                <a:sym typeface="Courier New"/>
              </a:rPr>
              <a:t>"PYTHON ROCKS"</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err="1">
                <a:solidFill>
                  <a:srgbClr val="8DA6CE"/>
                </a:solidFill>
                <a:latin typeface="Courier New"/>
                <a:ea typeface="Courier New"/>
                <a:cs typeface="Courier New"/>
                <a:sym typeface="Courier New"/>
              </a:rPr>
              <a:t>len</a:t>
            </a:r>
            <a:r>
              <a:rPr lang="en-IN" sz="2220" dirty="0">
                <a:solidFill>
                  <a:srgbClr val="FBDE2D"/>
                </a:solidFill>
                <a:latin typeface="Courier New"/>
                <a:ea typeface="Courier New"/>
                <a:cs typeface="Courier New"/>
                <a:sym typeface="Courier New"/>
              </a:rPr>
              <a: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D8FA3C"/>
                </a:solidFill>
                <a:latin typeface="Courier New"/>
                <a:ea typeface="Courier New"/>
                <a:cs typeface="Courier New"/>
                <a:sym typeface="Courier New"/>
              </a:rPr>
              <a:t>0</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D8FA3C"/>
                </a:solidFill>
                <a:latin typeface="Courier New"/>
                <a:ea typeface="Courier New"/>
                <a:cs typeface="Courier New"/>
                <a:sym typeface="Courier New"/>
              </a:rPr>
              <a:t>11</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sz="2220" dirty="0"/>
          </a:p>
          <a:p>
            <a:pPr marL="0" lvl="0" indent="0" algn="l" rtl="0">
              <a:lnSpc>
                <a:spcPct val="80000"/>
              </a:lnSpc>
              <a:spcBef>
                <a:spcPts val="1000"/>
              </a:spcBef>
              <a:spcAft>
                <a:spcPts val="0"/>
              </a:spcAft>
              <a:buClr>
                <a:schemeClr val="dk1"/>
              </a:buClr>
              <a:buSzPts val="2220"/>
              <a:buNone/>
            </a:pPr>
            <a:endParaRPr sz="2220" dirty="0"/>
          </a:p>
        </p:txBody>
      </p:sp>
      <p:sp>
        <p:nvSpPr>
          <p:cNvPr id="314" name="Google Shape;3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graphicFrame>
        <p:nvGraphicFramePr>
          <p:cNvPr id="315" name="Google Shape;315;p30"/>
          <p:cNvGraphicFramePr/>
          <p:nvPr>
            <p:extLst>
              <p:ext uri="{D42A27DB-BD31-4B8C-83A1-F6EECF244321}">
                <p14:modId xmlns:p14="http://schemas.microsoft.com/office/powerpoint/2010/main" val="2061954625"/>
              </p:ext>
            </p:extLst>
          </p:nvPr>
        </p:nvGraphicFramePr>
        <p:xfrm>
          <a:off x="912075" y="1838295"/>
          <a:ext cx="10441725" cy="1981230"/>
        </p:xfrm>
        <a:graphic>
          <a:graphicData uri="http://schemas.openxmlformats.org/drawingml/2006/table">
            <a:tbl>
              <a:tblPr firstRow="1" bandRow="1">
                <a:noFill/>
                <a:tableStyleId>{3DB1A900-376A-4626-85A1-ED3B4301983A}</a:tableStyleId>
              </a:tblPr>
              <a:tblGrid>
                <a:gridCol w="2586225">
                  <a:extLst>
                    <a:ext uri="{9D8B030D-6E8A-4147-A177-3AD203B41FA5}">
                      <a16:colId xmlns:a16="http://schemas.microsoft.com/office/drawing/2014/main" val="20000"/>
                    </a:ext>
                  </a:extLst>
                </a:gridCol>
                <a:gridCol w="735325">
                  <a:extLst>
                    <a:ext uri="{9D8B030D-6E8A-4147-A177-3AD203B41FA5}">
                      <a16:colId xmlns:a16="http://schemas.microsoft.com/office/drawing/2014/main" val="20001"/>
                    </a:ext>
                  </a:extLst>
                </a:gridCol>
                <a:gridCol w="735325">
                  <a:extLst>
                    <a:ext uri="{9D8B030D-6E8A-4147-A177-3AD203B41FA5}">
                      <a16:colId xmlns:a16="http://schemas.microsoft.com/office/drawing/2014/main" val="20002"/>
                    </a:ext>
                  </a:extLst>
                </a:gridCol>
                <a:gridCol w="735325">
                  <a:extLst>
                    <a:ext uri="{9D8B030D-6E8A-4147-A177-3AD203B41FA5}">
                      <a16:colId xmlns:a16="http://schemas.microsoft.com/office/drawing/2014/main" val="20003"/>
                    </a:ext>
                  </a:extLst>
                </a:gridCol>
                <a:gridCol w="627725">
                  <a:extLst>
                    <a:ext uri="{9D8B030D-6E8A-4147-A177-3AD203B41FA5}">
                      <a16:colId xmlns:a16="http://schemas.microsoft.com/office/drawing/2014/main" val="20004"/>
                    </a:ext>
                  </a:extLst>
                </a:gridCol>
                <a:gridCol w="627725">
                  <a:extLst>
                    <a:ext uri="{9D8B030D-6E8A-4147-A177-3AD203B41FA5}">
                      <a16:colId xmlns:a16="http://schemas.microsoft.com/office/drawing/2014/main" val="20005"/>
                    </a:ext>
                  </a:extLst>
                </a:gridCol>
                <a:gridCol w="627725">
                  <a:extLst>
                    <a:ext uri="{9D8B030D-6E8A-4147-A177-3AD203B41FA5}">
                      <a16:colId xmlns:a16="http://schemas.microsoft.com/office/drawing/2014/main" val="20006"/>
                    </a:ext>
                  </a:extLst>
                </a:gridCol>
                <a:gridCol w="627725">
                  <a:extLst>
                    <a:ext uri="{9D8B030D-6E8A-4147-A177-3AD203B41FA5}">
                      <a16:colId xmlns:a16="http://schemas.microsoft.com/office/drawing/2014/main" val="20007"/>
                    </a:ext>
                  </a:extLst>
                </a:gridCol>
                <a:gridCol w="627725">
                  <a:extLst>
                    <a:ext uri="{9D8B030D-6E8A-4147-A177-3AD203B41FA5}">
                      <a16:colId xmlns:a16="http://schemas.microsoft.com/office/drawing/2014/main" val="20008"/>
                    </a:ext>
                  </a:extLst>
                </a:gridCol>
                <a:gridCol w="627725">
                  <a:extLst>
                    <a:ext uri="{9D8B030D-6E8A-4147-A177-3AD203B41FA5}">
                      <a16:colId xmlns:a16="http://schemas.microsoft.com/office/drawing/2014/main" val="20009"/>
                    </a:ext>
                  </a:extLst>
                </a:gridCol>
                <a:gridCol w="627725">
                  <a:extLst>
                    <a:ext uri="{9D8B030D-6E8A-4147-A177-3AD203B41FA5}">
                      <a16:colId xmlns:a16="http://schemas.microsoft.com/office/drawing/2014/main" val="20010"/>
                    </a:ext>
                  </a:extLst>
                </a:gridCol>
                <a:gridCol w="627725">
                  <a:extLst>
                    <a:ext uri="{9D8B030D-6E8A-4147-A177-3AD203B41FA5}">
                      <a16:colId xmlns:a16="http://schemas.microsoft.com/office/drawing/2014/main" val="20011"/>
                    </a:ext>
                  </a:extLst>
                </a:gridCol>
                <a:gridCol w="627725">
                  <a:extLst>
                    <a:ext uri="{9D8B030D-6E8A-4147-A177-3AD203B41FA5}">
                      <a16:colId xmlns:a16="http://schemas.microsoft.com/office/drawing/2014/main" val="20012"/>
                    </a:ext>
                  </a:extLst>
                </a:gridCol>
              </a:tblGrid>
              <a:tr h="370850">
                <a:tc>
                  <a:txBody>
                    <a:bodyPr/>
                    <a:lstStyle/>
                    <a:p>
                      <a:pPr marL="0" marR="0" lvl="0" indent="0" algn="l" rtl="0">
                        <a:spcBef>
                          <a:spcPts val="0"/>
                        </a:spcBef>
                        <a:spcAft>
                          <a:spcPts val="0"/>
                        </a:spcAft>
                        <a:buNone/>
                      </a:pPr>
                      <a:r>
                        <a:rPr lang="en-IN" sz="2800" dirty="0"/>
                        <a:t>character</a:t>
                      </a:r>
                      <a:endParaRPr dirty="0"/>
                    </a:p>
                  </a:txBody>
                  <a:tcPr marL="91450" marR="91450" marT="45725" marB="45725"/>
                </a:tc>
                <a:tc>
                  <a:txBody>
                    <a:bodyPr/>
                    <a:lstStyle/>
                    <a:p>
                      <a:pPr marL="0" marR="0" lvl="0" indent="0" algn="l" rtl="0">
                        <a:spcBef>
                          <a:spcPts val="0"/>
                        </a:spcBef>
                        <a:spcAft>
                          <a:spcPts val="0"/>
                        </a:spcAft>
                        <a:buNone/>
                      </a:pPr>
                      <a:r>
                        <a:rPr lang="en-IN" sz="2800"/>
                        <a:t>P</a:t>
                      </a:r>
                      <a:endParaRPr/>
                    </a:p>
                  </a:txBody>
                  <a:tcPr marL="91450" marR="91450" marT="45725" marB="45725"/>
                </a:tc>
                <a:tc>
                  <a:txBody>
                    <a:bodyPr/>
                    <a:lstStyle/>
                    <a:p>
                      <a:pPr marL="0" marR="0" lvl="0" indent="0" algn="l" rtl="0">
                        <a:spcBef>
                          <a:spcPts val="0"/>
                        </a:spcBef>
                        <a:spcAft>
                          <a:spcPts val="0"/>
                        </a:spcAft>
                        <a:buNone/>
                      </a:pPr>
                      <a:r>
                        <a:rPr lang="en-IN" sz="2800"/>
                        <a:t>Y</a:t>
                      </a:r>
                      <a:endParaRPr/>
                    </a:p>
                  </a:txBody>
                  <a:tcPr marL="91450" marR="91450" marT="45725" marB="45725"/>
                </a:tc>
                <a:tc>
                  <a:txBody>
                    <a:bodyPr/>
                    <a:lstStyle/>
                    <a:p>
                      <a:pPr marL="0" marR="0" lvl="0" indent="0" algn="l" rtl="0">
                        <a:spcBef>
                          <a:spcPts val="0"/>
                        </a:spcBef>
                        <a:spcAft>
                          <a:spcPts val="0"/>
                        </a:spcAft>
                        <a:buNone/>
                      </a:pPr>
                      <a:r>
                        <a:rPr lang="en-IN" sz="2800"/>
                        <a:t>T</a:t>
                      </a:r>
                      <a:endParaRPr/>
                    </a:p>
                  </a:txBody>
                  <a:tcPr marL="91450" marR="91450" marT="45725" marB="45725"/>
                </a:tc>
                <a:tc>
                  <a:txBody>
                    <a:bodyPr/>
                    <a:lstStyle/>
                    <a:p>
                      <a:pPr marL="0" marR="0" lvl="0" indent="0" algn="l" rtl="0">
                        <a:spcBef>
                          <a:spcPts val="0"/>
                        </a:spcBef>
                        <a:spcAft>
                          <a:spcPts val="0"/>
                        </a:spcAft>
                        <a:buNone/>
                      </a:pPr>
                      <a:r>
                        <a:rPr lang="en-IN" sz="2800"/>
                        <a:t>H</a:t>
                      </a:r>
                      <a:endParaRPr/>
                    </a:p>
                  </a:txBody>
                  <a:tcPr marL="91450" marR="91450" marT="45725" marB="45725"/>
                </a:tc>
                <a:tc>
                  <a:txBody>
                    <a:bodyPr/>
                    <a:lstStyle/>
                    <a:p>
                      <a:pPr marL="0" marR="0" lvl="0" indent="0" algn="l" rtl="0">
                        <a:spcBef>
                          <a:spcPts val="0"/>
                        </a:spcBef>
                        <a:spcAft>
                          <a:spcPts val="0"/>
                        </a:spcAft>
                        <a:buNone/>
                      </a:pPr>
                      <a:r>
                        <a:rPr lang="en-IN" sz="2800"/>
                        <a:t>O</a:t>
                      </a:r>
                      <a:endParaRPr/>
                    </a:p>
                  </a:txBody>
                  <a:tcPr marL="91450" marR="91450" marT="45725" marB="45725"/>
                </a:tc>
                <a:tc>
                  <a:txBody>
                    <a:bodyPr/>
                    <a:lstStyle/>
                    <a:p>
                      <a:pPr marL="0" marR="0" lvl="0" indent="0" algn="l" rtl="0">
                        <a:spcBef>
                          <a:spcPts val="0"/>
                        </a:spcBef>
                        <a:spcAft>
                          <a:spcPts val="0"/>
                        </a:spcAft>
                        <a:buNone/>
                      </a:pPr>
                      <a:r>
                        <a:rPr lang="en-IN" sz="2800"/>
                        <a:t>N</a:t>
                      </a:r>
                      <a:endParaRPr/>
                    </a:p>
                  </a:txBody>
                  <a:tcPr marL="91450" marR="91450" marT="45725" marB="45725"/>
                </a:tc>
                <a:tc>
                  <a:txBody>
                    <a:bodyPr/>
                    <a:lstStyle/>
                    <a:p>
                      <a:pPr marL="0" marR="0" lvl="0" indent="0" algn="l" rtl="0">
                        <a:spcBef>
                          <a:spcPts val="0"/>
                        </a:spcBef>
                        <a:spcAft>
                          <a:spcPts val="0"/>
                        </a:spcAft>
                        <a:buNone/>
                      </a:pPr>
                      <a:endParaRPr sz="2800"/>
                    </a:p>
                  </a:txBody>
                  <a:tcPr marL="91450" marR="91450" marT="45725" marB="45725"/>
                </a:tc>
                <a:tc>
                  <a:txBody>
                    <a:bodyPr/>
                    <a:lstStyle/>
                    <a:p>
                      <a:pPr marL="0" marR="0" lvl="0" indent="0" algn="l" rtl="0">
                        <a:spcBef>
                          <a:spcPts val="0"/>
                        </a:spcBef>
                        <a:spcAft>
                          <a:spcPts val="0"/>
                        </a:spcAft>
                        <a:buNone/>
                      </a:pPr>
                      <a:r>
                        <a:rPr lang="en-IN" sz="2800"/>
                        <a:t>R</a:t>
                      </a:r>
                      <a:endParaRPr/>
                    </a:p>
                  </a:txBody>
                  <a:tcPr marL="91450" marR="91450" marT="45725" marB="45725"/>
                </a:tc>
                <a:tc>
                  <a:txBody>
                    <a:bodyPr/>
                    <a:lstStyle/>
                    <a:p>
                      <a:pPr marL="0" marR="0" lvl="0" indent="0" algn="l" rtl="0">
                        <a:spcBef>
                          <a:spcPts val="0"/>
                        </a:spcBef>
                        <a:spcAft>
                          <a:spcPts val="0"/>
                        </a:spcAft>
                        <a:buNone/>
                      </a:pPr>
                      <a:r>
                        <a:rPr lang="en-IN" sz="2800"/>
                        <a:t>O</a:t>
                      </a:r>
                      <a:endParaRPr/>
                    </a:p>
                  </a:txBody>
                  <a:tcPr marL="91450" marR="91450" marT="45725" marB="45725"/>
                </a:tc>
                <a:tc>
                  <a:txBody>
                    <a:bodyPr/>
                    <a:lstStyle/>
                    <a:p>
                      <a:pPr marL="0" marR="0" lvl="0" indent="0" algn="l" rtl="0">
                        <a:spcBef>
                          <a:spcPts val="0"/>
                        </a:spcBef>
                        <a:spcAft>
                          <a:spcPts val="0"/>
                        </a:spcAft>
                        <a:buNone/>
                      </a:pPr>
                      <a:r>
                        <a:rPr lang="en-IN" sz="2800"/>
                        <a:t>C</a:t>
                      </a:r>
                      <a:endParaRPr/>
                    </a:p>
                  </a:txBody>
                  <a:tcPr marL="91450" marR="91450" marT="45725" marB="45725"/>
                </a:tc>
                <a:tc>
                  <a:txBody>
                    <a:bodyPr/>
                    <a:lstStyle/>
                    <a:p>
                      <a:pPr marL="0" marR="0" lvl="0" indent="0" algn="l" rtl="0">
                        <a:spcBef>
                          <a:spcPts val="0"/>
                        </a:spcBef>
                        <a:spcAft>
                          <a:spcPts val="0"/>
                        </a:spcAft>
                        <a:buNone/>
                      </a:pPr>
                      <a:r>
                        <a:rPr lang="en-IN" sz="2800"/>
                        <a:t>K</a:t>
                      </a:r>
                      <a:endParaRPr/>
                    </a:p>
                  </a:txBody>
                  <a:tcPr marL="91450" marR="91450" marT="45725" marB="45725"/>
                </a:tc>
                <a:tc>
                  <a:txBody>
                    <a:bodyPr/>
                    <a:lstStyle/>
                    <a:p>
                      <a:pPr marL="0" marR="0" lvl="0" indent="0" algn="l" rtl="0">
                        <a:spcBef>
                          <a:spcPts val="0"/>
                        </a:spcBef>
                        <a:spcAft>
                          <a:spcPts val="0"/>
                        </a:spcAft>
                        <a:buNone/>
                      </a:pPr>
                      <a:r>
                        <a:rPr lang="en-IN" sz="2800"/>
                        <a:t>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2800"/>
                        <a:t>Index from left</a:t>
                      </a:r>
                      <a:endParaRPr/>
                    </a:p>
                  </a:txBody>
                  <a:tcPr marL="91450" marR="91450" marT="45725" marB="45725"/>
                </a:tc>
                <a:tc>
                  <a:txBody>
                    <a:bodyPr/>
                    <a:lstStyle/>
                    <a:p>
                      <a:pPr marL="0" marR="0" lvl="0" indent="0" algn="l" rtl="0">
                        <a:spcBef>
                          <a:spcPts val="0"/>
                        </a:spcBef>
                        <a:spcAft>
                          <a:spcPts val="0"/>
                        </a:spcAft>
                        <a:buNone/>
                      </a:pPr>
                      <a:r>
                        <a:rPr lang="en-IN" sz="2800"/>
                        <a:t>0</a:t>
                      </a:r>
                      <a:endParaRPr/>
                    </a:p>
                  </a:txBody>
                  <a:tcPr marL="91450" marR="91450" marT="45725" marB="45725"/>
                </a:tc>
                <a:tc>
                  <a:txBody>
                    <a:bodyPr/>
                    <a:lstStyle/>
                    <a:p>
                      <a:pPr marL="0" marR="0" lvl="0" indent="0" algn="l" rtl="0">
                        <a:spcBef>
                          <a:spcPts val="0"/>
                        </a:spcBef>
                        <a:spcAft>
                          <a:spcPts val="0"/>
                        </a:spcAft>
                        <a:buNone/>
                      </a:pPr>
                      <a:r>
                        <a:rPr lang="en-IN" sz="2800"/>
                        <a:t>1</a:t>
                      </a:r>
                      <a:endParaRPr/>
                    </a:p>
                  </a:txBody>
                  <a:tcPr marL="91450" marR="91450" marT="45725" marB="45725"/>
                </a:tc>
                <a:tc>
                  <a:txBody>
                    <a:bodyPr/>
                    <a:lstStyle/>
                    <a:p>
                      <a:pPr marL="0" marR="0" lvl="0" indent="0" algn="l" rtl="0">
                        <a:spcBef>
                          <a:spcPts val="0"/>
                        </a:spcBef>
                        <a:spcAft>
                          <a:spcPts val="0"/>
                        </a:spcAft>
                        <a:buNone/>
                      </a:pPr>
                      <a:r>
                        <a:rPr lang="en-IN" sz="2800"/>
                        <a:t>2</a:t>
                      </a:r>
                      <a:endParaRPr/>
                    </a:p>
                  </a:txBody>
                  <a:tcPr marL="91450" marR="91450" marT="45725" marB="45725"/>
                </a:tc>
                <a:tc>
                  <a:txBody>
                    <a:bodyPr/>
                    <a:lstStyle/>
                    <a:p>
                      <a:pPr marL="0" marR="0" lvl="0" indent="0" algn="l" rtl="0">
                        <a:spcBef>
                          <a:spcPts val="0"/>
                        </a:spcBef>
                        <a:spcAft>
                          <a:spcPts val="0"/>
                        </a:spcAft>
                        <a:buNone/>
                      </a:pPr>
                      <a:r>
                        <a:rPr lang="en-IN" sz="2800"/>
                        <a:t>3</a:t>
                      </a:r>
                      <a:endParaRPr/>
                    </a:p>
                  </a:txBody>
                  <a:tcPr marL="91450" marR="91450" marT="45725" marB="45725"/>
                </a:tc>
                <a:tc>
                  <a:txBody>
                    <a:bodyPr/>
                    <a:lstStyle/>
                    <a:p>
                      <a:pPr marL="0" marR="0" lvl="0" indent="0" algn="l" rtl="0">
                        <a:spcBef>
                          <a:spcPts val="0"/>
                        </a:spcBef>
                        <a:spcAft>
                          <a:spcPts val="0"/>
                        </a:spcAft>
                        <a:buNone/>
                      </a:pPr>
                      <a:r>
                        <a:rPr lang="en-IN" sz="2800"/>
                        <a:t>4</a:t>
                      </a:r>
                      <a:endParaRPr/>
                    </a:p>
                  </a:txBody>
                  <a:tcPr marL="91450" marR="91450" marT="45725" marB="45725"/>
                </a:tc>
                <a:tc>
                  <a:txBody>
                    <a:bodyPr/>
                    <a:lstStyle/>
                    <a:p>
                      <a:pPr marL="0" marR="0" lvl="0" indent="0" algn="l" rtl="0">
                        <a:spcBef>
                          <a:spcPts val="0"/>
                        </a:spcBef>
                        <a:spcAft>
                          <a:spcPts val="0"/>
                        </a:spcAft>
                        <a:buNone/>
                      </a:pPr>
                      <a:r>
                        <a:rPr lang="en-IN" sz="2800"/>
                        <a:t>5</a:t>
                      </a:r>
                      <a:endParaRPr/>
                    </a:p>
                  </a:txBody>
                  <a:tcPr marL="91450" marR="91450" marT="45725" marB="45725"/>
                </a:tc>
                <a:tc>
                  <a:txBody>
                    <a:bodyPr/>
                    <a:lstStyle/>
                    <a:p>
                      <a:pPr marL="0" marR="0" lvl="0" indent="0" algn="l" rtl="0">
                        <a:spcBef>
                          <a:spcPts val="0"/>
                        </a:spcBef>
                        <a:spcAft>
                          <a:spcPts val="0"/>
                        </a:spcAft>
                        <a:buNone/>
                      </a:pPr>
                      <a:r>
                        <a:rPr lang="en-IN" sz="2800"/>
                        <a:t>6</a:t>
                      </a:r>
                      <a:endParaRPr/>
                    </a:p>
                  </a:txBody>
                  <a:tcPr marL="91450" marR="91450" marT="45725" marB="45725"/>
                </a:tc>
                <a:tc>
                  <a:txBody>
                    <a:bodyPr/>
                    <a:lstStyle/>
                    <a:p>
                      <a:pPr marL="0" marR="0" lvl="0" indent="0" algn="l" rtl="0">
                        <a:spcBef>
                          <a:spcPts val="0"/>
                        </a:spcBef>
                        <a:spcAft>
                          <a:spcPts val="0"/>
                        </a:spcAft>
                        <a:buNone/>
                      </a:pPr>
                      <a:r>
                        <a:rPr lang="en-IN" sz="2800"/>
                        <a:t>7</a:t>
                      </a:r>
                      <a:endParaRPr/>
                    </a:p>
                  </a:txBody>
                  <a:tcPr marL="91450" marR="91450" marT="45725" marB="45725"/>
                </a:tc>
                <a:tc>
                  <a:txBody>
                    <a:bodyPr/>
                    <a:lstStyle/>
                    <a:p>
                      <a:pPr marL="0" marR="0" lvl="0" indent="0" algn="l" rtl="0">
                        <a:spcBef>
                          <a:spcPts val="0"/>
                        </a:spcBef>
                        <a:spcAft>
                          <a:spcPts val="0"/>
                        </a:spcAft>
                        <a:buNone/>
                      </a:pPr>
                      <a:r>
                        <a:rPr lang="en-IN" sz="2800"/>
                        <a:t>8</a:t>
                      </a:r>
                      <a:endParaRPr/>
                    </a:p>
                  </a:txBody>
                  <a:tcPr marL="91450" marR="91450" marT="45725" marB="45725"/>
                </a:tc>
                <a:tc>
                  <a:txBody>
                    <a:bodyPr/>
                    <a:lstStyle/>
                    <a:p>
                      <a:pPr marL="0" marR="0" lvl="0" indent="0" algn="l" rtl="0">
                        <a:spcBef>
                          <a:spcPts val="0"/>
                        </a:spcBef>
                        <a:spcAft>
                          <a:spcPts val="0"/>
                        </a:spcAft>
                        <a:buNone/>
                      </a:pPr>
                      <a:r>
                        <a:rPr lang="en-IN" sz="2800"/>
                        <a:t>9</a:t>
                      </a:r>
                      <a:endParaRPr/>
                    </a:p>
                  </a:txBody>
                  <a:tcPr marL="91450" marR="91450" marT="45725" marB="45725"/>
                </a:tc>
                <a:tc>
                  <a:txBody>
                    <a:bodyPr/>
                    <a:lstStyle/>
                    <a:p>
                      <a:pPr marL="0" marR="0" lvl="0" indent="0" algn="l" rtl="0">
                        <a:spcBef>
                          <a:spcPts val="0"/>
                        </a:spcBef>
                        <a:spcAft>
                          <a:spcPts val="0"/>
                        </a:spcAft>
                        <a:buNone/>
                      </a:pPr>
                      <a:r>
                        <a:rPr lang="en-IN" sz="2800"/>
                        <a:t>10</a:t>
                      </a:r>
                      <a:endParaRPr/>
                    </a:p>
                  </a:txBody>
                  <a:tcPr marL="91450" marR="91450" marT="45725" marB="45725"/>
                </a:tc>
                <a:tc>
                  <a:txBody>
                    <a:bodyPr/>
                    <a:lstStyle/>
                    <a:p>
                      <a:pPr marL="0" marR="0" lvl="0" indent="0" algn="l" rtl="0">
                        <a:spcBef>
                          <a:spcPts val="0"/>
                        </a:spcBef>
                        <a:spcAft>
                          <a:spcPts val="0"/>
                        </a:spcAft>
                        <a:buNone/>
                      </a:pPr>
                      <a:r>
                        <a:rPr lang="en-IN" sz="2800"/>
                        <a:t>11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2800"/>
                        <a:t>Index from right</a:t>
                      </a:r>
                      <a:endParaRPr/>
                    </a:p>
                  </a:txBody>
                  <a:tcPr marL="91450" marR="91450" marT="45725" marB="45725"/>
                </a:tc>
                <a:tc>
                  <a:txBody>
                    <a:bodyPr/>
                    <a:lstStyle/>
                    <a:p>
                      <a:pPr marL="0" marR="0" lvl="0" indent="0" algn="l" rtl="0">
                        <a:spcBef>
                          <a:spcPts val="0"/>
                        </a:spcBef>
                        <a:spcAft>
                          <a:spcPts val="0"/>
                        </a:spcAft>
                        <a:buNone/>
                      </a:pPr>
                      <a:r>
                        <a:rPr lang="en-IN" sz="2800"/>
                        <a:t>-12</a:t>
                      </a:r>
                      <a:endParaRPr/>
                    </a:p>
                  </a:txBody>
                  <a:tcPr marL="91450" marR="91450" marT="45725" marB="45725"/>
                </a:tc>
                <a:tc>
                  <a:txBody>
                    <a:bodyPr/>
                    <a:lstStyle/>
                    <a:p>
                      <a:pPr marL="0" marR="0" lvl="0" indent="0" algn="l" rtl="0">
                        <a:spcBef>
                          <a:spcPts val="0"/>
                        </a:spcBef>
                        <a:spcAft>
                          <a:spcPts val="0"/>
                        </a:spcAft>
                        <a:buNone/>
                      </a:pPr>
                      <a:r>
                        <a:rPr lang="en-IN" sz="2800"/>
                        <a:t>-11</a:t>
                      </a:r>
                      <a:endParaRPr/>
                    </a:p>
                  </a:txBody>
                  <a:tcPr marL="91450" marR="91450" marT="45725" marB="45725"/>
                </a:tc>
                <a:tc>
                  <a:txBody>
                    <a:bodyPr/>
                    <a:lstStyle/>
                    <a:p>
                      <a:pPr marL="0" marR="0" lvl="0" indent="0" algn="l" rtl="0">
                        <a:spcBef>
                          <a:spcPts val="0"/>
                        </a:spcBef>
                        <a:spcAft>
                          <a:spcPts val="0"/>
                        </a:spcAft>
                        <a:buNone/>
                      </a:pPr>
                      <a:r>
                        <a:rPr lang="en-IN" sz="2800"/>
                        <a:t>-10</a:t>
                      </a:r>
                      <a:endParaRPr/>
                    </a:p>
                  </a:txBody>
                  <a:tcPr marL="91450" marR="91450" marT="45725" marB="45725"/>
                </a:tc>
                <a:tc>
                  <a:txBody>
                    <a:bodyPr/>
                    <a:lstStyle/>
                    <a:p>
                      <a:pPr marL="0" marR="0" lvl="0" indent="0" algn="l" rtl="0">
                        <a:spcBef>
                          <a:spcPts val="0"/>
                        </a:spcBef>
                        <a:spcAft>
                          <a:spcPts val="0"/>
                        </a:spcAft>
                        <a:buNone/>
                      </a:pPr>
                      <a:r>
                        <a:rPr lang="en-IN" sz="2800"/>
                        <a:t>-9</a:t>
                      </a:r>
                      <a:endParaRPr/>
                    </a:p>
                  </a:txBody>
                  <a:tcPr marL="91450" marR="91450" marT="45725" marB="45725"/>
                </a:tc>
                <a:tc>
                  <a:txBody>
                    <a:bodyPr/>
                    <a:lstStyle/>
                    <a:p>
                      <a:pPr marL="0" marR="0" lvl="0" indent="0" algn="l" rtl="0">
                        <a:spcBef>
                          <a:spcPts val="0"/>
                        </a:spcBef>
                        <a:spcAft>
                          <a:spcPts val="0"/>
                        </a:spcAft>
                        <a:buNone/>
                      </a:pPr>
                      <a:r>
                        <a:rPr lang="en-IN" sz="2800"/>
                        <a:t>-8</a:t>
                      </a:r>
                      <a:endParaRPr/>
                    </a:p>
                  </a:txBody>
                  <a:tcPr marL="91450" marR="91450" marT="45725" marB="45725"/>
                </a:tc>
                <a:tc>
                  <a:txBody>
                    <a:bodyPr/>
                    <a:lstStyle/>
                    <a:p>
                      <a:pPr marL="0" marR="0" lvl="0" indent="0" algn="l" rtl="0">
                        <a:spcBef>
                          <a:spcPts val="0"/>
                        </a:spcBef>
                        <a:spcAft>
                          <a:spcPts val="0"/>
                        </a:spcAft>
                        <a:buNone/>
                      </a:pPr>
                      <a:r>
                        <a:rPr lang="en-IN" sz="2800"/>
                        <a:t>-7</a:t>
                      </a:r>
                      <a:endParaRPr/>
                    </a:p>
                  </a:txBody>
                  <a:tcPr marL="91450" marR="91450" marT="45725" marB="45725"/>
                </a:tc>
                <a:tc>
                  <a:txBody>
                    <a:bodyPr/>
                    <a:lstStyle/>
                    <a:p>
                      <a:pPr marL="0" marR="0" lvl="0" indent="0" algn="l" rtl="0">
                        <a:spcBef>
                          <a:spcPts val="0"/>
                        </a:spcBef>
                        <a:spcAft>
                          <a:spcPts val="0"/>
                        </a:spcAft>
                        <a:buNone/>
                      </a:pPr>
                      <a:r>
                        <a:rPr lang="en-IN" sz="2800"/>
                        <a:t>-6</a:t>
                      </a:r>
                      <a:endParaRPr/>
                    </a:p>
                  </a:txBody>
                  <a:tcPr marL="91450" marR="91450" marT="45725" marB="45725"/>
                </a:tc>
                <a:tc>
                  <a:txBody>
                    <a:bodyPr/>
                    <a:lstStyle/>
                    <a:p>
                      <a:pPr marL="0" marR="0" lvl="0" indent="0" algn="l" rtl="0">
                        <a:spcBef>
                          <a:spcPts val="0"/>
                        </a:spcBef>
                        <a:spcAft>
                          <a:spcPts val="0"/>
                        </a:spcAft>
                        <a:buNone/>
                      </a:pPr>
                      <a:r>
                        <a:rPr lang="en-IN" sz="2800"/>
                        <a:t>-5</a:t>
                      </a:r>
                      <a:endParaRPr/>
                    </a:p>
                  </a:txBody>
                  <a:tcPr marL="91450" marR="91450" marT="45725" marB="45725"/>
                </a:tc>
                <a:tc>
                  <a:txBody>
                    <a:bodyPr/>
                    <a:lstStyle/>
                    <a:p>
                      <a:pPr marL="0" marR="0" lvl="0" indent="0" algn="l" rtl="0">
                        <a:spcBef>
                          <a:spcPts val="0"/>
                        </a:spcBef>
                        <a:spcAft>
                          <a:spcPts val="0"/>
                        </a:spcAft>
                        <a:buNone/>
                      </a:pPr>
                      <a:r>
                        <a:rPr lang="en-IN" sz="2800"/>
                        <a:t>-4</a:t>
                      </a:r>
                      <a:endParaRPr/>
                    </a:p>
                  </a:txBody>
                  <a:tcPr marL="91450" marR="91450" marT="45725" marB="45725"/>
                </a:tc>
                <a:tc>
                  <a:txBody>
                    <a:bodyPr/>
                    <a:lstStyle/>
                    <a:p>
                      <a:pPr marL="0" marR="0" lvl="0" indent="0" algn="l" rtl="0">
                        <a:spcBef>
                          <a:spcPts val="0"/>
                        </a:spcBef>
                        <a:spcAft>
                          <a:spcPts val="0"/>
                        </a:spcAft>
                        <a:buNone/>
                      </a:pPr>
                      <a:r>
                        <a:rPr lang="en-IN" sz="2800"/>
                        <a:t>-3</a:t>
                      </a:r>
                      <a:endParaRPr/>
                    </a:p>
                  </a:txBody>
                  <a:tcPr marL="91450" marR="91450" marT="45725" marB="45725"/>
                </a:tc>
                <a:tc>
                  <a:txBody>
                    <a:bodyPr/>
                    <a:lstStyle/>
                    <a:p>
                      <a:pPr marL="0" marR="0" lvl="0" indent="0" algn="l" rtl="0">
                        <a:spcBef>
                          <a:spcPts val="0"/>
                        </a:spcBef>
                        <a:spcAft>
                          <a:spcPts val="0"/>
                        </a:spcAft>
                        <a:buNone/>
                      </a:pPr>
                      <a:r>
                        <a:rPr lang="en-IN" sz="2800"/>
                        <a:t>-2</a:t>
                      </a:r>
                      <a:endParaRPr/>
                    </a:p>
                  </a:txBody>
                  <a:tcPr marL="91450" marR="91450" marT="45725" marB="45725"/>
                </a:tc>
                <a:tc>
                  <a:txBody>
                    <a:bodyPr/>
                    <a:lstStyle/>
                    <a:p>
                      <a:pPr marL="0" marR="0" lvl="0" indent="0" algn="l" rtl="0">
                        <a:spcBef>
                          <a:spcPts val="0"/>
                        </a:spcBef>
                        <a:spcAft>
                          <a:spcPts val="0"/>
                        </a:spcAft>
                        <a:buNone/>
                      </a:pPr>
                      <a:r>
                        <a:rPr lang="en-IN" sz="2800" dirty="0"/>
                        <a:t>-1</a:t>
                      </a:r>
                      <a:endParaRPr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Strings are immutable</a:t>
            </a:r>
            <a:endParaRPr/>
          </a:p>
        </p:txBody>
      </p:sp>
      <p:sp>
        <p:nvSpPr>
          <p:cNvPr id="321" name="Google Shape;32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Strings are immutable character sets. Once a string is generated, you can not change any character within the string.</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ROCKS"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Will not work</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t>
            </a:r>
            <a:endParaRPr/>
          </a:p>
          <a:p>
            <a:pPr marL="0" lvl="0" indent="0" algn="l" rtl="0">
              <a:lnSpc>
                <a:spcPct val="90000"/>
              </a:lnSpc>
              <a:spcBef>
                <a:spcPts val="1000"/>
              </a:spcBef>
              <a:spcAft>
                <a:spcPts val="0"/>
              </a:spcAft>
              <a:buClr>
                <a:schemeClr val="dk1"/>
              </a:buClr>
              <a:buSzPts val="2400"/>
              <a:buNone/>
            </a:pPr>
            <a:endParaRPr/>
          </a:p>
        </p:txBody>
      </p:sp>
      <p:sp>
        <p:nvSpPr>
          <p:cNvPr id="322" name="Google Shape;3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'in' operator in Strings</a:t>
            </a:r>
            <a:endParaRPr/>
          </a:p>
        </p:txBody>
      </p:sp>
      <p:sp>
        <p:nvSpPr>
          <p:cNvPr id="328" name="Google Shape;328;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The 'in' operator is used to check whether a character or a substring is present in a string or not. The expression returns a Boolean value.</a:t>
            </a:r>
            <a:endParaRPr>
              <a:solidFill>
                <a:srgbClr val="8DA6CE"/>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ROCKS"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"ROCKS"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329" name="Google Shape;32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String Slicing</a:t>
            </a:r>
            <a:endParaRPr/>
          </a:p>
        </p:txBody>
      </p:sp>
      <p:sp>
        <p:nvSpPr>
          <p:cNvPr id="335" name="Google Shape;335;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To cut a substring from a string is called string slicing. </a:t>
            </a:r>
            <a:endParaRPr/>
          </a:p>
          <a:p>
            <a:pPr marL="0" lvl="0" indent="0" algn="l" rtl="0">
              <a:lnSpc>
                <a:spcPct val="90000"/>
              </a:lnSpc>
              <a:spcBef>
                <a:spcPts val="1000"/>
              </a:spcBef>
              <a:spcAft>
                <a:spcPts val="0"/>
              </a:spcAft>
              <a:buClr>
                <a:schemeClr val="dk1"/>
              </a:buClr>
              <a:buSzPts val="2400"/>
              <a:buNone/>
            </a:pPr>
            <a:r>
              <a:rPr lang="en-IN"/>
              <a:t>Here two indices are used separated by a colon (</a:t>
            </a:r>
            <a:r>
              <a:rPr lang="en-IN" b="1"/>
              <a:t>:</a:t>
            </a:r>
            <a:r>
              <a:rPr lang="en-IN"/>
              <a:t>). A slice 3:7 means indices characters of 3rd, 4th, 5th and 6th positions.</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ROCKS"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len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7</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6</a:t>
            </a:r>
            <a:r>
              <a:rPr lang="en-IN">
                <a:solidFill>
                  <a:srgbClr val="FBDE2D"/>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2400"/>
              <a:buNone/>
            </a:pPr>
            <a:endParaRPr/>
          </a:p>
        </p:txBody>
      </p:sp>
      <p:sp>
        <p:nvSpPr>
          <p:cNvPr id="336" name="Google Shape;33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Tuples</a:t>
            </a:r>
            <a:endParaRPr/>
          </a:p>
        </p:txBody>
      </p:sp>
      <p:sp>
        <p:nvSpPr>
          <p:cNvPr id="342" name="Google Shape;342;p34"/>
          <p:cNvSpPr txBox="1">
            <a:spLocks noGrp="1"/>
          </p:cNvSpPr>
          <p:nvPr>
            <p:ph type="body" idx="1"/>
          </p:nvPr>
        </p:nvSpPr>
        <p:spPr>
          <a:xfrm>
            <a:off x="831574" y="1462087"/>
            <a:ext cx="10674626" cy="491745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r>
              <a:rPr lang="en-IN" sz="2220"/>
              <a:t>A tuple is a container which holds a series of comma-separated values (items or elements) between parentheses. </a:t>
            </a:r>
            <a:r>
              <a:rPr lang="en-IN" sz="2220">
                <a:solidFill>
                  <a:schemeClr val="accent2"/>
                </a:solidFill>
              </a:rPr>
              <a:t>Indexing and slicing are same in tuples as strings </a:t>
            </a:r>
            <a:endParaRPr sz="2220"/>
          </a:p>
          <a:p>
            <a:pPr marL="0" lvl="0" indent="0" algn="l" rtl="0">
              <a:lnSpc>
                <a:spcPct val="80000"/>
              </a:lnSpc>
              <a:spcBef>
                <a:spcPts val="1000"/>
              </a:spcBef>
              <a:spcAft>
                <a:spcPts val="0"/>
              </a:spcAft>
              <a:buClr>
                <a:schemeClr val="dk1"/>
              </a:buClr>
              <a:buSzPts val="2220"/>
              <a:buNone/>
            </a:pPr>
            <a:r>
              <a:rPr lang="en-IN" sz="2220"/>
              <a:t>Tuples are immutable (i.e. you cannot change its content once created) and can hold mix data types. </a:t>
            </a:r>
            <a:endParaRPr/>
          </a:p>
          <a:p>
            <a:pPr marL="0" lvl="0" indent="0" algn="l" rtl="0">
              <a:lnSpc>
                <a:spcPct val="80000"/>
              </a:lnSpc>
              <a:spcBef>
                <a:spcPts val="1000"/>
              </a:spcBef>
              <a:spcAft>
                <a:spcPts val="0"/>
              </a:spcAft>
              <a:buClr>
                <a:schemeClr val="dk1"/>
              </a:buClr>
              <a:buSzPts val="2220"/>
              <a:buNone/>
            </a:pPr>
            <a:endParaRPr sz="2220"/>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12</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25.4</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"PYTHON"</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212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mytup2</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21</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224</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87.6</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"Hello"</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len</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type</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mytup2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len</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type</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p:txBody>
      </p:sp>
      <p:sp>
        <p:nvSpPr>
          <p:cNvPr id="343" name="Google Shape;34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sp>
        <p:nvSpPr>
          <p:cNvPr id="344" name="Google Shape;344;p34"/>
          <p:cNvSpPr txBox="1"/>
          <p:nvPr/>
        </p:nvSpPr>
        <p:spPr>
          <a:xfrm>
            <a:off x="6934200" y="2963221"/>
            <a:ext cx="45720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AEAEAE"/>
                </a:solidFill>
                <a:latin typeface="Courier New"/>
                <a:ea typeface="Courier New"/>
                <a:cs typeface="Courier New"/>
                <a:sym typeface="Courier New"/>
              </a:rPr>
              <a:t>#To create empty or single element tuple</a:t>
            </a:r>
            <a:r>
              <a:rPr lang="en-IN" sz="2400">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a:solidFill>
                  <a:srgbClr val="8DA6CE"/>
                </a:solidFill>
                <a:latin typeface="Courier New"/>
                <a:ea typeface="Courier New"/>
                <a:cs typeface="Courier New"/>
                <a:sym typeface="Courier New"/>
              </a:rPr>
              <a:t>emptup</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type</a:t>
            </a:r>
            <a:r>
              <a:rPr lang="en-IN" sz="2400">
                <a:solidFill>
                  <a:srgbClr val="FBDE2D"/>
                </a:solidFill>
                <a:latin typeface="Courier New"/>
                <a:ea typeface="Courier New"/>
                <a:cs typeface="Courier New"/>
                <a:sym typeface="Courier New"/>
              </a:rPr>
              <a:t>(</a:t>
            </a:r>
            <a:r>
              <a:rPr lang="en-IN" sz="2400">
                <a:solidFill>
                  <a:srgbClr val="8DA6CE"/>
                </a:solidFill>
                <a:latin typeface="Courier New"/>
                <a:ea typeface="Courier New"/>
                <a:cs typeface="Courier New"/>
                <a:sym typeface="Courier New"/>
              </a:rPr>
              <a:t>emptup</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emptup</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a:solidFill>
                  <a:srgbClr val="8DA6CE"/>
                </a:solidFill>
                <a:latin typeface="Courier New"/>
                <a:ea typeface="Courier New"/>
                <a:cs typeface="Courier New"/>
                <a:sym typeface="Courier New"/>
              </a:rPr>
              <a:t>onetup</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r>
              <a:rPr lang="en-IN" sz="2400">
                <a:solidFill>
                  <a:srgbClr val="FBDE2D"/>
                </a:solidFill>
                <a:latin typeface="Courier New"/>
                <a:ea typeface="Courier New"/>
                <a:cs typeface="Courier New"/>
                <a:sym typeface="Courier New"/>
              </a:rPr>
              <a:t>(</a:t>
            </a:r>
            <a:r>
              <a:rPr lang="en-IN" sz="2400">
                <a:solidFill>
                  <a:srgbClr val="D8FA3C"/>
                </a:solidFill>
                <a:latin typeface="Courier New"/>
                <a:ea typeface="Courier New"/>
                <a:cs typeface="Courier New"/>
                <a:sym typeface="Courier New"/>
              </a:rPr>
              <a:t>212</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type</a:t>
            </a:r>
            <a:r>
              <a:rPr lang="en-IN" sz="2400">
                <a:solidFill>
                  <a:srgbClr val="FBDE2D"/>
                </a:solidFill>
                <a:latin typeface="Courier New"/>
                <a:ea typeface="Courier New"/>
                <a:cs typeface="Courier New"/>
                <a:sym typeface="Courier New"/>
              </a:rPr>
              <a:t>(</a:t>
            </a:r>
            <a:r>
              <a:rPr lang="en-IN" sz="2400">
                <a:solidFill>
                  <a:srgbClr val="8DA6CE"/>
                </a:solidFill>
                <a:latin typeface="Courier New"/>
                <a:ea typeface="Courier New"/>
                <a:cs typeface="Courier New"/>
                <a:sym typeface="Courier New"/>
              </a:rPr>
              <a:t>onetup</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marR="0" lvl="0" indent="0" algn="l" rtl="0">
              <a:spcBef>
                <a:spcPts val="0"/>
              </a:spcBef>
              <a:spcAft>
                <a:spcPts val="0"/>
              </a:spcAft>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onetup</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a:spLocks noGrp="1"/>
          </p:cNvSpPr>
          <p:nvPr>
            <p:ph type="title"/>
          </p:nvPr>
        </p:nvSpPr>
        <p:spPr>
          <a:xfrm>
            <a:off x="838200" y="1222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 and * operators in Tuples</a:t>
            </a:r>
            <a:endParaRPr/>
          </a:p>
        </p:txBody>
      </p:sp>
      <p:sp>
        <p:nvSpPr>
          <p:cNvPr id="350" name="Google Shape;350;p35"/>
          <p:cNvSpPr txBox="1">
            <a:spLocks noGrp="1"/>
          </p:cNvSpPr>
          <p:nvPr>
            <p:ph type="body" idx="1"/>
          </p:nvPr>
        </p:nvSpPr>
        <p:spPr>
          <a:xfrm>
            <a:off x="838200" y="1295399"/>
            <a:ext cx="10668000" cy="5060951"/>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1F3864"/>
              </a:buClr>
              <a:buSzPts val="2220"/>
              <a:buNone/>
            </a:pPr>
            <a:r>
              <a:rPr lang="en-IN" sz="2220">
                <a:solidFill>
                  <a:srgbClr val="1F3864"/>
                </a:solidFill>
              </a:rPr>
              <a:t>Use + operator to create a new tuple that is a concatenation of tuples and use * operator to repeat a tuple.</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12</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25.4</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"PYTHON"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212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mytup2</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21</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224</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87.6</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"Hello"</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22</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"World"</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#using + operator</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newtup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mytup2</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newtup</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len</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newtup</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#using * operator</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newtup1</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mytup1</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4</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newtup1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len</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newtup1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sz="2220"/>
          </a:p>
          <a:p>
            <a:pPr marL="0" lvl="0" indent="0" algn="l" rtl="0">
              <a:lnSpc>
                <a:spcPct val="80000"/>
              </a:lnSpc>
              <a:spcBef>
                <a:spcPts val="1000"/>
              </a:spcBef>
              <a:spcAft>
                <a:spcPts val="0"/>
              </a:spcAft>
              <a:buClr>
                <a:schemeClr val="dk1"/>
              </a:buClr>
              <a:buSzPts val="2220"/>
              <a:buNone/>
            </a:pPr>
            <a:endParaRPr sz="2220"/>
          </a:p>
        </p:txBody>
      </p:sp>
      <p:sp>
        <p:nvSpPr>
          <p:cNvPr id="351" name="Google Shape;35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838200" y="6635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ourier New"/>
              <a:buNone/>
            </a:pPr>
            <a:r>
              <a:rPr lang="en-IN" b="0">
                <a:solidFill>
                  <a:srgbClr val="1F3864"/>
                </a:solidFill>
                <a:latin typeface="Courier New"/>
                <a:ea typeface="Courier New"/>
                <a:cs typeface="Courier New"/>
                <a:sym typeface="Courier New"/>
              </a:rPr>
              <a:t>Lists</a:t>
            </a:r>
            <a:endParaRPr b="0">
              <a:solidFill>
                <a:srgbClr val="1F3864"/>
              </a:solidFill>
            </a:endParaRPr>
          </a:p>
        </p:txBody>
      </p:sp>
      <p:sp>
        <p:nvSpPr>
          <p:cNvPr id="357" name="Google Shape;357;p36"/>
          <p:cNvSpPr txBox="1">
            <a:spLocks noGrp="1"/>
          </p:cNvSpPr>
          <p:nvPr>
            <p:ph type="body" idx="1"/>
          </p:nvPr>
        </p:nvSpPr>
        <p:spPr>
          <a:xfrm>
            <a:off x="838200" y="1391920"/>
            <a:ext cx="10662920" cy="4785043"/>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040"/>
              <a:buChar char="•"/>
            </a:pPr>
            <a:r>
              <a:rPr lang="en-IN" sz="2040"/>
              <a:t>Collection of values</a:t>
            </a:r>
            <a:endParaRPr/>
          </a:p>
          <a:p>
            <a:pPr marL="228600" lvl="0" indent="-228600" algn="l" rtl="0">
              <a:lnSpc>
                <a:spcPct val="70000"/>
              </a:lnSpc>
              <a:spcBef>
                <a:spcPts val="1000"/>
              </a:spcBef>
              <a:spcAft>
                <a:spcPts val="0"/>
              </a:spcAft>
              <a:buClr>
                <a:schemeClr val="dk1"/>
              </a:buClr>
              <a:buSzPts val="2040"/>
              <a:buChar char="•"/>
            </a:pPr>
            <a:r>
              <a:rPr lang="en-IN" sz="2040"/>
              <a:t>Contain any data type</a:t>
            </a:r>
            <a:endParaRPr/>
          </a:p>
          <a:p>
            <a:pPr marL="228600" lvl="0" indent="-228600" algn="l" rtl="0">
              <a:lnSpc>
                <a:spcPct val="70000"/>
              </a:lnSpc>
              <a:spcBef>
                <a:spcPts val="1000"/>
              </a:spcBef>
              <a:spcAft>
                <a:spcPts val="0"/>
              </a:spcAft>
              <a:buClr>
                <a:schemeClr val="dk1"/>
              </a:buClr>
              <a:buSzPts val="2040"/>
              <a:buChar char="•"/>
            </a:pPr>
            <a:r>
              <a:rPr lang="en-IN" sz="2040"/>
              <a:t>Contain different data types and lists also within the list</a:t>
            </a:r>
            <a:endParaRPr/>
          </a:p>
          <a:p>
            <a:pPr marL="0" lvl="0" indent="0" algn="l" rtl="0">
              <a:lnSpc>
                <a:spcPct val="70000"/>
              </a:lnSpc>
              <a:spcBef>
                <a:spcPts val="1000"/>
              </a:spcBef>
              <a:spcAft>
                <a:spcPts val="0"/>
              </a:spcAft>
              <a:buClr>
                <a:schemeClr val="dk1"/>
              </a:buClr>
              <a:buSzPts val="2040"/>
              <a:buNone/>
            </a:pPr>
            <a:r>
              <a:rPr lang="en-IN" sz="2040"/>
              <a:t>As opposed to int, bool etc, a list is a compound data type: you can group values together:</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a</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61CE3C"/>
                </a:solidFill>
                <a:latin typeface="Courier New"/>
                <a:ea typeface="Courier New"/>
                <a:cs typeface="Courier New"/>
                <a:sym typeface="Courier New"/>
              </a:rPr>
              <a:t>"is"</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b</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61CE3C"/>
                </a:solidFill>
                <a:latin typeface="Courier New"/>
                <a:ea typeface="Courier New"/>
                <a:cs typeface="Courier New"/>
                <a:sym typeface="Courier New"/>
              </a:rPr>
              <a:t>"nice"</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my_list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61CE3C"/>
                </a:solidFill>
                <a:latin typeface="Courier New"/>
                <a:ea typeface="Courier New"/>
                <a:cs typeface="Courier New"/>
                <a:sym typeface="Courier New"/>
              </a:rPr>
              <a:t>"my"</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61CE3C"/>
                </a:solidFill>
                <a:latin typeface="Courier New"/>
                <a:ea typeface="Courier New"/>
                <a:cs typeface="Courier New"/>
                <a:sym typeface="Courier New"/>
              </a:rPr>
              <a:t>"list"</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b</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area variables (in square meters) </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hall</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11.25</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kit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18.0</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liv</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20.0</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bed</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10.75</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bath</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9.50</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Create list areas </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areas</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hall</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kit</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liv</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bed</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bath</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Print areas </a:t>
            </a:r>
            <a:endParaRPr/>
          </a:p>
          <a:p>
            <a:pPr marL="0" lvl="0" indent="0" algn="l" rtl="0">
              <a:lnSpc>
                <a:spcPct val="7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print(</a:t>
            </a:r>
            <a:r>
              <a:rPr lang="en-IN" sz="2040">
                <a:solidFill>
                  <a:srgbClr val="8DA6CE"/>
                </a:solidFill>
                <a:latin typeface="Courier New"/>
                <a:ea typeface="Courier New"/>
                <a:cs typeface="Courier New"/>
                <a:sym typeface="Courier New"/>
              </a:rPr>
              <a:t>areas</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sz="2040"/>
          </a:p>
        </p:txBody>
      </p:sp>
      <p:sp>
        <p:nvSpPr>
          <p:cNvPr id="358" name="Google Shape;35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838200" y="365125"/>
            <a:ext cx="10515600" cy="5633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1600"/>
              <a:buFont typeface="Calibri"/>
              <a:buNone/>
            </a:pPr>
            <a:r>
              <a:rPr lang="en-IN" sz="1600" b="1"/>
              <a:t>Create list with different types</a:t>
            </a:r>
            <a:endParaRPr sz="1600"/>
          </a:p>
        </p:txBody>
      </p:sp>
      <p:sp>
        <p:nvSpPr>
          <p:cNvPr id="364" name="Google Shape;364;p37"/>
          <p:cNvSpPr txBox="1">
            <a:spLocks noGrp="1"/>
          </p:cNvSpPr>
          <p:nvPr>
            <p:ph type="body" idx="1"/>
          </p:nvPr>
        </p:nvSpPr>
        <p:spPr>
          <a:xfrm>
            <a:off x="838199" y="1055076"/>
            <a:ext cx="10908323" cy="53316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A list can also contain a mix of Python types including strings, floats, booleans, etc.</a:t>
            </a:r>
            <a:endParaRPr/>
          </a:p>
          <a:p>
            <a:pPr marL="228600" lvl="0" indent="-228600" algn="l" rtl="0">
              <a:lnSpc>
                <a:spcPct val="90000"/>
              </a:lnSpc>
              <a:spcBef>
                <a:spcPts val="1000"/>
              </a:spcBef>
              <a:spcAft>
                <a:spcPts val="0"/>
              </a:spcAft>
              <a:buClr>
                <a:schemeClr val="dk1"/>
              </a:buClr>
              <a:buSzPts val="2400"/>
              <a:buChar char="•"/>
            </a:pPr>
            <a:r>
              <a:rPr lang="en-IN"/>
              <a:t>create the areas list such that the list first contains the name of each room as a string, and then its area. More specifically, add the strings "hallway", "kitchen" and "bedroom" at the appropriate locations.</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area variables (in square meters)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hall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11.25</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kit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18.0</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liv</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20.0</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10.75</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bath</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9.50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Adapt list areas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areas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"hallway"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hall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"kitchen"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kit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"living room"</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liv</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"bedroom"</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bed</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"bathroom"</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bath</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areas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areas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What can Python do?</a:t>
            </a:r>
            <a:endParaRPr/>
          </a:p>
        </p:txBody>
      </p:sp>
      <p:sp>
        <p:nvSpPr>
          <p:cNvPr id="110" name="Google Shape;1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11" name="Google Shape;1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a:solidFill>
                  <a:srgbClr val="002060"/>
                </a:solidFill>
              </a:rPr>
              <a:t>System utilities (system admin tools, command line programs)</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Web Development</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Graphical User Interfaces (Tkinter, gtk, Qt).</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Internet scripting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Embedded scripting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Database access and programming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Game programming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Rapid prototyping and development</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Distributed programming</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title"/>
          </p:nvPr>
        </p:nvSpPr>
        <p:spPr>
          <a:xfrm>
            <a:off x="838200" y="365126"/>
            <a:ext cx="10515600" cy="4226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1600"/>
              <a:buFont typeface="Calibri"/>
              <a:buNone/>
            </a:pPr>
            <a:r>
              <a:rPr lang="en-IN" sz="1600" b="1"/>
              <a:t>List of lists</a:t>
            </a:r>
            <a:endParaRPr sz="1600"/>
          </a:p>
        </p:txBody>
      </p:sp>
      <p:sp>
        <p:nvSpPr>
          <p:cNvPr id="370" name="Google Shape;370;p38"/>
          <p:cNvSpPr txBox="1">
            <a:spLocks noGrp="1"/>
          </p:cNvSpPr>
          <p:nvPr>
            <p:ph type="body" idx="1"/>
          </p:nvPr>
        </p:nvSpPr>
        <p:spPr>
          <a:xfrm>
            <a:off x="838200" y="998806"/>
            <a:ext cx="10515600" cy="54940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65"/>
              <a:buChar char="•"/>
            </a:pPr>
            <a:r>
              <a:rPr lang="en-IN" sz="1665"/>
              <a:t>Instead of creating a flat list containing strings and floats, representing the names and areas of the rooms in your house, you can create a list of lists.</a:t>
            </a:r>
            <a:endParaRPr/>
          </a:p>
          <a:p>
            <a:pPr marL="228600" lvl="0" indent="-228600" algn="l" rtl="0">
              <a:lnSpc>
                <a:spcPct val="90000"/>
              </a:lnSpc>
              <a:spcBef>
                <a:spcPts val="1000"/>
              </a:spcBef>
              <a:spcAft>
                <a:spcPts val="0"/>
              </a:spcAft>
              <a:buClr>
                <a:schemeClr val="dk1"/>
              </a:buClr>
              <a:buSzPts val="1665"/>
              <a:buChar char="•"/>
            </a:pPr>
            <a:r>
              <a:rPr lang="en-IN" sz="1665"/>
              <a:t>Finish the list of lists so that it also contains the bedroom and bathroom data. Make sure you enter these in order!</a:t>
            </a:r>
            <a:endParaRPr/>
          </a:p>
          <a:p>
            <a:pPr marL="228600" lvl="0" indent="-228600" algn="l" rtl="0">
              <a:lnSpc>
                <a:spcPct val="90000"/>
              </a:lnSpc>
              <a:spcBef>
                <a:spcPts val="1000"/>
              </a:spcBef>
              <a:spcAft>
                <a:spcPts val="0"/>
              </a:spcAft>
              <a:buClr>
                <a:schemeClr val="dk1"/>
              </a:buClr>
              <a:buSzPts val="1665"/>
              <a:buChar char="•"/>
            </a:pPr>
            <a:r>
              <a:rPr lang="en-IN" sz="1665"/>
              <a:t>Print out house; does this way of structuring your data make more sense?</a:t>
            </a:r>
            <a:endParaRPr/>
          </a:p>
          <a:p>
            <a:pPr marL="228600" lvl="0" indent="-228600" algn="l" rtl="0">
              <a:lnSpc>
                <a:spcPct val="90000"/>
              </a:lnSpc>
              <a:spcBef>
                <a:spcPts val="1000"/>
              </a:spcBef>
              <a:spcAft>
                <a:spcPts val="0"/>
              </a:spcAft>
              <a:buClr>
                <a:schemeClr val="dk1"/>
              </a:buClr>
              <a:buSzPts val="1665"/>
              <a:buChar char="•"/>
            </a:pPr>
            <a:r>
              <a:rPr lang="en-IN" sz="1665"/>
              <a:t>Print out the type of house. Are you still dealing with a list?</a:t>
            </a:r>
            <a:endParaRPr/>
          </a:p>
          <a:p>
            <a:pPr marL="0" lvl="0" indent="0" algn="l" rtl="0">
              <a:lnSpc>
                <a:spcPct val="9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area variables (in square meters) </a:t>
            </a:r>
            <a:endParaRPr/>
          </a:p>
          <a:p>
            <a:pPr marL="0" lvl="0" indent="0" algn="l" rtl="0">
              <a:lnSpc>
                <a:spcPct val="9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hall</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11.25</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kit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18.0</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liv</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20.0</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bed</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10.75</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bath</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9.50</a:t>
            </a:r>
            <a:r>
              <a:rPr lang="en-IN" sz="222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house information as list of lists </a:t>
            </a:r>
            <a:endParaRPr/>
          </a:p>
          <a:p>
            <a:pPr marL="0" lvl="0" indent="0" algn="l" rtl="0">
              <a:lnSpc>
                <a:spcPct val="9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house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"hallway"</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hall</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"kitchen"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kit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"living room"</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liv</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"bedroom"</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bed</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"bathroom"</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bath</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out house </a:t>
            </a:r>
            <a:endParaRPr/>
          </a:p>
          <a:p>
            <a:pPr marL="0" lvl="0" indent="0" algn="l" rtl="0">
              <a:lnSpc>
                <a:spcPct val="9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house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out the type of house </a:t>
            </a:r>
            <a:endParaRPr/>
          </a:p>
          <a:p>
            <a:pPr marL="0" lvl="0" indent="0" algn="l" rtl="0">
              <a:lnSpc>
                <a:spcPct val="9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8DA6CE"/>
                </a:solidFill>
                <a:latin typeface="Courier New"/>
                <a:ea typeface="Courier New"/>
                <a:cs typeface="Courier New"/>
                <a:sym typeface="Courier New"/>
              </a:rPr>
              <a:t>type</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house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sz="2220"/>
          </a:p>
          <a:p>
            <a:pPr marL="0" lvl="0" indent="0" algn="l" rtl="0">
              <a:lnSpc>
                <a:spcPct val="90000"/>
              </a:lnSpc>
              <a:spcBef>
                <a:spcPts val="1000"/>
              </a:spcBef>
              <a:spcAft>
                <a:spcPts val="0"/>
              </a:spcAft>
              <a:buClr>
                <a:schemeClr val="dk1"/>
              </a:buClr>
              <a:buSzPts val="2035"/>
              <a:buNone/>
            </a:pPr>
            <a:endParaRPr sz="2035"/>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838200" y="365126"/>
            <a:ext cx="10515600" cy="4226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1600"/>
              <a:buFont typeface="Calibri"/>
              <a:buNone/>
            </a:pPr>
            <a:r>
              <a:rPr lang="en-IN" sz="1600" b="1"/>
              <a:t>Subsetting Lists</a:t>
            </a:r>
            <a:endParaRPr sz="1600"/>
          </a:p>
        </p:txBody>
      </p:sp>
      <p:sp>
        <p:nvSpPr>
          <p:cNvPr id="376" name="Google Shape;376;p39"/>
          <p:cNvSpPr txBox="1">
            <a:spLocks noGrp="1"/>
          </p:cNvSpPr>
          <p:nvPr>
            <p:ph type="body" idx="1"/>
          </p:nvPr>
        </p:nvSpPr>
        <p:spPr>
          <a:xfrm>
            <a:off x="838200" y="998806"/>
            <a:ext cx="10515600" cy="549406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IN" sz="2200"/>
              <a:t># Create the areas list</a:t>
            </a:r>
            <a:endParaRPr/>
          </a:p>
          <a:p>
            <a:pPr marL="0" lvl="0" indent="0" algn="l" rtl="0">
              <a:lnSpc>
                <a:spcPct val="90000"/>
              </a:lnSpc>
              <a:spcBef>
                <a:spcPts val="1000"/>
              </a:spcBef>
              <a:spcAft>
                <a:spcPts val="0"/>
              </a:spcAft>
              <a:buClr>
                <a:schemeClr val="dk1"/>
              </a:buClr>
              <a:buSzPts val="2200"/>
              <a:buNone/>
            </a:pPr>
            <a:r>
              <a:rPr lang="en-IN" sz="2200"/>
              <a:t>areas = ["hallway", 11.25, "kitchen", 18.0, "living room", 20.0, "bedroom", 10.75, "bathroom", 9.50]</a:t>
            </a:r>
            <a:endParaRPr/>
          </a:p>
          <a:p>
            <a:pPr marL="228600" lvl="0" indent="-228600" algn="l" rtl="0">
              <a:lnSpc>
                <a:spcPct val="90000"/>
              </a:lnSpc>
              <a:spcBef>
                <a:spcPts val="1000"/>
              </a:spcBef>
              <a:spcAft>
                <a:spcPts val="0"/>
              </a:spcAft>
              <a:buClr>
                <a:schemeClr val="dk1"/>
              </a:buClr>
              <a:buSzPts val="2200"/>
              <a:buChar char="•"/>
            </a:pPr>
            <a:r>
              <a:rPr lang="en-IN" sz="2200"/>
              <a:t>Print out the second element from the areas list, so 11.25.</a:t>
            </a:r>
            <a:endParaRPr/>
          </a:p>
          <a:p>
            <a:pPr marL="228600" lvl="0" indent="-228600" algn="l" rtl="0">
              <a:lnSpc>
                <a:spcPct val="90000"/>
              </a:lnSpc>
              <a:spcBef>
                <a:spcPts val="1000"/>
              </a:spcBef>
              <a:spcAft>
                <a:spcPts val="0"/>
              </a:spcAft>
              <a:buClr>
                <a:schemeClr val="dk1"/>
              </a:buClr>
              <a:buSzPts val="2200"/>
              <a:buChar char="•"/>
            </a:pPr>
            <a:r>
              <a:rPr lang="en-IN" sz="2200"/>
              <a:t>Subset and print out the last element of areas, being 9.50. Using a negative index makes sense here!</a:t>
            </a:r>
            <a:endParaRPr/>
          </a:p>
          <a:p>
            <a:pPr marL="0" lvl="0" indent="0" algn="l" rtl="0">
              <a:lnSpc>
                <a:spcPct val="90000"/>
              </a:lnSpc>
              <a:spcBef>
                <a:spcPts val="1000"/>
              </a:spcBef>
              <a:spcAft>
                <a:spcPts val="0"/>
              </a:spcAft>
              <a:buClr>
                <a:srgbClr val="AEAEAE"/>
              </a:buClr>
              <a:buSzPts val="2400"/>
              <a:buNone/>
            </a:pPr>
            <a:r>
              <a:rPr lang="en-IN" sz="2400">
                <a:solidFill>
                  <a:srgbClr val="AEAEAE"/>
                </a:solidFill>
                <a:latin typeface="Courier New"/>
                <a:ea typeface="Courier New"/>
                <a:cs typeface="Courier New"/>
                <a:sym typeface="Courier New"/>
              </a:rPr>
              <a:t># Print out second element from areas </a:t>
            </a:r>
            <a:endParaRPr/>
          </a:p>
          <a:p>
            <a:pPr marL="0" lvl="0" indent="0" algn="l" rtl="0">
              <a:lnSpc>
                <a:spcPct val="90000"/>
              </a:lnSpc>
              <a:spcBef>
                <a:spcPts val="1000"/>
              </a:spcBef>
              <a:spcAft>
                <a:spcPts val="0"/>
              </a:spcAft>
              <a:buClr>
                <a:srgbClr val="FBDE2D"/>
              </a:buClr>
              <a:buSzPts val="2400"/>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areas</a:t>
            </a:r>
            <a:r>
              <a:rPr lang="en-IN" sz="2400">
                <a:solidFill>
                  <a:srgbClr val="FBDE2D"/>
                </a:solidFill>
                <a:latin typeface="Courier New"/>
                <a:ea typeface="Courier New"/>
                <a:cs typeface="Courier New"/>
                <a:sym typeface="Courier New"/>
              </a:rPr>
              <a:t>[</a:t>
            </a:r>
            <a:r>
              <a:rPr lang="en-IN" sz="2400">
                <a:solidFill>
                  <a:srgbClr val="D8FA3C"/>
                </a:solidFill>
                <a:latin typeface="Courier New"/>
                <a:ea typeface="Courier New"/>
                <a:cs typeface="Courier New"/>
                <a:sym typeface="Courier New"/>
              </a:rPr>
              <a:t>1</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sz="2400">
                <a:solidFill>
                  <a:srgbClr val="AEAEAE"/>
                </a:solidFill>
                <a:latin typeface="Courier New"/>
                <a:ea typeface="Courier New"/>
                <a:cs typeface="Courier New"/>
                <a:sym typeface="Courier New"/>
              </a:rPr>
              <a:t># Print out last element from areas </a:t>
            </a:r>
            <a:endParaRPr/>
          </a:p>
          <a:p>
            <a:pPr marL="0" lvl="0" indent="0" algn="l" rtl="0">
              <a:lnSpc>
                <a:spcPct val="90000"/>
              </a:lnSpc>
              <a:spcBef>
                <a:spcPts val="1000"/>
              </a:spcBef>
              <a:spcAft>
                <a:spcPts val="0"/>
              </a:spcAft>
              <a:buClr>
                <a:srgbClr val="FBDE2D"/>
              </a:buClr>
              <a:buSzPts val="2400"/>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areas</a:t>
            </a:r>
            <a:r>
              <a:rPr lang="en-IN" sz="2400">
                <a:solidFill>
                  <a:srgbClr val="FBDE2D"/>
                </a:solidFill>
                <a:latin typeface="Courier New"/>
                <a:ea typeface="Courier New"/>
                <a:cs typeface="Courier New"/>
                <a:sym typeface="Courier New"/>
              </a:rPr>
              <a:t>[-</a:t>
            </a:r>
            <a:r>
              <a:rPr lang="en-IN" sz="2400">
                <a:solidFill>
                  <a:srgbClr val="D8FA3C"/>
                </a:solidFill>
                <a:latin typeface="Courier New"/>
                <a:ea typeface="Courier New"/>
                <a:cs typeface="Courier New"/>
                <a:sym typeface="Courier New"/>
              </a:rPr>
              <a:t>1</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sz="2400">
                <a:solidFill>
                  <a:srgbClr val="AEAEAE"/>
                </a:solidFill>
                <a:latin typeface="Courier New"/>
                <a:ea typeface="Courier New"/>
                <a:cs typeface="Courier New"/>
                <a:sym typeface="Courier New"/>
              </a:rPr>
              <a:t># Print out the area of the living room </a:t>
            </a:r>
            <a:endParaRPr/>
          </a:p>
          <a:p>
            <a:pPr marL="0" lvl="0" indent="0" algn="l" rtl="0">
              <a:lnSpc>
                <a:spcPct val="90000"/>
              </a:lnSpc>
              <a:spcBef>
                <a:spcPts val="1000"/>
              </a:spcBef>
              <a:spcAft>
                <a:spcPts val="0"/>
              </a:spcAft>
              <a:buClr>
                <a:srgbClr val="FBDE2D"/>
              </a:buClr>
              <a:buSzPts val="2400"/>
              <a:buNone/>
            </a:pPr>
            <a:r>
              <a:rPr lang="en-IN" sz="2400">
                <a:solidFill>
                  <a:srgbClr val="FBDE2D"/>
                </a:solidFill>
                <a:latin typeface="Courier New"/>
                <a:ea typeface="Courier New"/>
                <a:cs typeface="Courier New"/>
                <a:sym typeface="Courier New"/>
              </a:rPr>
              <a:t>print(</a:t>
            </a:r>
            <a:r>
              <a:rPr lang="en-IN" sz="2400">
                <a:solidFill>
                  <a:srgbClr val="8DA6CE"/>
                </a:solidFill>
                <a:latin typeface="Courier New"/>
                <a:ea typeface="Courier New"/>
                <a:cs typeface="Courier New"/>
                <a:sym typeface="Courier New"/>
              </a:rPr>
              <a:t>areas</a:t>
            </a:r>
            <a:r>
              <a:rPr lang="en-IN" sz="2400">
                <a:solidFill>
                  <a:srgbClr val="FBDE2D"/>
                </a:solidFill>
                <a:latin typeface="Courier New"/>
                <a:ea typeface="Courier New"/>
                <a:cs typeface="Courier New"/>
                <a:sym typeface="Courier New"/>
              </a:rPr>
              <a:t>[</a:t>
            </a:r>
            <a:r>
              <a:rPr lang="en-IN" sz="2400">
                <a:solidFill>
                  <a:srgbClr val="D8FA3C"/>
                </a:solidFill>
                <a:latin typeface="Courier New"/>
                <a:ea typeface="Courier New"/>
                <a:cs typeface="Courier New"/>
                <a:sym typeface="Courier New"/>
              </a:rPr>
              <a:t>5</a:t>
            </a:r>
            <a:r>
              <a:rPr lang="en-IN" sz="2400">
                <a:solidFill>
                  <a:srgbClr val="FBDE2D"/>
                </a:solidFill>
                <a:latin typeface="Courier New"/>
                <a:ea typeface="Courier New"/>
                <a:cs typeface="Courier New"/>
                <a:sym typeface="Courier New"/>
              </a:rPr>
              <a:t>])</a:t>
            </a:r>
            <a:r>
              <a:rPr lang="en-IN" sz="2400">
                <a:solidFill>
                  <a:srgbClr val="F8F8F8"/>
                </a:solidFill>
                <a:latin typeface="Courier New"/>
                <a:ea typeface="Courier New"/>
                <a:cs typeface="Courier New"/>
                <a:sym typeface="Courier New"/>
              </a:rPr>
              <a:t> </a:t>
            </a:r>
            <a:endParaRPr sz="2400"/>
          </a:p>
          <a:p>
            <a:pPr marL="0" lvl="0" indent="0" algn="l" rtl="0">
              <a:lnSpc>
                <a:spcPct val="90000"/>
              </a:lnSpc>
              <a:spcBef>
                <a:spcPts val="1000"/>
              </a:spcBef>
              <a:spcAft>
                <a:spcPts val="0"/>
              </a:spcAft>
              <a:buClr>
                <a:schemeClr val="dk1"/>
              </a:buClr>
              <a:buSzPts val="2200"/>
              <a:buNone/>
            </a:pP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Subset and calculate</a:t>
            </a:r>
            <a:endParaRPr/>
          </a:p>
        </p:txBody>
      </p:sp>
      <p:sp>
        <p:nvSpPr>
          <p:cNvPr id="382" name="Google Shape;38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20"/>
              <a:buNone/>
            </a:pPr>
            <a:r>
              <a:rPr lang="en-IN" sz="2220"/>
              <a:t>After you've extracted values from a list, you can use them to perform additional calculations. Take this example, where the second and fourth element of a list x are extracted. The strings that result are pasted together using the + operator:</a:t>
            </a:r>
            <a:endParaRPr/>
          </a:p>
          <a:p>
            <a:pPr marL="0" lvl="0" indent="0" algn="l" rtl="0">
              <a:lnSpc>
                <a:spcPct val="90000"/>
              </a:lnSpc>
              <a:spcBef>
                <a:spcPts val="1000"/>
              </a:spcBef>
              <a:spcAft>
                <a:spcPts val="0"/>
              </a:spcAft>
              <a:buClr>
                <a:schemeClr val="dk1"/>
              </a:buClr>
              <a:buSzPts val="2220"/>
              <a:buNone/>
            </a:pPr>
            <a:r>
              <a:rPr lang="en-IN" sz="2220"/>
              <a:t>x = ["a", "b", "c", "d"]</a:t>
            </a:r>
            <a:endParaRPr/>
          </a:p>
          <a:p>
            <a:pPr marL="0" lvl="0" indent="0" algn="l" rtl="0">
              <a:lnSpc>
                <a:spcPct val="90000"/>
              </a:lnSpc>
              <a:spcBef>
                <a:spcPts val="1000"/>
              </a:spcBef>
              <a:spcAft>
                <a:spcPts val="0"/>
              </a:spcAft>
              <a:buClr>
                <a:schemeClr val="dk1"/>
              </a:buClr>
              <a:buSzPts val="2220"/>
              <a:buNone/>
            </a:pPr>
            <a:r>
              <a:rPr lang="en-IN" sz="2220"/>
              <a:t>print(x[1] + x[3])</a:t>
            </a:r>
            <a:endParaRPr/>
          </a:p>
          <a:p>
            <a:pPr marL="0" lvl="0" indent="0" algn="l" rtl="0">
              <a:lnSpc>
                <a:spcPct val="9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Create the areas list</a:t>
            </a:r>
            <a:r>
              <a:rPr lang="en-IN" sz="2220">
                <a:solidFill>
                  <a:srgbClr val="0070C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70C0"/>
              </a:buClr>
              <a:buSzPts val="2220"/>
              <a:buNone/>
            </a:pPr>
            <a:r>
              <a:rPr lang="en-IN" sz="2220">
                <a:solidFill>
                  <a:srgbClr val="0070C0"/>
                </a:solidFill>
                <a:latin typeface="Courier New"/>
                <a:ea typeface="Courier New"/>
                <a:cs typeface="Courier New"/>
                <a:sym typeface="Courier New"/>
              </a:rPr>
              <a:t>areas </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b="1">
                <a:solidFill>
                  <a:srgbClr val="000080"/>
                </a:solidFill>
                <a:latin typeface="Courier New"/>
                <a:ea typeface="Courier New"/>
                <a:cs typeface="Courier New"/>
                <a:sym typeface="Courier New"/>
              </a:rPr>
              <a:t>[</a:t>
            </a:r>
            <a:r>
              <a:rPr lang="en-IN" sz="2220">
                <a:solidFill>
                  <a:srgbClr val="808080"/>
                </a:solidFill>
                <a:latin typeface="Courier New"/>
                <a:ea typeface="Courier New"/>
                <a:cs typeface="Courier New"/>
                <a:sym typeface="Courier New"/>
              </a:rPr>
              <a:t>"hallway"</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11.25</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808080"/>
                </a:solidFill>
                <a:latin typeface="Courier New"/>
                <a:ea typeface="Courier New"/>
                <a:cs typeface="Courier New"/>
                <a:sym typeface="Courier New"/>
              </a:rPr>
              <a:t>"kitchen"</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18.0</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808080"/>
                </a:solidFill>
                <a:latin typeface="Courier New"/>
                <a:ea typeface="Courier New"/>
                <a:cs typeface="Courier New"/>
                <a:sym typeface="Courier New"/>
              </a:rPr>
              <a:t>"living room"</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20.0</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808080"/>
                </a:solidFill>
                <a:latin typeface="Courier New"/>
                <a:ea typeface="Courier New"/>
                <a:cs typeface="Courier New"/>
                <a:sym typeface="Courier New"/>
              </a:rPr>
              <a:t>"bedroom"</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10.75</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808080"/>
                </a:solidFill>
                <a:latin typeface="Courier New"/>
                <a:ea typeface="Courier New"/>
                <a:cs typeface="Courier New"/>
                <a:sym typeface="Courier New"/>
              </a:rPr>
              <a:t>"bathroom"</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9.50</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Sum of kitchen and bedroom area: eat_sleep_area</a:t>
            </a:r>
            <a:r>
              <a:rPr lang="en-IN" sz="2220">
                <a:solidFill>
                  <a:srgbClr val="000000"/>
                </a:solidFill>
                <a:latin typeface="Courier New"/>
                <a:ea typeface="Courier New"/>
                <a:cs typeface="Courier New"/>
                <a:sym typeface="Courier New"/>
              </a:rPr>
              <a:t> </a:t>
            </a:r>
            <a:r>
              <a:rPr lang="en-IN" sz="2220">
                <a:solidFill>
                  <a:srgbClr val="0070C0"/>
                </a:solidFill>
                <a:latin typeface="Courier New"/>
                <a:ea typeface="Courier New"/>
                <a:cs typeface="Courier New"/>
                <a:sym typeface="Courier New"/>
              </a:rPr>
              <a:t>eat_sleep_area</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a</a:t>
            </a:r>
            <a:r>
              <a:rPr lang="en-IN" sz="2220">
                <a:solidFill>
                  <a:srgbClr val="0070C0"/>
                </a:solidFill>
                <a:latin typeface="Courier New"/>
                <a:ea typeface="Courier New"/>
                <a:cs typeface="Courier New"/>
                <a:sym typeface="Courier New"/>
              </a:rPr>
              <a:t>reas</a:t>
            </a:r>
            <a:r>
              <a:rPr lang="en-IN" sz="2220" b="1">
                <a:solidFill>
                  <a:srgbClr val="000080"/>
                </a:solidFill>
                <a:latin typeface="Courier New"/>
                <a:ea typeface="Courier New"/>
                <a:cs typeface="Courier New"/>
                <a:sym typeface="Courier New"/>
              </a:rPr>
              <a:t>[</a:t>
            </a:r>
            <a:r>
              <a:rPr lang="en-IN" sz="2220">
                <a:solidFill>
                  <a:srgbClr val="FF0000"/>
                </a:solidFill>
                <a:latin typeface="Courier New"/>
                <a:ea typeface="Courier New"/>
                <a:cs typeface="Courier New"/>
                <a:sym typeface="Courier New"/>
              </a:rPr>
              <a:t>3</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a</a:t>
            </a:r>
            <a:r>
              <a:rPr lang="en-IN" sz="2220">
                <a:solidFill>
                  <a:srgbClr val="0070C0"/>
                </a:solidFill>
                <a:latin typeface="Courier New"/>
                <a:ea typeface="Courier New"/>
                <a:cs typeface="Courier New"/>
                <a:sym typeface="Courier New"/>
              </a:rPr>
              <a:t>reas</a:t>
            </a:r>
            <a:r>
              <a:rPr lang="en-IN" sz="2220" b="1">
                <a:solidFill>
                  <a:srgbClr val="000080"/>
                </a:solidFill>
                <a:latin typeface="Courier New"/>
                <a:ea typeface="Courier New"/>
                <a:cs typeface="Courier New"/>
                <a:sym typeface="Courier New"/>
              </a:rPr>
              <a:t>[</a:t>
            </a:r>
            <a:r>
              <a:rPr lang="en-IN" sz="2220">
                <a:solidFill>
                  <a:srgbClr val="FF0000"/>
                </a:solidFill>
                <a:latin typeface="Courier New"/>
                <a:ea typeface="Courier New"/>
                <a:cs typeface="Courier New"/>
                <a:sym typeface="Courier New"/>
              </a:rPr>
              <a:t>7</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Print the variable eat_sleep_area</a:t>
            </a:r>
            <a:r>
              <a:rPr lang="en-IN" sz="2220">
                <a:solidFill>
                  <a:srgbClr val="000000"/>
                </a:solidFill>
                <a:latin typeface="Courier New"/>
                <a:ea typeface="Courier New"/>
                <a:cs typeface="Courier New"/>
                <a:sym typeface="Courier New"/>
              </a:rPr>
              <a:t> </a:t>
            </a:r>
            <a:r>
              <a:rPr lang="en-IN" sz="2220" b="1">
                <a:solidFill>
                  <a:srgbClr val="0000FF"/>
                </a:solidFill>
                <a:latin typeface="Courier New"/>
                <a:ea typeface="Courier New"/>
                <a:cs typeface="Courier New"/>
                <a:sym typeface="Courier New"/>
              </a:rPr>
              <a:t>print</a:t>
            </a:r>
            <a:r>
              <a:rPr lang="en-IN" sz="2220" b="1">
                <a:solidFill>
                  <a:srgbClr val="000080"/>
                </a:solidFill>
                <a:latin typeface="Courier New"/>
                <a:ea typeface="Courier New"/>
                <a:cs typeface="Courier New"/>
                <a:sym typeface="Courier New"/>
              </a:rPr>
              <a:t>(</a:t>
            </a:r>
            <a:r>
              <a:rPr lang="en-IN" sz="2220">
                <a:solidFill>
                  <a:srgbClr val="0070C0"/>
                </a:solidFill>
                <a:latin typeface="Courier New"/>
                <a:ea typeface="Courier New"/>
                <a:cs typeface="Courier New"/>
                <a:sym typeface="Courier New"/>
              </a:rPr>
              <a:t>eat_sleep_area</a:t>
            </a:r>
            <a:r>
              <a:rPr lang="en-IN" sz="2220" b="1">
                <a:solidFill>
                  <a:srgbClr val="000080"/>
                </a:solidFill>
                <a:latin typeface="Courier New"/>
                <a:ea typeface="Courier New"/>
                <a:cs typeface="Courier New"/>
                <a:sym typeface="Courier New"/>
              </a:rPr>
              <a:t>)</a:t>
            </a:r>
            <a:endParaRPr sz="2220"/>
          </a:p>
          <a:p>
            <a:pPr marL="228600" lvl="0" indent="-87629" algn="l" rtl="0">
              <a:lnSpc>
                <a:spcPct val="90000"/>
              </a:lnSpc>
              <a:spcBef>
                <a:spcPts val="1000"/>
              </a:spcBef>
              <a:spcAft>
                <a:spcPts val="0"/>
              </a:spcAft>
              <a:buClr>
                <a:schemeClr val="dk1"/>
              </a:buClr>
              <a:buSzPts val="2220"/>
              <a:buNone/>
            </a:pPr>
            <a:endParaRPr sz="222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Slicing and dicing</a:t>
            </a:r>
            <a:endParaRPr/>
          </a:p>
        </p:txBody>
      </p:sp>
      <p:sp>
        <p:nvSpPr>
          <p:cNvPr id="388" name="Google Shape;388;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Selecting single values from a list is just one part of the story. It's also possible to slice your list, which means selecting multiple elements from your list. Use the following syntax:</a:t>
            </a:r>
            <a:endParaRPr/>
          </a:p>
          <a:p>
            <a:pPr marL="0" lvl="0" indent="0" algn="l" rtl="0">
              <a:lnSpc>
                <a:spcPct val="80000"/>
              </a:lnSpc>
              <a:spcBef>
                <a:spcPts val="1000"/>
              </a:spcBef>
              <a:spcAft>
                <a:spcPts val="0"/>
              </a:spcAft>
              <a:buClr>
                <a:schemeClr val="dk1"/>
              </a:buClr>
              <a:buSzPts val="2400"/>
              <a:buNone/>
            </a:pPr>
            <a:r>
              <a:rPr lang="en-IN"/>
              <a:t>my_list[start:end]</a:t>
            </a:r>
            <a:endParaRPr/>
          </a:p>
          <a:p>
            <a:pPr marL="228600" lvl="0" indent="-228600" algn="l" rtl="0">
              <a:lnSpc>
                <a:spcPct val="80000"/>
              </a:lnSpc>
              <a:spcBef>
                <a:spcPts val="1000"/>
              </a:spcBef>
              <a:spcAft>
                <a:spcPts val="0"/>
              </a:spcAft>
              <a:buClr>
                <a:schemeClr val="dk1"/>
              </a:buClr>
              <a:buSzPts val="2400"/>
              <a:buChar char="•"/>
            </a:pPr>
            <a:r>
              <a:rPr lang="en-IN"/>
              <a:t>The start index will be included, while the end index is not.</a:t>
            </a:r>
            <a:endParaRPr/>
          </a:p>
          <a:p>
            <a:pPr marL="228600" lvl="0" indent="-228600" algn="l" rtl="0">
              <a:lnSpc>
                <a:spcPct val="80000"/>
              </a:lnSpc>
              <a:spcBef>
                <a:spcPts val="1000"/>
              </a:spcBef>
              <a:spcAft>
                <a:spcPts val="0"/>
              </a:spcAft>
              <a:buClr>
                <a:schemeClr val="dk1"/>
              </a:buClr>
              <a:buSzPts val="2400"/>
              <a:buChar char="•"/>
            </a:pPr>
            <a:r>
              <a:rPr lang="en-IN"/>
              <a:t>The code sample below shows an example. A list with "b" and "c", corresponding to indexes 1 and 2, are selected from a list x:</a:t>
            </a:r>
            <a:endParaRPr/>
          </a:p>
          <a:p>
            <a:pPr marL="0" lvl="0" indent="0" algn="l" rtl="0">
              <a:lnSpc>
                <a:spcPct val="80000"/>
              </a:lnSpc>
              <a:spcBef>
                <a:spcPts val="1000"/>
              </a:spcBef>
              <a:spcAft>
                <a:spcPts val="0"/>
              </a:spcAft>
              <a:buClr>
                <a:schemeClr val="dk1"/>
              </a:buClr>
              <a:buSzPts val="2400"/>
              <a:buNone/>
            </a:pPr>
            <a:r>
              <a:rPr lang="en-IN"/>
              <a:t>x = ["a", "b", "c", "d"]</a:t>
            </a:r>
            <a:endParaRPr/>
          </a:p>
          <a:p>
            <a:pPr marL="0" lvl="0" indent="0" algn="l" rtl="0">
              <a:lnSpc>
                <a:spcPct val="80000"/>
              </a:lnSpc>
              <a:spcBef>
                <a:spcPts val="1000"/>
              </a:spcBef>
              <a:spcAft>
                <a:spcPts val="0"/>
              </a:spcAft>
              <a:buClr>
                <a:schemeClr val="dk1"/>
              </a:buClr>
              <a:buSzPts val="2400"/>
              <a:buNone/>
            </a:pPr>
            <a:r>
              <a:rPr lang="en-IN"/>
              <a:t>x[1:3]</a:t>
            </a:r>
            <a:endParaRPr/>
          </a:p>
          <a:p>
            <a:pPr marL="228600" lvl="0" indent="-228600" algn="l" rtl="0">
              <a:lnSpc>
                <a:spcPct val="80000"/>
              </a:lnSpc>
              <a:spcBef>
                <a:spcPts val="1000"/>
              </a:spcBef>
              <a:spcAft>
                <a:spcPts val="0"/>
              </a:spcAft>
              <a:buClr>
                <a:schemeClr val="dk1"/>
              </a:buClr>
              <a:buSzPts val="2400"/>
              <a:buChar char="•"/>
            </a:pPr>
            <a:r>
              <a:rPr lang="en-IN"/>
              <a:t>The elements with index 1 and 2 are included, while the element with index 3 is not.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Slicing and dicing</a:t>
            </a:r>
            <a:endParaRPr/>
          </a:p>
        </p:txBody>
      </p:sp>
      <p:sp>
        <p:nvSpPr>
          <p:cNvPr id="394" name="Google Shape;394;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i="1">
                <a:latin typeface="Courier New"/>
                <a:ea typeface="Courier New"/>
                <a:cs typeface="Courier New"/>
                <a:sym typeface="Courier New"/>
              </a:rPr>
              <a:t># Create the areas list </a:t>
            </a:r>
            <a:endParaRPr/>
          </a:p>
          <a:p>
            <a:pPr marL="0" lvl="0" indent="0" algn="l" rtl="0">
              <a:lnSpc>
                <a:spcPct val="90000"/>
              </a:lnSpc>
              <a:spcBef>
                <a:spcPts val="1000"/>
              </a:spcBef>
              <a:spcAft>
                <a:spcPts val="0"/>
              </a:spcAft>
              <a:buClr>
                <a:srgbClr val="1F3864"/>
              </a:buClr>
              <a:buSzPts val="2400"/>
              <a:buNone/>
            </a:pPr>
            <a:r>
              <a:rPr lang="en-IN">
                <a:solidFill>
                  <a:srgbClr val="1F3864"/>
                </a:solidFill>
                <a:latin typeface="Courier New"/>
                <a:ea typeface="Courier New"/>
                <a:cs typeface="Courier New"/>
                <a:sym typeface="Courier New"/>
              </a:rPr>
              <a:t>areas </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"hallway"</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11.25</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"kitchen"</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18.0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"living room"</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20.0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"bedroom"</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10.75</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"bathroom"</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9.50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Use slicing to create downstairs for first 6 elements </a:t>
            </a:r>
            <a:r>
              <a:rPr lang="en-IN">
                <a:solidFill>
                  <a:srgbClr val="1F3864"/>
                </a:solidFill>
                <a:latin typeface="Courier New"/>
                <a:ea typeface="Courier New"/>
                <a:cs typeface="Courier New"/>
                <a:sym typeface="Courier New"/>
              </a:rPr>
              <a:t>downstairs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areas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6</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Use slicing to create upstairs for last 4 elements </a:t>
            </a:r>
            <a:endParaRPr/>
          </a:p>
          <a:p>
            <a:pPr marL="0" lvl="0" indent="0" algn="l" rtl="0">
              <a:lnSpc>
                <a:spcPct val="90000"/>
              </a:lnSpc>
              <a:spcBef>
                <a:spcPts val="1000"/>
              </a:spcBef>
              <a:spcAft>
                <a:spcPts val="0"/>
              </a:spcAft>
              <a:buClr>
                <a:srgbClr val="1F3864"/>
              </a:buClr>
              <a:buSzPts val="2400"/>
              <a:buNone/>
            </a:pPr>
            <a:r>
              <a:rPr lang="en-IN">
                <a:solidFill>
                  <a:srgbClr val="1F3864"/>
                </a:solidFill>
                <a:latin typeface="Courier New"/>
                <a:ea typeface="Courier New"/>
                <a:cs typeface="Courier New"/>
                <a:sym typeface="Courier New"/>
              </a:rPr>
              <a:t>upstairs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areas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6</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10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Print out downstairs and upstairs </a:t>
            </a:r>
            <a:r>
              <a:rPr lang="en-IN" b="1">
                <a:latin typeface="Courier New"/>
                <a:ea typeface="Courier New"/>
                <a:cs typeface="Courier New"/>
                <a:sym typeface="Courier New"/>
              </a:rPr>
              <a:t>print(</a:t>
            </a:r>
            <a:r>
              <a:rPr lang="en-IN">
                <a:latin typeface="Courier New"/>
                <a:ea typeface="Courier New"/>
                <a:cs typeface="Courier New"/>
                <a:sym typeface="Courier New"/>
              </a:rPr>
              <a:t>downstairs</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0" lvl="0" indent="0" algn="l" rtl="0">
              <a:lnSpc>
                <a:spcPct val="90000"/>
              </a:lnSpc>
              <a:spcBef>
                <a:spcPts val="1000"/>
              </a:spcBef>
              <a:spcAft>
                <a:spcPts val="0"/>
              </a:spcAft>
              <a:buClr>
                <a:srgbClr val="1F3864"/>
              </a:buClr>
              <a:buSzPts val="2400"/>
              <a:buNone/>
            </a:pPr>
            <a:r>
              <a:rPr lang="en-IN" b="1">
                <a:solidFill>
                  <a:srgbClr val="1F3864"/>
                </a:solidFill>
                <a:latin typeface="Courier New"/>
                <a:ea typeface="Courier New"/>
                <a:cs typeface="Courier New"/>
                <a:sym typeface="Courier New"/>
              </a:rPr>
              <a:t>print(</a:t>
            </a:r>
            <a:r>
              <a:rPr lang="en-IN">
                <a:solidFill>
                  <a:srgbClr val="1F3864"/>
                </a:solidFill>
                <a:latin typeface="Courier New"/>
                <a:ea typeface="Courier New"/>
                <a:cs typeface="Courier New"/>
                <a:sym typeface="Courier New"/>
              </a:rPr>
              <a:t>upstairs</a:t>
            </a:r>
            <a:r>
              <a:rPr lang="en-IN" b="1">
                <a:solidFill>
                  <a:srgbClr val="1F3864"/>
                </a:solidFill>
                <a:latin typeface="Courier New"/>
                <a:ea typeface="Courier New"/>
                <a:cs typeface="Courier New"/>
                <a:sym typeface="Courier New"/>
              </a:rPr>
              <a:t>)</a:t>
            </a:r>
            <a:endParaRPr>
              <a:solidFill>
                <a:srgbClr val="1F3864"/>
              </a:solidFill>
            </a:endParaRPr>
          </a:p>
          <a:p>
            <a:pPr marL="0" lvl="0" indent="0" algn="l" rtl="0">
              <a:lnSpc>
                <a:spcPct val="90000"/>
              </a:lnSpc>
              <a:spcBef>
                <a:spcPts val="1000"/>
              </a:spcBef>
              <a:spcAft>
                <a:spcPts val="0"/>
              </a:spcAft>
              <a:buClr>
                <a:schemeClr val="dk1"/>
              </a:buClr>
              <a:buSzPts val="2400"/>
              <a:buNone/>
            </a:pPr>
            <a:endParaRPr>
              <a:solidFill>
                <a:srgbClr val="1F3864"/>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Slicing and dicing</a:t>
            </a:r>
            <a:endParaRPr/>
          </a:p>
        </p:txBody>
      </p:sp>
      <p:sp>
        <p:nvSpPr>
          <p:cNvPr id="400" name="Google Shape;40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Use slicing to create the lists downstairs and upstairs again, but this time without using indexes if it's not necessary. Remember downstairs is the first 6 elements of areas and upstairs is the last 4 elements of areas.</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Create the areas list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areas </a:t>
            </a:r>
            <a:r>
              <a:rPr lang="en-IN" b="1">
                <a:latin typeface="Courier New"/>
                <a:ea typeface="Courier New"/>
                <a:cs typeface="Courier New"/>
                <a:sym typeface="Courier New"/>
              </a:rPr>
              <a:t>=</a:t>
            </a:r>
            <a:r>
              <a:rPr lang="en-IN">
                <a:latin typeface="Courier New"/>
                <a:ea typeface="Courier New"/>
                <a:cs typeface="Courier New"/>
                <a:sym typeface="Courier New"/>
              </a:rPr>
              <a:t> </a:t>
            </a:r>
            <a:r>
              <a:rPr lang="en-IN" b="1">
                <a:latin typeface="Courier New"/>
                <a:ea typeface="Courier New"/>
                <a:cs typeface="Courier New"/>
                <a:sym typeface="Courier New"/>
              </a:rPr>
              <a:t>[</a:t>
            </a:r>
            <a:r>
              <a:rPr lang="en-IN">
                <a:latin typeface="Courier New"/>
                <a:ea typeface="Courier New"/>
                <a:cs typeface="Courier New"/>
                <a:sym typeface="Courier New"/>
              </a:rPr>
              <a:t>"hallway"</a:t>
            </a:r>
            <a:r>
              <a:rPr lang="en-IN" b="1">
                <a:latin typeface="Courier New"/>
                <a:ea typeface="Courier New"/>
                <a:cs typeface="Courier New"/>
                <a:sym typeface="Courier New"/>
              </a:rPr>
              <a:t>,</a:t>
            </a:r>
            <a:r>
              <a:rPr lang="en-IN">
                <a:latin typeface="Courier New"/>
                <a:ea typeface="Courier New"/>
                <a:cs typeface="Courier New"/>
                <a:sym typeface="Courier New"/>
              </a:rPr>
              <a:t> 11.25</a:t>
            </a:r>
            <a:r>
              <a:rPr lang="en-IN" b="1">
                <a:latin typeface="Courier New"/>
                <a:ea typeface="Courier New"/>
                <a:cs typeface="Courier New"/>
                <a:sym typeface="Courier New"/>
              </a:rPr>
              <a:t>,</a:t>
            </a:r>
            <a:r>
              <a:rPr lang="en-IN">
                <a:latin typeface="Courier New"/>
                <a:ea typeface="Courier New"/>
                <a:cs typeface="Courier New"/>
                <a:sym typeface="Courier New"/>
              </a:rPr>
              <a:t> "kitchen"</a:t>
            </a:r>
            <a:r>
              <a:rPr lang="en-IN" b="1">
                <a:latin typeface="Courier New"/>
                <a:ea typeface="Courier New"/>
                <a:cs typeface="Courier New"/>
                <a:sym typeface="Courier New"/>
              </a:rPr>
              <a:t>,</a:t>
            </a:r>
            <a:r>
              <a:rPr lang="en-IN">
                <a:latin typeface="Courier New"/>
                <a:ea typeface="Courier New"/>
                <a:cs typeface="Courier New"/>
                <a:sym typeface="Courier New"/>
              </a:rPr>
              <a:t> 18.0</a:t>
            </a:r>
            <a:r>
              <a:rPr lang="en-IN" b="1">
                <a:latin typeface="Courier New"/>
                <a:ea typeface="Courier New"/>
                <a:cs typeface="Courier New"/>
                <a:sym typeface="Courier New"/>
              </a:rPr>
              <a:t>,</a:t>
            </a:r>
            <a:r>
              <a:rPr lang="en-IN">
                <a:latin typeface="Courier New"/>
                <a:ea typeface="Courier New"/>
                <a:cs typeface="Courier New"/>
                <a:sym typeface="Courier New"/>
              </a:rPr>
              <a:t> "living room"</a:t>
            </a:r>
            <a:r>
              <a:rPr lang="en-IN" b="1">
                <a:latin typeface="Courier New"/>
                <a:ea typeface="Courier New"/>
                <a:cs typeface="Courier New"/>
                <a:sym typeface="Courier New"/>
              </a:rPr>
              <a:t>,</a:t>
            </a:r>
            <a:r>
              <a:rPr lang="en-IN">
                <a:latin typeface="Courier New"/>
                <a:ea typeface="Courier New"/>
                <a:cs typeface="Courier New"/>
                <a:sym typeface="Courier New"/>
              </a:rPr>
              <a:t> 20.0</a:t>
            </a:r>
            <a:r>
              <a:rPr lang="en-IN" b="1">
                <a:latin typeface="Courier New"/>
                <a:ea typeface="Courier New"/>
                <a:cs typeface="Courier New"/>
                <a:sym typeface="Courier New"/>
              </a:rPr>
              <a:t>,</a:t>
            </a:r>
            <a:r>
              <a:rPr lang="en-IN">
                <a:latin typeface="Courier New"/>
                <a:ea typeface="Courier New"/>
                <a:cs typeface="Courier New"/>
                <a:sym typeface="Courier New"/>
              </a:rPr>
              <a:t> "bedroom"</a:t>
            </a:r>
            <a:r>
              <a:rPr lang="en-IN" b="1">
                <a:latin typeface="Courier New"/>
                <a:ea typeface="Courier New"/>
                <a:cs typeface="Courier New"/>
                <a:sym typeface="Courier New"/>
              </a:rPr>
              <a:t>,</a:t>
            </a:r>
            <a:r>
              <a:rPr lang="en-IN">
                <a:latin typeface="Courier New"/>
                <a:ea typeface="Courier New"/>
                <a:cs typeface="Courier New"/>
                <a:sym typeface="Courier New"/>
              </a:rPr>
              <a:t> 10.75</a:t>
            </a:r>
            <a:r>
              <a:rPr lang="en-IN" b="1">
                <a:latin typeface="Courier New"/>
                <a:ea typeface="Courier New"/>
                <a:cs typeface="Courier New"/>
                <a:sym typeface="Courier New"/>
              </a:rPr>
              <a:t>,</a:t>
            </a:r>
            <a:r>
              <a:rPr lang="en-IN">
                <a:latin typeface="Courier New"/>
                <a:ea typeface="Courier New"/>
                <a:cs typeface="Courier New"/>
                <a:sym typeface="Courier New"/>
              </a:rPr>
              <a:t> "bathroom"</a:t>
            </a:r>
            <a:r>
              <a:rPr lang="en-IN" b="1">
                <a:latin typeface="Courier New"/>
                <a:ea typeface="Courier New"/>
                <a:cs typeface="Courier New"/>
                <a:sym typeface="Courier New"/>
              </a:rPr>
              <a:t>,</a:t>
            </a:r>
            <a:r>
              <a:rPr lang="en-IN">
                <a:latin typeface="Courier New"/>
                <a:ea typeface="Courier New"/>
                <a:cs typeface="Courier New"/>
                <a:sym typeface="Courier New"/>
              </a:rPr>
              <a:t> 9.50</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Alternative slicing to create downstairs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downstairs </a:t>
            </a:r>
            <a:r>
              <a:rPr lang="en-IN" b="1">
                <a:latin typeface="Courier New"/>
                <a:ea typeface="Courier New"/>
                <a:cs typeface="Courier New"/>
                <a:sym typeface="Courier New"/>
              </a:rPr>
              <a:t>=</a:t>
            </a:r>
            <a:r>
              <a:rPr lang="en-IN">
                <a:latin typeface="Courier New"/>
                <a:ea typeface="Courier New"/>
                <a:cs typeface="Courier New"/>
                <a:sym typeface="Courier New"/>
              </a:rPr>
              <a:t> areas</a:t>
            </a:r>
            <a:r>
              <a:rPr lang="en-IN" b="1">
                <a:latin typeface="Courier New"/>
                <a:ea typeface="Courier New"/>
                <a:cs typeface="Courier New"/>
                <a:sym typeface="Courier New"/>
              </a:rPr>
              <a:t>[:</a:t>
            </a:r>
            <a:r>
              <a:rPr lang="en-IN">
                <a:latin typeface="Courier New"/>
                <a:ea typeface="Courier New"/>
                <a:cs typeface="Courier New"/>
                <a:sym typeface="Courier New"/>
              </a:rPr>
              <a:t>6</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Alternative slicing to create upstairs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upstairs </a:t>
            </a:r>
            <a:r>
              <a:rPr lang="en-IN" b="1">
                <a:latin typeface="Courier New"/>
                <a:ea typeface="Courier New"/>
                <a:cs typeface="Courier New"/>
                <a:sym typeface="Courier New"/>
              </a:rPr>
              <a:t>=</a:t>
            </a:r>
            <a:r>
              <a:rPr lang="en-IN">
                <a:latin typeface="Courier New"/>
                <a:ea typeface="Courier New"/>
                <a:cs typeface="Courier New"/>
                <a:sym typeface="Courier New"/>
              </a:rPr>
              <a:t> areas</a:t>
            </a:r>
            <a:r>
              <a:rPr lang="en-IN" b="1">
                <a:latin typeface="Courier New"/>
                <a:ea typeface="Courier New"/>
                <a:cs typeface="Courier New"/>
                <a:sym typeface="Courier New"/>
              </a:rPr>
              <a:t>[-</a:t>
            </a:r>
            <a:r>
              <a:rPr lang="en-IN">
                <a:latin typeface="Courier New"/>
                <a:ea typeface="Courier New"/>
                <a:cs typeface="Courier New"/>
                <a:sym typeface="Courier New"/>
              </a:rPr>
              <a:t>4</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List Manipulation</a:t>
            </a:r>
            <a:endParaRPr/>
          </a:p>
        </p:txBody>
      </p:sp>
      <p:sp>
        <p:nvSpPr>
          <p:cNvPr id="406" name="Google Shape;406;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Change elements of the list </a:t>
            </a:r>
            <a:endParaRPr/>
          </a:p>
          <a:p>
            <a:pPr marL="228600" lvl="0" indent="-228600" algn="l" rtl="0">
              <a:lnSpc>
                <a:spcPct val="90000"/>
              </a:lnSpc>
              <a:spcBef>
                <a:spcPts val="1000"/>
              </a:spcBef>
              <a:spcAft>
                <a:spcPts val="0"/>
              </a:spcAft>
              <a:buClr>
                <a:schemeClr val="dk1"/>
              </a:buClr>
              <a:buSzPts val="2400"/>
              <a:buChar char="•"/>
            </a:pPr>
            <a:r>
              <a:rPr lang="en-IN"/>
              <a:t>Add  and remove list of the list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Replace list elements</a:t>
            </a:r>
            <a:endParaRPr/>
          </a:p>
        </p:txBody>
      </p:sp>
      <p:sp>
        <p:nvSpPr>
          <p:cNvPr id="412" name="Google Shape;412;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latin typeface="Courier New"/>
                <a:ea typeface="Courier New"/>
                <a:cs typeface="Courier New"/>
                <a:sym typeface="Courier New"/>
              </a:rPr>
              <a:t>Use the IPython Shell to experiment with the commands below. Can you tell what's happening and why?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x = ["a", "b", "c", "d"]</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x[1] = "r"</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x[2:] = ["s",</a:t>
            </a:r>
            <a:r>
              <a:rPr lang="en-IN">
                <a:latin typeface="Courier New"/>
                <a:ea typeface="Courier New"/>
                <a:cs typeface="Courier New"/>
                <a:sym typeface="Courier New"/>
              </a:rPr>
              <a:t> </a:t>
            </a:r>
            <a:r>
              <a:rPr lang="en-IN">
                <a:solidFill>
                  <a:srgbClr val="008000"/>
                </a:solidFill>
                <a:latin typeface="Courier New"/>
                <a:ea typeface="Courier New"/>
                <a:cs typeface="Courier New"/>
                <a:sym typeface="Courier New"/>
              </a:rPr>
              <a:t>"t"]</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For this and the following exercises, you'll continue working on the areas list that contains the names and areas of different rooms in a house.</a:t>
            </a:r>
            <a:endParaRPr/>
          </a:p>
          <a:p>
            <a:pPr marL="0" lvl="0" indent="0" algn="l" rtl="0">
              <a:lnSpc>
                <a:spcPct val="90000"/>
              </a:lnSpc>
              <a:spcBef>
                <a:spcPts val="1000"/>
              </a:spcBef>
              <a:spcAft>
                <a:spcPts val="0"/>
              </a:spcAft>
              <a:buClr>
                <a:schemeClr val="dk1"/>
              </a:buClr>
              <a:buSzPts val="2400"/>
              <a:buNone/>
            </a:pPr>
            <a:r>
              <a:rPr lang="en-IN"/>
              <a:t>x=['a', 'r', 's', 't']</a:t>
            </a:r>
            <a:endParaRPr/>
          </a:p>
          <a:p>
            <a:pPr marL="0" lvl="0" indent="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Replace list elements</a:t>
            </a:r>
            <a:endParaRPr/>
          </a:p>
        </p:txBody>
      </p:sp>
      <p:sp>
        <p:nvSpPr>
          <p:cNvPr id="418" name="Google Shape;418;p46"/>
          <p:cNvSpPr txBox="1">
            <a:spLocks noGrp="1"/>
          </p:cNvSpPr>
          <p:nvPr>
            <p:ph type="body" idx="1"/>
          </p:nvPr>
        </p:nvSpPr>
        <p:spPr>
          <a:xfrm>
            <a:off x="838200" y="1825624"/>
            <a:ext cx="11079480" cy="45446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FF00"/>
              </a:buClr>
              <a:buSzPts val="2400"/>
              <a:buNone/>
            </a:pPr>
            <a:r>
              <a:rPr lang="en-IN" i="1">
                <a:solidFill>
                  <a:srgbClr val="00FF00"/>
                </a:solidFill>
                <a:latin typeface="Courier New"/>
                <a:ea typeface="Courier New"/>
                <a:cs typeface="Courier New"/>
                <a:sym typeface="Courier New"/>
              </a:rPr>
              <a:t># Create the areas list </a:t>
            </a:r>
            <a:endParaRPr/>
          </a:p>
          <a:p>
            <a:pPr marL="0" lvl="0" indent="0" algn="l" rtl="0">
              <a:lnSpc>
                <a:spcPct val="90000"/>
              </a:lnSpc>
              <a:spcBef>
                <a:spcPts val="1000"/>
              </a:spcBef>
              <a:spcAft>
                <a:spcPts val="0"/>
              </a:spcAft>
              <a:buClr>
                <a:srgbClr val="FFFFFF"/>
              </a:buClr>
              <a:buSzPts val="2400"/>
              <a:buNone/>
            </a:pPr>
            <a:r>
              <a:rPr lang="en-IN">
                <a:solidFill>
                  <a:srgbClr val="FFFFFF"/>
                </a:solidFill>
                <a:latin typeface="Courier New"/>
                <a:ea typeface="Courier New"/>
                <a:cs typeface="Courier New"/>
                <a:sym typeface="Courier New"/>
              </a:rPr>
              <a:t>areas </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b="1">
                <a:solidFill>
                  <a:srgbClr val="FFCC00"/>
                </a:solidFill>
                <a:latin typeface="Courier New"/>
                <a:ea typeface="Courier New"/>
                <a:cs typeface="Courier New"/>
                <a:sym typeface="Courier New"/>
              </a:rPr>
              <a:t>[</a:t>
            </a:r>
            <a:r>
              <a:rPr lang="en-IN">
                <a:solidFill>
                  <a:srgbClr val="66FF00"/>
                </a:solidFill>
                <a:latin typeface="Courier New"/>
                <a:ea typeface="Courier New"/>
                <a:cs typeface="Courier New"/>
                <a:sym typeface="Courier New"/>
              </a:rPr>
              <a:t>"hallway"</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11.25</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"kitchen"</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18.0</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"living room"</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20.0</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"bedroom"</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10.75</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"bathroom"</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9.50</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FF00"/>
              </a:buClr>
              <a:buSzPts val="2400"/>
              <a:buNone/>
            </a:pPr>
            <a:r>
              <a:rPr lang="en-IN" i="1">
                <a:solidFill>
                  <a:srgbClr val="00FF00"/>
                </a:solidFill>
                <a:latin typeface="Courier New"/>
                <a:ea typeface="Courier New"/>
                <a:cs typeface="Courier New"/>
                <a:sym typeface="Courier New"/>
              </a:rPr>
              <a:t># Correct the bathroom area to 10.50 </a:t>
            </a:r>
            <a:endParaRPr/>
          </a:p>
          <a:p>
            <a:pPr marL="0" lvl="0" indent="0" algn="l" rtl="0">
              <a:lnSpc>
                <a:spcPct val="90000"/>
              </a:lnSpc>
              <a:spcBef>
                <a:spcPts val="1000"/>
              </a:spcBef>
              <a:spcAft>
                <a:spcPts val="0"/>
              </a:spcAft>
              <a:buClr>
                <a:srgbClr val="FFFFFF"/>
              </a:buClr>
              <a:buSzPts val="2400"/>
              <a:buNone/>
            </a:pPr>
            <a:r>
              <a:rPr lang="en-IN">
                <a:solidFill>
                  <a:srgbClr val="FFFFFF"/>
                </a:solidFill>
                <a:latin typeface="Courier New"/>
                <a:ea typeface="Courier New"/>
                <a:cs typeface="Courier New"/>
                <a:sym typeface="Courier New"/>
              </a:rPr>
              <a:t>areas</a:t>
            </a:r>
            <a:r>
              <a:rPr lang="en-IN" b="1">
                <a:solidFill>
                  <a:srgbClr val="FFCC00"/>
                </a:solidFill>
                <a:latin typeface="Courier New"/>
                <a:ea typeface="Courier New"/>
                <a:cs typeface="Courier New"/>
                <a:sym typeface="Courier New"/>
              </a:rPr>
              <a:t>[-</a:t>
            </a:r>
            <a:r>
              <a:rPr lang="en-IN">
                <a:solidFill>
                  <a:srgbClr val="99CC99"/>
                </a:solidFill>
                <a:latin typeface="Courier New"/>
                <a:ea typeface="Courier New"/>
                <a:cs typeface="Courier New"/>
                <a:sym typeface="Courier New"/>
              </a:rPr>
              <a:t>1</a:t>
            </a:r>
            <a:r>
              <a:rPr lang="en-IN" b="1">
                <a:solidFill>
                  <a:srgbClr val="FFCC00"/>
                </a:solidFill>
                <a:latin typeface="Courier New"/>
                <a:ea typeface="Courier New"/>
                <a:cs typeface="Courier New"/>
                <a:sym typeface="Courier New"/>
              </a:rPr>
              <a:t>]=</a:t>
            </a:r>
            <a:r>
              <a:rPr lang="en-IN">
                <a:solidFill>
                  <a:srgbClr val="99CC99"/>
                </a:solidFill>
                <a:latin typeface="Courier New"/>
                <a:ea typeface="Courier New"/>
                <a:cs typeface="Courier New"/>
                <a:sym typeface="Courier New"/>
              </a:rPr>
              <a:t>10.50</a:t>
            </a:r>
            <a:r>
              <a:rPr lang="en-IN">
                <a:solidFill>
                  <a:srgbClr val="FFFFFF"/>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FF00"/>
              </a:buClr>
              <a:buSzPts val="2400"/>
              <a:buNone/>
            </a:pPr>
            <a:r>
              <a:rPr lang="en-IN" i="1">
                <a:solidFill>
                  <a:srgbClr val="00FF00"/>
                </a:solidFill>
                <a:latin typeface="Courier New"/>
                <a:ea typeface="Courier New"/>
                <a:cs typeface="Courier New"/>
                <a:sym typeface="Courier New"/>
              </a:rPr>
              <a:t># Change "living room" to "chill zone" </a:t>
            </a:r>
            <a:r>
              <a:rPr lang="en-IN">
                <a:solidFill>
                  <a:srgbClr val="FFFFFF"/>
                </a:solidFill>
                <a:latin typeface="Courier New"/>
                <a:ea typeface="Courier New"/>
                <a:cs typeface="Courier New"/>
                <a:sym typeface="Courier New"/>
              </a:rPr>
              <a:t>areas</a:t>
            </a:r>
            <a:r>
              <a:rPr lang="en-IN" b="1">
                <a:solidFill>
                  <a:srgbClr val="FFCC00"/>
                </a:solidFill>
                <a:latin typeface="Courier New"/>
                <a:ea typeface="Courier New"/>
                <a:cs typeface="Courier New"/>
                <a:sym typeface="Courier New"/>
              </a:rPr>
              <a:t>[</a:t>
            </a:r>
            <a:r>
              <a:rPr lang="en-IN">
                <a:solidFill>
                  <a:srgbClr val="99CC99"/>
                </a:solidFill>
                <a:latin typeface="Courier New"/>
                <a:ea typeface="Courier New"/>
                <a:cs typeface="Courier New"/>
                <a:sym typeface="Courier New"/>
              </a:rPr>
              <a:t>4</a:t>
            </a:r>
            <a:r>
              <a:rPr lang="en-IN" b="1">
                <a:solidFill>
                  <a:srgbClr val="FFCC00"/>
                </a:solidFill>
                <a:latin typeface="Courier New"/>
                <a:ea typeface="Courier New"/>
                <a:cs typeface="Courier New"/>
                <a:sym typeface="Courier New"/>
              </a:rPr>
              <a:t>]=</a:t>
            </a:r>
            <a:r>
              <a:rPr lang="en-IN">
                <a:solidFill>
                  <a:srgbClr val="66FF00"/>
                </a:solidFill>
                <a:latin typeface="Courier New"/>
                <a:ea typeface="Courier New"/>
                <a:cs typeface="Courier New"/>
                <a:sym typeface="Courier New"/>
              </a:rPr>
              <a:t>"chill zone"</a:t>
            </a:r>
            <a:r>
              <a:rPr lang="en-IN">
                <a:solidFill>
                  <a:srgbClr val="FFFFFF"/>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Extend a list</a:t>
            </a:r>
            <a:endParaRPr/>
          </a:p>
        </p:txBody>
      </p:sp>
      <p:sp>
        <p:nvSpPr>
          <p:cNvPr id="424" name="Google Shape;424;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If you can change elements in a list, you sure want to be able to add elements to it, right? You can use the + operator:</a:t>
            </a:r>
            <a:endParaRPr/>
          </a:p>
          <a:p>
            <a:pPr marL="0" lvl="0" indent="0" algn="l" rtl="0">
              <a:lnSpc>
                <a:spcPct val="90000"/>
              </a:lnSpc>
              <a:spcBef>
                <a:spcPts val="1000"/>
              </a:spcBef>
              <a:spcAft>
                <a:spcPts val="0"/>
              </a:spcAft>
              <a:buClr>
                <a:schemeClr val="dk1"/>
              </a:buClr>
              <a:buSzPts val="2400"/>
              <a:buNone/>
            </a:pPr>
            <a:r>
              <a:rPr lang="en-IN"/>
              <a:t>x = ["a", "b", "c", "d"]</a:t>
            </a:r>
            <a:endParaRPr/>
          </a:p>
          <a:p>
            <a:pPr marL="0" lvl="0" indent="0" algn="l" rtl="0">
              <a:lnSpc>
                <a:spcPct val="90000"/>
              </a:lnSpc>
              <a:spcBef>
                <a:spcPts val="1000"/>
              </a:spcBef>
              <a:spcAft>
                <a:spcPts val="0"/>
              </a:spcAft>
              <a:buClr>
                <a:schemeClr val="dk1"/>
              </a:buClr>
              <a:buSzPts val="2400"/>
              <a:buNone/>
            </a:pPr>
            <a:r>
              <a:rPr lang="en-IN"/>
              <a:t>y = x + ["e", "f"]</a:t>
            </a:r>
            <a:endParaRPr/>
          </a:p>
          <a:p>
            <a:pPr marL="228600" lvl="0" indent="-228600" algn="l" rtl="0">
              <a:lnSpc>
                <a:spcPct val="90000"/>
              </a:lnSpc>
              <a:spcBef>
                <a:spcPts val="1000"/>
              </a:spcBef>
              <a:spcAft>
                <a:spcPts val="0"/>
              </a:spcAft>
              <a:buClr>
                <a:schemeClr val="dk1"/>
              </a:buClr>
              <a:buSzPts val="2400"/>
              <a:buChar char="•"/>
            </a:pPr>
            <a:r>
              <a:rPr lang="en-IN"/>
              <a:t>You just won the lottery, awesome! You decide to build a poolhouse and a garage. Can you add the information to the areas 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Features of Python</a:t>
            </a:r>
            <a:endParaRPr/>
          </a:p>
        </p:txBody>
      </p:sp>
      <p:sp>
        <p:nvSpPr>
          <p:cNvPr id="117" name="Google Shape;11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18" name="Google Shape;11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accent1"/>
              </a:buClr>
              <a:buSzPts val="2040"/>
              <a:buChar char="•"/>
            </a:pPr>
            <a:r>
              <a:rPr lang="en-IN" sz="2040" b="1">
                <a:solidFill>
                  <a:schemeClr val="accent1"/>
                </a:solidFill>
              </a:rPr>
              <a:t>Open source</a:t>
            </a:r>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Easy-to-learn</a:t>
            </a:r>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High-level Language: </a:t>
            </a:r>
            <a:r>
              <a:rPr lang="en-IN" sz="2040"/>
              <a:t>Python is an example of a high-level language like C, C++, Perl, and Java with low-level optimization</a:t>
            </a:r>
            <a:endParaRPr sz="2040" b="1">
              <a:solidFill>
                <a:schemeClr val="accent1"/>
              </a:solidFill>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Portable</a:t>
            </a:r>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Object-Oriented:</a:t>
            </a:r>
            <a:r>
              <a:rPr lang="en-IN" sz="2040">
                <a:solidFill>
                  <a:schemeClr val="accent1"/>
                </a:solidFill>
              </a:rPr>
              <a:t> </a:t>
            </a:r>
            <a:r>
              <a:rPr lang="en-IN" sz="2040"/>
              <a:t>Python is a full-featured object-oriented programming language, with features such as classes, inheritance, objects, and overloading</a:t>
            </a:r>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Python is Interactive </a:t>
            </a:r>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Interpreted: </a:t>
            </a:r>
            <a:r>
              <a:rPr lang="en-IN" sz="2040"/>
              <a:t>Python programs are interpreted, takes source code as input, and then compiles (to portable byte-code) each statement and executes it immediately</a:t>
            </a:r>
            <a:endParaRPr sz="2040" b="1">
              <a:solidFill>
                <a:schemeClr val="accent1"/>
              </a:solidFill>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Extendable: </a:t>
            </a:r>
            <a:r>
              <a:rPr lang="en-IN" sz="2040"/>
              <a:t>The Python interpreter is easily extended and can add a new built-in function or modules written in C/C++/Java code</a:t>
            </a:r>
            <a:endParaRPr sz="2040" b="1">
              <a:solidFill>
                <a:schemeClr val="accent1"/>
              </a:solidFill>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Libraries</a:t>
            </a:r>
            <a:endParaRPr/>
          </a:p>
          <a:p>
            <a:pPr marL="228600" lvl="0" indent="-228600" algn="l" rtl="0">
              <a:lnSpc>
                <a:spcPct val="70000"/>
              </a:lnSpc>
              <a:spcBef>
                <a:spcPts val="1000"/>
              </a:spcBef>
              <a:spcAft>
                <a:spcPts val="0"/>
              </a:spcAft>
              <a:buClr>
                <a:schemeClr val="accent1"/>
              </a:buClr>
              <a:buSzPts val="2040"/>
              <a:buChar char="•"/>
            </a:pPr>
            <a:r>
              <a:rPr lang="en-IN" sz="2040" b="1">
                <a:solidFill>
                  <a:schemeClr val="accent1"/>
                </a:solidFill>
              </a:rPr>
              <a:t>Supports</a:t>
            </a:r>
            <a:endParaRPr sz="2040">
              <a:solidFill>
                <a:schemeClr val="accent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Extend a list</a:t>
            </a:r>
            <a:endParaRPr/>
          </a:p>
        </p:txBody>
      </p:sp>
      <p:sp>
        <p:nvSpPr>
          <p:cNvPr id="430" name="Google Shape;430;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 Create the areas list and make some changes</a:t>
            </a:r>
            <a:endParaRPr/>
          </a:p>
          <a:p>
            <a:pPr marL="0" lvl="0" indent="0" algn="l" rtl="0">
              <a:lnSpc>
                <a:spcPct val="90000"/>
              </a:lnSpc>
              <a:spcBef>
                <a:spcPts val="1000"/>
              </a:spcBef>
              <a:spcAft>
                <a:spcPts val="0"/>
              </a:spcAft>
              <a:buClr>
                <a:schemeClr val="dk1"/>
              </a:buClr>
              <a:buSzPts val="2400"/>
              <a:buNone/>
            </a:pPr>
            <a:r>
              <a:rPr lang="en-IN"/>
              <a:t>areas = ["hallway", 11.25, "kitchen", 18.0, "chill zone", 20.0,         "bedroom", 10.75, "bathroom", 10.50]</a:t>
            </a:r>
            <a:endParaRPr/>
          </a:p>
          <a:p>
            <a:pPr marL="0" lvl="0" indent="0" algn="l" rtl="0">
              <a:lnSpc>
                <a:spcPct val="90000"/>
              </a:lnSpc>
              <a:spcBef>
                <a:spcPts val="1000"/>
              </a:spcBef>
              <a:spcAft>
                <a:spcPts val="0"/>
              </a:spcAft>
              <a:buClr>
                <a:schemeClr val="dk1"/>
              </a:buClr>
              <a:buSzPts val="2400"/>
              <a:buNone/>
            </a:pPr>
            <a:r>
              <a:rPr lang="en-IN"/>
              <a:t>Use the + operator to paste the list ["poolhouse", 24.5] to the end of the areas list. Store the resulting list as areas_1.</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Add poolhouse data to areas, new list is areas_1</a:t>
            </a:r>
            <a:r>
              <a:rPr lang="en-IN">
                <a:latin typeface="Courier New"/>
                <a:ea typeface="Courier New"/>
                <a:cs typeface="Courier New"/>
                <a:sym typeface="Courier New"/>
              </a:rPr>
              <a:t> areas1</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r>
              <a:rPr lang="en-IN">
                <a:solidFill>
                  <a:srgbClr val="808080"/>
                </a:solidFill>
                <a:latin typeface="Courier New"/>
                <a:ea typeface="Courier New"/>
                <a:cs typeface="Courier New"/>
                <a:sym typeface="Courier New"/>
              </a:rPr>
              <a:t>"poolhouse"</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24.5</a:t>
            </a:r>
            <a:r>
              <a:rPr lang="en-IN" b="1">
                <a:solidFill>
                  <a:srgbClr val="000080"/>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2400"/>
              <a:buNone/>
            </a:pPr>
            <a:r>
              <a:rPr lang="en-IN"/>
              <a:t>Further extend areas_1 by adding data on your garage. Add the string "garage" and float 15.45. Name the resulting list areas_2.</a:t>
            </a:r>
            <a:endParaRPr/>
          </a:p>
          <a:p>
            <a:pPr marL="228600" lvl="0" indent="-228600" algn="l" rtl="0">
              <a:lnSpc>
                <a:spcPct val="90000"/>
              </a:lnSpc>
              <a:spcBef>
                <a:spcPts val="1000"/>
              </a:spcBef>
              <a:spcAft>
                <a:spcPts val="0"/>
              </a:spcAft>
              <a:buClr>
                <a:srgbClr val="008000"/>
              </a:buClr>
              <a:buSzPts val="2400"/>
              <a:buChar char="•"/>
            </a:pPr>
            <a:r>
              <a:rPr lang="en-IN">
                <a:solidFill>
                  <a:srgbClr val="008000"/>
                </a:solidFill>
                <a:latin typeface="Courier New"/>
                <a:ea typeface="Courier New"/>
                <a:cs typeface="Courier New"/>
                <a:sym typeface="Courier New"/>
              </a:rPr>
              <a:t># Add garage data to areas_1, new list is areas_2</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areas</a:t>
            </a:r>
            <a:r>
              <a:rPr lang="en-IN">
                <a:solidFill>
                  <a:srgbClr val="000000"/>
                </a:solidFill>
                <a:latin typeface="Courier New"/>
                <a:ea typeface="Courier New"/>
                <a:cs typeface="Courier New"/>
                <a:sym typeface="Courier New"/>
              </a:rPr>
              <a:t>2</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a</a:t>
            </a:r>
            <a:r>
              <a:rPr lang="en-IN">
                <a:latin typeface="Courier New"/>
                <a:ea typeface="Courier New"/>
                <a:cs typeface="Courier New"/>
                <a:sym typeface="Courier New"/>
              </a:rPr>
              <a:t>reas1</a:t>
            </a:r>
            <a:r>
              <a:rPr lang="en-IN" b="1">
                <a:solidFill>
                  <a:srgbClr val="000080"/>
                </a:solidFill>
                <a:latin typeface="Courier New"/>
                <a:ea typeface="Courier New"/>
                <a:cs typeface="Courier New"/>
                <a:sym typeface="Courier New"/>
              </a:rPr>
              <a:t>+[</a:t>
            </a:r>
            <a:r>
              <a:rPr lang="en-IN">
                <a:solidFill>
                  <a:srgbClr val="808080"/>
                </a:solidFill>
                <a:latin typeface="Courier New"/>
                <a:ea typeface="Courier New"/>
                <a:cs typeface="Courier New"/>
                <a:sym typeface="Courier New"/>
              </a:rPr>
              <a:t>"garage"</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15.45</a:t>
            </a:r>
            <a:r>
              <a:rPr lang="en-IN" b="1">
                <a:solidFill>
                  <a:srgbClr val="000080"/>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Explicit copy of list</a:t>
            </a:r>
            <a:endParaRPr/>
          </a:p>
        </p:txBody>
      </p:sp>
      <p:sp>
        <p:nvSpPr>
          <p:cNvPr id="436" name="Google Shape;436;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Change the second command, that creates the variable areas_copy, such that areas_copy is an explicit copy of areas</a:t>
            </a:r>
            <a:endParaRPr/>
          </a:p>
          <a:p>
            <a:pPr marL="0" lvl="0" indent="0" algn="l" rtl="0">
              <a:lnSpc>
                <a:spcPct val="8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Create list areas</a:t>
            </a:r>
            <a:r>
              <a:rPr lang="en-IN">
                <a:latin typeface="Courier New"/>
                <a:ea typeface="Courier New"/>
                <a:cs typeface="Courier New"/>
                <a:sym typeface="Courier New"/>
              </a:rPr>
              <a:t>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11.25</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18.0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20.0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10.75</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9.50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008000"/>
                </a:solidFill>
                <a:latin typeface="Courier New"/>
                <a:ea typeface="Courier New"/>
                <a:cs typeface="Courier New"/>
                <a:sym typeface="Courier New"/>
              </a:rPr>
              <a:t># Create areas_copy</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areas_copy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008000"/>
                </a:solidFill>
                <a:latin typeface="Courier New"/>
                <a:ea typeface="Courier New"/>
                <a:cs typeface="Courier New"/>
                <a:sym typeface="Courier New"/>
              </a:rPr>
              <a:t>#or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areas_copy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list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Change areas_copy</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areas_copy</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5.0</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Print areas</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0000FF"/>
              </a:buClr>
              <a:buSzPts val="2400"/>
              <a:buNone/>
            </a:pPr>
            <a:r>
              <a:rPr lang="en-IN" b="1">
                <a:solidFill>
                  <a:srgbClr val="0000FF"/>
                </a:solidFill>
                <a:latin typeface="Courier New"/>
                <a:ea typeface="Courier New"/>
                <a:cs typeface="Courier New"/>
                <a:sym typeface="Courier New"/>
              </a:rPr>
              <a:t>print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0"/>
          <p:cNvSpPr txBox="1">
            <a:spLocks noGrp="1"/>
          </p:cNvSpPr>
          <p:nvPr>
            <p:ph type="title"/>
          </p:nvPr>
        </p:nvSpPr>
        <p:spPr>
          <a:xfrm>
            <a:off x="838200" y="365125"/>
            <a:ext cx="10515600" cy="5594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240"/>
              <a:buFont typeface="Calibri"/>
              <a:buNone/>
            </a:pPr>
            <a:r>
              <a:rPr lang="en-IN" sz="3240"/>
              <a:t>Functions</a:t>
            </a:r>
            <a:endParaRPr/>
          </a:p>
        </p:txBody>
      </p:sp>
      <p:sp>
        <p:nvSpPr>
          <p:cNvPr id="442" name="Google Shape;442;p50"/>
          <p:cNvSpPr txBox="1">
            <a:spLocks noGrp="1"/>
          </p:cNvSpPr>
          <p:nvPr>
            <p:ph type="body" idx="1"/>
          </p:nvPr>
        </p:nvSpPr>
        <p:spPr>
          <a:xfrm>
            <a:off x="838200" y="1107440"/>
            <a:ext cx="11028680" cy="5385435"/>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035"/>
              <a:buChar char="•"/>
            </a:pPr>
            <a:r>
              <a:rPr lang="en-IN" sz="2035"/>
              <a:t>Piece of reusable code to solve a particular task</a:t>
            </a:r>
            <a:endParaRPr/>
          </a:p>
          <a:p>
            <a:pPr marL="228600" lvl="0" indent="-228600" algn="l" rtl="0">
              <a:lnSpc>
                <a:spcPct val="70000"/>
              </a:lnSpc>
              <a:spcBef>
                <a:spcPts val="1000"/>
              </a:spcBef>
              <a:spcAft>
                <a:spcPts val="0"/>
              </a:spcAft>
              <a:buClr>
                <a:schemeClr val="dk1"/>
              </a:buClr>
              <a:buSzPts val="2035"/>
              <a:buChar char="•"/>
            </a:pPr>
            <a:r>
              <a:rPr lang="en-IN" sz="2035"/>
              <a:t>Call functions instead of writing code.</a:t>
            </a:r>
            <a:endParaRPr/>
          </a:p>
          <a:p>
            <a:pPr marL="228600" lvl="0" indent="-228600" algn="l" rtl="0">
              <a:lnSpc>
                <a:spcPct val="70000"/>
              </a:lnSpc>
              <a:spcBef>
                <a:spcPts val="1000"/>
              </a:spcBef>
              <a:spcAft>
                <a:spcPts val="0"/>
              </a:spcAft>
              <a:buClr>
                <a:schemeClr val="dk1"/>
              </a:buClr>
              <a:buSzPts val="2035"/>
              <a:buChar char="•"/>
            </a:pPr>
            <a:r>
              <a:rPr lang="en-IN" sz="2035"/>
              <a:t>Familiar functions: </a:t>
            </a:r>
            <a:endParaRPr/>
          </a:p>
          <a:p>
            <a:pPr marL="685800" lvl="1" indent="-228600" algn="l" rtl="0">
              <a:lnSpc>
                <a:spcPct val="70000"/>
              </a:lnSpc>
              <a:spcBef>
                <a:spcPts val="500"/>
              </a:spcBef>
              <a:spcAft>
                <a:spcPts val="0"/>
              </a:spcAft>
              <a:buClr>
                <a:schemeClr val="dk1"/>
              </a:buClr>
              <a:buSzPts val="1665"/>
              <a:buChar char="•"/>
            </a:pPr>
            <a:r>
              <a:rPr lang="en-IN" sz="1665"/>
              <a:t>Python offers a bunch of built-in functions to make your life as a data scientist easier. You already know two such functions: </a:t>
            </a:r>
            <a:endParaRPr/>
          </a:p>
          <a:p>
            <a:pPr marL="685800" lvl="1" indent="-228600" algn="l" rtl="0">
              <a:lnSpc>
                <a:spcPct val="70000"/>
              </a:lnSpc>
              <a:spcBef>
                <a:spcPts val="500"/>
              </a:spcBef>
              <a:spcAft>
                <a:spcPts val="0"/>
              </a:spcAft>
              <a:buClr>
                <a:schemeClr val="dk1"/>
              </a:buClr>
              <a:buSzPts val="1665"/>
              <a:buChar char="•"/>
            </a:pPr>
            <a:r>
              <a:rPr lang="en-IN" sz="1665"/>
              <a:t>print() and type().  You've also used the functions </a:t>
            </a:r>
            <a:endParaRPr/>
          </a:p>
          <a:p>
            <a:pPr marL="685800" lvl="1" indent="-228600" algn="l" rtl="0">
              <a:lnSpc>
                <a:spcPct val="70000"/>
              </a:lnSpc>
              <a:spcBef>
                <a:spcPts val="500"/>
              </a:spcBef>
              <a:spcAft>
                <a:spcPts val="0"/>
              </a:spcAft>
              <a:buClr>
                <a:schemeClr val="dk1"/>
              </a:buClr>
              <a:buSzPts val="1665"/>
              <a:buChar char="•"/>
            </a:pPr>
            <a:r>
              <a:rPr lang="en-IN" sz="1665"/>
              <a:t>str(), int(), bool() and float() to switch between data type. </a:t>
            </a:r>
            <a:endParaRPr/>
          </a:p>
          <a:p>
            <a:pPr marL="0" lvl="0" indent="0" algn="l" rtl="0">
              <a:lnSpc>
                <a:spcPct val="70000"/>
              </a:lnSpc>
              <a:spcBef>
                <a:spcPts val="1000"/>
              </a:spcBef>
              <a:spcAft>
                <a:spcPts val="0"/>
              </a:spcAft>
              <a:buClr>
                <a:srgbClr val="1F3864"/>
              </a:buClr>
              <a:buSzPts val="2220"/>
              <a:buNone/>
            </a:pPr>
            <a:r>
              <a:rPr lang="en-IN" sz="2220" i="1">
                <a:solidFill>
                  <a:srgbClr val="1F3864"/>
                </a:solidFill>
                <a:latin typeface="Courier New"/>
                <a:ea typeface="Courier New"/>
                <a:cs typeface="Courier New"/>
                <a:sym typeface="Courier New"/>
              </a:rPr>
              <a:t># Create variables var1 and var2 </a:t>
            </a:r>
            <a:endParaRPr/>
          </a:p>
          <a:p>
            <a:pPr marL="0" lvl="0" indent="0" algn="l" rtl="0">
              <a:lnSpc>
                <a:spcPct val="70000"/>
              </a:lnSpc>
              <a:spcBef>
                <a:spcPts val="1000"/>
              </a:spcBef>
              <a:spcAft>
                <a:spcPts val="0"/>
              </a:spcAft>
              <a:buClr>
                <a:srgbClr val="1F3864"/>
              </a:buClr>
              <a:buSzPts val="2220"/>
              <a:buNone/>
            </a:pPr>
            <a:r>
              <a:rPr lang="en-IN" sz="2220">
                <a:solidFill>
                  <a:srgbClr val="1F3864"/>
                </a:solidFill>
                <a:latin typeface="Courier New"/>
                <a:ea typeface="Courier New"/>
                <a:cs typeface="Courier New"/>
                <a:sym typeface="Courier New"/>
              </a:rPr>
              <a:t>var1 </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1</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2</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3</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4</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1F3864"/>
              </a:buClr>
              <a:buSzPts val="2220"/>
              <a:buNone/>
            </a:pPr>
            <a:r>
              <a:rPr lang="en-IN" sz="2220">
                <a:solidFill>
                  <a:srgbClr val="1F3864"/>
                </a:solidFill>
                <a:latin typeface="Courier New"/>
                <a:ea typeface="Courier New"/>
                <a:cs typeface="Courier New"/>
                <a:sym typeface="Courier New"/>
              </a:rPr>
              <a:t>var2 </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a:t>
            </a:r>
            <a:r>
              <a:rPr lang="en-IN" sz="2220" b="1">
                <a:solidFill>
                  <a:srgbClr val="1F3864"/>
                </a:solidFill>
                <a:latin typeface="Courier New"/>
                <a:ea typeface="Courier New"/>
                <a:cs typeface="Courier New"/>
                <a:sym typeface="Courier New"/>
              </a:rPr>
              <a:t>True</a:t>
            </a:r>
            <a:r>
              <a:rPr lang="en-IN" sz="2220">
                <a:solidFill>
                  <a:srgbClr val="1F3864"/>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1F3864"/>
              </a:buClr>
              <a:buSzPts val="2220"/>
              <a:buNone/>
            </a:pPr>
            <a:r>
              <a:rPr lang="en-IN" sz="2220" i="1">
                <a:solidFill>
                  <a:srgbClr val="1F3864"/>
                </a:solidFill>
                <a:latin typeface="Courier New"/>
                <a:ea typeface="Courier New"/>
                <a:cs typeface="Courier New"/>
                <a:sym typeface="Courier New"/>
              </a:rPr>
              <a:t># Print out type of var1 </a:t>
            </a:r>
            <a:endParaRPr/>
          </a:p>
          <a:p>
            <a:pPr marL="0" lvl="0" indent="0" algn="l" rtl="0">
              <a:lnSpc>
                <a:spcPct val="70000"/>
              </a:lnSpc>
              <a:spcBef>
                <a:spcPts val="1000"/>
              </a:spcBef>
              <a:spcAft>
                <a:spcPts val="0"/>
              </a:spcAft>
              <a:buClr>
                <a:srgbClr val="1F3864"/>
              </a:buClr>
              <a:buSzPts val="2220"/>
              <a:buNone/>
            </a:pPr>
            <a:r>
              <a:rPr lang="en-IN" sz="2220" b="1">
                <a:solidFill>
                  <a:srgbClr val="1F3864"/>
                </a:solidFill>
                <a:latin typeface="Courier New"/>
                <a:ea typeface="Courier New"/>
                <a:cs typeface="Courier New"/>
                <a:sym typeface="Courier New"/>
              </a:rPr>
              <a:t>print(</a:t>
            </a:r>
            <a:r>
              <a:rPr lang="en-IN" sz="2220">
                <a:solidFill>
                  <a:srgbClr val="1F3864"/>
                </a:solidFill>
                <a:latin typeface="Courier New"/>
                <a:ea typeface="Courier New"/>
                <a:cs typeface="Courier New"/>
                <a:sym typeface="Courier New"/>
              </a:rPr>
              <a:t>type</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var1</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1F3864"/>
              </a:buClr>
              <a:buSzPts val="2220"/>
              <a:buNone/>
            </a:pPr>
            <a:r>
              <a:rPr lang="en-IN" sz="2220" i="1">
                <a:solidFill>
                  <a:srgbClr val="1F3864"/>
                </a:solidFill>
                <a:latin typeface="Courier New"/>
                <a:ea typeface="Courier New"/>
                <a:cs typeface="Courier New"/>
                <a:sym typeface="Courier New"/>
              </a:rPr>
              <a:t># Print out length of var1 </a:t>
            </a:r>
            <a:endParaRPr/>
          </a:p>
          <a:p>
            <a:pPr marL="0" lvl="0" indent="0" algn="l" rtl="0">
              <a:lnSpc>
                <a:spcPct val="70000"/>
              </a:lnSpc>
              <a:spcBef>
                <a:spcPts val="1000"/>
              </a:spcBef>
              <a:spcAft>
                <a:spcPts val="0"/>
              </a:spcAft>
              <a:buClr>
                <a:srgbClr val="1F3864"/>
              </a:buClr>
              <a:buSzPts val="2220"/>
              <a:buNone/>
            </a:pPr>
            <a:r>
              <a:rPr lang="en-IN" sz="2220" b="1">
                <a:solidFill>
                  <a:srgbClr val="1F3864"/>
                </a:solidFill>
                <a:latin typeface="Courier New"/>
                <a:ea typeface="Courier New"/>
                <a:cs typeface="Courier New"/>
                <a:sym typeface="Courier New"/>
              </a:rPr>
              <a:t>print(</a:t>
            </a:r>
            <a:r>
              <a:rPr lang="en-IN" sz="2220">
                <a:solidFill>
                  <a:srgbClr val="1F3864"/>
                </a:solidFill>
                <a:latin typeface="Courier New"/>
                <a:ea typeface="Courier New"/>
                <a:cs typeface="Courier New"/>
                <a:sym typeface="Courier New"/>
              </a:rPr>
              <a:t>len</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var1</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1F3864"/>
              </a:buClr>
              <a:buSzPts val="2220"/>
              <a:buNone/>
            </a:pPr>
            <a:r>
              <a:rPr lang="en-IN" sz="2220" i="1">
                <a:solidFill>
                  <a:srgbClr val="1F3864"/>
                </a:solidFill>
                <a:latin typeface="Courier New"/>
                <a:ea typeface="Courier New"/>
                <a:cs typeface="Courier New"/>
                <a:sym typeface="Courier New"/>
              </a:rPr>
              <a:t># Convert var2 to an integer: out2 </a:t>
            </a:r>
            <a:endParaRPr/>
          </a:p>
          <a:p>
            <a:pPr marL="0" lvl="0" indent="0" algn="l" rtl="0">
              <a:lnSpc>
                <a:spcPct val="70000"/>
              </a:lnSpc>
              <a:spcBef>
                <a:spcPts val="1000"/>
              </a:spcBef>
              <a:spcAft>
                <a:spcPts val="0"/>
              </a:spcAft>
              <a:buClr>
                <a:srgbClr val="1F3864"/>
              </a:buClr>
              <a:buSzPts val="2220"/>
              <a:buNone/>
            </a:pPr>
            <a:r>
              <a:rPr lang="en-IN" sz="2220">
                <a:solidFill>
                  <a:srgbClr val="1F3864"/>
                </a:solidFill>
                <a:latin typeface="Courier New"/>
                <a:ea typeface="Courier New"/>
                <a:cs typeface="Courier New"/>
                <a:sym typeface="Courier New"/>
              </a:rPr>
              <a:t>out2</a:t>
            </a:r>
            <a:r>
              <a:rPr lang="en-IN" sz="2220" b="1">
                <a:solidFill>
                  <a:srgbClr val="1F3864"/>
                </a:solidFill>
                <a:latin typeface="Courier New"/>
                <a:ea typeface="Courier New"/>
                <a:cs typeface="Courier New"/>
                <a:sym typeface="Courier New"/>
              </a:rPr>
              <a:t>=int(</a:t>
            </a:r>
            <a:r>
              <a:rPr lang="en-IN" sz="2220">
                <a:solidFill>
                  <a:srgbClr val="1F3864"/>
                </a:solidFill>
                <a:latin typeface="Courier New"/>
                <a:ea typeface="Courier New"/>
                <a:cs typeface="Courier New"/>
                <a:sym typeface="Courier New"/>
              </a:rPr>
              <a:t>var2</a:t>
            </a:r>
            <a:r>
              <a:rPr lang="en-IN" sz="2220" b="1">
                <a:solidFill>
                  <a:srgbClr val="1F3864"/>
                </a:solidFill>
                <a:latin typeface="Courier New"/>
                <a:ea typeface="Courier New"/>
                <a:cs typeface="Courier New"/>
                <a:sym typeface="Courier New"/>
              </a:rPr>
              <a:t>)</a:t>
            </a:r>
            <a:r>
              <a:rPr lang="en-IN" sz="2220">
                <a:solidFill>
                  <a:srgbClr val="1F3864"/>
                </a:solidFill>
                <a:latin typeface="Courier New"/>
                <a:ea typeface="Courier New"/>
                <a:cs typeface="Courier New"/>
                <a:sym typeface="Courier New"/>
              </a:rPr>
              <a:t> </a:t>
            </a:r>
            <a:endParaRPr sz="2220">
              <a:solidFill>
                <a:srgbClr val="1F3864"/>
              </a:solidFill>
            </a:endParaRPr>
          </a:p>
          <a:p>
            <a:pPr marL="228600" lvl="0" indent="-87629" algn="l" rtl="0">
              <a:lnSpc>
                <a:spcPct val="70000"/>
              </a:lnSpc>
              <a:spcBef>
                <a:spcPts val="1000"/>
              </a:spcBef>
              <a:spcAft>
                <a:spcPts val="0"/>
              </a:spcAft>
              <a:buClr>
                <a:schemeClr val="dk1"/>
              </a:buClr>
              <a:buSzPts val="2220"/>
              <a:buNone/>
            </a:pPr>
            <a:endParaRPr sz="222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Multiple arguments</a:t>
            </a:r>
            <a:endParaRPr/>
          </a:p>
        </p:txBody>
      </p:sp>
      <p:sp>
        <p:nvSpPr>
          <p:cNvPr id="448" name="Google Shape;448;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1F3864"/>
              </a:buClr>
              <a:buSzPts val="2220"/>
              <a:buChar char="•"/>
            </a:pPr>
            <a:r>
              <a:rPr lang="en-IN" sz="2220">
                <a:solidFill>
                  <a:srgbClr val="1F3864"/>
                </a:solidFill>
              </a:rPr>
              <a:t>Have a look at the documentation of sorted() by typing help(sorted) in the IPython Shell.</a:t>
            </a:r>
            <a:endParaRPr/>
          </a:p>
          <a:p>
            <a:pPr marL="228600" lvl="0" indent="-87629" algn="l" rtl="0">
              <a:lnSpc>
                <a:spcPct val="70000"/>
              </a:lnSpc>
              <a:spcBef>
                <a:spcPts val="1000"/>
              </a:spcBef>
              <a:spcAft>
                <a:spcPts val="0"/>
              </a:spcAft>
              <a:buClr>
                <a:schemeClr val="dk1"/>
              </a:buClr>
              <a:buSzPts val="2220"/>
              <a:buNone/>
            </a:pPr>
            <a:endParaRPr sz="2220">
              <a:solidFill>
                <a:srgbClr val="1F3864"/>
              </a:solidFill>
            </a:endParaRPr>
          </a:p>
          <a:p>
            <a:pPr marL="228600" lvl="0" indent="-228600" algn="l" rtl="0">
              <a:lnSpc>
                <a:spcPct val="70000"/>
              </a:lnSpc>
              <a:spcBef>
                <a:spcPts val="1000"/>
              </a:spcBef>
              <a:spcAft>
                <a:spcPts val="0"/>
              </a:spcAft>
              <a:buClr>
                <a:srgbClr val="1F3864"/>
              </a:buClr>
              <a:buSzPts val="2220"/>
              <a:buChar char="•"/>
            </a:pPr>
            <a:r>
              <a:rPr lang="en-IN" sz="2220">
                <a:solidFill>
                  <a:srgbClr val="1F3864"/>
                </a:solidFill>
              </a:rPr>
              <a:t>You'll see that sorted() takes three arguments: iterable, key and reverse.</a:t>
            </a:r>
            <a:endParaRPr/>
          </a:p>
          <a:p>
            <a:pPr marL="228600" lvl="0" indent="-87629" algn="l" rtl="0">
              <a:lnSpc>
                <a:spcPct val="70000"/>
              </a:lnSpc>
              <a:spcBef>
                <a:spcPts val="1000"/>
              </a:spcBef>
              <a:spcAft>
                <a:spcPts val="0"/>
              </a:spcAft>
              <a:buClr>
                <a:schemeClr val="dk1"/>
              </a:buClr>
              <a:buSzPts val="2220"/>
              <a:buNone/>
            </a:pPr>
            <a:endParaRPr sz="2220">
              <a:solidFill>
                <a:srgbClr val="1F3864"/>
              </a:solidFill>
            </a:endParaRPr>
          </a:p>
          <a:p>
            <a:pPr marL="228600" lvl="0" indent="-228600" algn="l" rtl="0">
              <a:lnSpc>
                <a:spcPct val="70000"/>
              </a:lnSpc>
              <a:spcBef>
                <a:spcPts val="1000"/>
              </a:spcBef>
              <a:spcAft>
                <a:spcPts val="0"/>
              </a:spcAft>
              <a:buClr>
                <a:srgbClr val="1F3864"/>
              </a:buClr>
              <a:buSzPts val="2220"/>
              <a:buChar char="•"/>
            </a:pPr>
            <a:r>
              <a:rPr lang="en-IN" sz="2220">
                <a:solidFill>
                  <a:srgbClr val="1F3864"/>
                </a:solidFill>
              </a:rPr>
              <a:t>key=None means that if you don't specify the key argument, it will be None. reverse=False means that if you don't specify the reverse argument, it will be False.</a:t>
            </a:r>
            <a:endParaRPr/>
          </a:p>
          <a:p>
            <a:pPr marL="228600" lvl="0" indent="-87629" algn="l" rtl="0">
              <a:lnSpc>
                <a:spcPct val="70000"/>
              </a:lnSpc>
              <a:spcBef>
                <a:spcPts val="1000"/>
              </a:spcBef>
              <a:spcAft>
                <a:spcPts val="0"/>
              </a:spcAft>
              <a:buClr>
                <a:schemeClr val="dk1"/>
              </a:buClr>
              <a:buSzPts val="2220"/>
              <a:buNone/>
            </a:pPr>
            <a:endParaRPr sz="2220">
              <a:solidFill>
                <a:srgbClr val="1F3864"/>
              </a:solidFill>
            </a:endParaRPr>
          </a:p>
          <a:p>
            <a:pPr marL="228600" lvl="0" indent="-228600" algn="l" rtl="0">
              <a:lnSpc>
                <a:spcPct val="70000"/>
              </a:lnSpc>
              <a:spcBef>
                <a:spcPts val="1000"/>
              </a:spcBef>
              <a:spcAft>
                <a:spcPts val="0"/>
              </a:spcAft>
              <a:buClr>
                <a:srgbClr val="1F3864"/>
              </a:buClr>
              <a:buSzPts val="2220"/>
              <a:buChar char="•"/>
            </a:pPr>
            <a:r>
              <a:rPr lang="en-IN" sz="2220">
                <a:solidFill>
                  <a:srgbClr val="1F3864"/>
                </a:solidFill>
              </a:rPr>
              <a:t>In this exercise, you'll only have to specify iterable and reverse, not key. The first input you pass to sorted() will obviously be matched to the iterable argument, but what about the second input? To tell Python you want to specify reverse without changing anything about key, you can use =:</a:t>
            </a:r>
            <a:endParaRPr/>
          </a:p>
          <a:p>
            <a:pPr marL="228600" lvl="0" indent="-87629" algn="l" rtl="0">
              <a:lnSpc>
                <a:spcPct val="70000"/>
              </a:lnSpc>
              <a:spcBef>
                <a:spcPts val="1000"/>
              </a:spcBef>
              <a:spcAft>
                <a:spcPts val="0"/>
              </a:spcAft>
              <a:buClr>
                <a:schemeClr val="dk1"/>
              </a:buClr>
              <a:buSzPts val="2220"/>
              <a:buNone/>
            </a:pPr>
            <a:endParaRPr sz="2220">
              <a:solidFill>
                <a:srgbClr val="1F3864"/>
              </a:solidFill>
            </a:endParaRPr>
          </a:p>
          <a:p>
            <a:pPr marL="228600" lvl="0" indent="-228600" algn="l" rtl="0">
              <a:lnSpc>
                <a:spcPct val="70000"/>
              </a:lnSpc>
              <a:spcBef>
                <a:spcPts val="1000"/>
              </a:spcBef>
              <a:spcAft>
                <a:spcPts val="0"/>
              </a:spcAft>
              <a:buClr>
                <a:srgbClr val="1F3864"/>
              </a:buClr>
              <a:buSzPts val="2220"/>
              <a:buChar char="•"/>
            </a:pPr>
            <a:r>
              <a:rPr lang="en-IN" sz="2220">
                <a:solidFill>
                  <a:srgbClr val="1F3864"/>
                </a:solidFill>
              </a:rPr>
              <a:t>sorted(___, reverse = ___)</a:t>
            </a:r>
            <a:endParaRPr/>
          </a:p>
          <a:p>
            <a:pPr marL="228600" lvl="0" indent="-87629" algn="l" rtl="0">
              <a:lnSpc>
                <a:spcPct val="70000"/>
              </a:lnSpc>
              <a:spcBef>
                <a:spcPts val="1000"/>
              </a:spcBef>
              <a:spcAft>
                <a:spcPts val="0"/>
              </a:spcAft>
              <a:buClr>
                <a:schemeClr val="dk1"/>
              </a:buClr>
              <a:buSzPts val="2220"/>
              <a:buNone/>
            </a:pPr>
            <a:endParaRPr sz="2220">
              <a:solidFill>
                <a:srgbClr val="1F3864"/>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Sorted()</a:t>
            </a:r>
            <a:endParaRPr/>
          </a:p>
        </p:txBody>
      </p:sp>
      <p:sp>
        <p:nvSpPr>
          <p:cNvPr id="454" name="Google Shape;454;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220"/>
              <a:buChar char="•"/>
            </a:pPr>
            <a:r>
              <a:rPr lang="en-IN" sz="2220"/>
              <a:t>Use + to merge the contents of first and second into a new list: full.</a:t>
            </a:r>
            <a:endParaRPr/>
          </a:p>
          <a:p>
            <a:pPr marL="228600" lvl="0" indent="-228600" algn="l" rtl="0">
              <a:lnSpc>
                <a:spcPct val="70000"/>
              </a:lnSpc>
              <a:spcBef>
                <a:spcPts val="1000"/>
              </a:spcBef>
              <a:spcAft>
                <a:spcPts val="0"/>
              </a:spcAft>
              <a:buClr>
                <a:schemeClr val="dk1"/>
              </a:buClr>
              <a:buSzPts val="2220"/>
              <a:buChar char="•"/>
            </a:pPr>
            <a:r>
              <a:rPr lang="en-IN" sz="2220"/>
              <a:t>Call sorted() on full and specify the reverse argument to be True. Save the sorted list as full_sorted. Finish off by printing out full_sorted.</a:t>
            </a:r>
            <a:endParaRPr/>
          </a:p>
          <a:p>
            <a:pPr marL="0" lvl="0" indent="0" algn="l" rtl="0">
              <a:lnSpc>
                <a:spcPct val="7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Create lists first and second</a:t>
            </a:r>
            <a:r>
              <a:rPr lang="en-IN" sz="2220">
                <a:solidFill>
                  <a:srgbClr val="000000"/>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chemeClr val="dk1"/>
              </a:buClr>
              <a:buSzPts val="2220"/>
              <a:buNone/>
            </a:pPr>
            <a:r>
              <a:rPr lang="en-IN" sz="2220">
                <a:latin typeface="Courier New"/>
                <a:ea typeface="Courier New"/>
                <a:cs typeface="Courier New"/>
                <a:sym typeface="Courier New"/>
              </a:rPr>
              <a:t>first</a:t>
            </a:r>
            <a:r>
              <a:rPr lang="en-IN" sz="2220">
                <a:solidFill>
                  <a:srgbClr val="000000"/>
                </a:solidFill>
                <a:latin typeface="Courier New"/>
                <a:ea typeface="Courier New"/>
                <a:cs typeface="Courier New"/>
                <a:sym typeface="Courier New"/>
              </a:rPr>
              <a:t> </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b="1">
                <a:solidFill>
                  <a:srgbClr val="000080"/>
                </a:solidFill>
                <a:latin typeface="Courier New"/>
                <a:ea typeface="Courier New"/>
                <a:cs typeface="Courier New"/>
                <a:sym typeface="Courier New"/>
              </a:rPr>
              <a:t>[</a:t>
            </a:r>
            <a:r>
              <a:rPr lang="en-IN" sz="2220">
                <a:solidFill>
                  <a:srgbClr val="FF0000"/>
                </a:solidFill>
                <a:latin typeface="Courier New"/>
                <a:ea typeface="Courier New"/>
                <a:cs typeface="Courier New"/>
                <a:sym typeface="Courier New"/>
              </a:rPr>
              <a:t>11.25</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18.0</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20.0</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chemeClr val="dk1"/>
              </a:buClr>
              <a:buSzPts val="2220"/>
              <a:buNone/>
            </a:pPr>
            <a:r>
              <a:rPr lang="en-IN" sz="2220">
                <a:latin typeface="Courier New"/>
                <a:ea typeface="Courier New"/>
                <a:cs typeface="Courier New"/>
                <a:sym typeface="Courier New"/>
              </a:rPr>
              <a:t>second </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b="1">
                <a:solidFill>
                  <a:srgbClr val="000080"/>
                </a:solidFill>
                <a:latin typeface="Courier New"/>
                <a:ea typeface="Courier New"/>
                <a:cs typeface="Courier New"/>
                <a:sym typeface="Courier New"/>
              </a:rPr>
              <a:t>[</a:t>
            </a:r>
            <a:r>
              <a:rPr lang="en-IN" sz="2220">
                <a:solidFill>
                  <a:srgbClr val="FF0000"/>
                </a:solidFill>
                <a:latin typeface="Courier New"/>
                <a:ea typeface="Courier New"/>
                <a:cs typeface="Courier New"/>
                <a:sym typeface="Courier New"/>
              </a:rPr>
              <a:t>10.75</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r>
              <a:rPr lang="en-IN" sz="2220">
                <a:solidFill>
                  <a:srgbClr val="FF0000"/>
                </a:solidFill>
                <a:latin typeface="Courier New"/>
                <a:ea typeface="Courier New"/>
                <a:cs typeface="Courier New"/>
                <a:sym typeface="Courier New"/>
              </a:rPr>
              <a:t>9.50</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Paste together first and second: full</a:t>
            </a:r>
            <a:r>
              <a:rPr lang="en-IN" sz="2220">
                <a:latin typeface="Courier New"/>
                <a:ea typeface="Courier New"/>
                <a:cs typeface="Courier New"/>
                <a:sym typeface="Courier New"/>
              </a:rPr>
              <a:t> </a:t>
            </a:r>
            <a:endParaRPr/>
          </a:p>
          <a:p>
            <a:pPr marL="0" lvl="0" indent="0" algn="l" rtl="0">
              <a:lnSpc>
                <a:spcPct val="70000"/>
              </a:lnSpc>
              <a:spcBef>
                <a:spcPts val="1000"/>
              </a:spcBef>
              <a:spcAft>
                <a:spcPts val="0"/>
              </a:spcAft>
              <a:buClr>
                <a:schemeClr val="dk1"/>
              </a:buClr>
              <a:buSzPts val="2220"/>
              <a:buNone/>
            </a:pPr>
            <a:r>
              <a:rPr lang="en-IN" sz="2220">
                <a:latin typeface="Courier New"/>
                <a:ea typeface="Courier New"/>
                <a:cs typeface="Courier New"/>
                <a:sym typeface="Courier New"/>
              </a:rPr>
              <a:t>full</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f</a:t>
            </a:r>
            <a:r>
              <a:rPr lang="en-IN" sz="2220">
                <a:latin typeface="Courier New"/>
                <a:ea typeface="Courier New"/>
                <a:cs typeface="Courier New"/>
                <a:sym typeface="Courier New"/>
              </a:rPr>
              <a:t>irst </a:t>
            </a:r>
            <a:r>
              <a:rPr lang="en-IN" sz="2220" b="1">
                <a:solidFill>
                  <a:srgbClr val="000080"/>
                </a:solidFill>
                <a:latin typeface="Courier New"/>
                <a:ea typeface="Courier New"/>
                <a:cs typeface="Courier New"/>
                <a:sym typeface="Courier New"/>
              </a:rPr>
              <a:t>+</a:t>
            </a:r>
            <a:r>
              <a:rPr lang="en-IN" sz="2220">
                <a:latin typeface="Courier New"/>
                <a:ea typeface="Courier New"/>
                <a:cs typeface="Courier New"/>
                <a:sym typeface="Courier New"/>
              </a:rPr>
              <a:t> second</a:t>
            </a:r>
            <a:r>
              <a:rPr lang="en-IN" sz="2220">
                <a:solidFill>
                  <a:srgbClr val="000000"/>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Sort full in descending order: full_sorted</a:t>
            </a:r>
            <a:r>
              <a:rPr lang="en-IN" sz="2220">
                <a:solidFill>
                  <a:srgbClr val="000000"/>
                </a:solidFill>
                <a:latin typeface="Courier New"/>
                <a:ea typeface="Courier New"/>
                <a:cs typeface="Courier New"/>
                <a:sym typeface="Courier New"/>
              </a:rPr>
              <a:t> </a:t>
            </a:r>
            <a:r>
              <a:rPr lang="en-IN" sz="2220">
                <a:latin typeface="Courier New"/>
                <a:ea typeface="Courier New"/>
                <a:cs typeface="Courier New"/>
                <a:sym typeface="Courier New"/>
              </a:rPr>
              <a:t>full_sorted</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s</a:t>
            </a:r>
            <a:r>
              <a:rPr lang="en-IN" sz="2220">
                <a:latin typeface="Courier New"/>
                <a:ea typeface="Courier New"/>
                <a:cs typeface="Courier New"/>
                <a:sym typeface="Courier New"/>
              </a:rPr>
              <a:t>orted</a:t>
            </a:r>
            <a:r>
              <a:rPr lang="en-IN" sz="2220" b="1">
                <a:solidFill>
                  <a:srgbClr val="000080"/>
                </a:solidFill>
                <a:latin typeface="Courier New"/>
                <a:ea typeface="Courier New"/>
                <a:cs typeface="Courier New"/>
                <a:sym typeface="Courier New"/>
              </a:rPr>
              <a:t>(</a:t>
            </a:r>
            <a:r>
              <a:rPr lang="en-IN" sz="2220">
                <a:latin typeface="Courier New"/>
                <a:ea typeface="Courier New"/>
                <a:cs typeface="Courier New"/>
                <a:sym typeface="Courier New"/>
              </a:rPr>
              <a:t>full</a:t>
            </a:r>
            <a:r>
              <a:rPr lang="en-IN" sz="2220" b="1">
                <a:latin typeface="Courier New"/>
                <a:ea typeface="Courier New"/>
                <a:cs typeface="Courier New"/>
                <a:sym typeface="Courier New"/>
              </a:rPr>
              <a:t>,</a:t>
            </a:r>
            <a:r>
              <a:rPr lang="en-IN" sz="2220">
                <a:latin typeface="Courier New"/>
                <a:ea typeface="Courier New"/>
                <a:cs typeface="Courier New"/>
                <a:sym typeface="Courier New"/>
              </a:rPr>
              <a:t> revers</a:t>
            </a:r>
            <a:r>
              <a:rPr lang="en-IN" sz="2220">
                <a:solidFill>
                  <a:srgbClr val="000000"/>
                </a:solidFill>
                <a:latin typeface="Courier New"/>
                <a:ea typeface="Courier New"/>
                <a:cs typeface="Courier New"/>
                <a:sym typeface="Courier New"/>
              </a:rPr>
              <a:t>e</a:t>
            </a:r>
            <a:r>
              <a:rPr lang="en-IN" sz="2220" b="1">
                <a:solidFill>
                  <a:srgbClr val="000080"/>
                </a:solidFill>
                <a:latin typeface="Courier New"/>
                <a:ea typeface="Courier New"/>
                <a:cs typeface="Courier New"/>
                <a:sym typeface="Courier New"/>
              </a:rPr>
              <a:t>=</a:t>
            </a:r>
            <a:r>
              <a:rPr lang="en-IN" sz="2220" b="1">
                <a:solidFill>
                  <a:srgbClr val="0000FF"/>
                </a:solidFill>
                <a:latin typeface="Courier New"/>
                <a:ea typeface="Courier New"/>
                <a:cs typeface="Courier New"/>
                <a:sym typeface="Courier New"/>
              </a:rPr>
              <a:t>True</a:t>
            </a:r>
            <a:r>
              <a:rPr lang="en-IN" sz="2220" b="1">
                <a:solidFill>
                  <a:srgbClr val="000080"/>
                </a:solidFill>
                <a:latin typeface="Courier New"/>
                <a:ea typeface="Courier New"/>
                <a:cs typeface="Courier New"/>
                <a:sym typeface="Courier New"/>
              </a:rPr>
              <a:t>)</a:t>
            </a:r>
            <a:r>
              <a:rPr lang="en-IN" sz="2220">
                <a:solidFill>
                  <a:srgbClr val="000000"/>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008000"/>
              </a:buClr>
              <a:buSzPts val="2220"/>
              <a:buNone/>
            </a:pPr>
            <a:r>
              <a:rPr lang="en-IN" sz="2220">
                <a:solidFill>
                  <a:srgbClr val="008000"/>
                </a:solidFill>
                <a:latin typeface="Courier New"/>
                <a:ea typeface="Courier New"/>
                <a:cs typeface="Courier New"/>
                <a:sym typeface="Courier New"/>
              </a:rPr>
              <a:t># Print out full_sorted</a:t>
            </a:r>
            <a:r>
              <a:rPr lang="en-IN" sz="2220">
                <a:solidFill>
                  <a:srgbClr val="000000"/>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0000FF"/>
              </a:buClr>
              <a:buSzPts val="2220"/>
              <a:buNone/>
            </a:pPr>
            <a:r>
              <a:rPr lang="en-IN" sz="2220" b="1">
                <a:solidFill>
                  <a:srgbClr val="0000FF"/>
                </a:solidFill>
                <a:latin typeface="Courier New"/>
                <a:ea typeface="Courier New"/>
                <a:cs typeface="Courier New"/>
                <a:sym typeface="Courier New"/>
              </a:rPr>
              <a:t>print</a:t>
            </a:r>
            <a:r>
              <a:rPr lang="en-IN" sz="2220" b="1">
                <a:solidFill>
                  <a:srgbClr val="000080"/>
                </a:solidFill>
                <a:latin typeface="Courier New"/>
                <a:ea typeface="Courier New"/>
                <a:cs typeface="Courier New"/>
                <a:sym typeface="Courier New"/>
              </a:rPr>
              <a:t>(</a:t>
            </a:r>
            <a:r>
              <a:rPr lang="en-IN" sz="2220">
                <a:latin typeface="Courier New"/>
                <a:ea typeface="Courier New"/>
                <a:cs typeface="Courier New"/>
                <a:sym typeface="Courier New"/>
              </a:rPr>
              <a:t>full_sorted</a:t>
            </a:r>
            <a:r>
              <a:rPr lang="en-IN" sz="2220" b="1">
                <a:solidFill>
                  <a:srgbClr val="000080"/>
                </a:solidFill>
                <a:latin typeface="Courier New"/>
                <a:ea typeface="Courier New"/>
                <a:cs typeface="Courier New"/>
                <a:sym typeface="Courier New"/>
              </a:rPr>
              <a:t>)</a:t>
            </a:r>
            <a:endParaRPr sz="2220"/>
          </a:p>
          <a:p>
            <a:pPr marL="0" lvl="0" indent="0" algn="l" rtl="0">
              <a:lnSpc>
                <a:spcPct val="70000"/>
              </a:lnSpc>
              <a:spcBef>
                <a:spcPts val="1000"/>
              </a:spcBef>
              <a:spcAft>
                <a:spcPts val="0"/>
              </a:spcAft>
              <a:buClr>
                <a:schemeClr val="dk1"/>
              </a:buClr>
              <a:buSzPts val="2220"/>
              <a:buNone/>
            </a:pPr>
            <a:endParaRPr sz="222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Methods</a:t>
            </a:r>
            <a:endParaRPr/>
          </a:p>
        </p:txBody>
      </p:sp>
      <p:sp>
        <p:nvSpPr>
          <p:cNvPr id="460" name="Google Shape;460;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Methods: Functions that belong to objects or call functions on objects.</a:t>
            </a:r>
            <a:endParaRPr/>
          </a:p>
          <a:p>
            <a:pPr marL="228600" lvl="0" indent="-228600" algn="l" rtl="0">
              <a:lnSpc>
                <a:spcPct val="90000"/>
              </a:lnSpc>
              <a:spcBef>
                <a:spcPts val="1000"/>
              </a:spcBef>
              <a:spcAft>
                <a:spcPts val="0"/>
              </a:spcAft>
              <a:buClr>
                <a:schemeClr val="dk1"/>
              </a:buClr>
              <a:buSzPts val="2400"/>
              <a:buChar char="•"/>
            </a:pPr>
            <a:r>
              <a:rPr lang="en-IN"/>
              <a:t>Python object of type string has methods such as capitalize and replace. </a:t>
            </a:r>
            <a:endParaRPr/>
          </a:p>
          <a:p>
            <a:pPr marL="228600" lvl="0" indent="-228600" algn="l" rtl="0">
              <a:lnSpc>
                <a:spcPct val="90000"/>
              </a:lnSpc>
              <a:spcBef>
                <a:spcPts val="1000"/>
              </a:spcBef>
              <a:spcAft>
                <a:spcPts val="0"/>
              </a:spcAft>
              <a:buClr>
                <a:schemeClr val="dk1"/>
              </a:buClr>
              <a:buSzPts val="2400"/>
              <a:buChar char="•"/>
            </a:pPr>
            <a:r>
              <a:rPr lang="en-IN"/>
              <a:t>Similarly float object- bit_length() and conjugate().</a:t>
            </a:r>
            <a:endParaRPr/>
          </a:p>
          <a:p>
            <a:pPr marL="228600" lvl="0" indent="-228600" algn="l" rtl="0">
              <a:lnSpc>
                <a:spcPct val="90000"/>
              </a:lnSpc>
              <a:spcBef>
                <a:spcPts val="1000"/>
              </a:spcBef>
              <a:spcAft>
                <a:spcPts val="0"/>
              </a:spcAft>
              <a:buClr>
                <a:schemeClr val="dk1"/>
              </a:buClr>
              <a:buSzPts val="2400"/>
              <a:buChar char="•"/>
            </a:pPr>
            <a:r>
              <a:rPr lang="en-IN"/>
              <a:t>List is a object and methods are index() and count(). </a:t>
            </a:r>
            <a:endParaRPr/>
          </a:p>
          <a:p>
            <a:pPr marL="228600" lvl="0" indent="-7620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accent6"/>
              </a:buClr>
              <a:buSzPts val="2400"/>
              <a:buNone/>
            </a:pPr>
            <a:r>
              <a:rPr lang="en-IN">
                <a:solidFill>
                  <a:schemeClr val="accent6"/>
                </a:solidFill>
              </a:rPr>
              <a:t>index(), to get the index of the first element of a list that matches its input and count(), to get the number of times an element appears in a list.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Methods example</a:t>
            </a:r>
            <a:endParaRPr/>
          </a:p>
        </p:txBody>
      </p:sp>
      <p:sp>
        <p:nvSpPr>
          <p:cNvPr id="466" name="Google Shape;466;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8000"/>
              </a:buClr>
              <a:buSzPts val="2400"/>
              <a:buNone/>
            </a:pPr>
            <a:r>
              <a:rPr lang="en-IN">
                <a:solidFill>
                  <a:srgbClr val="008000"/>
                </a:solidFill>
                <a:latin typeface="Courier New"/>
                <a:ea typeface="Courier New"/>
                <a:cs typeface="Courier New"/>
                <a:sym typeface="Courier New"/>
              </a:rPr>
              <a:t># string to experiment with: room</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room</a:t>
            </a:r>
            <a:r>
              <a:rPr lang="en-IN">
                <a:solidFill>
                  <a:srgbClr val="000000"/>
                </a:solidFill>
                <a:latin typeface="Courier New"/>
                <a:ea typeface="Courier New"/>
                <a:cs typeface="Courier New"/>
                <a:sym typeface="Courier New"/>
              </a:rPr>
              <a:t> </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 </a:t>
            </a:r>
            <a:r>
              <a:rPr lang="en-IN">
                <a:solidFill>
                  <a:srgbClr val="808080"/>
                </a:solidFill>
                <a:latin typeface="Courier New"/>
                <a:ea typeface="Courier New"/>
                <a:cs typeface="Courier New"/>
                <a:sym typeface="Courier New"/>
              </a:rPr>
              <a:t>"poolhouse"</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Use upper() on room: room_up</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room_up</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room</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upper</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Print out room and room_up</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00FF"/>
              </a:buClr>
              <a:buSzPts val="2400"/>
              <a:buNone/>
            </a:pPr>
            <a:r>
              <a:rPr lang="en-IN" b="1">
                <a:solidFill>
                  <a:srgbClr val="0000FF"/>
                </a:solidFill>
                <a:latin typeface="Courier New"/>
                <a:ea typeface="Courier New"/>
                <a:cs typeface="Courier New"/>
                <a:sym typeface="Courier New"/>
              </a:rPr>
              <a:t>print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room</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00FF"/>
              </a:buClr>
              <a:buSzPts val="2400"/>
              <a:buNone/>
            </a:pPr>
            <a:r>
              <a:rPr lang="en-IN" b="1">
                <a:solidFill>
                  <a:srgbClr val="0000FF"/>
                </a:solidFill>
                <a:latin typeface="Courier New"/>
                <a:ea typeface="Courier New"/>
                <a:cs typeface="Courier New"/>
                <a:sym typeface="Courier New"/>
              </a:rPr>
              <a:t>print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room_up</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Print out the number of o's in room</a:t>
            </a:r>
            <a:r>
              <a:rPr lang="en-IN">
                <a:solidFill>
                  <a:srgbClr val="000000"/>
                </a:solidFill>
                <a:latin typeface="Courier New"/>
                <a:ea typeface="Courier New"/>
                <a:cs typeface="Courier New"/>
                <a:sym typeface="Courier New"/>
              </a:rPr>
              <a:t> </a:t>
            </a:r>
            <a:r>
              <a:rPr lang="en-IN" b="1">
                <a:solidFill>
                  <a:srgbClr val="0000FF"/>
                </a:solidFill>
                <a:latin typeface="Courier New"/>
                <a:ea typeface="Courier New"/>
                <a:cs typeface="Courier New"/>
                <a:sym typeface="Courier New"/>
              </a:rPr>
              <a:t>print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room</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count</a:t>
            </a:r>
            <a:r>
              <a:rPr lang="en-IN" b="1">
                <a:solidFill>
                  <a:srgbClr val="000080"/>
                </a:solidFill>
                <a:latin typeface="Courier New"/>
                <a:ea typeface="Courier New"/>
                <a:cs typeface="Courier New"/>
                <a:sym typeface="Courier New"/>
              </a:rPr>
              <a:t>(</a:t>
            </a:r>
            <a:r>
              <a:rPr lang="en-IN">
                <a:solidFill>
                  <a:srgbClr val="808080"/>
                </a:solidFill>
                <a:latin typeface="Courier New"/>
                <a:ea typeface="Courier New"/>
                <a:cs typeface="Courier New"/>
                <a:sym typeface="Courier New"/>
              </a:rPr>
              <a:t>"o"</a:t>
            </a:r>
            <a:r>
              <a:rPr lang="en-IN" b="1">
                <a:solidFill>
                  <a:srgbClr val="000080"/>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Methods on list</a:t>
            </a:r>
            <a:endParaRPr/>
          </a:p>
        </p:txBody>
      </p:sp>
      <p:sp>
        <p:nvSpPr>
          <p:cNvPr id="472" name="Google Shape;472;p55"/>
          <p:cNvSpPr txBox="1">
            <a:spLocks noGrp="1"/>
          </p:cNvSpPr>
          <p:nvPr>
            <p:ph type="body" idx="1"/>
          </p:nvPr>
        </p:nvSpPr>
        <p:spPr>
          <a:xfrm>
            <a:off x="838200" y="1690688"/>
            <a:ext cx="11091202" cy="4802187"/>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1E9AE0"/>
              </a:buClr>
              <a:buSzPts val="2220"/>
              <a:buChar char="•"/>
            </a:pPr>
            <a:r>
              <a:rPr lang="en-IN" sz="2220">
                <a:solidFill>
                  <a:srgbClr val="1E9AE0"/>
                </a:solidFill>
                <a:latin typeface="Courier New"/>
                <a:ea typeface="Courier New"/>
                <a:cs typeface="Courier New"/>
                <a:sym typeface="Courier New"/>
              </a:rPr>
              <a:t># Create list areas </a:t>
            </a:r>
            <a:endParaRPr/>
          </a:p>
          <a:p>
            <a:pPr marL="0" lvl="0" indent="0" algn="l" rtl="0">
              <a:lnSpc>
                <a:spcPct val="80000"/>
              </a:lnSpc>
              <a:spcBef>
                <a:spcPts val="1000"/>
              </a:spcBef>
              <a:spcAft>
                <a:spcPts val="0"/>
              </a:spcAft>
              <a:buClr>
                <a:srgbClr val="EB939A"/>
              </a:buClr>
              <a:buSzPts val="2220"/>
              <a:buNone/>
            </a:pPr>
            <a:r>
              <a:rPr lang="en-IN" sz="2220">
                <a:solidFill>
                  <a:srgbClr val="EB939A"/>
                </a:solidFill>
                <a:latin typeface="Courier New"/>
                <a:ea typeface="Courier New"/>
                <a:cs typeface="Courier New"/>
                <a:sym typeface="Courier New"/>
              </a:rPr>
              <a:t> areas</a:t>
            </a:r>
            <a:r>
              <a:rPr lang="en-IN" sz="2220">
                <a:solidFill>
                  <a:srgbClr val="F8F8F8"/>
                </a:solidFill>
                <a:latin typeface="Courier New"/>
                <a:ea typeface="Courier New"/>
                <a:cs typeface="Courier New"/>
                <a:sym typeface="Courier New"/>
              </a:rPr>
              <a:t> </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FAA00"/>
                </a:solidFill>
                <a:latin typeface="Courier New"/>
                <a:ea typeface="Courier New"/>
                <a:cs typeface="Courier New"/>
                <a:sym typeface="Courier New"/>
              </a:rPr>
              <a:t>[</a:t>
            </a:r>
            <a:r>
              <a:rPr lang="en-IN" sz="2220">
                <a:solidFill>
                  <a:srgbClr val="FF3A83"/>
                </a:solidFill>
                <a:latin typeface="Courier New"/>
                <a:ea typeface="Courier New"/>
                <a:cs typeface="Courier New"/>
                <a:sym typeface="Courier New"/>
              </a:rPr>
              <a:t>11.25</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F3A83"/>
                </a:solidFill>
                <a:latin typeface="Courier New"/>
                <a:ea typeface="Courier New"/>
                <a:cs typeface="Courier New"/>
                <a:sym typeface="Courier New"/>
              </a:rPr>
              <a:t>18.0</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F3A83"/>
                </a:solidFill>
                <a:latin typeface="Courier New"/>
                <a:ea typeface="Courier New"/>
                <a:cs typeface="Courier New"/>
                <a:sym typeface="Courier New"/>
              </a:rPr>
              <a:t>20.0</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F3A83"/>
                </a:solidFill>
                <a:latin typeface="Courier New"/>
                <a:ea typeface="Courier New"/>
                <a:cs typeface="Courier New"/>
                <a:sym typeface="Courier New"/>
              </a:rPr>
              <a:t>10.75</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F3A83"/>
                </a:solidFill>
                <a:latin typeface="Courier New"/>
                <a:ea typeface="Courier New"/>
                <a:cs typeface="Courier New"/>
                <a:sym typeface="Courier New"/>
              </a:rPr>
              <a:t>9.50</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1E9AE0"/>
              </a:buClr>
              <a:buSzPts val="2220"/>
              <a:buChar char="•"/>
            </a:pPr>
            <a:r>
              <a:rPr lang="en-IN" sz="2220">
                <a:solidFill>
                  <a:srgbClr val="1E9AE0"/>
                </a:solidFill>
                <a:latin typeface="Courier New"/>
                <a:ea typeface="Courier New"/>
                <a:cs typeface="Courier New"/>
                <a:sym typeface="Courier New"/>
              </a:rPr>
              <a:t># Print out the index of the element 20.0 </a:t>
            </a:r>
            <a:r>
              <a:rPr lang="en-IN" sz="2220">
                <a:solidFill>
                  <a:srgbClr val="FFAA00"/>
                </a:solidFill>
                <a:latin typeface="Courier New"/>
                <a:ea typeface="Courier New"/>
                <a:cs typeface="Courier New"/>
                <a:sym typeface="Courier New"/>
              </a:rPr>
              <a:t>print(</a:t>
            </a:r>
            <a:r>
              <a:rPr lang="en-IN" sz="2220">
                <a:solidFill>
                  <a:srgbClr val="EB939A"/>
                </a:solidFill>
                <a:latin typeface="Courier New"/>
                <a:ea typeface="Courier New"/>
                <a:cs typeface="Courier New"/>
                <a:sym typeface="Courier New"/>
              </a:rPr>
              <a:t>areas</a:t>
            </a:r>
            <a:r>
              <a:rPr lang="en-IN" sz="2220">
                <a:solidFill>
                  <a:srgbClr val="FFAA00"/>
                </a:solidFill>
                <a:latin typeface="Courier New"/>
                <a:ea typeface="Courier New"/>
                <a:cs typeface="Courier New"/>
                <a:sym typeface="Courier New"/>
              </a:rPr>
              <a:t>.</a:t>
            </a:r>
            <a:r>
              <a:rPr lang="en-IN" sz="2220">
                <a:solidFill>
                  <a:srgbClr val="EB939A"/>
                </a:solidFill>
                <a:latin typeface="Courier New"/>
                <a:ea typeface="Courier New"/>
                <a:cs typeface="Courier New"/>
                <a:sym typeface="Courier New"/>
              </a:rPr>
              <a:t>index</a:t>
            </a:r>
            <a:r>
              <a:rPr lang="en-IN" sz="2220">
                <a:solidFill>
                  <a:srgbClr val="FFAA00"/>
                </a:solidFill>
                <a:latin typeface="Courier New"/>
                <a:ea typeface="Courier New"/>
                <a:cs typeface="Courier New"/>
                <a:sym typeface="Courier New"/>
              </a:rPr>
              <a:t>(</a:t>
            </a:r>
            <a:r>
              <a:rPr lang="en-IN" sz="2220">
                <a:solidFill>
                  <a:srgbClr val="FF3A83"/>
                </a:solidFill>
                <a:latin typeface="Courier New"/>
                <a:ea typeface="Courier New"/>
                <a:cs typeface="Courier New"/>
                <a:sym typeface="Courier New"/>
              </a:rPr>
              <a:t>20.0</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1E9AE0"/>
              </a:buClr>
              <a:buSzPts val="2220"/>
              <a:buChar char="•"/>
            </a:pPr>
            <a:r>
              <a:rPr lang="en-IN" sz="2220">
                <a:solidFill>
                  <a:srgbClr val="1E9AE0"/>
                </a:solidFill>
                <a:latin typeface="Courier New"/>
                <a:ea typeface="Courier New"/>
                <a:cs typeface="Courier New"/>
                <a:sym typeface="Courier New"/>
              </a:rPr>
              <a:t># Print out how often 14.5 appears in areas </a:t>
            </a:r>
            <a:r>
              <a:rPr lang="en-IN" sz="2220">
                <a:solidFill>
                  <a:srgbClr val="FFAA00"/>
                </a:solidFill>
                <a:latin typeface="Courier New"/>
                <a:ea typeface="Courier New"/>
                <a:cs typeface="Courier New"/>
                <a:sym typeface="Courier New"/>
              </a:rPr>
              <a:t>print(</a:t>
            </a:r>
            <a:r>
              <a:rPr lang="en-IN" sz="2220">
                <a:solidFill>
                  <a:srgbClr val="EB939A"/>
                </a:solidFill>
                <a:latin typeface="Courier New"/>
                <a:ea typeface="Courier New"/>
                <a:cs typeface="Courier New"/>
                <a:sym typeface="Courier New"/>
              </a:rPr>
              <a:t>areas</a:t>
            </a:r>
            <a:r>
              <a:rPr lang="en-IN" sz="2220">
                <a:solidFill>
                  <a:srgbClr val="FFAA00"/>
                </a:solidFill>
                <a:latin typeface="Courier New"/>
                <a:ea typeface="Courier New"/>
                <a:cs typeface="Courier New"/>
                <a:sym typeface="Courier New"/>
              </a:rPr>
              <a:t>.</a:t>
            </a:r>
            <a:r>
              <a:rPr lang="en-IN" sz="2220">
                <a:solidFill>
                  <a:srgbClr val="EB939A"/>
                </a:solidFill>
                <a:latin typeface="Courier New"/>
                <a:ea typeface="Courier New"/>
                <a:cs typeface="Courier New"/>
                <a:sym typeface="Courier New"/>
              </a:rPr>
              <a:t>count</a:t>
            </a:r>
            <a:r>
              <a:rPr lang="en-IN" sz="2220">
                <a:solidFill>
                  <a:srgbClr val="FFAA00"/>
                </a:solidFill>
                <a:latin typeface="Courier New"/>
                <a:ea typeface="Courier New"/>
                <a:cs typeface="Courier New"/>
                <a:sym typeface="Courier New"/>
              </a:rPr>
              <a:t>(</a:t>
            </a:r>
            <a:r>
              <a:rPr lang="en-IN" sz="2220">
                <a:solidFill>
                  <a:srgbClr val="FF3A83"/>
                </a:solidFill>
                <a:latin typeface="Courier New"/>
                <a:ea typeface="Courier New"/>
                <a:cs typeface="Courier New"/>
                <a:sym typeface="Courier New"/>
              </a:rPr>
              <a:t>14.5</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sz="2220"/>
          </a:p>
          <a:p>
            <a:pPr marL="0" lvl="0" indent="0" algn="l" rtl="0">
              <a:lnSpc>
                <a:spcPct val="80000"/>
              </a:lnSpc>
              <a:spcBef>
                <a:spcPts val="1000"/>
              </a:spcBef>
              <a:spcAft>
                <a:spcPts val="0"/>
              </a:spcAft>
              <a:buClr>
                <a:srgbClr val="1E9AE0"/>
              </a:buClr>
              <a:buSzPts val="2220"/>
              <a:buNone/>
            </a:pPr>
            <a:r>
              <a:rPr lang="en-IN" sz="2220">
                <a:solidFill>
                  <a:srgbClr val="1E9AE0"/>
                </a:solidFill>
                <a:latin typeface="Courier New"/>
                <a:ea typeface="Courier New"/>
                <a:cs typeface="Courier New"/>
                <a:sym typeface="Courier New"/>
              </a:rPr>
              <a:t>#Most list methods will change the list they're called on. Examples are:</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EB939A"/>
              </a:buClr>
              <a:buSzPts val="2220"/>
              <a:buNone/>
            </a:pPr>
            <a:r>
              <a:rPr lang="en-IN" sz="2220">
                <a:solidFill>
                  <a:srgbClr val="EB939A"/>
                </a:solidFill>
                <a:latin typeface="Courier New"/>
                <a:ea typeface="Courier New"/>
                <a:cs typeface="Courier New"/>
                <a:sym typeface="Courier New"/>
              </a:rPr>
              <a:t>append</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1E9AE0"/>
                </a:solidFill>
                <a:latin typeface="Courier New"/>
                <a:ea typeface="Courier New"/>
                <a:cs typeface="Courier New"/>
                <a:sym typeface="Courier New"/>
              </a:rPr>
              <a:t>#that adds an element to the list it is called on,</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EB939A"/>
              </a:buClr>
              <a:buSzPts val="2220"/>
              <a:buNone/>
            </a:pPr>
            <a:r>
              <a:rPr lang="en-IN" sz="2220">
                <a:solidFill>
                  <a:srgbClr val="EB939A"/>
                </a:solidFill>
                <a:latin typeface="Courier New"/>
                <a:ea typeface="Courier New"/>
                <a:cs typeface="Courier New"/>
                <a:sym typeface="Courier New"/>
              </a:rPr>
              <a:t>remove</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1E9AE0"/>
                </a:solidFill>
                <a:latin typeface="Courier New"/>
                <a:ea typeface="Courier New"/>
                <a:cs typeface="Courier New"/>
                <a:sym typeface="Courier New"/>
              </a:rPr>
              <a:t>#that removes the first element of a list that matches the input, and</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EB939A"/>
              </a:buClr>
              <a:buSzPts val="2220"/>
              <a:buNone/>
            </a:pPr>
            <a:r>
              <a:rPr lang="en-IN" sz="2220">
                <a:solidFill>
                  <a:srgbClr val="EB939A"/>
                </a:solidFill>
                <a:latin typeface="Courier New"/>
                <a:ea typeface="Courier New"/>
                <a:cs typeface="Courier New"/>
                <a:sym typeface="Courier New"/>
              </a:rPr>
              <a:t>reverse</a:t>
            </a:r>
            <a:r>
              <a:rPr lang="en-IN" sz="2220">
                <a:solidFill>
                  <a:srgbClr val="FFAA00"/>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1E9AE0"/>
                </a:solidFill>
                <a:latin typeface="Courier New"/>
                <a:ea typeface="Courier New"/>
                <a:cs typeface="Courier New"/>
                <a:sym typeface="Courier New"/>
              </a:rPr>
              <a:t>#that reverses the order of the elements in the list it is called on.</a:t>
            </a:r>
            <a:r>
              <a:rPr lang="en-IN" sz="2220">
                <a:solidFill>
                  <a:srgbClr val="F8F8F8"/>
                </a:solidFill>
                <a:latin typeface="Courier New"/>
                <a:ea typeface="Courier New"/>
                <a:cs typeface="Courier New"/>
                <a:sym typeface="Courier New"/>
              </a:rPr>
              <a:t> </a:t>
            </a:r>
            <a:endParaRPr sz="2220"/>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List methods..</a:t>
            </a:r>
            <a:endParaRPr/>
          </a:p>
        </p:txBody>
      </p:sp>
      <p:sp>
        <p:nvSpPr>
          <p:cNvPr id="478" name="Google Shape;478;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Create list areas</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areas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11.25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18.0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20.0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10.75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9.50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Use append twice to add poolhouse and garage size</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areas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append</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24.5</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areas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append</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15.45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areas</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areas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Reverse the orders of the elements in areas</a:t>
            </a:r>
            <a:endParaRPr>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areas</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reverse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areas</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areas</a:t>
            </a:r>
            <a:r>
              <a:rPr lang="en-IN">
                <a:solidFill>
                  <a:srgbClr val="FBDE2D"/>
                </a:solidFill>
                <a:latin typeface="Courier New"/>
                <a:ea typeface="Courier New"/>
                <a:cs typeface="Courier New"/>
                <a:sym typeface="Courier New"/>
              </a:rPr>
              <a:t>)</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packages </a:t>
            </a:r>
            <a:endParaRPr/>
          </a:p>
        </p:txBody>
      </p:sp>
      <p:sp>
        <p:nvSpPr>
          <p:cNvPr id="484" name="Google Shape;484;p57"/>
          <p:cNvSpPr txBox="1">
            <a:spLocks noGrp="1"/>
          </p:cNvSpPr>
          <p:nvPr>
            <p:ph type="body" idx="1"/>
          </p:nvPr>
        </p:nvSpPr>
        <p:spPr>
          <a:xfrm>
            <a:off x="838200" y="183578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Functions and methods are very powerful</a:t>
            </a:r>
            <a:endParaRPr/>
          </a:p>
          <a:p>
            <a:pPr marL="0" lvl="0" indent="0" algn="l" rtl="0">
              <a:lnSpc>
                <a:spcPct val="80000"/>
              </a:lnSpc>
              <a:spcBef>
                <a:spcPts val="1000"/>
              </a:spcBef>
              <a:spcAft>
                <a:spcPts val="0"/>
              </a:spcAft>
              <a:buClr>
                <a:srgbClr val="BF9000"/>
              </a:buClr>
              <a:buSzPts val="2400"/>
              <a:buNone/>
            </a:pPr>
            <a:r>
              <a:rPr lang="en-IN">
                <a:solidFill>
                  <a:srgbClr val="BF9000"/>
                </a:solidFill>
              </a:rPr>
              <a:t>	Adding functions and methods in python codes will become mess, lot 	of codes will never used from methods and functions.</a:t>
            </a:r>
            <a:endParaRPr/>
          </a:p>
          <a:p>
            <a:pPr marL="228600" lvl="0" indent="-228600" algn="l" rtl="0">
              <a:lnSpc>
                <a:spcPct val="80000"/>
              </a:lnSpc>
              <a:spcBef>
                <a:spcPts val="1000"/>
              </a:spcBef>
              <a:spcAft>
                <a:spcPts val="0"/>
              </a:spcAft>
              <a:buClr>
                <a:schemeClr val="dk1"/>
              </a:buClr>
              <a:buSzPts val="2400"/>
              <a:buChar char="•"/>
            </a:pPr>
            <a:r>
              <a:rPr lang="en-IN"/>
              <a:t>Packages:</a:t>
            </a:r>
            <a:endParaRPr/>
          </a:p>
          <a:p>
            <a:pPr marL="685800" lvl="1" indent="-228600" algn="l" rtl="0">
              <a:lnSpc>
                <a:spcPct val="80000"/>
              </a:lnSpc>
              <a:spcBef>
                <a:spcPts val="500"/>
              </a:spcBef>
              <a:spcAft>
                <a:spcPts val="0"/>
              </a:spcAft>
              <a:buClr>
                <a:schemeClr val="dk1"/>
              </a:buClr>
              <a:buSzPts val="2400"/>
              <a:buChar char="•"/>
            </a:pPr>
            <a:r>
              <a:rPr lang="en-IN"/>
              <a:t>Directory of python scripts </a:t>
            </a:r>
            <a:endParaRPr/>
          </a:p>
          <a:p>
            <a:pPr marL="685800" lvl="1" indent="-228600" algn="l" rtl="0">
              <a:lnSpc>
                <a:spcPct val="80000"/>
              </a:lnSpc>
              <a:spcBef>
                <a:spcPts val="500"/>
              </a:spcBef>
              <a:spcAft>
                <a:spcPts val="0"/>
              </a:spcAft>
              <a:buClr>
                <a:schemeClr val="dk1"/>
              </a:buClr>
              <a:buSzPts val="2400"/>
              <a:buChar char="•"/>
            </a:pPr>
            <a:r>
              <a:rPr lang="en-IN"/>
              <a:t>Each script = module </a:t>
            </a:r>
            <a:endParaRPr/>
          </a:p>
          <a:p>
            <a:pPr marL="685800" lvl="1" indent="-228600" algn="l" rtl="0">
              <a:lnSpc>
                <a:spcPct val="80000"/>
              </a:lnSpc>
              <a:spcBef>
                <a:spcPts val="500"/>
              </a:spcBef>
              <a:spcAft>
                <a:spcPts val="0"/>
              </a:spcAft>
              <a:buClr>
                <a:schemeClr val="dk1"/>
              </a:buClr>
              <a:buSzPts val="2400"/>
              <a:buChar char="•"/>
            </a:pPr>
            <a:r>
              <a:rPr lang="en-IN"/>
              <a:t>Specify functions, methods and types </a:t>
            </a:r>
            <a:endParaRPr/>
          </a:p>
          <a:p>
            <a:pPr marL="685800" lvl="1" indent="-228600" algn="l" rtl="0">
              <a:lnSpc>
                <a:spcPct val="80000"/>
              </a:lnSpc>
              <a:spcBef>
                <a:spcPts val="500"/>
              </a:spcBef>
              <a:spcAft>
                <a:spcPts val="0"/>
              </a:spcAft>
              <a:buClr>
                <a:schemeClr val="dk1"/>
              </a:buClr>
              <a:buSzPts val="2400"/>
              <a:buChar char="•"/>
            </a:pPr>
            <a:r>
              <a:rPr lang="en-IN"/>
              <a:t>Thousand of packages available:</a:t>
            </a:r>
            <a:endParaRPr/>
          </a:p>
          <a:p>
            <a:pPr marL="1143000" lvl="2" indent="-228600" algn="l" rtl="0">
              <a:lnSpc>
                <a:spcPct val="80000"/>
              </a:lnSpc>
              <a:spcBef>
                <a:spcPts val="500"/>
              </a:spcBef>
              <a:spcAft>
                <a:spcPts val="0"/>
              </a:spcAft>
              <a:buClr>
                <a:schemeClr val="dk1"/>
              </a:buClr>
              <a:buSzPts val="2000"/>
              <a:buChar char="•"/>
            </a:pPr>
            <a:r>
              <a:rPr lang="en-IN"/>
              <a:t>Numpy</a:t>
            </a:r>
            <a:endParaRPr/>
          </a:p>
          <a:p>
            <a:pPr marL="1143000" lvl="2" indent="-228600" algn="l" rtl="0">
              <a:lnSpc>
                <a:spcPct val="80000"/>
              </a:lnSpc>
              <a:spcBef>
                <a:spcPts val="500"/>
              </a:spcBef>
              <a:spcAft>
                <a:spcPts val="0"/>
              </a:spcAft>
              <a:buClr>
                <a:schemeClr val="dk1"/>
              </a:buClr>
              <a:buSzPts val="2000"/>
              <a:buChar char="•"/>
            </a:pPr>
            <a:r>
              <a:rPr lang="en-IN"/>
              <a:t>Matplotlib</a:t>
            </a:r>
            <a:endParaRPr/>
          </a:p>
          <a:p>
            <a:pPr marL="1143000" lvl="2" indent="-228600" algn="l" rtl="0">
              <a:lnSpc>
                <a:spcPct val="80000"/>
              </a:lnSpc>
              <a:spcBef>
                <a:spcPts val="500"/>
              </a:spcBef>
              <a:spcAft>
                <a:spcPts val="0"/>
              </a:spcAft>
              <a:buClr>
                <a:schemeClr val="dk1"/>
              </a:buClr>
              <a:buSzPts val="2000"/>
              <a:buChar char="•"/>
            </a:pPr>
            <a:r>
              <a:rPr lang="en-IN"/>
              <a:t>Pandas </a:t>
            </a:r>
            <a:endParaRPr/>
          </a:p>
          <a:p>
            <a:pPr marL="1143000" lvl="2" indent="-228600" algn="l" rtl="0">
              <a:lnSpc>
                <a:spcPct val="80000"/>
              </a:lnSpc>
              <a:spcBef>
                <a:spcPts val="500"/>
              </a:spcBef>
              <a:spcAft>
                <a:spcPts val="0"/>
              </a:spcAft>
              <a:buClr>
                <a:schemeClr val="dk1"/>
              </a:buClr>
              <a:buSzPts val="2000"/>
              <a:buChar char="•"/>
            </a:pPr>
            <a:r>
              <a:rPr lang="en-IN"/>
              <a:t>Scikit learn (these packages need to be installed)</a:t>
            </a:r>
            <a:endParaRPr/>
          </a:p>
          <a:p>
            <a:pPr marL="1143000" lvl="2" indent="-101600" algn="l" rtl="0">
              <a:lnSpc>
                <a:spcPct val="80000"/>
              </a:lnSpc>
              <a:spcBef>
                <a:spcPts val="500"/>
              </a:spcBef>
              <a:spcAft>
                <a:spcPts val="0"/>
              </a:spcAft>
              <a:buClr>
                <a:schemeClr val="dk1"/>
              </a:buClr>
              <a:buSzPts val="2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Organizations using python</a:t>
            </a:r>
            <a:endParaRPr/>
          </a:p>
        </p:txBody>
      </p:sp>
      <p:sp>
        <p:nvSpPr>
          <p:cNvPr id="124" name="Google Shape;12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25" name="Google Shape;12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It is a very popular language in multiple domains like Automation, Big Data, AI etc. </a:t>
            </a:r>
            <a:br>
              <a:rPr lang="en-IN"/>
            </a:br>
            <a:r>
              <a:rPr lang="en-IN"/>
              <a:t>You will also be impressed as it used by the vast multitude of companies around the globe.</a:t>
            </a:r>
            <a:endParaRPr/>
          </a:p>
          <a:p>
            <a:pPr marL="0" lvl="0" indent="0" algn="l" rtl="0">
              <a:lnSpc>
                <a:spcPct val="90000"/>
              </a:lnSpc>
              <a:spcBef>
                <a:spcPts val="1000"/>
              </a:spcBef>
              <a:spcAft>
                <a:spcPts val="0"/>
              </a:spcAft>
              <a:buClr>
                <a:schemeClr val="dk1"/>
              </a:buClr>
              <a:buSzPts val="2400"/>
              <a:buNone/>
            </a:pPr>
            <a:endParaRPr/>
          </a:p>
        </p:txBody>
      </p:sp>
      <p:pic>
        <p:nvPicPr>
          <p:cNvPr id="126" name="Google Shape;126;p6" descr="A close up of a sign&#10;&#10;Description generated with high confidence"/>
          <p:cNvPicPr preferRelativeResize="0"/>
          <p:nvPr/>
        </p:nvPicPr>
        <p:blipFill rotWithShape="1">
          <a:blip r:embed="rId3">
            <a:alphaModFix/>
          </a:blip>
          <a:srcRect/>
          <a:stretch/>
        </p:blipFill>
        <p:spPr>
          <a:xfrm>
            <a:off x="2317502" y="3677920"/>
            <a:ext cx="7556995" cy="2062163"/>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Package installation </a:t>
            </a:r>
            <a:endParaRPr/>
          </a:p>
        </p:txBody>
      </p:sp>
      <p:sp>
        <p:nvSpPr>
          <p:cNvPr id="490" name="Google Shape;490;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Download - </a:t>
            </a:r>
            <a:r>
              <a:rPr lang="en-IN" u="sng">
                <a:solidFill>
                  <a:schemeClr val="hlink"/>
                </a:solidFill>
                <a:hlinkClick r:id="rId3"/>
              </a:rPr>
              <a:t>http://pip.readthedocs.io/en/stable/installing/</a:t>
            </a:r>
            <a:r>
              <a:rPr lang="en-IN"/>
              <a:t/>
            </a:r>
            <a:br>
              <a:rPr lang="en-IN"/>
            </a:b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Import package</a:t>
            </a:r>
            <a:endParaRPr/>
          </a:p>
        </p:txBody>
      </p:sp>
      <p:sp>
        <p:nvSpPr>
          <p:cNvPr id="496" name="Google Shape;496;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For a fancy clustering algorithm, you want to find the circumference C and area A of a circle. When the radius of the circle is r, you can calculate C and A as:</a:t>
            </a:r>
            <a:endParaRPr/>
          </a:p>
          <a:p>
            <a:pPr marL="228600" lvl="0" indent="-228600" algn="l" rtl="0">
              <a:lnSpc>
                <a:spcPct val="90000"/>
              </a:lnSpc>
              <a:spcBef>
                <a:spcPts val="1000"/>
              </a:spcBef>
              <a:spcAft>
                <a:spcPts val="0"/>
              </a:spcAft>
              <a:buClr>
                <a:schemeClr val="dk1"/>
              </a:buClr>
              <a:buSzPts val="2400"/>
              <a:buChar char="•"/>
            </a:pPr>
            <a:r>
              <a:rPr lang="en-IN"/>
              <a:t>C=2πr</a:t>
            </a:r>
            <a:endParaRPr/>
          </a:p>
          <a:p>
            <a:pPr marL="228600" lvl="0" indent="-228600" algn="l" rtl="0">
              <a:lnSpc>
                <a:spcPct val="90000"/>
              </a:lnSpc>
              <a:spcBef>
                <a:spcPts val="1000"/>
              </a:spcBef>
              <a:spcAft>
                <a:spcPts val="0"/>
              </a:spcAft>
              <a:buClr>
                <a:schemeClr val="dk1"/>
              </a:buClr>
              <a:buSzPts val="2400"/>
              <a:buChar char="•"/>
            </a:pPr>
            <a:r>
              <a:rPr lang="en-IN"/>
              <a:t>A=πr2</a:t>
            </a:r>
            <a:endParaRPr/>
          </a:p>
          <a:p>
            <a:pPr marL="228600" lvl="0" indent="-228600" algn="l" rtl="0">
              <a:lnSpc>
                <a:spcPct val="90000"/>
              </a:lnSpc>
              <a:spcBef>
                <a:spcPts val="1000"/>
              </a:spcBef>
              <a:spcAft>
                <a:spcPts val="0"/>
              </a:spcAft>
              <a:buClr>
                <a:schemeClr val="dk1"/>
              </a:buClr>
              <a:buSzPts val="2400"/>
              <a:buChar char="•"/>
            </a:pPr>
            <a:r>
              <a:rPr lang="en-IN"/>
              <a:t>To use the constant pi, you'll need the math package. A variable r is already coded in the script. Fill in the code to calculate C and A and see how the print() functions create some nice printouts.</a:t>
            </a:r>
            <a:endParaRPr/>
          </a:p>
          <a:p>
            <a:pPr marL="228600" lvl="0" indent="-228600" algn="l" rtl="0">
              <a:lnSpc>
                <a:spcPct val="90000"/>
              </a:lnSpc>
              <a:spcBef>
                <a:spcPts val="1000"/>
              </a:spcBef>
              <a:spcAft>
                <a:spcPts val="0"/>
              </a:spcAft>
              <a:buClr>
                <a:schemeClr val="dk1"/>
              </a:buClr>
              <a:buSzPts val="2400"/>
              <a:buChar char="•"/>
            </a:pPr>
            <a:r>
              <a:rPr lang="en-IN"/>
              <a:t>Import the math package. Now you can access the constant pi with math.pi.</a:t>
            </a:r>
            <a:endParaRPr/>
          </a:p>
          <a:p>
            <a:pPr marL="228600" lvl="0" indent="-228600" algn="l" rtl="0">
              <a:lnSpc>
                <a:spcPct val="90000"/>
              </a:lnSpc>
              <a:spcBef>
                <a:spcPts val="1000"/>
              </a:spcBef>
              <a:spcAft>
                <a:spcPts val="0"/>
              </a:spcAft>
              <a:buClr>
                <a:schemeClr val="dk1"/>
              </a:buClr>
              <a:buSzPts val="2400"/>
              <a:buChar char="•"/>
            </a:pPr>
            <a:r>
              <a:rPr lang="en-IN"/>
              <a:t>Calculate the circumference of the circle and store it in C.</a:t>
            </a:r>
            <a:endParaRPr/>
          </a:p>
          <a:p>
            <a:pPr marL="228600" lvl="0" indent="-228600" algn="l" rtl="0">
              <a:lnSpc>
                <a:spcPct val="90000"/>
              </a:lnSpc>
              <a:spcBef>
                <a:spcPts val="1000"/>
              </a:spcBef>
              <a:spcAft>
                <a:spcPts val="0"/>
              </a:spcAft>
              <a:buClr>
                <a:schemeClr val="dk1"/>
              </a:buClr>
              <a:buSzPts val="2400"/>
              <a:buChar char="•"/>
            </a:pPr>
            <a:r>
              <a:rPr lang="en-IN"/>
              <a:t>Calculate the area of the circle and store it in 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Working math package </a:t>
            </a:r>
            <a:endParaRPr/>
          </a:p>
        </p:txBody>
      </p:sp>
      <p:sp>
        <p:nvSpPr>
          <p:cNvPr id="502" name="Google Shape;502;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Definition of radius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	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0.43</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the math package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	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math</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Calculate C</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	C</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math</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pi</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Calculate A</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	A</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math</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pi</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2</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Selective import</a:t>
            </a:r>
            <a:endParaRPr/>
          </a:p>
        </p:txBody>
      </p:sp>
      <p:sp>
        <p:nvSpPr>
          <p:cNvPr id="508" name="Google Shape;508;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70000"/>
              </a:lnSpc>
              <a:spcBef>
                <a:spcPts val="0"/>
              </a:spcBef>
              <a:spcAft>
                <a:spcPts val="0"/>
              </a:spcAft>
              <a:buClr>
                <a:schemeClr val="dk1"/>
              </a:buClr>
              <a:buSzPts val="2040"/>
              <a:buChar char="•"/>
            </a:pPr>
            <a:r>
              <a:rPr lang="en-IN" sz="2040"/>
              <a:t>General imports, like import math, make all functionality from the math package available to you. However, if you decide to only use a specific part of a package, you can always make your import more selective:</a:t>
            </a:r>
            <a:endParaRPr/>
          </a:p>
          <a:p>
            <a:pPr marL="0" lvl="0" indent="0" algn="l" rtl="0">
              <a:lnSpc>
                <a:spcPct val="7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	from</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math</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import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pi</a:t>
            </a:r>
            <a:r>
              <a:rPr lang="en-IN" sz="2040">
                <a:solidFill>
                  <a:srgbClr val="F8F8F8"/>
                </a:solidFill>
                <a:latin typeface="Courier New"/>
                <a:ea typeface="Courier New"/>
                <a:cs typeface="Courier New"/>
                <a:sym typeface="Courier New"/>
              </a:rPr>
              <a:t> </a:t>
            </a:r>
            <a:endParaRPr sz="2040"/>
          </a:p>
          <a:p>
            <a:pPr marL="228600" lvl="0" indent="-228600" algn="l" rtl="0">
              <a:lnSpc>
                <a:spcPct val="70000"/>
              </a:lnSpc>
              <a:spcBef>
                <a:spcPts val="1000"/>
              </a:spcBef>
              <a:spcAft>
                <a:spcPts val="0"/>
              </a:spcAft>
              <a:buClr>
                <a:schemeClr val="dk1"/>
              </a:buClr>
              <a:buSzPts val="2040"/>
              <a:buChar char="•"/>
            </a:pPr>
            <a:r>
              <a:rPr lang="en-IN" sz="2040"/>
              <a:t>Let's say the Moon's orbit around planet Earth is a perfect circle, with a radius r (in km) that is defined in the script.</a:t>
            </a:r>
            <a:endParaRPr/>
          </a:p>
          <a:p>
            <a:pPr marL="228600" lvl="0" indent="-228600" algn="l" rtl="0">
              <a:lnSpc>
                <a:spcPct val="70000"/>
              </a:lnSpc>
              <a:spcBef>
                <a:spcPts val="1000"/>
              </a:spcBef>
              <a:spcAft>
                <a:spcPts val="0"/>
              </a:spcAft>
              <a:buClr>
                <a:srgbClr val="AEAEAE"/>
              </a:buClr>
              <a:buSzPts val="2040"/>
              <a:buChar char="•"/>
            </a:pPr>
            <a:r>
              <a:rPr lang="en-IN" sz="2040">
                <a:solidFill>
                  <a:srgbClr val="AEAEAE"/>
                </a:solidFill>
                <a:latin typeface="Courier New"/>
                <a:ea typeface="Courier New"/>
                <a:cs typeface="Courier New"/>
                <a:sym typeface="Courier New"/>
              </a:rPr>
              <a:t>#Perform a selective </a:t>
            </a:r>
            <a:r>
              <a:rPr lang="en-IN" sz="2040">
                <a:solidFill>
                  <a:srgbClr val="FBDE2D"/>
                </a:solidFill>
                <a:latin typeface="Courier New"/>
                <a:ea typeface="Courier New"/>
                <a:cs typeface="Courier New"/>
                <a:sym typeface="Courier New"/>
              </a:rPr>
              <a:t>import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from</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the</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math</a:t>
            </a:r>
            <a:r>
              <a:rPr lang="en-IN" sz="204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AEAEAE"/>
              </a:buClr>
              <a:buSzPts val="2040"/>
              <a:buChar char="•"/>
            </a:pPr>
            <a:r>
              <a:rPr lang="en-IN" sz="2040">
                <a:solidFill>
                  <a:srgbClr val="AEAEAE"/>
                </a:solidFill>
                <a:latin typeface="Courier New"/>
                <a:ea typeface="Courier New"/>
                <a:cs typeface="Courier New"/>
                <a:sym typeface="Courier New"/>
              </a:rPr>
              <a:t>#package where you only import the radians function.</a:t>
            </a:r>
            <a:r>
              <a:rPr lang="en-IN" sz="204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AEAEAE"/>
              </a:buClr>
              <a:buSzPts val="2040"/>
              <a:buChar char="•"/>
            </a:pPr>
            <a:r>
              <a:rPr lang="en-IN" sz="2040">
                <a:solidFill>
                  <a:srgbClr val="AEAEAE"/>
                </a:solidFill>
                <a:latin typeface="Courier New"/>
                <a:ea typeface="Courier New"/>
                <a:cs typeface="Courier New"/>
                <a:sym typeface="Courier New"/>
              </a:rPr>
              <a:t>#Calculate the distance travelled by the Moon over 12 degrees of its orbit. </a:t>
            </a:r>
            <a:endParaRPr/>
          </a:p>
          <a:p>
            <a:pPr marL="228600" lvl="0" indent="-228600" algn="l" rtl="0">
              <a:lnSpc>
                <a:spcPct val="70000"/>
              </a:lnSpc>
              <a:spcBef>
                <a:spcPts val="1000"/>
              </a:spcBef>
              <a:spcAft>
                <a:spcPts val="0"/>
              </a:spcAft>
              <a:buClr>
                <a:srgbClr val="AEAEAE"/>
              </a:buClr>
              <a:buSzPts val="2040"/>
              <a:buChar char="•"/>
            </a:pPr>
            <a:r>
              <a:rPr lang="en-IN" sz="2040">
                <a:solidFill>
                  <a:srgbClr val="AEAEAE"/>
                </a:solidFill>
                <a:latin typeface="Courier New"/>
                <a:ea typeface="Courier New"/>
                <a:cs typeface="Courier New"/>
                <a:sym typeface="Courier New"/>
              </a:rPr>
              <a:t>Assign the result to dist. You can calculate this as r*ϕ, where r is the radius and ϕ</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is</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the</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angle</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in</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radians</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040"/>
              <a:buChar char="•"/>
            </a:pPr>
            <a:r>
              <a:rPr lang="en-IN" sz="2040">
                <a:solidFill>
                  <a:srgbClr val="8DA6CE"/>
                </a:solidFill>
                <a:latin typeface="Courier New"/>
                <a:ea typeface="Courier New"/>
                <a:cs typeface="Courier New"/>
                <a:sym typeface="Courier New"/>
              </a:rPr>
              <a:t>To</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convert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an</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angle</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in</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degrees</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to</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an</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angle</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in</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radians</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use</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the</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radians</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function</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which</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you</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just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imported</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040"/>
              <a:buChar char="•"/>
            </a:pPr>
            <a:r>
              <a:rPr lang="en-IN" sz="2040">
                <a:solidFill>
                  <a:srgbClr val="8DA6CE"/>
                </a:solidFill>
                <a:latin typeface="Courier New"/>
                <a:ea typeface="Courier New"/>
                <a:cs typeface="Courier New"/>
                <a:sym typeface="Courier New"/>
              </a:rPr>
              <a:t>Print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out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dist</a:t>
            </a:r>
            <a:r>
              <a:rPr lang="en-IN" sz="2040">
                <a:solidFill>
                  <a:srgbClr val="FBDE2D"/>
                </a:solidFill>
                <a:latin typeface="Courier New"/>
                <a:ea typeface="Courier New"/>
                <a:cs typeface="Courier New"/>
                <a:sym typeface="Courier New"/>
              </a:rPr>
              <a:t>.</a:t>
            </a:r>
            <a:endParaRPr sz="204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Calculate distance travelled by moon</a:t>
            </a:r>
            <a:endParaRPr/>
          </a:p>
        </p:txBody>
      </p:sp>
      <p:sp>
        <p:nvSpPr>
          <p:cNvPr id="514" name="Google Shape;514;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Definition of radius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	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192500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radians function of math package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	from</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math</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radians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Travel distance of Moon if 12 degrees. Store in dist.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	dist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radians</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dist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	print(</a:t>
            </a:r>
            <a:r>
              <a:rPr lang="en-IN">
                <a:solidFill>
                  <a:srgbClr val="8DA6CE"/>
                </a:solidFill>
                <a:latin typeface="Courier New"/>
                <a:ea typeface="Courier New"/>
                <a:cs typeface="Courier New"/>
                <a:sym typeface="Courier New"/>
              </a:rPr>
              <a:t>dist</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Numpy </a:t>
            </a:r>
            <a:endParaRPr/>
          </a:p>
        </p:txBody>
      </p:sp>
      <p:sp>
        <p:nvSpPr>
          <p:cNvPr id="520" name="Google Shape;520;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List is powerful, collection of values</a:t>
            </a:r>
            <a:endParaRPr/>
          </a:p>
          <a:p>
            <a:pPr marL="228600" lvl="0" indent="-228600" algn="l" rtl="0">
              <a:lnSpc>
                <a:spcPct val="90000"/>
              </a:lnSpc>
              <a:spcBef>
                <a:spcPts val="1000"/>
              </a:spcBef>
              <a:spcAft>
                <a:spcPts val="0"/>
              </a:spcAft>
              <a:buClr>
                <a:schemeClr val="dk1"/>
              </a:buClr>
              <a:buSzPts val="2400"/>
              <a:buChar char="•"/>
            </a:pPr>
            <a:r>
              <a:rPr lang="en-IN"/>
              <a:t>Hold different types and you can change, add or remove elements from the list</a:t>
            </a:r>
            <a:endParaRPr/>
          </a:p>
          <a:p>
            <a:pPr marL="228600" lvl="0" indent="-228600" algn="l" rtl="0">
              <a:lnSpc>
                <a:spcPct val="90000"/>
              </a:lnSpc>
              <a:spcBef>
                <a:spcPts val="1000"/>
              </a:spcBef>
              <a:spcAft>
                <a:spcPts val="0"/>
              </a:spcAft>
              <a:buClr>
                <a:schemeClr val="dk1"/>
              </a:buClr>
              <a:buSzPts val="2400"/>
              <a:buChar char="•"/>
            </a:pPr>
            <a:r>
              <a:rPr lang="en-IN"/>
              <a:t>But for data scientist you need to apply operations on entire array</a:t>
            </a:r>
            <a:endParaRPr/>
          </a:p>
          <a:p>
            <a:pPr marL="685800" lvl="1" indent="-228600" algn="l" rtl="0">
              <a:lnSpc>
                <a:spcPct val="90000"/>
              </a:lnSpc>
              <a:spcBef>
                <a:spcPts val="500"/>
              </a:spcBef>
              <a:spcAft>
                <a:spcPts val="0"/>
              </a:spcAft>
              <a:buClr>
                <a:schemeClr val="dk1"/>
              </a:buClr>
              <a:buSzPts val="2400"/>
              <a:buChar char="•"/>
            </a:pPr>
            <a:r>
              <a:rPr lang="en-IN"/>
              <a:t>Mathematical operations on entire collection of data set/list/arrays</a:t>
            </a:r>
            <a:endParaRPr/>
          </a:p>
          <a:p>
            <a:pPr marL="685800" lvl="1" indent="-228600" algn="l" rtl="0">
              <a:lnSpc>
                <a:spcPct val="90000"/>
              </a:lnSpc>
              <a:spcBef>
                <a:spcPts val="500"/>
              </a:spcBef>
              <a:spcAft>
                <a:spcPts val="0"/>
              </a:spcAft>
              <a:buClr>
                <a:schemeClr val="dk1"/>
              </a:buClr>
              <a:buSzPts val="2400"/>
              <a:buChar char="•"/>
            </a:pPr>
            <a:r>
              <a:rPr lang="en-IN"/>
              <a:t>Speed </a:t>
            </a:r>
            <a:endParaRPr/>
          </a:p>
          <a:p>
            <a:pPr marL="457200" lvl="1" indent="0" algn="l" rtl="0">
              <a:lnSpc>
                <a:spcPct val="90000"/>
              </a:lnSpc>
              <a:spcBef>
                <a:spcPts val="500"/>
              </a:spcBef>
              <a:spcAft>
                <a:spcPts val="0"/>
              </a:spcAft>
              <a:buClr>
                <a:schemeClr val="dk1"/>
              </a:buClr>
              <a:buSzPts val="2400"/>
              <a:buNone/>
            </a:pPr>
            <a:r>
              <a:rPr lang="en-IN"/>
              <a:t>Solution is numpy (numerical python): you can perform operations on entire arrays.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Create numpy array</a:t>
            </a:r>
            <a:endParaRPr/>
          </a:p>
        </p:txBody>
      </p:sp>
      <p:sp>
        <p:nvSpPr>
          <p:cNvPr id="526" name="Google Shape;526;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Create list baseball</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180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215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210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210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188</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176</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209</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200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Import the numpy package as np</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Create a Numpy array from baseball: np_baseball</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baseball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Print out type of 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Calculate bmi of players </a:t>
            </a:r>
            <a:endParaRPr/>
          </a:p>
        </p:txBody>
      </p:sp>
      <p:sp>
        <p:nvSpPr>
          <p:cNvPr id="532" name="Google Shape;532;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IN" sz="2200"/>
              <a:t>You are a huge baseball fan. You decide to call the MLB (Major League Baseball) and ask around for some more statistics on the height of the main players. They pass along data on more than a thousand players, which is stored as a regular Python list: height. The height is expressed in inches. Can you make a Numpy array out of it and convert the units to centimeters?</a:t>
            </a:r>
            <a:endParaRPr/>
          </a:p>
          <a:p>
            <a:pPr marL="228600" lvl="0" indent="-228600" algn="l" rtl="0">
              <a:lnSpc>
                <a:spcPct val="90000"/>
              </a:lnSpc>
              <a:spcBef>
                <a:spcPts val="1000"/>
              </a:spcBef>
              <a:spcAft>
                <a:spcPts val="0"/>
              </a:spcAft>
              <a:buClr>
                <a:schemeClr val="dk1"/>
              </a:buClr>
              <a:buSzPts val="2200"/>
              <a:buChar char="•"/>
            </a:pPr>
            <a:r>
              <a:rPr lang="en-IN" sz="2200"/>
              <a:t>height is already available and the numpy package is loaded, so you can start straight away (Source: stat.ucla.edu).</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BMI </a:t>
            </a:r>
            <a:endParaRPr/>
          </a:p>
        </p:txBody>
      </p:sp>
      <p:sp>
        <p:nvSpPr>
          <p:cNvPr id="538" name="Google Shape;538;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height and weight are available as a regular lists</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Import numpy</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Create array from height with correct units: np_height_m</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np_height_m</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height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0.0254</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Create array from weight with correct units: np_weight_kg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np_weight_kg</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weight</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0.453592</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Calculate the BMI: bmi</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bmi</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np_weight_kg</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np_height_m</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2</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Print out bmi</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bmi</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Lightweight baseball players</a:t>
            </a:r>
            <a:endParaRPr/>
          </a:p>
        </p:txBody>
      </p:sp>
      <p:sp>
        <p:nvSpPr>
          <p:cNvPr id="544" name="Google Shape;544;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AEAEAE"/>
              </a:buClr>
              <a:buSzPts val="2220"/>
              <a:buNone/>
            </a:pPr>
            <a:r>
              <a:rPr lang="en-IN" sz="2220">
                <a:solidFill>
                  <a:srgbClr val="AEAEAE"/>
                </a:solidFill>
                <a:latin typeface="Courier New"/>
                <a:ea typeface="Courier New"/>
                <a:cs typeface="Courier New"/>
                <a:sym typeface="Courier New"/>
              </a:rPr>
              <a:t>#To subset both regular Python lists and Numpy arrays, you can use square brackets:</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	x</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4</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9</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6</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3</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x</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	import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numpy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	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array</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x</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#For Numpy specifically, you can also use boolean Numpy arrays:</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	high</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&gt;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5</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high</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#The code that calculates the BMI of all baseball players is already included.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#Follow the instructions and reveal interesting things from the data!</a:t>
            </a:r>
            <a:endParaRPr sz="2220"/>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28003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Organizations Using Python (sector wise)</a:t>
            </a:r>
            <a:endParaRPr/>
          </a:p>
        </p:txBody>
      </p:sp>
      <p:sp>
        <p:nvSpPr>
          <p:cNvPr id="133" name="Google Shape;13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34" name="Google Shape;13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400"/>
              <a:buChar char="•"/>
            </a:pPr>
            <a:r>
              <a:rPr lang="en-IN" b="1">
                <a:solidFill>
                  <a:schemeClr val="accent1"/>
                </a:solidFill>
              </a:rPr>
              <a:t>Web Development :</a:t>
            </a:r>
            <a:r>
              <a:rPr lang="en-IN"/>
              <a:t> Yahoo Maps, Yahoo Groups, Google, Zope Corporation, Ultraseek, Linux Weekly News, ElasticHosts Cloud Servers, Mojam.com, hunch, Shopzilla, Movieplayer.it, Multiplayer.it.</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Games:</a:t>
            </a:r>
            <a:r>
              <a:rPr lang="en-IN" b="1"/>
              <a:t> </a:t>
            </a:r>
            <a:r>
              <a:rPr lang="en-IN"/>
              <a:t>Battlefield 2, Crystal Space, Star Trek Bridge Commander, The Temple of Elemental Evil, Vampire: The Masquerade: Bloodlines, Civilization 4, QuArK (Quake Army Knife)</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Graphics :</a:t>
            </a:r>
            <a:r>
              <a:rPr lang="en-IN" b="1"/>
              <a:t> </a:t>
            </a:r>
            <a:r>
              <a:rPr lang="en-IN"/>
              <a:t>Industrial Light &amp; Magic, Walt Disney Feature Animation, HKS, Inc. (ABAQUS/CAE), RoboFog, Caligari Corporation, Blender 3D, Jasc Software, Paint Shop Pro.</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550" name="Google Shape;550;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rgbClr val="AEAEAE"/>
              </a:buClr>
              <a:buSzPts val="2040"/>
              <a:buNone/>
            </a:pPr>
            <a:r>
              <a:rPr lang="en-IN" sz="2040">
                <a:solidFill>
                  <a:srgbClr val="AEAEAE"/>
                </a:solidFill>
                <a:latin typeface="Courier New"/>
                <a:ea typeface="Courier New"/>
                <a:cs typeface="Courier New"/>
                <a:sym typeface="Courier New"/>
              </a:rPr>
              <a:t># height and weight are available as a regular lists</a:t>
            </a:r>
            <a:r>
              <a:rPr lang="en-IN" sz="2040">
                <a:solidFill>
                  <a:srgbClr val="F8F8F8"/>
                </a:solidFill>
                <a:latin typeface="Courier New"/>
                <a:ea typeface="Courier New"/>
                <a:cs typeface="Courier New"/>
                <a:sym typeface="Courier New"/>
              </a:rPr>
              <a:t> </a:t>
            </a:r>
            <a:r>
              <a:rPr lang="en-IN" sz="2040">
                <a:solidFill>
                  <a:srgbClr val="AEAEAE"/>
                </a:solidFill>
                <a:latin typeface="Courier New"/>
                <a:ea typeface="Courier New"/>
                <a:cs typeface="Courier New"/>
                <a:sym typeface="Courier New"/>
              </a:rPr>
              <a:t># Import numpy</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import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numpy</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as</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Calculate the BMI: bmi</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np_height_m</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array</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height</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0.0254</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np_weight_kg</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array</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weight</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0.453592</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bmi</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np_weight_kg</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np_height_m</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2</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Create the light array</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light</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bmi</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&lt;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21</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Print out light</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print(</a:t>
            </a:r>
            <a:r>
              <a:rPr lang="en-IN" sz="2040">
                <a:solidFill>
                  <a:srgbClr val="8DA6CE"/>
                </a:solidFill>
                <a:latin typeface="Courier New"/>
                <a:ea typeface="Courier New"/>
                <a:cs typeface="Courier New"/>
                <a:sym typeface="Courier New"/>
              </a:rPr>
              <a:t>light</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Print out BMIs of all baseball players whose BMI is below 2.1</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print(</a:t>
            </a:r>
            <a:r>
              <a:rPr lang="en-IN" sz="2040">
                <a:solidFill>
                  <a:srgbClr val="8DA6CE"/>
                </a:solidFill>
                <a:latin typeface="Courier New"/>
                <a:ea typeface="Courier New"/>
                <a:cs typeface="Courier New"/>
                <a:sym typeface="Courier New"/>
              </a:rPr>
              <a:t>bmi</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bmi</a:t>
            </a:r>
            <a:r>
              <a:rPr lang="en-IN" sz="2040">
                <a:solidFill>
                  <a:srgbClr val="FBDE2D"/>
                </a:solidFill>
                <a:latin typeface="Courier New"/>
                <a:ea typeface="Courier New"/>
                <a:cs typeface="Courier New"/>
                <a:sym typeface="Courier New"/>
              </a:rPr>
              <a:t>&lt;</a:t>
            </a:r>
            <a:r>
              <a:rPr lang="en-IN" sz="2040">
                <a:solidFill>
                  <a:srgbClr val="D8FA3C"/>
                </a:solidFill>
                <a:latin typeface="Courier New"/>
                <a:ea typeface="Courier New"/>
                <a:cs typeface="Courier New"/>
                <a:sym typeface="Courier New"/>
              </a:rPr>
              <a:t>21</a:t>
            </a:r>
            <a:r>
              <a:rPr lang="en-IN" sz="2040">
                <a:solidFill>
                  <a:srgbClr val="FBDE2D"/>
                </a:solidFill>
                <a:latin typeface="Courier New"/>
                <a:ea typeface="Courier New"/>
                <a:cs typeface="Courier New"/>
                <a:sym typeface="Courier New"/>
              </a:rPr>
              <a:t>])</a:t>
            </a:r>
            <a:endParaRPr sz="2040"/>
          </a:p>
          <a:p>
            <a:pPr marL="0" lvl="0" indent="0" algn="l" rtl="0">
              <a:lnSpc>
                <a:spcPct val="80000"/>
              </a:lnSpc>
              <a:spcBef>
                <a:spcPts val="1000"/>
              </a:spcBef>
              <a:spcAft>
                <a:spcPts val="0"/>
              </a:spcAft>
              <a:buClr>
                <a:schemeClr val="dk1"/>
              </a:buClr>
              <a:buSzPts val="2040"/>
              <a:buNone/>
            </a:pPr>
            <a:endParaRPr sz="204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Numpy Side Effects</a:t>
            </a:r>
            <a:endParaRPr/>
          </a:p>
        </p:txBody>
      </p:sp>
      <p:sp>
        <p:nvSpPr>
          <p:cNvPr id="556" name="Google Shape;556;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great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vector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arithmetic</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arrays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cannot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contain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elements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with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different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types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If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try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build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such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list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some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elments</a:t>
            </a:r>
            <a:r>
              <a:rPr lang="en-IN">
                <a:solidFill>
                  <a:srgbClr val="F8F8F8"/>
                </a:solidFill>
                <a:latin typeface="Courier New"/>
                <a:ea typeface="Courier New"/>
                <a:cs typeface="Courier New"/>
                <a:sym typeface="Courier New"/>
              </a:rPr>
              <a:t>' types are changed to end up with a homogenous list. This is known as type coercion.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Second</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typical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arithmetic</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operators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such</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have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different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meaning</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regular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Python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lists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arrays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Have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look</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line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code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([True,</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3</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4</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False])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solidFill>
                <a:srgbClr val="F8F8F8"/>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Subsetting Numpy Arrays</a:t>
            </a:r>
            <a:endParaRPr/>
          </a:p>
        </p:txBody>
      </p:sp>
      <p:sp>
        <p:nvSpPr>
          <p:cNvPr id="562" name="Google Shape;562;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subsetting (using the square bracket notation on lists or arrays) works exactly the same.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x</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"a"</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"b"</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"c"</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x</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np_x</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np_x</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Example</a:t>
            </a:r>
            <a:endParaRPr/>
          </a:p>
        </p:txBody>
      </p:sp>
      <p:sp>
        <p:nvSpPr>
          <p:cNvPr id="568" name="Google Shape;568;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height and weight are available as a regular lists# Import numpy</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Store weight and height lists as numpy arrays</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np_weight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weight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np_height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height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the weight at index 50</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np_weight</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50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sub-array of np_height: index 100 up to and including index 110</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np_height</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100</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111</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2D Numpy Arrays</a:t>
            </a:r>
            <a:endParaRPr/>
          </a:p>
        </p:txBody>
      </p:sp>
      <p:sp>
        <p:nvSpPr>
          <p:cNvPr id="574" name="Google Shape;574;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Create baseball, a list of lists</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180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78.4</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215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102.7</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210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98.5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188</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75.2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numpy</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Create a 2D Numpy array from baseball: np_baseball</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baseball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the type of np_baseball</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type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Print out the shape of 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shape</a:t>
            </a:r>
            <a:r>
              <a:rPr lang="en-IN">
                <a:solidFill>
                  <a:srgbClr val="FBDE2D"/>
                </a:solidFill>
                <a:latin typeface="Courier New"/>
                <a:ea typeface="Courier New"/>
                <a:cs typeface="Courier New"/>
                <a:sym typeface="Courier New"/>
              </a:rPr>
              <a:t>)</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Baseball data in 2D form</a:t>
            </a:r>
            <a:endParaRPr/>
          </a:p>
        </p:txBody>
      </p:sp>
      <p:sp>
        <p:nvSpPr>
          <p:cNvPr id="580" name="Google Shape;580;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You have another look at the MLB data and realize that it makes more sense to restructure all this information in a 2D Numpy array. This array should have 1015 rows, corresponding to the 1015 baseball players you have information on, and 2 columns (for height and weight).</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baseball is available as a regular list of lists</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Import numpy package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Create a 2D Numpy array from baseball: np_baseball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baseball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Print out the shape of 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shape</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Subsetting 2D Numpy Arrays</a:t>
            </a:r>
            <a:endParaRPr/>
          </a:p>
        </p:txBody>
      </p:sp>
      <p:sp>
        <p:nvSpPr>
          <p:cNvPr id="586" name="Google Shape;586;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8DA6CE"/>
              </a:buClr>
              <a:buSzPts val="2220"/>
              <a:buNone/>
            </a:pPr>
            <a:r>
              <a:rPr lang="en-IN" sz="2220">
                <a:solidFill>
                  <a:srgbClr val="8DA6CE"/>
                </a:solidFill>
                <a:latin typeface="Courier New"/>
                <a:ea typeface="Courier New"/>
                <a:cs typeface="Courier New"/>
                <a:sym typeface="Courier New"/>
              </a:rPr>
              <a:t>If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your</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2D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Numpy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array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regular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structure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each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row</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column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fixed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number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values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complicated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ways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subsetting</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become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very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easy</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Have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look</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code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below</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where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elements</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"c"</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extracted</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from</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lists</a:t>
            </a:r>
            <a:r>
              <a:rPr lang="en-IN" sz="2220">
                <a:solidFill>
                  <a:srgbClr val="FBDE2D"/>
                </a:solidFill>
                <a:latin typeface="Courier New"/>
                <a:ea typeface="Courier New"/>
                <a:cs typeface="Courier New"/>
                <a:sym typeface="Courier New"/>
              </a:rPr>
              <a:t>.</a:t>
            </a:r>
            <a:endParaRPr sz="2220"/>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regular list of lists</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x</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"a"</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"b"</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"c"</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"d"</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x</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0</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0</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x</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0</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numpy</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import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numpy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np_x</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array</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x</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np_x</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0</a:t>
            </a:r>
            <a:r>
              <a:rPr lang="en-IN" sz="2220">
                <a:solidFill>
                  <a:srgbClr val="FBDE2D"/>
                </a:solidFill>
                <a:latin typeface="Courier New"/>
                <a:ea typeface="Courier New"/>
                <a:cs typeface="Courier New"/>
                <a:sym typeface="Courier New"/>
              </a:rPr>
              <a:t>]</a:t>
            </a:r>
            <a:endParaRPr sz="2220"/>
          </a:p>
          <a:p>
            <a:pPr marL="228600" lvl="0" indent="-87629" algn="l" rtl="0">
              <a:lnSpc>
                <a:spcPct val="80000"/>
              </a:lnSpc>
              <a:spcBef>
                <a:spcPts val="1000"/>
              </a:spcBef>
              <a:spcAft>
                <a:spcPts val="0"/>
              </a:spcAft>
              <a:buClr>
                <a:schemeClr val="dk1"/>
              </a:buClr>
              <a:buSzPts val="2220"/>
              <a:buNone/>
            </a:pPr>
            <a:endParaRPr sz="2220"/>
          </a:p>
        </p:txBody>
      </p:sp>
      <p:sp>
        <p:nvSpPr>
          <p:cNvPr id="587" name="Google Shape;587;p74"/>
          <p:cNvSpPr txBox="1"/>
          <p:nvPr/>
        </p:nvSpPr>
        <p:spPr>
          <a:xfrm>
            <a:off x="5638800" y="4678681"/>
            <a:ext cx="5715000" cy="1200329"/>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2F5496"/>
              </a:buClr>
              <a:buSzPts val="1800"/>
              <a:buFont typeface="Courier New"/>
              <a:buNone/>
            </a:pPr>
            <a:r>
              <a:rPr lang="en-IN" sz="1800" b="1">
                <a:solidFill>
                  <a:srgbClr val="2F5496"/>
                </a:solidFill>
                <a:latin typeface="Courier New"/>
                <a:ea typeface="Courier New"/>
                <a:cs typeface="Courier New"/>
                <a:sym typeface="Courier New"/>
              </a:rPr>
              <a:t>array([[ 1.73, 1.68, 1.71],  </a:t>
            </a:r>
            <a:r>
              <a:rPr lang="en-IN" sz="1800" b="1">
                <a:solidFill>
                  <a:schemeClr val="dk1"/>
                </a:solidFill>
                <a:latin typeface="Courier New"/>
                <a:ea typeface="Courier New"/>
                <a:cs typeface="Courier New"/>
                <a:sym typeface="Courier New"/>
              </a:rPr>
              <a:t>0</a:t>
            </a:r>
            <a:endParaRPr/>
          </a:p>
          <a:p>
            <a:pPr marL="0" marR="0" lvl="0" indent="0" algn="l" rtl="0">
              <a:spcBef>
                <a:spcPts val="0"/>
              </a:spcBef>
              <a:spcAft>
                <a:spcPts val="0"/>
              </a:spcAft>
              <a:buClr>
                <a:srgbClr val="2F5496"/>
              </a:buClr>
              <a:buSzPts val="1800"/>
              <a:buFont typeface="Courier New"/>
              <a:buNone/>
            </a:pPr>
            <a:r>
              <a:rPr lang="en-IN" sz="1800" b="1">
                <a:solidFill>
                  <a:srgbClr val="2F5496"/>
                </a:solidFill>
                <a:latin typeface="Courier New"/>
                <a:ea typeface="Courier New"/>
                <a:cs typeface="Courier New"/>
                <a:sym typeface="Courier New"/>
              </a:rPr>
              <a:t>	  [ 65.4 , 59.2, 63.6]])  </a:t>
            </a:r>
            <a:r>
              <a:rPr lang="en-IN" sz="1800" b="1">
                <a:solidFill>
                  <a:schemeClr val="dk1"/>
                </a:solidFill>
                <a:latin typeface="Courier New"/>
                <a:ea typeface="Courier New"/>
                <a:cs typeface="Courier New"/>
                <a:sym typeface="Courier New"/>
              </a:rPr>
              <a:t>1</a:t>
            </a:r>
            <a:endParaRPr/>
          </a:p>
          <a:p>
            <a:pPr marL="0" marR="0" lvl="0" indent="0" algn="l" rtl="0">
              <a:spcBef>
                <a:spcPts val="0"/>
              </a:spcBef>
              <a:spcAft>
                <a:spcPts val="0"/>
              </a:spcAft>
              <a:buClr>
                <a:srgbClr val="2F5496"/>
              </a:buClr>
              <a:buSzPts val="1800"/>
              <a:buFont typeface="Courier New"/>
              <a:buNone/>
            </a:pPr>
            <a:r>
              <a:rPr lang="en-IN" sz="1800" b="1">
                <a:solidFill>
                  <a:srgbClr val="2F5496"/>
                </a:solidFill>
                <a:latin typeface="Courier New"/>
                <a:ea typeface="Courier New"/>
                <a:cs typeface="Courier New"/>
                <a:sym typeface="Courier New"/>
              </a:rPr>
              <a:t>	      </a:t>
            </a:r>
            <a:r>
              <a:rPr lang="en-IN" sz="1800" b="1">
                <a:solidFill>
                  <a:schemeClr val="dk1"/>
                </a:solidFill>
                <a:latin typeface="Courier New"/>
                <a:ea typeface="Courier New"/>
                <a:cs typeface="Courier New"/>
                <a:sym typeface="Courier New"/>
              </a:rPr>
              <a:t>0      1     2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Sub-setting 2D arrays</a:t>
            </a:r>
            <a:endParaRPr/>
          </a:p>
        </p:txBody>
      </p:sp>
      <p:sp>
        <p:nvSpPr>
          <p:cNvPr id="593" name="Google Shape;593;p75"/>
          <p:cNvSpPr txBox="1">
            <a:spLocks noGrp="1"/>
          </p:cNvSpPr>
          <p:nvPr>
            <p:ph type="body" idx="1"/>
          </p:nvPr>
        </p:nvSpPr>
        <p:spPr>
          <a:xfrm>
            <a:off x="838200" y="1825625"/>
            <a:ext cx="10936458"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baseball is available as a regular list of lists</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Import numpy package</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FBDE2D"/>
              </a:buClr>
              <a:buSzPts val="2400"/>
              <a:buChar char="•"/>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Create np_baseball (2 cols)</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baseball</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Print out the 50th row of 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49</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Select the entire second column of np_baseball: np_weight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np_weight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Print out height of 124th player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123</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2D Arithmetic</a:t>
            </a:r>
            <a:endParaRPr/>
          </a:p>
        </p:txBody>
      </p:sp>
      <p:sp>
        <p:nvSpPr>
          <p:cNvPr id="599" name="Google Shape;599;p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DA6CE"/>
              </a:buClr>
              <a:buSzPts val="2400"/>
              <a:buNone/>
            </a:pP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able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perform</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calculations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element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wise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arrays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isn</a:t>
            </a:r>
            <a:r>
              <a:rPr lang="en-IN">
                <a:solidFill>
                  <a:srgbClr val="F8F8F8"/>
                </a:solidFill>
                <a:latin typeface="Courier New"/>
                <a:ea typeface="Courier New"/>
                <a:cs typeface="Courier New"/>
                <a:sym typeface="Courier New"/>
              </a:rPr>
              <a:t>'t any different! You can combine matrices with single numbers, with vectors, and with other matrices. </a:t>
            </a:r>
            <a:r>
              <a:rPr lang="en-IN">
                <a:solidFill>
                  <a:srgbClr val="8DA6CE"/>
                </a:solidFill>
                <a:latin typeface="Courier New"/>
                <a:ea typeface="Courier New"/>
                <a:cs typeface="Courier New"/>
                <a:sym typeface="Courier New"/>
              </a:rPr>
              <a:t>Execute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code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below</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IPython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shell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see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understand</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np_mat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3</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4</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6</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np_mat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np_mat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np_mat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np_mat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Example</a:t>
            </a:r>
            <a:endParaRPr/>
          </a:p>
        </p:txBody>
      </p:sp>
      <p:sp>
        <p:nvSpPr>
          <p:cNvPr id="605" name="Google Shape;605;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managed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get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hold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changes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weight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age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baseball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players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available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array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update</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Add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update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out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result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want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convert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units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weight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first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step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create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array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with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three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values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0.0254</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0.453592</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Name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array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conversion</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Multiply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np_baseball</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with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conversion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out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result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Organizations Using Python (sector wise)</a:t>
            </a:r>
            <a:endParaRPr/>
          </a:p>
        </p:txBody>
      </p:sp>
      <p:sp>
        <p:nvSpPr>
          <p:cNvPr id="140" name="Google Shape;14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400"/>
              <a:buChar char="•"/>
            </a:pPr>
            <a:r>
              <a:rPr lang="en-IN" b="1">
                <a:solidFill>
                  <a:schemeClr val="accent1"/>
                </a:solidFill>
              </a:rPr>
              <a:t>Financial :</a:t>
            </a:r>
            <a:r>
              <a:rPr lang="en-IN">
                <a:solidFill>
                  <a:schemeClr val="accent1"/>
                </a:solidFill>
              </a:rPr>
              <a:t> </a:t>
            </a:r>
            <a:r>
              <a:rPr lang="en-IN"/>
              <a:t>Altis Investment Management, ABN AMRO Bank, Treasury Systems, Bellco Credit Union, Journyx Timesheet and Resource Management Software</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Science :</a:t>
            </a:r>
            <a:r>
              <a:rPr lang="en-IN"/>
              <a:t> National Weather Service, Radar Remote Sensing Group, Applied Maths, Biosoft, The National Research Council of Canada, Los Alamos National Laboratory (LANL) Theoretical Physics Division, AlphaGene, Inc., LLNL, </a:t>
            </a:r>
            <a:r>
              <a:rPr lang="en-IN">
                <a:solidFill>
                  <a:schemeClr val="accent1"/>
                </a:solidFill>
              </a:rPr>
              <a:t>NASA,</a:t>
            </a:r>
            <a:r>
              <a:rPr lang="en-IN"/>
              <a:t> Swedish Meteorological and Hydrological Institute (SMHI), Environmental Systems Research Institute (ESRI), Objexx Engineering, Nmag Computational Micromagnetics</a:t>
            </a:r>
            <a:endParaRPr/>
          </a:p>
          <a:p>
            <a:pPr marL="228600" lvl="0" indent="-76200" algn="l" rtl="0">
              <a:lnSpc>
                <a:spcPct val="90000"/>
              </a:lnSpc>
              <a:spcBef>
                <a:spcPts val="1000"/>
              </a:spcBef>
              <a:spcAft>
                <a:spcPts val="0"/>
              </a:spcAft>
              <a:buClr>
                <a:schemeClr val="dk1"/>
              </a:buClr>
              <a:buSzPts val="2400"/>
              <a:buNone/>
            </a:pPr>
            <a:endParaRPr/>
          </a:p>
        </p:txBody>
      </p:sp>
      <p:sp>
        <p:nvSpPr>
          <p:cNvPr id="141" name="Google Shape;14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 </a:t>
            </a:r>
            <a:endParaRPr/>
          </a:p>
        </p:txBody>
      </p:sp>
      <p:sp>
        <p:nvSpPr>
          <p:cNvPr id="611" name="Google Shape;611;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2040"/>
              <a:buNone/>
            </a:pPr>
            <a:r>
              <a:rPr lang="en-IN" sz="2040">
                <a:solidFill>
                  <a:srgbClr val="AEAEAE"/>
                </a:solidFill>
                <a:latin typeface="Courier New"/>
                <a:ea typeface="Courier New"/>
                <a:cs typeface="Courier New"/>
                <a:sym typeface="Courier New"/>
              </a:rPr>
              <a:t># baseball is available as a regular list of lists</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update is available as 2D Numpy array</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Import numpy package</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import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numpy</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as</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Create np_baseball (3 cols)</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np_baseball</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array</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baseball</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Print out addition of np_baseball and update</a:t>
            </a:r>
            <a:endParaRPr sz="2040">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print(</a:t>
            </a:r>
            <a:r>
              <a:rPr lang="en-IN" sz="2040">
                <a:solidFill>
                  <a:srgbClr val="8DA6CE"/>
                </a:solidFill>
                <a:latin typeface="Courier New"/>
                <a:ea typeface="Courier New"/>
                <a:cs typeface="Courier New"/>
                <a:sym typeface="Courier New"/>
              </a:rPr>
              <a:t>np_baseball</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update</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Create Numpy array: conversion</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040"/>
              <a:buNone/>
            </a:pPr>
            <a:r>
              <a:rPr lang="en-IN" sz="2040">
                <a:solidFill>
                  <a:srgbClr val="8DA6CE"/>
                </a:solidFill>
                <a:latin typeface="Courier New"/>
                <a:ea typeface="Courier New"/>
                <a:cs typeface="Courier New"/>
                <a:sym typeface="Courier New"/>
              </a:rPr>
              <a:t>conversion</a:t>
            </a:r>
            <a:r>
              <a:rPr lang="en-IN" sz="2040">
                <a:solidFill>
                  <a:srgbClr val="F8F8F8"/>
                </a:solidFill>
                <a:latin typeface="Courier New"/>
                <a:ea typeface="Courier New"/>
                <a:cs typeface="Courier New"/>
                <a:sym typeface="Courier New"/>
              </a:rPr>
              <a:t> </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8DA6CE"/>
                </a:solidFill>
                <a:latin typeface="Courier New"/>
                <a:ea typeface="Courier New"/>
                <a:cs typeface="Courier New"/>
                <a:sym typeface="Courier New"/>
              </a:rPr>
              <a:t>np</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array</a:t>
            </a:r>
            <a:r>
              <a:rPr lang="en-IN" sz="2040">
                <a:solidFill>
                  <a:srgbClr val="FBDE2D"/>
                </a:solidFill>
                <a:latin typeface="Courier New"/>
                <a:ea typeface="Courier New"/>
                <a:cs typeface="Courier New"/>
                <a:sym typeface="Courier New"/>
              </a:rPr>
              <a:t>([</a:t>
            </a:r>
            <a:r>
              <a:rPr lang="en-IN" sz="2040">
                <a:solidFill>
                  <a:srgbClr val="D8FA3C"/>
                </a:solidFill>
                <a:latin typeface="Courier New"/>
                <a:ea typeface="Courier New"/>
                <a:cs typeface="Courier New"/>
                <a:sym typeface="Courier New"/>
              </a:rPr>
              <a:t>0.0254</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0.453592</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r>
              <a:rPr lang="en-IN" sz="2040">
                <a:solidFill>
                  <a:srgbClr val="D8FA3C"/>
                </a:solidFill>
                <a:latin typeface="Courier New"/>
                <a:ea typeface="Courier New"/>
                <a:cs typeface="Courier New"/>
                <a:sym typeface="Courier New"/>
              </a:rPr>
              <a:t>1</a:t>
            </a:r>
            <a:r>
              <a:rPr lang="en-IN" sz="2040">
                <a:solidFill>
                  <a:srgbClr val="FBDE2D"/>
                </a:solidFill>
                <a:latin typeface="Courier New"/>
                <a:ea typeface="Courier New"/>
                <a:cs typeface="Courier New"/>
                <a:sym typeface="Courier New"/>
              </a:rPr>
              <a:t>])</a:t>
            </a:r>
            <a:r>
              <a:rPr lang="en-IN" sz="204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2040"/>
              <a:buNone/>
            </a:pPr>
            <a:r>
              <a:rPr lang="en-IN" sz="2040">
                <a:solidFill>
                  <a:srgbClr val="AEAEAE"/>
                </a:solidFill>
                <a:latin typeface="Courier New"/>
                <a:ea typeface="Courier New"/>
                <a:cs typeface="Courier New"/>
                <a:sym typeface="Courier New"/>
              </a:rPr>
              <a:t># Print out product of np_baseball and conversion</a:t>
            </a:r>
            <a:endParaRPr sz="2040">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FBDE2D"/>
              </a:buClr>
              <a:buSzPts val="2040"/>
              <a:buNone/>
            </a:pPr>
            <a:r>
              <a:rPr lang="en-IN" sz="2040">
                <a:solidFill>
                  <a:srgbClr val="FBDE2D"/>
                </a:solidFill>
                <a:latin typeface="Courier New"/>
                <a:ea typeface="Courier New"/>
                <a:cs typeface="Courier New"/>
                <a:sym typeface="Courier New"/>
              </a:rPr>
              <a:t>print(</a:t>
            </a:r>
            <a:r>
              <a:rPr lang="en-IN" sz="2040">
                <a:solidFill>
                  <a:srgbClr val="8DA6CE"/>
                </a:solidFill>
                <a:latin typeface="Courier New"/>
                <a:ea typeface="Courier New"/>
                <a:cs typeface="Courier New"/>
                <a:sym typeface="Courier New"/>
              </a:rPr>
              <a:t>np_baseball</a:t>
            </a:r>
            <a:r>
              <a:rPr lang="en-IN" sz="2040">
                <a:solidFill>
                  <a:srgbClr val="FBDE2D"/>
                </a:solidFill>
                <a:latin typeface="Courier New"/>
                <a:ea typeface="Courier New"/>
                <a:cs typeface="Courier New"/>
                <a:sym typeface="Courier New"/>
              </a:rPr>
              <a:t>*</a:t>
            </a:r>
            <a:r>
              <a:rPr lang="en-IN" sz="2040">
                <a:solidFill>
                  <a:srgbClr val="8DA6CE"/>
                </a:solidFill>
                <a:latin typeface="Courier New"/>
                <a:ea typeface="Courier New"/>
                <a:cs typeface="Courier New"/>
                <a:sym typeface="Courier New"/>
              </a:rPr>
              <a:t>conversion</a:t>
            </a:r>
            <a:r>
              <a:rPr lang="en-IN" sz="2040">
                <a:solidFill>
                  <a:srgbClr val="FBDE2D"/>
                </a:solidFill>
                <a:latin typeface="Courier New"/>
                <a:ea typeface="Courier New"/>
                <a:cs typeface="Courier New"/>
                <a:sym typeface="Courier New"/>
              </a:rPr>
              <a:t>)</a:t>
            </a:r>
            <a:endParaRPr sz="2040"/>
          </a:p>
          <a:p>
            <a:pPr marL="228600" lvl="0" indent="-99060" algn="l" rtl="0">
              <a:lnSpc>
                <a:spcPct val="70000"/>
              </a:lnSpc>
              <a:spcBef>
                <a:spcPts val="1000"/>
              </a:spcBef>
              <a:spcAft>
                <a:spcPts val="0"/>
              </a:spcAft>
              <a:buClr>
                <a:schemeClr val="dk1"/>
              </a:buClr>
              <a:buSzPts val="2040"/>
              <a:buNone/>
            </a:pPr>
            <a:endParaRPr sz="204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Average versus median</a:t>
            </a:r>
            <a:endParaRPr/>
          </a:p>
        </p:txBody>
      </p:sp>
      <p:sp>
        <p:nvSpPr>
          <p:cNvPr id="617" name="Google Shape;617;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It basically comes down to importing Numpy and then calling several simple functions on the Numpy arrays:</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x</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4</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8</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mean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a:t>
            </a:r>
            <a:r>
              <a:rPr lang="en-IN">
                <a:solidFill>
                  <a:srgbClr val="FBDE2D"/>
                </a:solidFill>
                <a:latin typeface="Courier New"/>
                <a:ea typeface="Courier New"/>
                <a:cs typeface="Courier New"/>
                <a:sym typeface="Courier New"/>
              </a:rPr>
              <a:t>)</a:t>
            </a:r>
            <a:endParaRPr/>
          </a:p>
          <a:p>
            <a:pPr marL="228600" lvl="0" indent="-228600" algn="l" rtl="0">
              <a:lnSpc>
                <a:spcPct val="90000"/>
              </a:lnSpc>
              <a:spcBef>
                <a:spcPts val="1000"/>
              </a:spcBef>
              <a:spcAft>
                <a:spcPts val="0"/>
              </a:spcAft>
              <a:buClr>
                <a:schemeClr val="dk1"/>
              </a:buClr>
              <a:buSzPts val="2400"/>
              <a:buChar char="•"/>
            </a:pPr>
            <a:r>
              <a:rPr lang="en-IN"/>
              <a:t>Create Numpy array np_height, that is equal to first column of np_baseball.</a:t>
            </a:r>
            <a:endParaRPr/>
          </a:p>
          <a:p>
            <a:pPr marL="228600" lvl="0" indent="-228600" algn="l" rtl="0">
              <a:lnSpc>
                <a:spcPct val="90000"/>
              </a:lnSpc>
              <a:spcBef>
                <a:spcPts val="1000"/>
              </a:spcBef>
              <a:spcAft>
                <a:spcPts val="0"/>
              </a:spcAft>
              <a:buClr>
                <a:schemeClr val="dk1"/>
              </a:buClr>
              <a:buSzPts val="2400"/>
              <a:buChar char="•"/>
            </a:pPr>
            <a:r>
              <a:rPr lang="en-IN"/>
              <a:t>Print out the mean of np_height.</a:t>
            </a:r>
            <a:endParaRPr/>
          </a:p>
          <a:p>
            <a:pPr marL="228600" lvl="0" indent="-228600" algn="l" rtl="0">
              <a:lnSpc>
                <a:spcPct val="90000"/>
              </a:lnSpc>
              <a:spcBef>
                <a:spcPts val="1000"/>
              </a:spcBef>
              <a:spcAft>
                <a:spcPts val="0"/>
              </a:spcAft>
              <a:buClr>
                <a:schemeClr val="dk1"/>
              </a:buClr>
              <a:buSzPts val="2400"/>
              <a:buChar char="•"/>
            </a:pPr>
            <a:r>
              <a:rPr lang="en-IN"/>
              <a:t>Print out the median of np_height.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623" name="Google Shape;623;p8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AEAEAE"/>
              </a:buClr>
              <a:buSzPts val="2400"/>
              <a:buChar char="•"/>
            </a:pPr>
            <a:r>
              <a:rPr lang="en-IN">
                <a:solidFill>
                  <a:srgbClr val="AEAEAE"/>
                </a:solidFill>
                <a:latin typeface="Courier New"/>
                <a:ea typeface="Courier New"/>
                <a:cs typeface="Courier New"/>
                <a:sym typeface="Courier New"/>
              </a:rPr>
              <a:t># np_baseball is available</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 Import 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numpy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Create np_height from np_baseball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np_height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np_baseball</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Print out the mean of np_height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mean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np_height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AEAEAE"/>
              </a:buClr>
              <a:buSzPts val="2400"/>
              <a:buChar char="•"/>
            </a:pPr>
            <a:r>
              <a:rPr lang="en-IN">
                <a:solidFill>
                  <a:srgbClr val="AEAEAE"/>
                </a:solidFill>
                <a:latin typeface="Courier New"/>
                <a:ea typeface="Courier New"/>
                <a:cs typeface="Courier New"/>
                <a:sym typeface="Courier New"/>
              </a:rPr>
              <a:t># Print out the median of np_height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np</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median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np_height</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Explore the baseball data</a:t>
            </a:r>
            <a:endParaRPr/>
          </a:p>
        </p:txBody>
      </p:sp>
      <p:sp>
        <p:nvSpPr>
          <p:cNvPr id="629" name="Google Shape;629;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The code to print out the mean height is already included. Complete the code for the median height.</a:t>
            </a:r>
            <a:endParaRPr/>
          </a:p>
          <a:p>
            <a:pPr marL="228600" lvl="0" indent="-228600" algn="l" rtl="0">
              <a:lnSpc>
                <a:spcPct val="90000"/>
              </a:lnSpc>
              <a:spcBef>
                <a:spcPts val="1000"/>
              </a:spcBef>
              <a:spcAft>
                <a:spcPts val="0"/>
              </a:spcAft>
              <a:buClr>
                <a:schemeClr val="dk1"/>
              </a:buClr>
              <a:buSzPts val="2400"/>
              <a:buChar char="•"/>
            </a:pPr>
            <a:r>
              <a:rPr lang="en-IN"/>
              <a:t>Use </a:t>
            </a:r>
            <a:r>
              <a:rPr lang="en-IN">
                <a:solidFill>
                  <a:srgbClr val="FFFF00"/>
                </a:solidFill>
              </a:rPr>
              <a:t>np.std() </a:t>
            </a:r>
            <a:r>
              <a:rPr lang="en-IN"/>
              <a:t>on the first column of np_baseball to calculate std dev. </a:t>
            </a:r>
            <a:endParaRPr/>
          </a:p>
          <a:p>
            <a:pPr marL="228600" lvl="0" indent="-228600" algn="l" rtl="0">
              <a:lnSpc>
                <a:spcPct val="90000"/>
              </a:lnSpc>
              <a:spcBef>
                <a:spcPts val="1000"/>
              </a:spcBef>
              <a:spcAft>
                <a:spcPts val="0"/>
              </a:spcAft>
              <a:buClr>
                <a:schemeClr val="dk1"/>
              </a:buClr>
              <a:buSzPts val="2400"/>
              <a:buChar char="•"/>
            </a:pPr>
            <a:r>
              <a:rPr lang="en-IN"/>
              <a:t>Do big players tend to be heavier? Use </a:t>
            </a:r>
            <a:r>
              <a:rPr lang="en-IN">
                <a:solidFill>
                  <a:srgbClr val="FFFF00"/>
                </a:solidFill>
              </a:rPr>
              <a:t>np.corrcoef() </a:t>
            </a:r>
            <a:r>
              <a:rPr lang="en-IN"/>
              <a:t>to store the correlation between the first and second column of np_baseball in corr.</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635" name="Google Shape;635;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1679"/>
              <a:buNone/>
            </a:pPr>
            <a:r>
              <a:rPr lang="en-IN" sz="1679">
                <a:solidFill>
                  <a:srgbClr val="AEAEAE"/>
                </a:solidFill>
                <a:latin typeface="Courier New"/>
                <a:ea typeface="Courier New"/>
                <a:cs typeface="Courier New"/>
                <a:sym typeface="Courier New"/>
              </a:rPr>
              <a:t># np_baseball is available</a:t>
            </a:r>
            <a:r>
              <a:rPr lang="en-IN" sz="1679">
                <a:solidFill>
                  <a:srgbClr val="F8F8F8"/>
                </a:solidFill>
                <a:latin typeface="Courier New"/>
                <a:ea typeface="Courier New"/>
                <a:cs typeface="Courier New"/>
                <a:sym typeface="Courier New"/>
              </a:rPr>
              <a:t> </a:t>
            </a:r>
            <a:r>
              <a:rPr lang="en-IN" sz="1679">
                <a:solidFill>
                  <a:srgbClr val="AEAEAE"/>
                </a:solidFill>
                <a:latin typeface="Courier New"/>
                <a:ea typeface="Courier New"/>
                <a:cs typeface="Courier New"/>
                <a:sym typeface="Courier New"/>
              </a:rPr>
              <a:t># Import numpy</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679"/>
              <a:buNone/>
            </a:pPr>
            <a:r>
              <a:rPr lang="en-IN" sz="1679">
                <a:solidFill>
                  <a:srgbClr val="FBDE2D"/>
                </a:solidFill>
                <a:latin typeface="Courier New"/>
                <a:ea typeface="Courier New"/>
                <a:cs typeface="Courier New"/>
                <a:sym typeface="Courier New"/>
              </a:rPr>
              <a:t>import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numpy</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as</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np</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Print mean height (first column)</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avg</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np</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mean</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np_baseball</a:t>
            </a:r>
            <a:r>
              <a:rPr lang="en-IN" sz="1679">
                <a:solidFill>
                  <a:srgbClr val="FBDE2D"/>
                </a:solidFill>
                <a:latin typeface="Courier New"/>
                <a:ea typeface="Courier New"/>
                <a:cs typeface="Courier New"/>
                <a:sym typeface="Courier New"/>
              </a:rPr>
              <a:t>[:,</a:t>
            </a:r>
            <a:r>
              <a:rPr lang="en-IN" sz="1679">
                <a:solidFill>
                  <a:srgbClr val="D8FA3C"/>
                </a:solidFill>
                <a:latin typeface="Courier New"/>
                <a:ea typeface="Courier New"/>
                <a:cs typeface="Courier New"/>
                <a:sym typeface="Courier New"/>
              </a:rPr>
              <a:t>0</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679"/>
              <a:buNone/>
            </a:pPr>
            <a:r>
              <a:rPr lang="en-IN" sz="1679">
                <a:solidFill>
                  <a:srgbClr val="FBDE2D"/>
                </a:solidFill>
                <a:latin typeface="Courier New"/>
                <a:ea typeface="Courier New"/>
                <a:cs typeface="Courier New"/>
                <a:sym typeface="Courier New"/>
              </a:rPr>
              <a:t>print(</a:t>
            </a:r>
            <a:r>
              <a:rPr lang="en-IN" sz="1679">
                <a:solidFill>
                  <a:srgbClr val="61CE3C"/>
                </a:solidFill>
                <a:latin typeface="Courier New"/>
                <a:ea typeface="Courier New"/>
                <a:cs typeface="Courier New"/>
                <a:sym typeface="Courier New"/>
              </a:rPr>
              <a:t>"Average: "</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str</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avg</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Print median height.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med</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np</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median</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np_baseball</a:t>
            </a:r>
            <a:r>
              <a:rPr lang="en-IN" sz="1679">
                <a:solidFill>
                  <a:srgbClr val="FBDE2D"/>
                </a:solidFill>
                <a:latin typeface="Courier New"/>
                <a:ea typeface="Courier New"/>
                <a:cs typeface="Courier New"/>
                <a:sym typeface="Courier New"/>
              </a:rPr>
              <a:t>[:,</a:t>
            </a:r>
            <a:r>
              <a:rPr lang="en-IN" sz="1679">
                <a:solidFill>
                  <a:srgbClr val="D8FA3C"/>
                </a:solidFill>
                <a:latin typeface="Courier New"/>
                <a:ea typeface="Courier New"/>
                <a:cs typeface="Courier New"/>
                <a:sym typeface="Courier New"/>
              </a:rPr>
              <a:t>0</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679"/>
              <a:buNone/>
            </a:pPr>
            <a:r>
              <a:rPr lang="en-IN" sz="1679">
                <a:solidFill>
                  <a:srgbClr val="FBDE2D"/>
                </a:solidFill>
                <a:latin typeface="Courier New"/>
                <a:ea typeface="Courier New"/>
                <a:cs typeface="Courier New"/>
                <a:sym typeface="Courier New"/>
              </a:rPr>
              <a:t>print(</a:t>
            </a:r>
            <a:r>
              <a:rPr lang="en-IN" sz="1679">
                <a:solidFill>
                  <a:srgbClr val="61CE3C"/>
                </a:solidFill>
                <a:latin typeface="Courier New"/>
                <a:ea typeface="Courier New"/>
                <a:cs typeface="Courier New"/>
                <a:sym typeface="Courier New"/>
              </a:rPr>
              <a:t>"Median: "</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str</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med</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Print out the standard deviation on height</a:t>
            </a:r>
            <a:r>
              <a:rPr lang="en-IN" sz="1679">
                <a:solidFill>
                  <a:srgbClr val="F8F8F8"/>
                </a:solidFill>
                <a:latin typeface="Courier New"/>
                <a:ea typeface="Courier New"/>
                <a:cs typeface="Courier New"/>
                <a:sym typeface="Courier New"/>
              </a:rPr>
              <a:t>.</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stddev</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np</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std</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np_baseball</a:t>
            </a:r>
            <a:r>
              <a:rPr lang="en-IN" sz="1679">
                <a:solidFill>
                  <a:srgbClr val="FBDE2D"/>
                </a:solidFill>
                <a:latin typeface="Courier New"/>
                <a:ea typeface="Courier New"/>
                <a:cs typeface="Courier New"/>
                <a:sym typeface="Courier New"/>
              </a:rPr>
              <a:t>[:,</a:t>
            </a:r>
            <a:r>
              <a:rPr lang="en-IN" sz="1679">
                <a:solidFill>
                  <a:srgbClr val="D8FA3C"/>
                </a:solidFill>
                <a:latin typeface="Courier New"/>
                <a:ea typeface="Courier New"/>
                <a:cs typeface="Courier New"/>
                <a:sym typeface="Courier New"/>
              </a:rPr>
              <a:t>0</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679"/>
              <a:buNone/>
            </a:pPr>
            <a:r>
              <a:rPr lang="en-IN" sz="1679">
                <a:solidFill>
                  <a:srgbClr val="FBDE2D"/>
                </a:solidFill>
                <a:latin typeface="Courier New"/>
                <a:ea typeface="Courier New"/>
                <a:cs typeface="Courier New"/>
                <a:sym typeface="Courier New"/>
              </a:rPr>
              <a:t>print(</a:t>
            </a:r>
            <a:r>
              <a:rPr lang="en-IN" sz="1679">
                <a:solidFill>
                  <a:srgbClr val="61CE3C"/>
                </a:solidFill>
                <a:latin typeface="Courier New"/>
                <a:ea typeface="Courier New"/>
                <a:cs typeface="Courier New"/>
                <a:sym typeface="Courier New"/>
              </a:rPr>
              <a:t>"Standard Deviation: "</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str</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stddev</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Print out correlation between first and second column.</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corr</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np</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corrcoef</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np_baseball</a:t>
            </a:r>
            <a:r>
              <a:rPr lang="en-IN" sz="1679">
                <a:solidFill>
                  <a:srgbClr val="FBDE2D"/>
                </a:solidFill>
                <a:latin typeface="Courier New"/>
                <a:ea typeface="Courier New"/>
                <a:cs typeface="Courier New"/>
                <a:sym typeface="Courier New"/>
              </a:rPr>
              <a:t>[:,</a:t>
            </a:r>
            <a:r>
              <a:rPr lang="en-IN" sz="1679">
                <a:solidFill>
                  <a:srgbClr val="D8FA3C"/>
                </a:solidFill>
                <a:latin typeface="Courier New"/>
                <a:ea typeface="Courier New"/>
                <a:cs typeface="Courier New"/>
                <a:sym typeface="Courier New"/>
              </a:rPr>
              <a:t>0</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np_baseball</a:t>
            </a:r>
            <a:r>
              <a:rPr lang="en-IN" sz="1679">
                <a:solidFill>
                  <a:srgbClr val="FBDE2D"/>
                </a:solidFill>
                <a:latin typeface="Courier New"/>
                <a:ea typeface="Courier New"/>
                <a:cs typeface="Courier New"/>
                <a:sym typeface="Courier New"/>
              </a:rPr>
              <a:t>[:,</a:t>
            </a:r>
            <a:r>
              <a:rPr lang="en-IN" sz="1679">
                <a:solidFill>
                  <a:srgbClr val="D8FA3C"/>
                </a:solidFill>
                <a:latin typeface="Courier New"/>
                <a:ea typeface="Courier New"/>
                <a:cs typeface="Courier New"/>
                <a:sym typeface="Courier New"/>
              </a:rPr>
              <a:t>1</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FBDE2D"/>
              </a:buClr>
              <a:buSzPts val="1679"/>
              <a:buNone/>
            </a:pPr>
            <a:r>
              <a:rPr lang="en-IN" sz="1679">
                <a:solidFill>
                  <a:srgbClr val="FBDE2D"/>
                </a:solidFill>
                <a:latin typeface="Courier New"/>
                <a:ea typeface="Courier New"/>
                <a:cs typeface="Courier New"/>
                <a:sym typeface="Courier New"/>
              </a:rPr>
              <a:t>print(</a:t>
            </a:r>
            <a:r>
              <a:rPr lang="en-IN" sz="1679">
                <a:solidFill>
                  <a:srgbClr val="61CE3C"/>
                </a:solidFill>
                <a:latin typeface="Courier New"/>
                <a:ea typeface="Courier New"/>
                <a:cs typeface="Courier New"/>
                <a:sym typeface="Courier New"/>
              </a:rPr>
              <a:t>"Correlation: "</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str</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corr</a:t>
            </a:r>
            <a:r>
              <a:rPr lang="en-IN" sz="1679">
                <a:solidFill>
                  <a:srgbClr val="FBDE2D"/>
                </a:solidFill>
                <a:latin typeface="Courier New"/>
                <a:ea typeface="Courier New"/>
                <a:cs typeface="Courier New"/>
                <a:sym typeface="Courier New"/>
              </a:rPr>
              <a:t>))</a:t>
            </a:r>
            <a:endParaRPr sz="1679"/>
          </a:p>
          <a:p>
            <a:pPr marL="228600" lvl="0" indent="-121920" algn="l" rtl="0">
              <a:lnSpc>
                <a:spcPct val="70000"/>
              </a:lnSpc>
              <a:spcBef>
                <a:spcPts val="1000"/>
              </a:spcBef>
              <a:spcAft>
                <a:spcPts val="0"/>
              </a:spcAft>
              <a:buClr>
                <a:schemeClr val="dk1"/>
              </a:buClr>
              <a:buSzPts val="1680"/>
              <a:buNone/>
            </a:pPr>
            <a:endParaRPr sz="1679"/>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Soccer</a:t>
            </a:r>
            <a:endParaRPr/>
          </a:p>
        </p:txBody>
      </p:sp>
      <p:sp>
        <p:nvSpPr>
          <p:cNvPr id="641" name="Google Shape;641;p83"/>
          <p:cNvSpPr txBox="1">
            <a:spLocks noGrp="1"/>
          </p:cNvSpPr>
          <p:nvPr>
            <p:ph type="body" idx="1"/>
          </p:nvPr>
        </p:nvSpPr>
        <p:spPr>
          <a:xfrm>
            <a:off x="838200" y="1825625"/>
            <a:ext cx="10964594"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220"/>
              <a:buChar char="•"/>
            </a:pPr>
            <a:r>
              <a:rPr lang="en-IN" sz="2220"/>
              <a:t>You've contacted the FIFA for some data and they handed you two lists. The lists are the following: </a:t>
            </a:r>
            <a:endParaRPr/>
          </a:p>
          <a:p>
            <a:pPr marL="0" lvl="0" indent="0" algn="l" rtl="0">
              <a:lnSpc>
                <a:spcPct val="7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positions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'GK'</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'M'</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'A'</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'D'</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heights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D8FA3C"/>
                </a:solidFill>
                <a:latin typeface="Courier New"/>
                <a:ea typeface="Courier New"/>
                <a:cs typeface="Courier New"/>
                <a:sym typeface="Courier New"/>
              </a:rPr>
              <a:t>191</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184</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185</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180</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Convert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heights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positions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which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regular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numpy</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arrays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Call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them</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np_heights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np_positions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Extract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all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heights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goalkeepers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use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little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trick</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here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use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np_positions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'GK'</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index</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np_heights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Assign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result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gk_heights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Extract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all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heights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all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other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players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time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use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np_positions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'GK'</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index</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np_heights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Assign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result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other_heights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Print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out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median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height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goalkeepers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using</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median</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same</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other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players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Print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out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their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median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height</a:t>
            </a:r>
            <a:r>
              <a:rPr lang="en-IN" sz="2220">
                <a:solidFill>
                  <a:srgbClr val="FBDE2D"/>
                </a:solidFill>
                <a:latin typeface="Courier New"/>
                <a:ea typeface="Courier New"/>
                <a:cs typeface="Courier New"/>
                <a:sym typeface="Courier New"/>
              </a:rPr>
              <a:t>.</a:t>
            </a:r>
            <a:endParaRPr sz="222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4"/>
          <p:cNvSpPr txBox="1">
            <a:spLocks noGrp="1"/>
          </p:cNvSpPr>
          <p:nvPr>
            <p:ph type="title"/>
          </p:nvPr>
        </p:nvSpPr>
        <p:spPr>
          <a:xfrm>
            <a:off x="838200" y="365126"/>
            <a:ext cx="10515600" cy="7884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647" name="Google Shape;647;p84"/>
          <p:cNvSpPr txBox="1">
            <a:spLocks noGrp="1"/>
          </p:cNvSpPr>
          <p:nvPr>
            <p:ph type="body" idx="1"/>
          </p:nvPr>
        </p:nvSpPr>
        <p:spPr>
          <a:xfrm>
            <a:off x="838199" y="1420838"/>
            <a:ext cx="11217813" cy="5072036"/>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AEAEAE"/>
              </a:buClr>
              <a:buSzPts val="2220"/>
              <a:buNone/>
            </a:pPr>
            <a:r>
              <a:rPr lang="en-IN" sz="2220">
                <a:solidFill>
                  <a:srgbClr val="AEAEAE"/>
                </a:solidFill>
                <a:latin typeface="Courier New"/>
                <a:ea typeface="Courier New"/>
                <a:cs typeface="Courier New"/>
                <a:sym typeface="Courier New"/>
              </a:rPr>
              <a:t># heights and positions are available as lists</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Convert positions and heights to numpy arrays:</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np_positions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array</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positions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np_heights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array</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heights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Heights of the goalkeepers: gk_heights</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gk_heights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np_heights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np_positions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61CE3C"/>
                </a:solidFill>
                <a:latin typeface="Courier New"/>
                <a:ea typeface="Courier New"/>
                <a:cs typeface="Courier New"/>
                <a:sym typeface="Courier New"/>
              </a:rPr>
              <a:t>'GK’</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Heights of the other players: other_heights</a:t>
            </a:r>
            <a:endParaRPr sz="2220">
              <a:solidFill>
                <a:srgbClr val="F8F8F8"/>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220"/>
              <a:buNone/>
            </a:pPr>
            <a:r>
              <a:rPr lang="en-IN" sz="2220">
                <a:solidFill>
                  <a:srgbClr val="8DA6CE"/>
                </a:solidFill>
                <a:latin typeface="Courier New"/>
                <a:ea typeface="Courier New"/>
                <a:cs typeface="Courier New"/>
                <a:sym typeface="Courier New"/>
              </a:rPr>
              <a:t>other_heights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np_heights</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np_positions</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61CE3C"/>
                </a:solidFill>
                <a:latin typeface="Courier New"/>
                <a:ea typeface="Courier New"/>
                <a:cs typeface="Courier New"/>
                <a:sym typeface="Courier New"/>
              </a:rPr>
              <a:t>'GK’</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out the median height of goalkeepers.</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"Median height of goalkeepers: “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str</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median</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gk_heights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AEAEAE"/>
              </a:buClr>
              <a:buSzPts val="2220"/>
              <a:buNone/>
            </a:pPr>
            <a:r>
              <a:rPr lang="en-IN" sz="2220">
                <a:solidFill>
                  <a:srgbClr val="AEAEAE"/>
                </a:solidFill>
                <a:latin typeface="Courier New"/>
                <a:ea typeface="Courier New"/>
                <a:cs typeface="Courier New"/>
                <a:sym typeface="Courier New"/>
              </a:rPr>
              <a:t># Print out the median height of other players.</a:t>
            </a:r>
            <a:endParaRPr/>
          </a:p>
          <a:p>
            <a:pPr marL="0" lvl="0" indent="0" algn="l" rtl="0">
              <a:lnSpc>
                <a:spcPct val="80000"/>
              </a:lnSpc>
              <a:spcBef>
                <a:spcPts val="1000"/>
              </a:spcBef>
              <a:spcAft>
                <a:spcPts val="0"/>
              </a:spcAft>
              <a:buClr>
                <a:srgbClr val="FBDE2D"/>
              </a:buClr>
              <a:buSzPts val="2220"/>
              <a:buNone/>
            </a:pPr>
            <a:r>
              <a:rPr lang="en-IN" sz="2220">
                <a:solidFill>
                  <a:srgbClr val="FBDE2D"/>
                </a:solidFill>
                <a:latin typeface="Courier New"/>
                <a:ea typeface="Courier New"/>
                <a:cs typeface="Courier New"/>
                <a:sym typeface="Courier New"/>
              </a:rPr>
              <a:t>print(</a:t>
            </a:r>
            <a:r>
              <a:rPr lang="en-IN" sz="2220">
                <a:solidFill>
                  <a:srgbClr val="61CE3C"/>
                </a:solidFill>
                <a:latin typeface="Courier New"/>
                <a:ea typeface="Courier New"/>
                <a:cs typeface="Courier New"/>
                <a:sym typeface="Courier New"/>
              </a:rPr>
              <a:t>"Median height of other players: "</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str</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np</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median</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other_heights</a:t>
            </a:r>
            <a:r>
              <a:rPr lang="en-IN" sz="2220">
                <a:solidFill>
                  <a:srgbClr val="FBDE2D"/>
                </a:solidFill>
                <a:latin typeface="Courier New"/>
                <a:ea typeface="Courier New"/>
                <a:cs typeface="Courier New"/>
                <a:sym typeface="Courier New"/>
              </a:rPr>
              <a:t>)))</a:t>
            </a:r>
            <a:endParaRPr sz="2220"/>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Matplotlib for data visualization </a:t>
            </a:r>
            <a:endParaRPr/>
          </a:p>
        </p:txBody>
      </p:sp>
      <p:sp>
        <p:nvSpPr>
          <p:cNvPr id="653" name="Google Shape;653;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80000"/>
              </a:lnSpc>
              <a:spcBef>
                <a:spcPts val="0"/>
              </a:spcBef>
              <a:spcAft>
                <a:spcPts val="0"/>
              </a:spcAft>
              <a:buClr>
                <a:schemeClr val="dk1"/>
              </a:buClr>
              <a:buSzPts val="2220"/>
              <a:buChar char="•"/>
            </a:pPr>
            <a:r>
              <a:rPr lang="en-IN" sz="2220"/>
              <a:t>The most basic plot is the line plot. </a:t>
            </a:r>
            <a:r>
              <a:rPr lang="en-IN" sz="2220" b="1"/>
              <a:t>Line plot (1)</a:t>
            </a:r>
            <a:endParaRPr/>
          </a:p>
          <a:p>
            <a:pPr marL="228600" lvl="0" indent="-228600" algn="l" rtl="0">
              <a:lnSpc>
                <a:spcPct val="80000"/>
              </a:lnSpc>
              <a:spcBef>
                <a:spcPts val="1000"/>
              </a:spcBef>
              <a:spcAft>
                <a:spcPts val="0"/>
              </a:spcAft>
              <a:buClr>
                <a:srgbClr val="FBDE2D"/>
              </a:buClr>
              <a:buSzPts val="2220"/>
              <a:buChar char="•"/>
            </a:pPr>
            <a:r>
              <a:rPr lang="en-IN" sz="2220">
                <a:solidFill>
                  <a:srgbClr val="FBDE2D"/>
                </a:solidFill>
                <a:latin typeface="Courier New"/>
                <a:ea typeface="Courier New"/>
                <a:cs typeface="Courier New"/>
                <a:sym typeface="Courier New"/>
              </a:rPr>
              <a:t>import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matplotlib</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pyplot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plot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x</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y</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show</a:t>
            </a:r>
            <a:r>
              <a:rPr lang="en-IN" sz="2220">
                <a:solidFill>
                  <a:srgbClr val="FBDE2D"/>
                </a:solidFill>
                <a:latin typeface="Courier New"/>
                <a:ea typeface="Courier New"/>
                <a:cs typeface="Courier New"/>
                <a:sym typeface="Courier New"/>
              </a:rPr>
              <a:t>()</a:t>
            </a:r>
            <a:endParaRPr sz="2220"/>
          </a:p>
          <a:p>
            <a:pPr marL="228600" lvl="0" indent="-228600" algn="l" rtl="0">
              <a:lnSpc>
                <a:spcPct val="80000"/>
              </a:lnSpc>
              <a:spcBef>
                <a:spcPts val="1000"/>
              </a:spcBef>
              <a:spcAft>
                <a:spcPts val="0"/>
              </a:spcAft>
              <a:buClr>
                <a:srgbClr val="FBDE2D"/>
              </a:buClr>
              <a:buSzPts val="2220"/>
              <a:buChar char="•"/>
            </a:pPr>
            <a:r>
              <a:rPr lang="en-IN" sz="2220">
                <a:solidFill>
                  <a:srgbClr val="FBDE2D"/>
                </a:solidFill>
                <a:latin typeface="Courier New"/>
                <a:ea typeface="Courier New"/>
                <a:cs typeface="Courier New"/>
                <a:sym typeface="Courier New"/>
              </a:rPr>
              <a:t>print()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last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item</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from</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both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year</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pop</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list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see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what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predicted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population</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for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year</a:t>
            </a:r>
            <a:r>
              <a:rPr lang="en-IN" sz="2220">
                <a:solidFill>
                  <a:srgbClr val="F8F8F8"/>
                </a:solidFill>
                <a:latin typeface="Courier New"/>
                <a:ea typeface="Courier New"/>
                <a:cs typeface="Courier New"/>
                <a:sym typeface="Courier New"/>
              </a:rPr>
              <a:t> </a:t>
            </a:r>
            <a:r>
              <a:rPr lang="en-IN" sz="2220">
                <a:solidFill>
                  <a:srgbClr val="D8FA3C"/>
                </a:solidFill>
                <a:latin typeface="Courier New"/>
                <a:ea typeface="Courier New"/>
                <a:cs typeface="Courier New"/>
                <a:sym typeface="Courier New"/>
              </a:rPr>
              <a:t>2100</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Before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start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should</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import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matplotlib</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pyplot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pyplot</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sub</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package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matplotlib</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hence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dot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Use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plt</a:t>
            </a:r>
            <a:r>
              <a:rPr lang="en-IN" sz="2220">
                <a:solidFill>
                  <a:srgbClr val="FBDE2D"/>
                </a:solidFill>
                <a:latin typeface="Courier New"/>
                <a:ea typeface="Courier New"/>
                <a:cs typeface="Courier New"/>
                <a:sym typeface="Courier New"/>
              </a:rPr>
              <a:t>.</a:t>
            </a:r>
            <a:r>
              <a:rPr lang="en-IN" sz="2220">
                <a:solidFill>
                  <a:srgbClr val="8DA6CE"/>
                </a:solidFill>
                <a:latin typeface="Courier New"/>
                <a:ea typeface="Courier New"/>
                <a:cs typeface="Courier New"/>
                <a:sym typeface="Courier New"/>
              </a:rPr>
              <a:t>plot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build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line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plot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year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should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mapped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horizontal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axis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pop</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vertical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axis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8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Don</a:t>
            </a:r>
            <a:r>
              <a:rPr lang="en-IN" sz="2220">
                <a:solidFill>
                  <a:srgbClr val="F8F8F8"/>
                </a:solidFill>
                <a:latin typeface="Courier New"/>
                <a:ea typeface="Courier New"/>
                <a:cs typeface="Courier New"/>
                <a:sym typeface="Courier New"/>
              </a:rPr>
              <a:t>'t forget to finish off with the show() function to actually display the plot. </a:t>
            </a:r>
            <a:endParaRPr/>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a:t>
            </a:r>
            <a:endParaRPr/>
          </a:p>
        </p:txBody>
      </p:sp>
      <p:sp>
        <p:nvSpPr>
          <p:cNvPr id="659" name="Google Shape;659;p86"/>
          <p:cNvSpPr txBox="1">
            <a:spLocks noGrp="1"/>
          </p:cNvSpPr>
          <p:nvPr>
            <p:ph type="body" idx="1"/>
          </p:nvPr>
        </p:nvSpPr>
        <p:spPr>
          <a:xfrm>
            <a:off x="838200" y="1825625"/>
            <a:ext cx="654733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Print the last item from year and pop</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year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pop</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Import matplotlib.pyplot as plt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matplotlib</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pyplot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Make a line plot: year on the x-axis, pop on the y-axis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plot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year</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pop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
        <p:nvSpPr>
          <p:cNvPr id="660" name="Google Shape;660;p86" descr="plot"/>
          <p:cNvSpPr/>
          <p:nvPr/>
        </p:nvSpPr>
        <p:spPr>
          <a:xfrm>
            <a:off x="5943599" y="3276599"/>
            <a:ext cx="4424289" cy="44242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61" name="Google Shape;661;p86"/>
          <p:cNvPicPr preferRelativeResize="0"/>
          <p:nvPr/>
        </p:nvPicPr>
        <p:blipFill rotWithShape="1">
          <a:blip r:embed="rId3">
            <a:alphaModFix/>
          </a:blip>
          <a:srcRect/>
          <a:stretch/>
        </p:blipFill>
        <p:spPr>
          <a:xfrm>
            <a:off x="7625023" y="2024684"/>
            <a:ext cx="4016644" cy="280863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Line plot (3)</a:t>
            </a:r>
            <a:endParaRPr/>
          </a:p>
        </p:txBody>
      </p:sp>
      <p:sp>
        <p:nvSpPr>
          <p:cNvPr id="667" name="Google Shape;667;p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61CE3C"/>
              </a:buClr>
              <a:buSzPts val="2400"/>
              <a:buNone/>
            </a:pPr>
            <a:r>
              <a:rPr lang="en-IN">
                <a:solidFill>
                  <a:srgbClr val="61CE3C"/>
                </a:solidFill>
                <a:latin typeface="Courier New"/>
                <a:ea typeface="Courier New"/>
                <a:cs typeface="Courier New"/>
                <a:sym typeface="Courier New"/>
              </a:rPr>
              <a:t>let'</a:t>
            </a:r>
            <a:r>
              <a:rPr lang="en-IN">
                <a:solidFill>
                  <a:srgbClr val="8DA6CE"/>
                </a:solidFill>
                <a:latin typeface="Courier New"/>
                <a:ea typeface="Courier New"/>
                <a:cs typeface="Courier New"/>
                <a:sym typeface="Courier New"/>
              </a:rPr>
              <a: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start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working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professor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Hans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Rosling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used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build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beautiful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bubble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chart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collected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D8FA3C"/>
                </a:solidFill>
                <a:latin typeface="Courier New"/>
                <a:ea typeface="Courier New"/>
                <a:cs typeface="Courier New"/>
                <a:sym typeface="Courier New"/>
              </a:rPr>
              <a:t>2007.</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Two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lists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are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available</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life_exp</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which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contains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life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expectancy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each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country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gdp_cap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which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contains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GDP</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capita</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each</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country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expressed</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US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Dollar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GDP</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stands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Gross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Domestic</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Product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It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basically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represents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size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economy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country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Divide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population</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and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get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GDP</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capita</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Organizations Using Python (sector wise)</a:t>
            </a:r>
            <a:endParaRPr/>
          </a:p>
        </p:txBody>
      </p:sp>
      <p:sp>
        <p:nvSpPr>
          <p:cNvPr id="147" name="Google Shape;14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400"/>
              <a:buChar char="•"/>
            </a:pPr>
            <a:r>
              <a:rPr lang="en-IN" b="1">
                <a:solidFill>
                  <a:schemeClr val="accent1"/>
                </a:solidFill>
              </a:rPr>
              <a:t>Electronic Design Automation:</a:t>
            </a:r>
            <a:r>
              <a:rPr lang="en-IN" b="1"/>
              <a:t> </a:t>
            </a:r>
            <a:r>
              <a:rPr lang="en-IN"/>
              <a:t>Ciranova, Productivity Design Tools, Object Domain, Pardus, Red Hat, SGI, Inc., MCI Worldcom, Nokia,</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Education</a:t>
            </a:r>
            <a:r>
              <a:rPr lang="en-IN">
                <a:solidFill>
                  <a:schemeClr val="accent1"/>
                </a:solidFill>
              </a:rPr>
              <a:t> : </a:t>
            </a:r>
            <a:r>
              <a:rPr lang="en-IN"/>
              <a:t>University of California, Irvine, Smeal College of Business, The Pennsylvania State University, New Zealand Digital Library, IT Certification Exam preparation, SchoolTool,</a:t>
            </a:r>
            <a:endParaRPr/>
          </a:p>
          <a:p>
            <a:pPr marL="228600" lvl="0" indent="-228600" algn="l" rtl="0">
              <a:lnSpc>
                <a:spcPct val="90000"/>
              </a:lnSpc>
              <a:spcBef>
                <a:spcPts val="1000"/>
              </a:spcBef>
              <a:spcAft>
                <a:spcPts val="0"/>
              </a:spcAft>
              <a:buClr>
                <a:schemeClr val="accent1"/>
              </a:buClr>
              <a:buSzPts val="2400"/>
              <a:buChar char="•"/>
            </a:pPr>
            <a:r>
              <a:rPr lang="en-IN" b="1">
                <a:solidFill>
                  <a:schemeClr val="accent1"/>
                </a:solidFill>
              </a:rPr>
              <a:t>Business Software :</a:t>
            </a:r>
            <a:r>
              <a:rPr lang="en-IN" b="1"/>
              <a:t> </a:t>
            </a:r>
            <a:r>
              <a:rPr lang="en-IN"/>
              <a:t>Raven Bear Systems Corporation, Thawte Consulting, Advanced Management Solutions Inc., IBM, Arakn&lt;E9&gt;, RealNetworks, dSPACE, Escom, The Tiny Company, Nexedi, Piensa Technologies - Bufete Consultor de Mexico, Nektra, WuBook.</a:t>
            </a: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
        <p:nvSpPr>
          <p:cNvPr id="148" name="Google Shape;1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Solution </a:t>
            </a:r>
            <a:endParaRPr/>
          </a:p>
        </p:txBody>
      </p:sp>
      <p:sp>
        <p:nvSpPr>
          <p:cNvPr id="673" name="Google Shape;673;p88"/>
          <p:cNvSpPr txBox="1">
            <a:spLocks noGrp="1"/>
          </p:cNvSpPr>
          <p:nvPr>
            <p:ph type="body" idx="1"/>
          </p:nvPr>
        </p:nvSpPr>
        <p:spPr>
          <a:xfrm>
            <a:off x="838200" y="1825625"/>
            <a:ext cx="6744286"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Print the last item of gdp_cap and life_exp</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gdp_cap</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Make a line plot, gdp_cap on the x-axis, life_exp on the y-axis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plot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gdp_cap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Display the plot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674" name="Google Shape;674;p88"/>
          <p:cNvPicPr preferRelativeResize="0"/>
          <p:nvPr/>
        </p:nvPicPr>
        <p:blipFill rotWithShape="1">
          <a:blip r:embed="rId3">
            <a:alphaModFix/>
          </a:blip>
          <a:srcRect/>
          <a:stretch/>
        </p:blipFill>
        <p:spPr>
          <a:xfrm>
            <a:off x="7812259" y="1825625"/>
            <a:ext cx="3827255" cy="265622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Scatter Plot (1)</a:t>
            </a:r>
            <a:endParaRPr/>
          </a:p>
        </p:txBody>
      </p:sp>
      <p:sp>
        <p:nvSpPr>
          <p:cNvPr id="680" name="Google Shape;680;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6CE"/>
              </a:buClr>
              <a:buSzPts val="2400"/>
              <a:buChar char="•"/>
            </a:pPr>
            <a:r>
              <a:rPr lang="en-IN">
                <a:solidFill>
                  <a:srgbClr val="8DA6CE"/>
                </a:solidFill>
                <a:latin typeface="Courier New"/>
                <a:ea typeface="Courier New"/>
                <a:cs typeface="Courier New"/>
                <a:sym typeface="Courier New"/>
              </a:rPr>
              <a:t>When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have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time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scale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along</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horizontal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axis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line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friend</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228600" algn="l" rtl="0">
              <a:lnSpc>
                <a:spcPct val="90000"/>
              </a:lnSpc>
              <a:spcBef>
                <a:spcPts val="1000"/>
              </a:spcBef>
              <a:spcAft>
                <a:spcPts val="0"/>
              </a:spcAft>
              <a:buClr>
                <a:srgbClr val="8DA6CE"/>
              </a:buClr>
              <a:buSzPts val="2400"/>
              <a:buChar char="•"/>
            </a:pPr>
            <a:r>
              <a:rPr lang="en-IN">
                <a:solidFill>
                  <a:srgbClr val="8DA6CE"/>
                </a:solidFill>
                <a:latin typeface="Courier New"/>
                <a:ea typeface="Courier New"/>
                <a:cs typeface="Courier New"/>
                <a:sym typeface="Courier New"/>
              </a:rPr>
              <a:t>But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many</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other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cases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when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you</a:t>
            </a:r>
            <a:r>
              <a:rPr lang="en-IN">
                <a:solidFill>
                  <a:srgbClr val="61CE3C"/>
                </a:solidFill>
                <a:latin typeface="Courier New"/>
                <a:ea typeface="Courier New"/>
                <a:cs typeface="Courier New"/>
                <a:sym typeface="Courier New"/>
              </a:rPr>
              <a:t>'re trying to assess if there'</a:t>
            </a:r>
            <a:r>
              <a:rPr lang="en-IN">
                <a:solidFill>
                  <a:srgbClr val="8DA6CE"/>
                </a:solidFill>
                <a:latin typeface="Courier New"/>
                <a:ea typeface="Courier New"/>
                <a:cs typeface="Courier New"/>
                <a:sym typeface="Courier New"/>
              </a:rPr>
              <a:t>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correlation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between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two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variables</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for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example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scatter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the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better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choice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Below</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example</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of</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how</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to</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build</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scatter</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plot</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matplotlib</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pyplot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scatter</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y</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686" name="Google Shape;686;p90"/>
          <p:cNvSpPr txBox="1">
            <a:spLocks noGrp="1"/>
          </p:cNvSpPr>
          <p:nvPr>
            <p:ph type="body" idx="1"/>
          </p:nvPr>
        </p:nvSpPr>
        <p:spPr>
          <a:xfrm>
            <a:off x="838200" y="1825625"/>
            <a:ext cx="663174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Change the line plot below to a scatter plot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scatter</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gdp_cap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Put the x-axis on a logarithmic scale</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xscale</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'log’</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Show plot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687" name="Google Shape;687;p90"/>
          <p:cNvPicPr preferRelativeResize="0"/>
          <p:nvPr/>
        </p:nvPicPr>
        <p:blipFill rotWithShape="1">
          <a:blip r:embed="rId3">
            <a:alphaModFix/>
          </a:blip>
          <a:srcRect/>
          <a:stretch/>
        </p:blipFill>
        <p:spPr>
          <a:xfrm>
            <a:off x="7469945" y="1825625"/>
            <a:ext cx="4430569" cy="309806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Scatter plot (2)</a:t>
            </a:r>
            <a:endParaRPr/>
          </a:p>
        </p:txBody>
      </p:sp>
      <p:sp>
        <p:nvSpPr>
          <p:cNvPr id="693" name="Google Shape;693;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In the previous exercise, you saw that that the higher GDP usually corresponds to a higher life expectancy. In other words, there is a positive correlation.</a:t>
            </a:r>
            <a:endParaRPr/>
          </a:p>
          <a:p>
            <a:pPr marL="228600" lvl="0" indent="-762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Char char="•"/>
            </a:pPr>
            <a:r>
              <a:rPr lang="en-IN"/>
              <a:t>Do you think there's a relationship between population and life expectancy of a country? </a:t>
            </a:r>
            <a:endParaRPr/>
          </a:p>
          <a:p>
            <a:pPr marL="228600" lvl="0" indent="-228600" algn="l" rtl="0">
              <a:lnSpc>
                <a:spcPct val="90000"/>
              </a:lnSpc>
              <a:spcBef>
                <a:spcPts val="1000"/>
              </a:spcBef>
              <a:spcAft>
                <a:spcPts val="0"/>
              </a:spcAft>
              <a:buClr>
                <a:schemeClr val="dk1"/>
              </a:buClr>
              <a:buSzPts val="2400"/>
              <a:buChar char="•"/>
            </a:pPr>
            <a:r>
              <a:rPr lang="en-IN"/>
              <a:t>The list life_exp from the previous exercise is already available. In addition, now also pop is available, listing the corresponding populations for the countries in 2007. The populations are in millions of people.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699" name="Google Shape;699;p92"/>
          <p:cNvSpPr txBox="1">
            <a:spLocks noGrp="1"/>
          </p:cNvSpPr>
          <p:nvPr>
            <p:ph type="body" idx="1"/>
          </p:nvPr>
        </p:nvSpPr>
        <p:spPr>
          <a:xfrm>
            <a:off x="838200" y="1825625"/>
            <a:ext cx="6828692" cy="46672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Import package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import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matplotlib</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pyplot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Build Scatter plot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scatter</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pop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Show plot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700" name="Google Shape;700;p92"/>
          <p:cNvPicPr preferRelativeResize="0"/>
          <p:nvPr/>
        </p:nvPicPr>
        <p:blipFill rotWithShape="1">
          <a:blip r:embed="rId3">
            <a:alphaModFix/>
          </a:blip>
          <a:srcRect/>
          <a:stretch/>
        </p:blipFill>
        <p:spPr>
          <a:xfrm>
            <a:off x="7666891" y="1825624"/>
            <a:ext cx="4289741" cy="299959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Histogram</a:t>
            </a:r>
            <a:endParaRPr/>
          </a:p>
        </p:txBody>
      </p:sp>
      <p:sp>
        <p:nvSpPr>
          <p:cNvPr id="706" name="Google Shape;706;p93"/>
          <p:cNvSpPr txBox="1">
            <a:spLocks noGrp="1"/>
          </p:cNvSpPr>
          <p:nvPr>
            <p:ph type="body" idx="1"/>
          </p:nvPr>
        </p:nvSpPr>
        <p:spPr>
          <a:xfrm>
            <a:off x="838200" y="1825625"/>
            <a:ext cx="478887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Create histogram of life_exp data</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hist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Display histogram</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707" name="Google Shape;707;p93"/>
          <p:cNvPicPr preferRelativeResize="0"/>
          <p:nvPr/>
        </p:nvPicPr>
        <p:blipFill rotWithShape="1">
          <a:blip r:embed="rId3">
            <a:alphaModFix/>
          </a:blip>
          <a:srcRect/>
          <a:stretch/>
        </p:blipFill>
        <p:spPr>
          <a:xfrm>
            <a:off x="6248400" y="1825625"/>
            <a:ext cx="5105400" cy="35433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Build a histogram (2): bins</a:t>
            </a:r>
            <a:endParaRPr/>
          </a:p>
        </p:txBody>
      </p:sp>
      <p:sp>
        <p:nvSpPr>
          <p:cNvPr id="713" name="Google Shape;713;p9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8DA6CE"/>
              </a:buClr>
              <a:buSzPts val="2220"/>
              <a:buChar char="•"/>
            </a:pPr>
            <a:r>
              <a:rPr lang="en-IN" sz="2220">
                <a:solidFill>
                  <a:srgbClr val="8DA6CE"/>
                </a:solidFill>
                <a:latin typeface="Courier New"/>
                <a:ea typeface="Courier New"/>
                <a:cs typeface="Courier New"/>
                <a:sym typeface="Courier New"/>
              </a:rPr>
              <a:t>In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previous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exercise</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didn</a:t>
            </a:r>
            <a:r>
              <a:rPr lang="en-IN" sz="2220">
                <a:solidFill>
                  <a:srgbClr val="61CE3C"/>
                </a:solidFill>
                <a:latin typeface="Courier New"/>
                <a:ea typeface="Courier New"/>
                <a:cs typeface="Courier New"/>
                <a:sym typeface="Courier New"/>
              </a:rPr>
              <a:t>'t specify the number of bins. </a:t>
            </a:r>
            <a:endParaRPr/>
          </a:p>
          <a:p>
            <a:pPr marL="228600" lvl="0" indent="-228600" algn="l" rtl="0">
              <a:lnSpc>
                <a:spcPct val="70000"/>
              </a:lnSpc>
              <a:spcBef>
                <a:spcPts val="1000"/>
              </a:spcBef>
              <a:spcAft>
                <a:spcPts val="0"/>
              </a:spcAft>
              <a:buClr>
                <a:srgbClr val="61CE3C"/>
              </a:buClr>
              <a:buSzPts val="2220"/>
              <a:buChar char="•"/>
            </a:pPr>
            <a:r>
              <a:rPr lang="en-IN" sz="2220">
                <a:solidFill>
                  <a:srgbClr val="61CE3C"/>
                </a:solidFill>
                <a:latin typeface="Courier New"/>
                <a:ea typeface="Courier New"/>
                <a:cs typeface="Courier New"/>
                <a:sym typeface="Courier New"/>
              </a:rPr>
              <a:t>By default, Python sets the number of bins to 10 in that case. </a:t>
            </a:r>
            <a:endParaRPr/>
          </a:p>
          <a:p>
            <a:pPr marL="228600" lvl="0" indent="-228600" algn="l" rtl="0">
              <a:lnSpc>
                <a:spcPct val="70000"/>
              </a:lnSpc>
              <a:spcBef>
                <a:spcPts val="1000"/>
              </a:spcBef>
              <a:spcAft>
                <a:spcPts val="0"/>
              </a:spcAft>
              <a:buClr>
                <a:srgbClr val="61CE3C"/>
              </a:buClr>
              <a:buSzPts val="2220"/>
              <a:buChar char="•"/>
            </a:pPr>
            <a:r>
              <a:rPr lang="en-IN" sz="2220">
                <a:solidFill>
                  <a:srgbClr val="61CE3C"/>
                </a:solidFill>
                <a:latin typeface="Courier New"/>
                <a:ea typeface="Courier New"/>
                <a:cs typeface="Courier New"/>
                <a:sym typeface="Courier New"/>
              </a:rPr>
              <a:t>The number of bins is pretty important. </a:t>
            </a:r>
            <a:endParaRPr/>
          </a:p>
          <a:p>
            <a:pPr marL="228600" lvl="0" indent="-228600" algn="l" rtl="0">
              <a:lnSpc>
                <a:spcPct val="70000"/>
              </a:lnSpc>
              <a:spcBef>
                <a:spcPts val="1000"/>
              </a:spcBef>
              <a:spcAft>
                <a:spcPts val="0"/>
              </a:spcAft>
              <a:buClr>
                <a:srgbClr val="61CE3C"/>
              </a:buClr>
              <a:buSzPts val="2220"/>
              <a:buChar char="•"/>
            </a:pPr>
            <a:r>
              <a:rPr lang="en-IN" sz="2220">
                <a:solidFill>
                  <a:srgbClr val="61CE3C"/>
                </a:solidFill>
                <a:latin typeface="Courier New"/>
                <a:ea typeface="Courier New"/>
                <a:cs typeface="Courier New"/>
                <a:sym typeface="Courier New"/>
              </a:rPr>
              <a:t>Too little bins oversimplifies reality, which doesn'</a:t>
            </a:r>
            <a:r>
              <a:rPr lang="en-IN" sz="2220">
                <a:solidFill>
                  <a:srgbClr val="8DA6CE"/>
                </a:solidFill>
                <a:latin typeface="Courier New"/>
                <a:ea typeface="Courier New"/>
                <a:cs typeface="Courier New"/>
                <a:sym typeface="Courier New"/>
              </a:rPr>
              <a:t>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show</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details</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Too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much</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bins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overcomplicates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reality</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and</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doesn</a:t>
            </a:r>
            <a:r>
              <a:rPr lang="en-IN" sz="2220">
                <a:solidFill>
                  <a:srgbClr val="F8F8F8"/>
                </a:solidFill>
                <a:latin typeface="Courier New"/>
                <a:ea typeface="Courier New"/>
                <a:cs typeface="Courier New"/>
                <a:sym typeface="Courier New"/>
              </a:rPr>
              <a:t>'t give the bigger picture. </a:t>
            </a:r>
            <a:endParaRPr/>
          </a:p>
          <a:p>
            <a:pPr marL="228600" lvl="0" indent="-228600" algn="l" rtl="0">
              <a:lnSpc>
                <a:spcPct val="70000"/>
              </a:lnSpc>
              <a:spcBef>
                <a:spcPts val="1000"/>
              </a:spcBef>
              <a:spcAft>
                <a:spcPts val="0"/>
              </a:spcAft>
              <a:buClr>
                <a:srgbClr val="8DA6CE"/>
              </a:buClr>
              <a:buSzPts val="2220"/>
              <a:buChar char="•"/>
            </a:pP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control</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number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of</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bins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to</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divide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your</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data</a:t>
            </a:r>
            <a:r>
              <a:rPr lang="en-IN" sz="2220">
                <a:solidFill>
                  <a:srgbClr val="F8F8F8"/>
                </a:solidFill>
                <a:latin typeface="Courier New"/>
                <a:ea typeface="Courier New"/>
                <a:cs typeface="Courier New"/>
                <a:sym typeface="Courier New"/>
              </a:rPr>
              <a:t> </a:t>
            </a:r>
            <a:r>
              <a:rPr lang="en-IN" sz="2220">
                <a:solidFill>
                  <a:srgbClr val="FBDE2D"/>
                </a:solidFill>
                <a:latin typeface="Courier New"/>
                <a:ea typeface="Courier New"/>
                <a:cs typeface="Courier New"/>
                <a:sym typeface="Courier New"/>
              </a:rPr>
              <a:t>in,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you</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can</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set</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the</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bins</a:t>
            </a:r>
            <a:r>
              <a:rPr lang="en-IN" sz="2220">
                <a:solidFill>
                  <a:srgbClr val="F8F8F8"/>
                </a:solidFill>
                <a:latin typeface="Courier New"/>
                <a:ea typeface="Courier New"/>
                <a:cs typeface="Courier New"/>
                <a:sym typeface="Courier New"/>
              </a:rPr>
              <a:t> </a:t>
            </a:r>
            <a:r>
              <a:rPr lang="en-IN" sz="2220">
                <a:solidFill>
                  <a:srgbClr val="8DA6CE"/>
                </a:solidFill>
                <a:latin typeface="Courier New"/>
                <a:ea typeface="Courier New"/>
                <a:cs typeface="Courier New"/>
                <a:sym typeface="Courier New"/>
              </a:rPr>
              <a:t>argument</a:t>
            </a:r>
            <a:r>
              <a:rPr lang="en-IN" sz="2220">
                <a:solidFill>
                  <a:srgbClr val="FBDE2D"/>
                </a:solidFill>
                <a:latin typeface="Courier New"/>
                <a:ea typeface="Courier New"/>
                <a:cs typeface="Courier New"/>
                <a:sym typeface="Courier New"/>
              </a:rPr>
              <a:t>.</a:t>
            </a:r>
            <a:r>
              <a:rPr lang="en-IN" sz="2220">
                <a:solidFill>
                  <a:srgbClr val="F8F8F8"/>
                </a:solidFill>
                <a:latin typeface="Courier New"/>
                <a:ea typeface="Courier New"/>
                <a:cs typeface="Courier New"/>
                <a:sym typeface="Courier New"/>
              </a:rPr>
              <a:t> </a:t>
            </a:r>
            <a:endParaRPr/>
          </a:p>
          <a:p>
            <a:pPr marL="228600" lvl="0" indent="-228600" algn="l" rtl="0">
              <a:lnSpc>
                <a:spcPct val="70000"/>
              </a:lnSpc>
              <a:spcBef>
                <a:spcPts val="1000"/>
              </a:spcBef>
              <a:spcAft>
                <a:spcPts val="0"/>
              </a:spcAft>
              <a:buClr>
                <a:srgbClr val="F8F8F8"/>
              </a:buClr>
              <a:buSzPts val="2220"/>
              <a:buChar char="•"/>
            </a:pPr>
            <a:r>
              <a:rPr lang="en-IN" sz="2220">
                <a:solidFill>
                  <a:srgbClr val="F8F8F8"/>
                </a:solidFill>
                <a:latin typeface="Courier New"/>
                <a:ea typeface="Courier New"/>
                <a:cs typeface="Courier New"/>
                <a:sym typeface="Courier New"/>
              </a:rPr>
              <a:t>The code in the script already includes plt.show() and plt.clf() calls; plt.show() displays a plot; plt.clf() cleans it up again so you can start afresh.</a:t>
            </a:r>
            <a:endParaRPr sz="2220"/>
          </a:p>
          <a:p>
            <a:pPr marL="228600" lvl="0" indent="-87629" algn="l" rtl="0">
              <a:lnSpc>
                <a:spcPct val="70000"/>
              </a:lnSpc>
              <a:spcBef>
                <a:spcPts val="1000"/>
              </a:spcBef>
              <a:spcAft>
                <a:spcPts val="0"/>
              </a:spcAft>
              <a:buClr>
                <a:schemeClr val="dk1"/>
              </a:buClr>
              <a:buSzPts val="2220"/>
              <a:buNone/>
            </a:pPr>
            <a:endParaRPr sz="222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endParaRPr/>
          </a:p>
        </p:txBody>
      </p:sp>
      <p:sp>
        <p:nvSpPr>
          <p:cNvPr id="719" name="Google Shape;719;p95"/>
          <p:cNvSpPr txBox="1">
            <a:spLocks noGrp="1"/>
          </p:cNvSpPr>
          <p:nvPr>
            <p:ph type="body" idx="1"/>
          </p:nvPr>
        </p:nvSpPr>
        <p:spPr>
          <a:xfrm>
            <a:off x="838200" y="1825624"/>
            <a:ext cx="6026834"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EAEAE"/>
              </a:buClr>
              <a:buSzPts val="2400"/>
              <a:buNone/>
            </a:pPr>
            <a:r>
              <a:rPr lang="en-IN">
                <a:solidFill>
                  <a:srgbClr val="AEAEAE"/>
                </a:solidFill>
                <a:latin typeface="Courier New"/>
                <a:ea typeface="Courier New"/>
                <a:cs typeface="Courier New"/>
                <a:sym typeface="Courier New"/>
              </a:rPr>
              <a:t># Build histogram with 5 bins</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hist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bins</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5</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Show and clean up plot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clf</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Build histogram with 20 bins</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hist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life_exp</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bins</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20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Show and clean up again</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show</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plt</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clf</a:t>
            </a:r>
            <a:r>
              <a:rPr lang="en-IN">
                <a:solidFill>
                  <a:srgbClr val="FBDE2D"/>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p:txBody>
      </p:sp>
      <p:pic>
        <p:nvPicPr>
          <p:cNvPr id="720" name="Google Shape;720;p95"/>
          <p:cNvPicPr preferRelativeResize="0"/>
          <p:nvPr/>
        </p:nvPicPr>
        <p:blipFill rotWithShape="1">
          <a:blip r:embed="rId3">
            <a:alphaModFix/>
          </a:blip>
          <a:srcRect/>
          <a:stretch/>
        </p:blipFill>
        <p:spPr>
          <a:xfrm>
            <a:off x="7852996" y="1825624"/>
            <a:ext cx="3162007" cy="2211028"/>
          </a:xfrm>
          <a:prstGeom prst="rect">
            <a:avLst/>
          </a:prstGeom>
          <a:noFill/>
          <a:ln>
            <a:noFill/>
          </a:ln>
        </p:spPr>
      </p:pic>
      <p:pic>
        <p:nvPicPr>
          <p:cNvPr id="721" name="Google Shape;721;p95"/>
          <p:cNvPicPr preferRelativeResize="0"/>
          <p:nvPr/>
        </p:nvPicPr>
        <p:blipFill rotWithShape="1">
          <a:blip r:embed="rId4">
            <a:alphaModFix/>
          </a:blip>
          <a:srcRect/>
          <a:stretch/>
        </p:blipFill>
        <p:spPr>
          <a:xfrm>
            <a:off x="7852996" y="4223883"/>
            <a:ext cx="3162008" cy="2211028"/>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Plot customization: Label</a:t>
            </a:r>
            <a:endParaRPr/>
          </a:p>
        </p:txBody>
      </p:sp>
      <p:sp>
        <p:nvSpPr>
          <p:cNvPr id="727" name="Google Shape;727;p96"/>
          <p:cNvSpPr txBox="1">
            <a:spLocks noGrp="1"/>
          </p:cNvSpPr>
          <p:nvPr>
            <p:ph type="body" idx="1"/>
          </p:nvPr>
        </p:nvSpPr>
        <p:spPr>
          <a:xfrm>
            <a:off x="838199" y="1825624"/>
            <a:ext cx="4957689" cy="4667251"/>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1679"/>
              <a:buNone/>
            </a:pPr>
            <a:r>
              <a:rPr lang="en-IN" sz="1679">
                <a:solidFill>
                  <a:srgbClr val="AEAEAE"/>
                </a:solidFill>
                <a:latin typeface="Courier New"/>
                <a:ea typeface="Courier New"/>
                <a:cs typeface="Courier New"/>
                <a:sym typeface="Courier New"/>
              </a:rPr>
              <a:t># Basic scatter plot, log scale</a:t>
            </a:r>
            <a:endParaRPr sz="1679">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plt</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scatter</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gdp_cap</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8DA6CE"/>
                </a:solidFill>
                <a:latin typeface="Courier New"/>
                <a:ea typeface="Courier New"/>
                <a:cs typeface="Courier New"/>
                <a:sym typeface="Courier New"/>
              </a:rPr>
              <a:t>life_exp</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plt</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xscale</a:t>
            </a:r>
            <a:r>
              <a:rPr lang="en-IN" sz="1679">
                <a:solidFill>
                  <a:srgbClr val="FBDE2D"/>
                </a:solidFill>
                <a:latin typeface="Courier New"/>
                <a:ea typeface="Courier New"/>
                <a:cs typeface="Courier New"/>
                <a:sym typeface="Courier New"/>
              </a:rPr>
              <a:t>(</a:t>
            </a:r>
            <a:r>
              <a:rPr lang="en-IN" sz="1679">
                <a:solidFill>
                  <a:srgbClr val="61CE3C"/>
                </a:solidFill>
                <a:latin typeface="Courier New"/>
                <a:ea typeface="Courier New"/>
                <a:cs typeface="Courier New"/>
                <a:sym typeface="Courier New"/>
              </a:rPr>
              <a:t>'log’</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Strings</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xlab</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61CE3C"/>
                </a:solidFill>
                <a:latin typeface="Courier New"/>
                <a:ea typeface="Courier New"/>
                <a:cs typeface="Courier New"/>
                <a:sym typeface="Courier New"/>
              </a:rPr>
              <a:t>'GDP per Capita [in USD]’</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ylab</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61CE3C"/>
                </a:solidFill>
                <a:latin typeface="Courier New"/>
                <a:ea typeface="Courier New"/>
                <a:cs typeface="Courier New"/>
                <a:sym typeface="Courier New"/>
              </a:rPr>
              <a:t>'Life Expectancy [in years]’</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title</a:t>
            </a:r>
            <a:r>
              <a:rPr lang="en-IN" sz="1679">
                <a:solidFill>
                  <a:srgbClr val="F8F8F8"/>
                </a:solidFill>
                <a:latin typeface="Courier New"/>
                <a:ea typeface="Courier New"/>
                <a:cs typeface="Courier New"/>
                <a:sym typeface="Courier New"/>
              </a:rPr>
              <a:t> </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r>
              <a:rPr lang="en-IN" sz="1679">
                <a:solidFill>
                  <a:srgbClr val="61CE3C"/>
                </a:solidFill>
                <a:latin typeface="Courier New"/>
                <a:ea typeface="Courier New"/>
                <a:cs typeface="Courier New"/>
                <a:sym typeface="Courier New"/>
              </a:rPr>
              <a:t>'World Development in 2007’</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Add axis labels</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plt</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xlabel</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xlab</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plt</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ylabel</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ylab</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Add title</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plt</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title</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title</a:t>
            </a:r>
            <a:r>
              <a:rPr lang="en-IN" sz="1679">
                <a:solidFill>
                  <a:srgbClr val="FBDE2D"/>
                </a:solidFill>
                <a:latin typeface="Courier New"/>
                <a:ea typeface="Courier New"/>
                <a:cs typeface="Courier New"/>
                <a:sym typeface="Courier New"/>
              </a:rPr>
              <a: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679"/>
              <a:buNone/>
            </a:pPr>
            <a:r>
              <a:rPr lang="en-IN" sz="1679">
                <a:solidFill>
                  <a:srgbClr val="AEAEAE"/>
                </a:solidFill>
                <a:latin typeface="Courier New"/>
                <a:ea typeface="Courier New"/>
                <a:cs typeface="Courier New"/>
                <a:sym typeface="Courier New"/>
              </a:rPr>
              <a:t># After customizing, display the plot</a:t>
            </a:r>
            <a:r>
              <a:rPr lang="en-IN" sz="1679">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679"/>
              <a:buNone/>
            </a:pPr>
            <a:r>
              <a:rPr lang="en-IN" sz="1679">
                <a:solidFill>
                  <a:srgbClr val="8DA6CE"/>
                </a:solidFill>
                <a:latin typeface="Courier New"/>
                <a:ea typeface="Courier New"/>
                <a:cs typeface="Courier New"/>
                <a:sym typeface="Courier New"/>
              </a:rPr>
              <a:t>plt</a:t>
            </a:r>
            <a:r>
              <a:rPr lang="en-IN" sz="1679">
                <a:solidFill>
                  <a:srgbClr val="FBDE2D"/>
                </a:solidFill>
                <a:latin typeface="Courier New"/>
                <a:ea typeface="Courier New"/>
                <a:cs typeface="Courier New"/>
                <a:sym typeface="Courier New"/>
              </a:rPr>
              <a:t>.</a:t>
            </a:r>
            <a:r>
              <a:rPr lang="en-IN" sz="1679">
                <a:solidFill>
                  <a:srgbClr val="8DA6CE"/>
                </a:solidFill>
                <a:latin typeface="Courier New"/>
                <a:ea typeface="Courier New"/>
                <a:cs typeface="Courier New"/>
                <a:sym typeface="Courier New"/>
              </a:rPr>
              <a:t>show</a:t>
            </a:r>
            <a:r>
              <a:rPr lang="en-IN" sz="1679">
                <a:solidFill>
                  <a:srgbClr val="FBDE2D"/>
                </a:solidFill>
                <a:latin typeface="Courier New"/>
                <a:ea typeface="Courier New"/>
                <a:cs typeface="Courier New"/>
                <a:sym typeface="Courier New"/>
              </a:rPr>
              <a:t>()</a:t>
            </a:r>
            <a:endParaRPr sz="1679"/>
          </a:p>
          <a:p>
            <a:pPr marL="0" lvl="0" indent="0" algn="l" rtl="0">
              <a:lnSpc>
                <a:spcPct val="70000"/>
              </a:lnSpc>
              <a:spcBef>
                <a:spcPts val="1000"/>
              </a:spcBef>
              <a:spcAft>
                <a:spcPts val="0"/>
              </a:spcAft>
              <a:buClr>
                <a:schemeClr val="dk1"/>
              </a:buClr>
              <a:buSzPts val="1680"/>
              <a:buNone/>
            </a:pPr>
            <a:endParaRPr sz="1679"/>
          </a:p>
        </p:txBody>
      </p:sp>
      <p:pic>
        <p:nvPicPr>
          <p:cNvPr id="728" name="Google Shape;728;p96"/>
          <p:cNvPicPr preferRelativeResize="0"/>
          <p:nvPr/>
        </p:nvPicPr>
        <p:blipFill rotWithShape="1">
          <a:blip r:embed="rId3">
            <a:alphaModFix/>
          </a:blip>
          <a:srcRect/>
          <a:stretch/>
        </p:blipFill>
        <p:spPr>
          <a:xfrm>
            <a:off x="6096000" y="1825625"/>
            <a:ext cx="5105400" cy="35433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Adding ticks</a:t>
            </a:r>
            <a:endParaRPr/>
          </a:p>
        </p:txBody>
      </p:sp>
      <p:sp>
        <p:nvSpPr>
          <p:cNvPr id="734" name="Google Shape;734;p97"/>
          <p:cNvSpPr txBox="1">
            <a:spLocks noGrp="1"/>
          </p:cNvSpPr>
          <p:nvPr>
            <p:ph type="body" idx="1"/>
          </p:nvPr>
        </p:nvSpPr>
        <p:spPr>
          <a:xfrm>
            <a:off x="838200" y="1825625"/>
            <a:ext cx="5257800" cy="43513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AEAEAE"/>
              </a:buClr>
              <a:buSzPts val="1500"/>
              <a:buNone/>
            </a:pPr>
            <a:r>
              <a:rPr lang="en-IN" sz="1500">
                <a:solidFill>
                  <a:srgbClr val="AEAEAE"/>
                </a:solidFill>
                <a:latin typeface="Courier New"/>
                <a:ea typeface="Courier New"/>
                <a:cs typeface="Courier New"/>
                <a:sym typeface="Courier New"/>
              </a:rPr>
              <a:t># Scatter plot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scatter</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gdp_cap</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r>
              <a:rPr lang="en-IN" sz="1500">
                <a:solidFill>
                  <a:srgbClr val="8DA6CE"/>
                </a:solidFill>
                <a:latin typeface="Courier New"/>
                <a:ea typeface="Courier New"/>
                <a:cs typeface="Courier New"/>
                <a:sym typeface="Courier New"/>
              </a:rPr>
              <a:t>life_exp</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500"/>
              <a:buNone/>
            </a:pPr>
            <a:r>
              <a:rPr lang="en-IN" sz="1500">
                <a:solidFill>
                  <a:srgbClr val="AEAEAE"/>
                </a:solidFill>
                <a:latin typeface="Courier New"/>
                <a:ea typeface="Courier New"/>
                <a:cs typeface="Courier New"/>
                <a:sym typeface="Courier New"/>
              </a:rPr>
              <a:t># Previous customizations</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xscale</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'log’</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xlabel</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'GDP per Capita [in USD]’</a:t>
            </a:r>
            <a:r>
              <a:rPr lang="en-IN" sz="1500">
                <a:solidFill>
                  <a:srgbClr val="FBDE2D"/>
                </a:solidFill>
                <a:latin typeface="Courier New"/>
                <a:ea typeface="Courier New"/>
                <a:cs typeface="Courier New"/>
                <a:sym typeface="Courier New"/>
              </a:rPr>
              <a:t>)</a:t>
            </a:r>
            <a:endParaRPr sz="1500">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ylabel</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'Life Expectancy [in years]’</a:t>
            </a:r>
            <a:r>
              <a:rPr lang="en-IN" sz="1500">
                <a:solidFill>
                  <a:srgbClr val="FBDE2D"/>
                </a:solidFill>
                <a:latin typeface="Courier New"/>
                <a:ea typeface="Courier New"/>
                <a:cs typeface="Courier New"/>
                <a:sym typeface="Courier New"/>
              </a:rPr>
              <a:t>)</a:t>
            </a:r>
            <a:endParaRPr sz="1500">
              <a:solidFill>
                <a:srgbClr val="F8F8F8"/>
              </a:solidFill>
              <a:latin typeface="Courier New"/>
              <a:ea typeface="Courier New"/>
              <a:cs typeface="Courier New"/>
              <a:sym typeface="Courier New"/>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title</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'World Development in 2007’</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500"/>
              <a:buNone/>
            </a:pPr>
            <a:r>
              <a:rPr lang="en-IN" sz="1500">
                <a:solidFill>
                  <a:srgbClr val="AEAEAE"/>
                </a:solidFill>
                <a:latin typeface="Courier New"/>
                <a:ea typeface="Courier New"/>
                <a:cs typeface="Courier New"/>
                <a:sym typeface="Courier New"/>
              </a:rPr>
              <a:t># Definition of tick_val and tick_lab</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tick_val</a:t>
            </a:r>
            <a:r>
              <a:rPr lang="en-IN" sz="1500">
                <a:solidFill>
                  <a:srgbClr val="F8F8F8"/>
                </a:solidFill>
                <a:latin typeface="Courier New"/>
                <a:ea typeface="Courier New"/>
                <a:cs typeface="Courier New"/>
                <a:sym typeface="Courier New"/>
              </a:rPr>
              <a:t> </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r>
              <a:rPr lang="en-IN" sz="1500">
                <a:solidFill>
                  <a:srgbClr val="FBDE2D"/>
                </a:solidFill>
                <a:latin typeface="Courier New"/>
                <a:ea typeface="Courier New"/>
                <a:cs typeface="Courier New"/>
                <a:sym typeface="Courier New"/>
              </a:rPr>
              <a:t>[</a:t>
            </a:r>
            <a:r>
              <a:rPr lang="en-IN" sz="1500">
                <a:solidFill>
                  <a:srgbClr val="D8FA3C"/>
                </a:solidFill>
                <a:latin typeface="Courier New"/>
                <a:ea typeface="Courier New"/>
                <a:cs typeface="Courier New"/>
                <a:sym typeface="Courier New"/>
              </a:rPr>
              <a:t>1000</a:t>
            </a:r>
            <a:r>
              <a:rPr lang="en-IN" sz="1500">
                <a:solidFill>
                  <a:srgbClr val="FBDE2D"/>
                </a:solidFill>
                <a:latin typeface="Courier New"/>
                <a:ea typeface="Courier New"/>
                <a:cs typeface="Courier New"/>
                <a:sym typeface="Courier New"/>
              </a:rPr>
              <a:t>,</a:t>
            </a:r>
            <a:r>
              <a:rPr lang="en-IN" sz="1500">
                <a:solidFill>
                  <a:srgbClr val="D8FA3C"/>
                </a:solidFill>
                <a:latin typeface="Courier New"/>
                <a:ea typeface="Courier New"/>
                <a:cs typeface="Courier New"/>
                <a:sym typeface="Courier New"/>
              </a:rPr>
              <a:t>10000</a:t>
            </a:r>
            <a:r>
              <a:rPr lang="en-IN" sz="1500">
                <a:solidFill>
                  <a:srgbClr val="FBDE2D"/>
                </a:solidFill>
                <a:latin typeface="Courier New"/>
                <a:ea typeface="Courier New"/>
                <a:cs typeface="Courier New"/>
                <a:sym typeface="Courier New"/>
              </a:rPr>
              <a:t>,</a:t>
            </a:r>
            <a:r>
              <a:rPr lang="en-IN" sz="1500">
                <a:solidFill>
                  <a:srgbClr val="D8FA3C"/>
                </a:solidFill>
                <a:latin typeface="Courier New"/>
                <a:ea typeface="Courier New"/>
                <a:cs typeface="Courier New"/>
                <a:sym typeface="Courier New"/>
              </a:rPr>
              <a:t>100000</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tick_lab</a:t>
            </a:r>
            <a:r>
              <a:rPr lang="en-IN" sz="1500">
                <a:solidFill>
                  <a:srgbClr val="F8F8F8"/>
                </a:solidFill>
                <a:latin typeface="Courier New"/>
                <a:ea typeface="Courier New"/>
                <a:cs typeface="Courier New"/>
                <a:sym typeface="Courier New"/>
              </a:rPr>
              <a:t> </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'1k'</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'10k'</a:t>
            </a:r>
            <a:r>
              <a:rPr lang="en-IN" sz="1500">
                <a:solidFill>
                  <a:srgbClr val="FBDE2D"/>
                </a:solidFill>
                <a:latin typeface="Courier New"/>
                <a:ea typeface="Courier New"/>
                <a:cs typeface="Courier New"/>
                <a:sym typeface="Courier New"/>
              </a:rPr>
              <a:t>,</a:t>
            </a:r>
            <a:r>
              <a:rPr lang="en-IN" sz="1500">
                <a:solidFill>
                  <a:srgbClr val="61CE3C"/>
                </a:solidFill>
                <a:latin typeface="Courier New"/>
                <a:ea typeface="Courier New"/>
                <a:cs typeface="Courier New"/>
                <a:sym typeface="Courier New"/>
              </a:rPr>
              <a:t>'100k’</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500"/>
              <a:buNone/>
            </a:pPr>
            <a:r>
              <a:rPr lang="en-IN" sz="1500">
                <a:solidFill>
                  <a:srgbClr val="AEAEAE"/>
                </a:solidFill>
                <a:latin typeface="Courier New"/>
                <a:ea typeface="Courier New"/>
                <a:cs typeface="Courier New"/>
                <a:sym typeface="Courier New"/>
              </a:rPr>
              <a:t># Adapt the ticks on the x-axis</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xticks</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tick_val</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r>
              <a:rPr lang="en-IN" sz="1500">
                <a:solidFill>
                  <a:srgbClr val="8DA6CE"/>
                </a:solidFill>
                <a:latin typeface="Courier New"/>
                <a:ea typeface="Courier New"/>
                <a:cs typeface="Courier New"/>
                <a:sym typeface="Courier New"/>
              </a:rPr>
              <a:t>tick_lab</a:t>
            </a:r>
            <a:r>
              <a:rPr lang="en-IN" sz="1500">
                <a:solidFill>
                  <a:srgbClr val="FBDE2D"/>
                </a:solidFill>
                <a:latin typeface="Courier New"/>
                <a:ea typeface="Courier New"/>
                <a:cs typeface="Courier New"/>
                <a:sym typeface="Courier New"/>
              </a:rPr>
              <a: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AEAEAE"/>
              </a:buClr>
              <a:buSzPts val="1500"/>
              <a:buNone/>
            </a:pPr>
            <a:r>
              <a:rPr lang="en-IN" sz="1500">
                <a:solidFill>
                  <a:srgbClr val="AEAEAE"/>
                </a:solidFill>
                <a:latin typeface="Courier New"/>
                <a:ea typeface="Courier New"/>
                <a:cs typeface="Courier New"/>
                <a:sym typeface="Courier New"/>
              </a:rPr>
              <a:t># After customizing, display the plot</a:t>
            </a:r>
            <a:r>
              <a:rPr lang="en-IN" sz="1500">
                <a:solidFill>
                  <a:srgbClr val="F8F8F8"/>
                </a:solidFill>
                <a:latin typeface="Courier New"/>
                <a:ea typeface="Courier New"/>
                <a:cs typeface="Courier New"/>
                <a:sym typeface="Courier New"/>
              </a:rPr>
              <a:t> </a:t>
            </a:r>
            <a:endParaRPr/>
          </a:p>
          <a:p>
            <a:pPr marL="0" lvl="0" indent="0" algn="l" rtl="0">
              <a:lnSpc>
                <a:spcPct val="70000"/>
              </a:lnSpc>
              <a:spcBef>
                <a:spcPts val="1000"/>
              </a:spcBef>
              <a:spcAft>
                <a:spcPts val="0"/>
              </a:spcAft>
              <a:buClr>
                <a:srgbClr val="8DA6CE"/>
              </a:buClr>
              <a:buSzPts val="1500"/>
              <a:buNone/>
            </a:pPr>
            <a:r>
              <a:rPr lang="en-IN" sz="1500">
                <a:solidFill>
                  <a:srgbClr val="8DA6CE"/>
                </a:solidFill>
                <a:latin typeface="Courier New"/>
                <a:ea typeface="Courier New"/>
                <a:cs typeface="Courier New"/>
                <a:sym typeface="Courier New"/>
              </a:rPr>
              <a:t>plt</a:t>
            </a:r>
            <a:r>
              <a:rPr lang="en-IN" sz="1500">
                <a:solidFill>
                  <a:srgbClr val="FBDE2D"/>
                </a:solidFill>
                <a:latin typeface="Courier New"/>
                <a:ea typeface="Courier New"/>
                <a:cs typeface="Courier New"/>
                <a:sym typeface="Courier New"/>
              </a:rPr>
              <a:t>.</a:t>
            </a:r>
            <a:r>
              <a:rPr lang="en-IN" sz="1500">
                <a:solidFill>
                  <a:srgbClr val="8DA6CE"/>
                </a:solidFill>
                <a:latin typeface="Courier New"/>
                <a:ea typeface="Courier New"/>
                <a:cs typeface="Courier New"/>
                <a:sym typeface="Courier New"/>
              </a:rPr>
              <a:t>show</a:t>
            </a:r>
            <a:r>
              <a:rPr lang="en-IN" sz="1500">
                <a:solidFill>
                  <a:srgbClr val="FBDE2D"/>
                </a:solidFill>
                <a:latin typeface="Courier New"/>
                <a:ea typeface="Courier New"/>
                <a:cs typeface="Courier New"/>
                <a:sym typeface="Courier New"/>
              </a:rPr>
              <a:t>()</a:t>
            </a:r>
            <a:endParaRPr sz="1500"/>
          </a:p>
        </p:txBody>
      </p:sp>
      <p:pic>
        <p:nvPicPr>
          <p:cNvPr id="735" name="Google Shape;735;p97" descr="A screenshot of a cell phone&#10;&#10;Description generated with very high confidence"/>
          <p:cNvPicPr preferRelativeResize="0"/>
          <p:nvPr/>
        </p:nvPicPr>
        <p:blipFill rotWithShape="1">
          <a:blip r:embed="rId3">
            <a:alphaModFix/>
          </a:blip>
          <a:srcRect/>
          <a:stretch/>
        </p:blipFill>
        <p:spPr>
          <a:xfrm>
            <a:off x="6096000" y="1825625"/>
            <a:ext cx="5067300" cy="3543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10436</Words>
  <Application>Microsoft Office PowerPoint</Application>
  <PresentationFormat>Widescreen</PresentationFormat>
  <Paragraphs>1272</Paragraphs>
  <Slides>147</Slides>
  <Notes>147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147</vt:i4>
      </vt:variant>
    </vt:vector>
  </HeadingPairs>
  <TitlesOfParts>
    <vt:vector size="152" baseType="lpstr">
      <vt:lpstr>Arial</vt:lpstr>
      <vt:lpstr>Calibri</vt:lpstr>
      <vt:lpstr>Courier New</vt:lpstr>
      <vt:lpstr>Noto Sans Symbols</vt:lpstr>
      <vt:lpstr>Office Theme</vt:lpstr>
      <vt:lpstr>Introduction Python</vt:lpstr>
      <vt:lpstr>Agenda</vt:lpstr>
      <vt:lpstr>What is Python?</vt:lpstr>
      <vt:lpstr>What can Python do?</vt:lpstr>
      <vt:lpstr>Features of Python</vt:lpstr>
      <vt:lpstr>Organizations using python</vt:lpstr>
      <vt:lpstr>Organizations Using Python (sector wise)</vt:lpstr>
      <vt:lpstr>Organizations Using Python (sector wise)</vt:lpstr>
      <vt:lpstr>Organizations Using Python (sector wise)</vt:lpstr>
      <vt:lpstr>Organizations Using Python (sector wise)</vt:lpstr>
      <vt:lpstr>Python Syntax compared to other programming languages</vt:lpstr>
      <vt:lpstr>Python Syntax compared to other programming languages</vt:lpstr>
      <vt:lpstr>IEEE Spectrum 2016 ranking</vt:lpstr>
      <vt:lpstr>IEEE Spectrum 2017 ranking</vt:lpstr>
      <vt:lpstr>The 2018 Top Programming Languages</vt:lpstr>
      <vt:lpstr>The 2019 Top Programming Languages</vt:lpstr>
      <vt:lpstr>The 2020 Top Programming Languages</vt:lpstr>
      <vt:lpstr>Salary Package</vt:lpstr>
      <vt:lpstr>Python 2.x VS Python 3.x</vt:lpstr>
      <vt:lpstr>Python Coding Style:</vt:lpstr>
      <vt:lpstr>Python Reserve words:</vt:lpstr>
      <vt:lpstr>Variable and Value</vt:lpstr>
      <vt:lpstr>Python Variable Name Rules</vt:lpstr>
      <vt:lpstr>Good Variable Name</vt:lpstr>
      <vt:lpstr>Python Assignment Statements</vt:lpstr>
      <vt:lpstr>Local and global variables in Python</vt:lpstr>
      <vt:lpstr>Local and global variables in Python</vt:lpstr>
      <vt:lpstr>Python Data Type</vt:lpstr>
      <vt:lpstr>Strings</vt:lpstr>
      <vt:lpstr>Special characters in strings</vt:lpstr>
      <vt:lpstr>example</vt:lpstr>
      <vt:lpstr>String indices and accessing string elements</vt:lpstr>
      <vt:lpstr>Strings are immutable</vt:lpstr>
      <vt:lpstr>'in' operator in Strings</vt:lpstr>
      <vt:lpstr>String Slicing</vt:lpstr>
      <vt:lpstr>Tuples</vt:lpstr>
      <vt:lpstr>+ and * operators in Tuples</vt:lpstr>
      <vt:lpstr>Lists</vt:lpstr>
      <vt:lpstr>Create list with different types</vt:lpstr>
      <vt:lpstr>List of lists</vt:lpstr>
      <vt:lpstr>Subsetting Lists</vt:lpstr>
      <vt:lpstr>Subset and calculate</vt:lpstr>
      <vt:lpstr>Slicing and dicing</vt:lpstr>
      <vt:lpstr>Slicing and dicing</vt:lpstr>
      <vt:lpstr>Slicing and dicing</vt:lpstr>
      <vt:lpstr>List Manipulation</vt:lpstr>
      <vt:lpstr>Replace list elements</vt:lpstr>
      <vt:lpstr>Replace list elements</vt:lpstr>
      <vt:lpstr>Extend a list</vt:lpstr>
      <vt:lpstr>Extend a list</vt:lpstr>
      <vt:lpstr>Explicit copy of list</vt:lpstr>
      <vt:lpstr>Functions</vt:lpstr>
      <vt:lpstr>Multiple arguments</vt:lpstr>
      <vt:lpstr>Sorted()</vt:lpstr>
      <vt:lpstr>Methods</vt:lpstr>
      <vt:lpstr>Methods example</vt:lpstr>
      <vt:lpstr>Methods on list</vt:lpstr>
      <vt:lpstr>List methods..</vt:lpstr>
      <vt:lpstr>Python packages </vt:lpstr>
      <vt:lpstr>Package installation </vt:lpstr>
      <vt:lpstr>Import package</vt:lpstr>
      <vt:lpstr>Working math package </vt:lpstr>
      <vt:lpstr>Selective import</vt:lpstr>
      <vt:lpstr>Calculate distance travelled by moon</vt:lpstr>
      <vt:lpstr>Numpy </vt:lpstr>
      <vt:lpstr>Create numpy array</vt:lpstr>
      <vt:lpstr>Calculate bmi of players </vt:lpstr>
      <vt:lpstr>BMI </vt:lpstr>
      <vt:lpstr>Lightweight baseball players</vt:lpstr>
      <vt:lpstr>PowerPoint Presentation</vt:lpstr>
      <vt:lpstr>Numpy Side Effects</vt:lpstr>
      <vt:lpstr>Subsetting Numpy Arrays</vt:lpstr>
      <vt:lpstr>Example</vt:lpstr>
      <vt:lpstr>2D Numpy Arrays</vt:lpstr>
      <vt:lpstr>Baseball data in 2D form</vt:lpstr>
      <vt:lpstr>Subsetting 2D Numpy Arrays</vt:lpstr>
      <vt:lpstr>Sub-setting 2D arrays</vt:lpstr>
      <vt:lpstr>2D Arithmetic</vt:lpstr>
      <vt:lpstr>Example</vt:lpstr>
      <vt:lpstr>Solution </vt:lpstr>
      <vt:lpstr>Average versus median</vt:lpstr>
      <vt:lpstr>Solution</vt:lpstr>
      <vt:lpstr>Explore the baseball data</vt:lpstr>
      <vt:lpstr>Solution</vt:lpstr>
      <vt:lpstr>Soccer</vt:lpstr>
      <vt:lpstr>Solution</vt:lpstr>
      <vt:lpstr>Matplotlib for data visualization </vt:lpstr>
      <vt:lpstr>Solution</vt:lpstr>
      <vt:lpstr>Line plot (3)</vt:lpstr>
      <vt:lpstr>Solution </vt:lpstr>
      <vt:lpstr>Scatter Plot (1)</vt:lpstr>
      <vt:lpstr>PowerPoint Presentation</vt:lpstr>
      <vt:lpstr>Scatter plot (2)</vt:lpstr>
      <vt:lpstr>PowerPoint Presentation</vt:lpstr>
      <vt:lpstr>Histogram</vt:lpstr>
      <vt:lpstr>Build a histogram (2): bins</vt:lpstr>
      <vt:lpstr>PowerPoint Presentation</vt:lpstr>
      <vt:lpstr>Plot customization: Label</vt:lpstr>
      <vt:lpstr>Adding ticks</vt:lpstr>
      <vt:lpstr>Changes size..</vt:lpstr>
      <vt:lpstr>colors</vt:lpstr>
      <vt:lpstr>solution</vt:lpstr>
      <vt:lpstr>Adding grid and text..</vt:lpstr>
      <vt:lpstr>Control flow</vt:lpstr>
      <vt:lpstr>If </vt:lpstr>
      <vt:lpstr>elif</vt:lpstr>
      <vt:lpstr>Pandas</vt:lpstr>
      <vt:lpstr>Opening CSV files</vt:lpstr>
      <vt:lpstr>CSV to DataFrame (2)</vt:lpstr>
      <vt:lpstr>Square Brackets</vt:lpstr>
      <vt:lpstr>loc</vt:lpstr>
      <vt:lpstr>Using dataframe.loc[‘feature’]</vt:lpstr>
      <vt:lpstr>loc</vt:lpstr>
      <vt:lpstr>PowerPoint Presentation</vt:lpstr>
      <vt:lpstr>Using dataframe.describe()</vt:lpstr>
      <vt:lpstr>Replacing missing values</vt:lpstr>
      <vt:lpstr>PowerPoint Presentation</vt:lpstr>
      <vt:lpstr>Selecting columns</vt:lpstr>
      <vt:lpstr>Column Maximum Value</vt:lpstr>
      <vt:lpstr>Selecting a row</vt:lpstr>
      <vt:lpstr>Converting a DataFrame to Numpy Array</vt:lpstr>
      <vt:lpstr>Solution </vt:lpstr>
      <vt:lpstr>Correlation Coefficient</vt:lpstr>
      <vt:lpstr>Creating Columns I</vt:lpstr>
      <vt:lpstr>Select Row with Highest Value</vt:lpstr>
      <vt:lpstr>Creating columns II</vt:lpstr>
      <vt:lpstr>Updating columns</vt:lpstr>
      <vt:lpstr>Solution</vt:lpstr>
      <vt:lpstr>Filtering rows</vt:lpstr>
      <vt:lpstr>Filtering rows</vt:lpstr>
      <vt:lpstr>Solution</vt:lpstr>
      <vt:lpstr>Grouping with Counts</vt:lpstr>
      <vt:lpstr>Grouping with counts</vt:lpstr>
      <vt:lpstr>Grouping One Column with Means</vt:lpstr>
      <vt:lpstr>Grouping Two Columns with Means</vt:lpstr>
      <vt:lpstr>Plotting Scatterplots</vt:lpstr>
      <vt:lpstr>PowerPoint Presentation</vt:lpstr>
      <vt:lpstr>Modifying Plot Colors</vt:lpstr>
      <vt:lpstr>Plotting with pandas</vt:lpstr>
      <vt:lpstr>Plot using pandas</vt:lpstr>
      <vt:lpstr>Plotting One Bar Graphs</vt:lpstr>
      <vt:lpstr>Plotting Two Bar Graphs</vt:lpstr>
      <vt:lpstr>Dropping Missing Values</vt:lpstr>
      <vt:lpstr>Plotting Quantiles of Salary, Part 1</vt:lpstr>
      <vt:lpstr>Plotting Quantiles of Salary, Part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Python</dc:title>
  <dc:creator>Foundation for Innovation and Collaborative Education</dc:creator>
  <cp:lastModifiedBy>user</cp:lastModifiedBy>
  <cp:revision>1</cp:revision>
  <dcterms:created xsi:type="dcterms:W3CDTF">2019-04-15T00:21:10Z</dcterms:created>
  <dcterms:modified xsi:type="dcterms:W3CDTF">2022-12-05T15:31:32Z</dcterms:modified>
</cp:coreProperties>
</file>