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79" r:id="rId6"/>
    <p:sldId id="259" r:id="rId7"/>
    <p:sldId id="280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FGnGHkLrmZGwSWKSiKCk4/gN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EA9ED-8BC3-46B5-914C-48695CE7A373}" v="9" dt="2022-02-10T05:51:5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meer" userId="0ba69699-a8fd-4d8a-81c0-2d02775d6c8c" providerId="ADAL" clId="{674EA9ED-8BC3-46B5-914C-48695CE7A373}"/>
    <pc:docChg chg="undo custSel addSld delSld modSld">
      <pc:chgData name="Mohammed Ameer" userId="0ba69699-a8fd-4d8a-81c0-2d02775d6c8c" providerId="ADAL" clId="{674EA9ED-8BC3-46B5-914C-48695CE7A373}" dt="2022-02-10T05:52:41.946" v="60" actId="1076"/>
      <pc:docMkLst>
        <pc:docMk/>
      </pc:docMkLst>
      <pc:sldChg chg="new del">
        <pc:chgData name="Mohammed Ameer" userId="0ba69699-a8fd-4d8a-81c0-2d02775d6c8c" providerId="ADAL" clId="{674EA9ED-8BC3-46B5-914C-48695CE7A373}" dt="2022-02-10T05:21:08.040" v="2" actId="47"/>
        <pc:sldMkLst>
          <pc:docMk/>
          <pc:sldMk cId="95450544" sldId="278"/>
        </pc:sldMkLst>
      </pc:sldChg>
      <pc:sldChg chg="modSp add">
        <pc:chgData name="Mohammed Ameer" userId="0ba69699-a8fd-4d8a-81c0-2d02775d6c8c" providerId="ADAL" clId="{674EA9ED-8BC3-46B5-914C-48695CE7A373}" dt="2022-02-10T05:21:11.509" v="3" actId="1076"/>
        <pc:sldMkLst>
          <pc:docMk/>
          <pc:sldMk cId="2018660892" sldId="279"/>
        </pc:sldMkLst>
        <pc:picChg chg="mod">
          <ac:chgData name="Mohammed Ameer" userId="0ba69699-a8fd-4d8a-81c0-2d02775d6c8c" providerId="ADAL" clId="{674EA9ED-8BC3-46B5-914C-48695CE7A373}" dt="2022-02-10T05:21:11.509" v="3" actId="1076"/>
          <ac:picMkLst>
            <pc:docMk/>
            <pc:sldMk cId="2018660892" sldId="279"/>
            <ac:picMk id="2050" creationId="{00000000-0000-0000-0000-000000000000}"/>
          </ac:picMkLst>
        </pc:picChg>
      </pc:sldChg>
      <pc:sldChg chg="delSp modSp add mod">
        <pc:chgData name="Mohammed Ameer" userId="0ba69699-a8fd-4d8a-81c0-2d02775d6c8c" providerId="ADAL" clId="{674EA9ED-8BC3-46B5-914C-48695CE7A373}" dt="2022-02-10T05:25:07.474" v="30" actId="20577"/>
        <pc:sldMkLst>
          <pc:docMk/>
          <pc:sldMk cId="2528787342" sldId="280"/>
        </pc:sldMkLst>
        <pc:spChg chg="mod">
          <ac:chgData name="Mohammed Ameer" userId="0ba69699-a8fd-4d8a-81c0-2d02775d6c8c" providerId="ADAL" clId="{674EA9ED-8BC3-46B5-914C-48695CE7A373}" dt="2022-02-10T05:23:47.405" v="9" actId="108"/>
          <ac:spMkLst>
            <pc:docMk/>
            <pc:sldMk cId="2528787342" sldId="280"/>
            <ac:spMk id="4" creationId="{00000000-0000-0000-0000-000000000000}"/>
          </ac:spMkLst>
        </pc:spChg>
        <pc:spChg chg="mod">
          <ac:chgData name="Mohammed Ameer" userId="0ba69699-a8fd-4d8a-81c0-2d02775d6c8c" providerId="ADAL" clId="{674EA9ED-8BC3-46B5-914C-48695CE7A373}" dt="2022-02-10T05:25:07.474" v="30" actId="20577"/>
          <ac:spMkLst>
            <pc:docMk/>
            <pc:sldMk cId="2528787342" sldId="280"/>
            <ac:spMk id="5" creationId="{00000000-0000-0000-0000-000000000000}"/>
          </ac:spMkLst>
        </pc:spChg>
        <pc:spChg chg="mod">
          <ac:chgData name="Mohammed Ameer" userId="0ba69699-a8fd-4d8a-81c0-2d02775d6c8c" providerId="ADAL" clId="{674EA9ED-8BC3-46B5-914C-48695CE7A373}" dt="2022-02-10T05:24:05.809" v="12" actId="1076"/>
          <ac:spMkLst>
            <pc:docMk/>
            <pc:sldMk cId="2528787342" sldId="280"/>
            <ac:spMk id="6" creationId="{00000000-0000-0000-0000-000000000000}"/>
          </ac:spMkLst>
        </pc:spChg>
        <pc:picChg chg="del mod">
          <ac:chgData name="Mohammed Ameer" userId="0ba69699-a8fd-4d8a-81c0-2d02775d6c8c" providerId="ADAL" clId="{674EA9ED-8BC3-46B5-914C-48695CE7A373}" dt="2022-02-10T05:23:09.712" v="6" actId="478"/>
          <ac:picMkLst>
            <pc:docMk/>
            <pc:sldMk cId="2528787342" sldId="280"/>
            <ac:picMk id="8" creationId="{00000000-0000-0000-0000-000000000000}"/>
          </ac:picMkLst>
        </pc:picChg>
        <pc:picChg chg="mod">
          <ac:chgData name="Mohammed Ameer" userId="0ba69699-a8fd-4d8a-81c0-2d02775d6c8c" providerId="ADAL" clId="{674EA9ED-8BC3-46B5-914C-48695CE7A373}" dt="2022-02-10T05:24:07.554" v="13" actId="1076"/>
          <ac:picMkLst>
            <pc:docMk/>
            <pc:sldMk cId="2528787342" sldId="280"/>
            <ac:picMk id="3078" creationId="{00000000-0000-0000-0000-000000000000}"/>
          </ac:picMkLst>
        </pc:picChg>
      </pc:sldChg>
      <pc:sldChg chg="add">
        <pc:chgData name="Mohammed Ameer" userId="0ba69699-a8fd-4d8a-81c0-2d02775d6c8c" providerId="ADAL" clId="{674EA9ED-8BC3-46B5-914C-48695CE7A373}" dt="2022-02-10T05:24:40.820" v="15"/>
        <pc:sldMkLst>
          <pc:docMk/>
          <pc:sldMk cId="1996197574" sldId="281"/>
        </pc:sldMkLst>
      </pc:sldChg>
      <pc:sldChg chg="addSp delSp modSp new mod">
        <pc:chgData name="Mohammed Ameer" userId="0ba69699-a8fd-4d8a-81c0-2d02775d6c8c" providerId="ADAL" clId="{674EA9ED-8BC3-46B5-914C-48695CE7A373}" dt="2022-02-10T05:52:41.946" v="60" actId="1076"/>
        <pc:sldMkLst>
          <pc:docMk/>
          <pc:sldMk cId="2569492673" sldId="282"/>
        </pc:sldMkLst>
        <pc:spChg chg="mod">
          <ac:chgData name="Mohammed Ameer" userId="0ba69699-a8fd-4d8a-81c0-2d02775d6c8c" providerId="ADAL" clId="{674EA9ED-8BC3-46B5-914C-48695CE7A373}" dt="2022-02-10T05:51:41.034" v="52" actId="20577"/>
          <ac:spMkLst>
            <pc:docMk/>
            <pc:sldMk cId="2569492673" sldId="282"/>
            <ac:spMk id="2" creationId="{379B46E9-1A66-468C-BF1C-14A7A544F288}"/>
          </ac:spMkLst>
        </pc:spChg>
        <pc:spChg chg="del">
          <ac:chgData name="Mohammed Ameer" userId="0ba69699-a8fd-4d8a-81c0-2d02775d6c8c" providerId="ADAL" clId="{674EA9ED-8BC3-46B5-914C-48695CE7A373}" dt="2022-02-10T05:52:16.634" v="56" actId="478"/>
          <ac:spMkLst>
            <pc:docMk/>
            <pc:sldMk cId="2569492673" sldId="282"/>
            <ac:spMk id="3" creationId="{98212C59-3C1C-4C43-9EDC-C4B596FB219E}"/>
          </ac:spMkLst>
        </pc:spChg>
        <pc:spChg chg="add del">
          <ac:chgData name="Mohammed Ameer" userId="0ba69699-a8fd-4d8a-81c0-2d02775d6c8c" providerId="ADAL" clId="{674EA9ED-8BC3-46B5-914C-48695CE7A373}" dt="2022-02-10T05:52:19.286" v="58" actId="22"/>
          <ac:spMkLst>
            <pc:docMk/>
            <pc:sldMk cId="2569492673" sldId="282"/>
            <ac:spMk id="7" creationId="{617AD4BA-9CCC-498A-8C04-44D10C730076}"/>
          </ac:spMkLst>
        </pc:spChg>
        <pc:picChg chg="add mod">
          <ac:chgData name="Mohammed Ameer" userId="0ba69699-a8fd-4d8a-81c0-2d02775d6c8c" providerId="ADAL" clId="{674EA9ED-8BC3-46B5-914C-48695CE7A373}" dt="2022-02-10T05:52:41.946" v="60" actId="1076"/>
          <ac:picMkLst>
            <pc:docMk/>
            <pc:sldMk cId="2569492673" sldId="282"/>
            <ac:picMk id="8" creationId="{76094136-7DDC-4DC5-9CFC-1AEB0C0CDB46}"/>
          </ac:picMkLst>
        </pc:picChg>
        <pc:picChg chg="add mod">
          <ac:chgData name="Mohammed Ameer" userId="0ba69699-a8fd-4d8a-81c0-2d02775d6c8c" providerId="ADAL" clId="{674EA9ED-8BC3-46B5-914C-48695CE7A373}" dt="2022-02-10T05:51:50.767" v="55" actId="1076"/>
          <ac:picMkLst>
            <pc:docMk/>
            <pc:sldMk cId="2569492673" sldId="282"/>
            <ac:picMk id="1026" creationId="{B27FF420-2329-42CA-9FBB-9D41B37367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Here are the lessons we are going to learn today.</a:t>
            </a:r>
            <a:endParaRPr/>
          </a:p>
        </p:txBody>
      </p:sp>
      <p:sp>
        <p:nvSpPr>
          <p:cNvPr id="239" name="Google Shape;23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C508E">
                <a:alpha val="47843"/>
              </a:srgbClr>
            </a:gs>
            <a:gs pos="26000">
              <a:srgbClr val="2C508E">
                <a:alpha val="47843"/>
              </a:srgbClr>
            </a:gs>
            <a:gs pos="90000">
              <a:srgbClr val="3F6EC2"/>
            </a:gs>
            <a:gs pos="100000">
              <a:srgbClr val="3F6EC2"/>
            </a:gs>
          </a:gsLst>
          <a:lin ang="54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 descr="A picture containing object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633800" y="95093"/>
            <a:ext cx="1440000" cy="4241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gradFill>
            <a:gsLst>
              <a:gs pos="0">
                <a:srgbClr val="2F5496"/>
              </a:gs>
              <a:gs pos="13000">
                <a:srgbClr val="2F5496"/>
              </a:gs>
              <a:gs pos="100000">
                <a:srgbClr val="0043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mentor@fice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Intel College Excellence Program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Data Analytics Tools : Numpy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'Applying amin() function again:'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np.amin(a,0)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'\n'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'Applying amax() function:'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np.amax(a)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'\n'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'Applying amax() function again:'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np.amax(a, axis = 0)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IN">
                <a:solidFill>
                  <a:srgbClr val="1F3864"/>
                </a:solidFill>
              </a:rPr>
              <a:t>Statistical Functions</a:t>
            </a:r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 b="1"/>
              <a:t>numpy.ptp()</a:t>
            </a:r>
            <a:r>
              <a:rPr lang="en-IN" sz="2220"/>
              <a:t> function returns the range (maximum-minimum) of values along an axis.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np.array([[3,7,5],[8,4,3],[2,4,9]])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‘Input Array is:'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'Applying ptp() function:'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np.ptp(a)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  </a:t>
            </a: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72200" y="2621279"/>
            <a:ext cx="5181600" cy="355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'Applying ptp() function along axis 1:'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np.ptp(a, axis = 1)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'Applying ptp() function along axis 0:'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np.ptp(a, axis = 0) 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  <p:sp>
        <p:nvSpPr>
          <p:cNvPr id="133" name="Google Shape;13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IN">
                <a:solidFill>
                  <a:srgbClr val="1F3864"/>
                </a:solidFill>
              </a:rPr>
              <a:t>Statistical Functions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</a:pPr>
            <a:r>
              <a:rPr lang="en-IN" sz="1960" b="1"/>
              <a:t>numpy.percentile() </a:t>
            </a:r>
            <a:r>
              <a:rPr lang="en-IN" sz="1960"/>
              <a:t>indicates the value below which a given percentage of observations in a group of observations fall.</a:t>
            </a:r>
            <a:endParaRPr/>
          </a:p>
          <a:p>
            <a:pPr marL="228600" lvl="0" indent="-1041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196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a = np.array([[20,40,80],[70,20,20],[50,30,60]])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196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‘Input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'Applying percentile() function:'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np.percentile(a,50)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'\n'  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6172200" y="2529839"/>
            <a:ext cx="5328920" cy="364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'Applying percentile() function along axis 1:'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np.percentile(a,50, axis = 1)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'Applying percentile() function along axis 0:'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IN" sz="1960"/>
              <a:t>print np.percentile(a,50, axis = 0)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1960"/>
          </a:p>
        </p:txBody>
      </p:sp>
      <p:sp>
        <p:nvSpPr>
          <p:cNvPr id="141" name="Google Shape;14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IN" sz="3600" b="1">
                <a:solidFill>
                  <a:srgbClr val="1F3864"/>
                </a:solidFill>
              </a:rPr>
              <a:t>Statistical Functions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IN" sz="2170" b="1"/>
              <a:t>numpy.median() </a:t>
            </a:r>
            <a:r>
              <a:rPr lang="en-IN" sz="2170"/>
              <a:t>is defined as the value separating the higher half of a data sample from the lower half.</a:t>
            </a:r>
            <a:endParaRPr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 a = np.array([[30,55,70],[80,85,10],[60,90,20]])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‘Input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median() function:'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np.median(a)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2"/>
          </p:nvPr>
        </p:nvSpPr>
        <p:spPr>
          <a:xfrm>
            <a:off x="6172200" y="2438399"/>
            <a:ext cx="5491480" cy="373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median() function along axis 0:'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np.median(a, axis = 0)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median() function along axis 1:'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np.median(a, axis = 1)</a:t>
            </a: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IN" sz="3600" b="1">
                <a:solidFill>
                  <a:srgbClr val="1F3864"/>
                </a:solidFill>
              </a:rPr>
              <a:t>Statistical Functions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IN" sz="2170"/>
              <a:t>The </a:t>
            </a:r>
            <a:r>
              <a:rPr lang="en-IN" sz="2170" b="1"/>
              <a:t>numpy.mean() </a:t>
            </a:r>
            <a:r>
              <a:rPr lang="en-IN" sz="2170"/>
              <a:t>function returns the arithmetic mean of elements in the array. If the axis is mentioned, it is calculated along it.</a:t>
            </a:r>
            <a:endParaRPr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a = np.array([[1,2,3],[4,5,6],[7,8,9]])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‘Input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mean() function:'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np.mean(a)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2"/>
          </p:nvPr>
        </p:nvSpPr>
        <p:spPr>
          <a:xfrm>
            <a:off x="6172200" y="2712719"/>
            <a:ext cx="5298440" cy="346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mean() function along axis 0:'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np.mean(a, axis = 0)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'Applying mean() function along axis 1:'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IN" sz="2170"/>
              <a:t>print np.mean(a, axis = 1)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IN">
                <a:solidFill>
                  <a:srgbClr val="1F3864"/>
                </a:solidFill>
              </a:rPr>
              <a:t>Statistical Functions</a:t>
            </a:r>
            <a:endParaRPr/>
          </a:p>
        </p:txBody>
      </p:sp>
      <p:sp>
        <p:nvSpPr>
          <p:cNvPr id="163" name="Google Shape;16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Standard deviation </a:t>
            </a:r>
            <a:r>
              <a:rPr lang="en-IN"/>
              <a:t>is the square root of the average of squared deviations from mean. The function used for this is np.std(). The formula for standard deviation is as follows −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	std = sqrt(mean(abs(x - x.mean())**2))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np.std([1,2,3,4])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Variance</a:t>
            </a:r>
            <a:r>
              <a:rPr lang="en-IN"/>
              <a:t> is the average of squared deviations, i.e., </a:t>
            </a:r>
            <a:r>
              <a:rPr lang="en-IN" b="1"/>
              <a:t>mean(abs(x - x.mean())**2)</a:t>
            </a:r>
            <a:r>
              <a:rPr lang="en-IN"/>
              <a:t>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Or, standard deviation is the square root of variance.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np.var([1,2,3,4])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IN" sz="3600" b="1">
                <a:solidFill>
                  <a:srgbClr val="1F3864"/>
                </a:solidFill>
              </a:rPr>
              <a:t>Sort Function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750"/>
              <a:t>The </a:t>
            </a:r>
            <a:r>
              <a:rPr lang="en-IN" sz="1750" b="1"/>
              <a:t>np.sort() </a:t>
            </a:r>
            <a:r>
              <a:rPr lang="en-IN" sz="1750"/>
              <a:t>function returns a sorted copy of the input array. </a:t>
            </a:r>
            <a:endParaRPr/>
          </a:p>
          <a:p>
            <a:pPr marL="228600" lvl="0" indent="-1174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a = np.array([[3,7],[9,1]])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‘Input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'\n'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'Applying sort() function:'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np.sort(a)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'\n'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'Sort along axis 0:'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np.sort(a, axis = 0)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'\n'  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# Order parameter in sort function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dt = np.dtype([('name', 'S10'),('age', int)])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a = np.array([("ram",22),("anoop",35),("raj", 18), ("amir",29)], dtype = dt)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‘Input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'Order by name:'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IN" sz="1750"/>
              <a:t>print np.sort(a, order = 'name')</a:t>
            </a:r>
            <a:endParaRPr/>
          </a:p>
          <a:p>
            <a:pPr marL="228600" lvl="0" indent="-11747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endParaRPr sz="1750"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np.extract() function 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IN" sz="2040"/>
              <a:t>The </a:t>
            </a:r>
            <a:r>
              <a:rPr lang="en-IN" sz="2040" b="1"/>
              <a:t>np.extract()</a:t>
            </a:r>
            <a:r>
              <a:rPr lang="en-IN" sz="2040"/>
              <a:t> function returns the elements satisfying any condition.</a:t>
            </a:r>
            <a:endParaRPr/>
          </a:p>
          <a:p>
            <a:pPr marL="228600" lvl="0" indent="-9906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x = np.arange(9.).reshape(3, 3)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'Our array is:'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x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# define a condition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condition = np.mod(x,2) == 0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'Element-wise value of condition'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condition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'Extract elements using condition'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IN" sz="2040"/>
              <a:t>print np.extract(condition, x)</a:t>
            </a:r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Iterating Over Array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NumPy package contains an iterator object numpy.nditer.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It is an efficient multidimensional iterator object using which it is possible to iterate over an array.</a:t>
            </a:r>
            <a:endParaRPr/>
          </a:p>
          <a:p>
            <a:pPr marL="228600" lvl="0" indent="-8762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np.arange(0,60,5)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a.reshape(3,4)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'Original array is:'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'Modified array is:'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x in np.nditer(a):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   print x</a:t>
            </a:r>
            <a:endParaRPr sz="2220"/>
          </a:p>
          <a:p>
            <a:pPr marL="228600" lvl="0" indent="-87629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  <p:sp>
        <p:nvSpPr>
          <p:cNvPr id="186" name="Google Shape;1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Iterating Over Array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1"/>
          </p:nvPr>
        </p:nvSpPr>
        <p:spPr>
          <a:xfrm>
            <a:off x="838200" y="1595120"/>
            <a:ext cx="10515600" cy="476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np.arange(0,60,5)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a.reshape(3,4)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'Original array is:'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for x in np.nditer(a, op_flags = ['readwrite’]):  # default: read-only ; enable modifying array elements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   x[...] = 2*x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'Modified array is:'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</a:t>
            </a:r>
            <a:endParaRPr sz="2220"/>
          </a:p>
        </p:txBody>
      </p:sp>
      <p:sp>
        <p:nvSpPr>
          <p:cNvPr id="193" name="Google Shape;19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NumPy is the core library for scientific computing in Python.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It contains among other things: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a powerful N-dimensional array object and tools for working with these arrays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sophisticated (broadcasting)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tools for integrating C/C++ and Fortran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useful linear algebra, Fourier transform, and random number capabilities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Besides its obvious scientific uses, NumPy can also be used as an efficient multi-dimensional container of generic data. 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Rounding Functions</a:t>
            </a:r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 b="1"/>
              <a:t>numpy.around() </a:t>
            </a:r>
            <a:r>
              <a:rPr lang="en-IN" sz="2220"/>
              <a:t>is a function that returns the value rounded to the desired precision.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np.array([1.2,1.23, 199, 0.245, 25.123])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‘Input array:'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'After rounding:'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np.around(a)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np.around(a, decimals = 1)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np.around(a, decimals = -1)</a:t>
            </a:r>
            <a:endParaRPr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IN">
                <a:solidFill>
                  <a:srgbClr val="1F3864"/>
                </a:solidFill>
              </a:rPr>
              <a:t>Rounding Functions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b="1"/>
              <a:t>numpy.floor() </a:t>
            </a:r>
            <a:r>
              <a:rPr lang="en-IN"/>
              <a:t>returns the largest integer not greater than the input parameter. The floor of the </a:t>
            </a:r>
            <a:r>
              <a:rPr lang="en-IN" b="1"/>
              <a:t>scalar x</a:t>
            </a:r>
            <a:r>
              <a:rPr lang="en-IN"/>
              <a:t> is the largest </a:t>
            </a:r>
            <a:r>
              <a:rPr lang="en-IN" b="1"/>
              <a:t>integer i</a:t>
            </a:r>
            <a:r>
              <a:rPr lang="en-IN"/>
              <a:t>, such that </a:t>
            </a:r>
            <a:r>
              <a:rPr lang="en-IN" b="1"/>
              <a:t>i &lt;= x</a:t>
            </a:r>
            <a:r>
              <a:rPr lang="en-IN"/>
              <a:t>.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 = np.array([-1.6, 1.8, -0.4, 0.3, 7])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‘Input array:'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a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'\n'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'The modified array:'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print np.floor(a)</a:t>
            </a: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Rounding Functions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/>
              <a:t>The ceil() function returns the ceiling of an input value, i.e. the ceil of the </a:t>
            </a:r>
            <a:r>
              <a:rPr lang="en-IN" sz="2220" b="1"/>
              <a:t>scalar x</a:t>
            </a:r>
            <a:r>
              <a:rPr lang="en-IN" sz="2220"/>
              <a:t> is the smallest </a:t>
            </a:r>
            <a:r>
              <a:rPr lang="en-IN" sz="2220" b="1"/>
              <a:t>integer i</a:t>
            </a:r>
            <a:r>
              <a:rPr lang="en-IN" sz="2220"/>
              <a:t>, such that </a:t>
            </a:r>
            <a:r>
              <a:rPr lang="en-IN" sz="2220" b="1"/>
              <a:t>i &gt;= x.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import numpy as np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a = np.array([-1.6, 1.8, -0.4, 0.3, 7])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‘Input array:'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'\n' 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'The modified array:'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/>
              <a:t>print np.ceil(a)</a:t>
            </a:r>
            <a:endParaRPr sz="2220"/>
          </a:p>
        </p:txBody>
      </p:sp>
      <p:sp>
        <p:nvSpPr>
          <p:cNvPr id="214" name="Google Shape;2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Playing with Data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arr=np.arange(0,11)           # create array of 10 elements between 1—10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arr[:5]                                    # fetch 1</a:t>
            </a:r>
            <a:r>
              <a:rPr lang="en-IN" baseline="30000"/>
              <a:t>st</a:t>
            </a:r>
            <a:r>
              <a:rPr lang="en-IN"/>
              <a:t> 5 elements of array arr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arr[5:]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arr[:2]=100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Playing with Data</a:t>
            </a:r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arr=np.arange(0,25)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arr.reshape(5,5)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arr_2d=np.array([[1,2,3],[4,5,6],[7,8,9]])     #create 2-D array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arr_2d[:2,1:]              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Playing with Data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arr=np.arange(0,11)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 &gt; 5			#return True for elements position which is more than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arr[arr&lt;5]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arr+arr			# element by element array addition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mat = np.arange(1,26).reshape(5,5)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mat.std()		           #finding standard deviation on elements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mat.sum(axis=0)                        #summing elements column wise in given array mat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709495" y="5131417"/>
            <a:ext cx="86563" cy="104264"/>
          </a:xfrm>
          <a:custGeom>
            <a:avLst/>
            <a:gdLst/>
            <a:ahLst/>
            <a:cxnLst/>
            <a:rect l="l" t="t" r="r" b="b"/>
            <a:pathLst>
              <a:path w="988" h="1969" extrusionOk="0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26</a:t>
            </a:fld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905966" y="209792"/>
            <a:ext cx="9462053" cy="133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3733"/>
              <a:buFont typeface="Arial"/>
              <a:buNone/>
            </a:pPr>
            <a:r>
              <a:rPr lang="en-IN" sz="3733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Please contact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Foundation for Innovation and Collaborative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info@fice.in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FD8"/>
              </a:buClr>
              <a:buSzPts val="4267"/>
              <a:buFont typeface="Arial"/>
              <a:buNone/>
            </a:pPr>
            <a:r>
              <a:rPr lang="en-IN" sz="4267" b="0" i="0" u="none">
                <a:solidFill>
                  <a:srgbClr val="E1EFD8"/>
                </a:solidFill>
                <a:latin typeface="Arial"/>
                <a:ea typeface="Arial"/>
                <a:cs typeface="Arial"/>
                <a:sym typeface="Arial"/>
              </a:rPr>
              <a:t>mentor@fice.in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4267"/>
              <a:buFont typeface="Arial"/>
              <a:buNone/>
            </a:pPr>
            <a:endParaRPr sz="4267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1C5"/>
              </a:buClr>
              <a:buSzPts val="2400"/>
              <a:buFont typeface="Noto Sans Symbols"/>
              <a:buNone/>
            </a:pPr>
            <a:endParaRPr sz="2400" b="0" u="none">
              <a:solidFill>
                <a:srgbClr val="0071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400"/>
              <a:buFont typeface="Noto Sans Symbols"/>
              <a:buNone/>
            </a:pPr>
            <a:r>
              <a:rPr lang="en-IN" sz="24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Please contact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Foundation for Innovation and Collaborative 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0" u="sng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mentor@fice.in</a:t>
            </a:r>
            <a:endParaRPr sz="2800" b="0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800"/>
              <a:buFont typeface="Noto Sans Symbols"/>
              <a:buNone/>
            </a:pPr>
            <a:endParaRPr sz="2800" b="0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2800"/>
              <a:buFont typeface="Noto Sans Symbols"/>
              <a:buNone/>
            </a:pPr>
            <a:endParaRPr sz="2800" b="1" u="none">
              <a:solidFill>
                <a:srgbClr val="E1EF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rgbClr val="E1EFD8"/>
              </a:buClr>
              <a:buSzPts val="2800"/>
              <a:buFont typeface="Noto Sans Symbols"/>
              <a:buNone/>
            </a:pPr>
            <a:r>
              <a:rPr lang="en-IN" sz="2800" b="1" u="none">
                <a:solidFill>
                  <a:srgbClr val="E1EFD8"/>
                </a:solidFill>
                <a:latin typeface="Calibri"/>
                <a:ea typeface="Calibri"/>
                <a:cs typeface="Calibri"/>
                <a:sym typeface="Calibri"/>
              </a:rPr>
              <a:t>www.fice.in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Why Numpy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Char char="•"/>
            </a:pPr>
            <a:r>
              <a:rPr lang="en-IN" sz="2800">
                <a:solidFill>
                  <a:srgbClr val="1F3864"/>
                </a:solidFill>
              </a:rPr>
              <a:t>List is powerful, collection of values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Char char="•"/>
            </a:pPr>
            <a:r>
              <a:rPr lang="en-IN" sz="2800">
                <a:solidFill>
                  <a:srgbClr val="1F3864"/>
                </a:solidFill>
              </a:rPr>
              <a:t>Hold different types and you can change, add or remove elements from the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Char char="•"/>
            </a:pPr>
            <a:r>
              <a:rPr lang="en-IN" sz="2800">
                <a:solidFill>
                  <a:srgbClr val="1F3864"/>
                </a:solidFill>
              </a:rPr>
              <a:t>But for data scientist you need to apply operations on entire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</a:pPr>
            <a:r>
              <a:rPr lang="en-IN">
                <a:solidFill>
                  <a:srgbClr val="1F3864"/>
                </a:solidFill>
              </a:rPr>
              <a:t>Mathematical operations on entire collection of data set/list/arrays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</a:pPr>
            <a:r>
              <a:rPr lang="en-IN">
                <a:solidFill>
                  <a:srgbClr val="1F3864"/>
                </a:solidFill>
              </a:rPr>
              <a:t>Speed Solution is numpy (numerical python): you can perform operations on entire arrays.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6E9-1A66-468C-BF1C-14A7A544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A64A-C1A8-4D08-96A5-28564BA84A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27FF420-2329-42CA-9FBB-9D41B373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75" y="2007694"/>
            <a:ext cx="3051425" cy="10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094136-7DDC-4DC5-9CFC-1AEB0C0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4599"/>
            <a:ext cx="39909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9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0" y="-2177"/>
            <a:ext cx="10972800" cy="1143000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pic>
        <p:nvPicPr>
          <p:cNvPr id="2050" name="Picture 2" descr="Common placeholders in numpy arrays | by Arpit Omprakash | Byte-Sized-Code 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0" b="2500"/>
          <a:stretch/>
        </p:blipFill>
        <p:spPr bwMode="auto">
          <a:xfrm>
            <a:off x="4368800" y="2021441"/>
            <a:ext cx="7315200" cy="39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Python Libraries: Numpy &amp; Pandas | by Md Arman Hossen | Towards Data 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2200"/>
            <a:ext cx="82804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BA4388-6DE0-44EE-9D54-3DAE066EAD8A}"/>
              </a:ext>
            </a:extLst>
          </p:cNvPr>
          <p:cNvSpPr txBox="1"/>
          <p:nvPr/>
        </p:nvSpPr>
        <p:spPr>
          <a:xfrm>
            <a:off x="229453" y="4840632"/>
            <a:ext cx="281940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/>
              <a:t>Scalar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Vector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Matrix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Tensor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IN" sz="1867" dirty="0"/>
          </a:p>
        </p:txBody>
      </p:sp>
    </p:spTree>
    <p:extLst>
      <p:ext uri="{BB962C8B-B14F-4D97-AF65-F5344CB8AC3E}">
        <p14:creationId xmlns:p14="http://schemas.microsoft.com/office/powerpoint/2010/main" val="201866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 dirty="0"/>
              <a:t>Working with array’s in </a:t>
            </a:r>
            <a:r>
              <a:rPr lang="en-IN" dirty="0" err="1"/>
              <a:t>Numpy</a:t>
            </a:r>
            <a:endParaRPr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 i="1" u="sng" dirty="0"/>
              <a:t>Create 2-D array using </a:t>
            </a:r>
            <a:r>
              <a:rPr lang="en-IN" sz="2220" i="1" u="sng" dirty="0" err="1"/>
              <a:t>numpy</a:t>
            </a:r>
            <a:r>
              <a:rPr lang="en-IN" sz="2220" i="1" u="sng" dirty="0"/>
              <a:t> from list </a:t>
            </a:r>
            <a:endParaRPr sz="22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/>
              <a:t>import </a:t>
            </a:r>
            <a:r>
              <a:rPr lang="en-IN" sz="2220" dirty="0" err="1"/>
              <a:t>numpy</a:t>
            </a:r>
            <a:r>
              <a:rPr lang="en-IN" sz="2220" dirty="0"/>
              <a:t> as np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 err="1"/>
              <a:t>mylist</a:t>
            </a:r>
            <a:r>
              <a:rPr lang="en-IN" sz="2220" dirty="0"/>
              <a:t>=[[1,2,3],[4,5,6],[7,8,9]]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 err="1"/>
              <a:t>np.array</a:t>
            </a:r>
            <a:r>
              <a:rPr lang="en-IN" sz="2220" dirty="0"/>
              <a:t>(</a:t>
            </a:r>
            <a:r>
              <a:rPr lang="en-IN" sz="2220" dirty="0" err="1"/>
              <a:t>mylist</a:t>
            </a:r>
            <a:r>
              <a:rPr lang="en-IN" sz="2220" dirty="0"/>
              <a:t>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IN" sz="2220" i="1" u="sng" dirty="0"/>
              <a:t>Create 1-D and 2-D array using random values</a:t>
            </a:r>
            <a:endParaRPr dirty="0"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 err="1"/>
              <a:t>np.random.rand</a:t>
            </a:r>
            <a:r>
              <a:rPr lang="en-IN" sz="2220" dirty="0"/>
              <a:t>(5)             #uniform distribution of random values</a:t>
            </a:r>
            <a:endParaRPr sz="22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 err="1"/>
              <a:t>np.random.rand</a:t>
            </a:r>
            <a:r>
              <a:rPr lang="en-IN" sz="2220" dirty="0"/>
              <a:t>(4,4)          # create 2-D array of random values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IN" sz="2220" dirty="0" err="1"/>
              <a:t>np.random.randn</a:t>
            </a:r>
            <a:r>
              <a:rPr lang="en-IN" sz="2220" dirty="0"/>
              <a:t>(4)        #std. normal distribution, </a:t>
            </a:r>
            <a:r>
              <a:rPr lang="en-IN" sz="2220" dirty="0" err="1"/>
              <a:t>centered</a:t>
            </a:r>
            <a:r>
              <a:rPr lang="en-IN" sz="2220" dirty="0"/>
              <a:t> around 0</a:t>
            </a:r>
            <a:endParaRPr sz="222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228600" lvl="0" indent="-87629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06634" y="-408969"/>
            <a:ext cx="10316800" cy="2062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Numpy</a:t>
            </a:r>
            <a:r>
              <a:rPr lang="en-US" sz="3600" b="1" dirty="0">
                <a:solidFill>
                  <a:srgbClr val="002060"/>
                </a:solidFill>
                <a:latin typeface="Calibri"/>
                <a:cs typeface="Calibri"/>
                <a:sym typeface="Calibri"/>
              </a:rPr>
              <a:t> Methods and Attributes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95218" y="1582851"/>
            <a:ext cx="7518400" cy="1395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np.array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np.random.randint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(0,10,1)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np.unique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np.dot()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np.power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(a,2)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np.sqrt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np.ones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np.zeros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np.max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85783" indent="-685783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np.arange</a:t>
            </a:r>
            <a:r>
              <a:rPr lang="en-US" sz="2230" dirty="0"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</a:p>
          <a:p>
            <a:pPr marL="685783" indent="-685783">
              <a:buFont typeface="+mj-lt"/>
              <a:buAutoNum type="arabicPeriod"/>
            </a:pP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783" indent="-685783">
              <a:buFont typeface="+mj-lt"/>
              <a:buAutoNum type="arabicPeriod"/>
            </a:pP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132" y="1568751"/>
            <a:ext cx="3960972" cy="215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a.size</a:t>
            </a: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a.ndim</a:t>
            </a: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a.dtype</a:t>
            </a: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2230" dirty="0" err="1">
                <a:latin typeface="Calibri" panose="020F0502020204030204" pitchFamily="34" charset="0"/>
                <a:cs typeface="Calibri" panose="020F0502020204030204" pitchFamily="34" charset="0"/>
              </a:rPr>
              <a:t>a.shape</a:t>
            </a: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+mj-lt"/>
              <a:buAutoNum type="arabicPeriod"/>
            </a:pPr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3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 descr="A quick guide to NumPy sort - Sharp S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03" y="3285399"/>
            <a:ext cx="4981931" cy="285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7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773A-52D5-4482-AB30-1F9AA891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B47D-7F70-440D-8206-66F0A0B44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8" y="1295400"/>
            <a:ext cx="5486400" cy="256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33" dirty="0"/>
              <a:t>1. Euclidean Distance</a:t>
            </a:r>
            <a:endParaRPr lang="en-IN" sz="2133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0D6569-1231-4933-8D21-79D8917D1171}"/>
              </a:ext>
            </a:extLst>
          </p:cNvPr>
          <p:cNvSpPr txBox="1">
            <a:spLocks/>
          </p:cNvSpPr>
          <p:nvPr/>
        </p:nvSpPr>
        <p:spPr>
          <a:xfrm>
            <a:off x="6096000" y="1295400"/>
            <a:ext cx="54864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2. Normalization using Min Max Scalar</a:t>
            </a:r>
            <a:endParaRPr lang="en-IN" sz="2133" dirty="0"/>
          </a:p>
        </p:txBody>
      </p:sp>
      <p:pic>
        <p:nvPicPr>
          <p:cNvPr id="5" name="Picture 2" descr="The Gaussian Kernel · Chris McCormick">
            <a:extLst>
              <a:ext uri="{FF2B5EF4-FFF2-40B4-BE49-F238E27FC236}">
                <a16:creationId xmlns:a16="http://schemas.microsoft.com/office/drawing/2014/main" id="{86E2E492-D662-4D46-A878-25A04FEAE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2" y="1905000"/>
            <a:ext cx="4257808" cy="19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in–max normalization - Regression Analysis with R [Book]">
            <a:extLst>
              <a:ext uri="{FF2B5EF4-FFF2-40B4-BE49-F238E27FC236}">
                <a16:creationId xmlns:a16="http://schemas.microsoft.com/office/drawing/2014/main" id="{E5F57A02-D400-4D0E-8E4F-FFCB633E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459580"/>
            <a:ext cx="3556000" cy="8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D6BEBB-545D-4512-A247-F03EAE35356E}"/>
              </a:ext>
            </a:extLst>
          </p:cNvPr>
          <p:cNvSpPr txBox="1">
            <a:spLocks/>
          </p:cNvSpPr>
          <p:nvPr/>
        </p:nvSpPr>
        <p:spPr>
          <a:xfrm>
            <a:off x="601916" y="4140200"/>
            <a:ext cx="54864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3. Matrix Multiplication (Dot Product)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E2E9228-173E-471D-950D-0963E775D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54"/>
          <a:stretch/>
        </p:blipFill>
        <p:spPr bwMode="auto">
          <a:xfrm>
            <a:off x="812801" y="4878721"/>
            <a:ext cx="4409441" cy="100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D8F17F-CA64-48FE-B9CC-A2AA813503A8}"/>
              </a:ext>
            </a:extLst>
          </p:cNvPr>
          <p:cNvSpPr txBox="1">
            <a:spLocks/>
          </p:cNvSpPr>
          <p:nvPr/>
        </p:nvSpPr>
        <p:spPr>
          <a:xfrm>
            <a:off x="6299200" y="4140200"/>
            <a:ext cx="5486400" cy="256256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4. Mean Squared Error</a:t>
            </a:r>
            <a:endParaRPr lang="en-IN" sz="2133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9B62-1C8D-447E-8DC0-7D2BB2710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619" y="4960791"/>
            <a:ext cx="3378388" cy="9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/>
              <a:buNone/>
            </a:pPr>
            <a:r>
              <a:rPr lang="en-IN"/>
              <a:t>Statistical Functions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 b="1"/>
              <a:t>np.amin() &amp; np.amax() </a:t>
            </a:r>
            <a:r>
              <a:rPr lang="en-IN" sz="2200"/>
              <a:t>return the minimum and the maximum from the elements in the given array along the specified axis.</a:t>
            </a:r>
            <a:endParaRPr sz="2200" i="1"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a = np.array([[3,1,5],[9,4,3],[2,4,6]])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‘Input Array is:'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a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'\n’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'Applying amin() function:'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np.amin(a,1)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/>
              <a:t>print '\n' 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Microsoft Office PowerPoint</Application>
  <PresentationFormat>Widescreen</PresentationFormat>
  <Paragraphs>299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Noto Sans Symbols</vt:lpstr>
      <vt:lpstr>Office Theme</vt:lpstr>
      <vt:lpstr>Intel College Excellence Program</vt:lpstr>
      <vt:lpstr>Introduction</vt:lpstr>
      <vt:lpstr>Why Numpy</vt:lpstr>
      <vt:lpstr>Broadcasting in Numpy</vt:lpstr>
      <vt:lpstr>Numpy Array</vt:lpstr>
      <vt:lpstr>Working with array’s in Numpy</vt:lpstr>
      <vt:lpstr>PowerPoint Presentation</vt:lpstr>
      <vt:lpstr>Numpy Operations</vt:lpstr>
      <vt:lpstr>Statistical Functions</vt:lpstr>
      <vt:lpstr>Statistical Functions</vt:lpstr>
      <vt:lpstr>Statistical Functions</vt:lpstr>
      <vt:lpstr>Statistical Functions</vt:lpstr>
      <vt:lpstr>Statistical Functions</vt:lpstr>
      <vt:lpstr>Statistical Functions</vt:lpstr>
      <vt:lpstr>Statistical Functions</vt:lpstr>
      <vt:lpstr>Sort Function</vt:lpstr>
      <vt:lpstr>np.extract() function </vt:lpstr>
      <vt:lpstr>Iterating Over Array</vt:lpstr>
      <vt:lpstr>Iterating Over Array</vt:lpstr>
      <vt:lpstr>Rounding Functions</vt:lpstr>
      <vt:lpstr>Rounding Functions</vt:lpstr>
      <vt:lpstr>Rounding Functions</vt:lpstr>
      <vt:lpstr>Playing with Data</vt:lpstr>
      <vt:lpstr>Playing with Data</vt:lpstr>
      <vt:lpstr>Playing with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College Excellence Program</dc:title>
  <dc:creator>Foundation for Innovation and Collaborative Education</dc:creator>
  <cp:lastModifiedBy>Mohammed Ameer</cp:lastModifiedBy>
  <cp:revision>1</cp:revision>
  <dcterms:created xsi:type="dcterms:W3CDTF">2019-04-15T00:21:10Z</dcterms:created>
  <dcterms:modified xsi:type="dcterms:W3CDTF">2022-02-10T05:52:53Z</dcterms:modified>
</cp:coreProperties>
</file>