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Here are the lessons we are going to learn today.</a:t>
            </a:r>
            <a:endParaRPr/>
          </a:p>
        </p:txBody>
      </p:sp>
      <p:sp>
        <p:nvSpPr>
          <p:cNvPr id="255" name="Google Shape;25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25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2C508E">
                <a:alpha val="47843"/>
              </a:srgbClr>
            </a:gs>
            <a:gs pos="26000">
              <a:srgbClr val="2C508E">
                <a:alpha val="47843"/>
              </a:srgbClr>
            </a:gs>
            <a:gs pos="90000">
              <a:srgbClr val="3F6EC2"/>
            </a:gs>
            <a:gs pos="100000">
              <a:srgbClr val="3F6EC2"/>
            </a:gs>
          </a:gsLst>
          <a:lin ang="5400000" scaled="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  <a:defRPr sz="3600" b="1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A picture containing object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633800" y="95093"/>
            <a:ext cx="1440000" cy="42417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gradFill>
            <a:gsLst>
              <a:gs pos="0">
                <a:srgbClr val="2F5496"/>
              </a:gs>
              <a:gs pos="13000">
                <a:srgbClr val="2F5496"/>
              </a:gs>
              <a:gs pos="100000">
                <a:srgbClr val="00438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mentor@fice.i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IN"/>
              <a:t>Intel College Excellence Program</a:t>
            </a:r>
            <a:endParaRPr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IN" dirty="0"/>
              <a:t>Data Analytics Tools : Pandas</a:t>
            </a:r>
            <a:endParaRPr dirty="0"/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en-IN"/>
              <a:t>Data Manipulation: Drop missing elements</a:t>
            </a:r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import pandas as pd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d={'A':[1,2,np.NaN], 'B':[1,np.NaN,np.NaN],'C':[1,2,3]}   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# np.NaN is the missing element in DataFrame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df=pd.DataFrame(d)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df.dropna()   			#pandas would drop any row with missing value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df.dropna(axis=1)   		#drop column with NULL value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df.dropna(thresh=2)    	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en-IN"/>
              <a:t>Data Manipulation: Filling suitable value </a:t>
            </a:r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df.fillna(value='FILL VALUE')    		#NaN is replaced by value=FILL VALUE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df['A'].fillna(value=df['A'].mean())   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#Select column "A" and fill the missing value with mean value of the column 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OR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df['A’].fillna(value=df['A’].std())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#Select column "A" and fill the missing value with standard deviation value of the column 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en-IN" dirty="0"/>
              <a:t>Replacing</a:t>
            </a:r>
            <a:endParaRPr dirty="0"/>
          </a:p>
        </p:txBody>
      </p:sp>
      <p:sp>
        <p:nvSpPr>
          <p:cNvPr id="166" name="Google Shape;166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Many times, we have to replace a generic value with some specific value.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We can achieve this by applying the replace method.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Replacing NA with a scalar value is equivalent behavior of the fillna() function.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import numpy as np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df = pd.DataFrame({'one':[10,20,30,40,50,2000], 'two':[1000,0,30,40,50,60]})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print df.replace({1000:10,2000:60})</a:t>
            </a:r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en-IN"/>
              <a:t>Groupby() function</a:t>
            </a:r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data = {'Company’: [ ‘CompA’, ‘CompA’, ‘CompB’, ‘CompB’, ‘CompC’, ‘CompC’],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              'Person’: [‘Rajesh’, ‘Pradeep’, ‘Amit’, ‘Rakesh’, ‘Suresh’, ‘Raj’],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              'Sales’: [200, 120, 340, 124, 243, 350]}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df=pd.DataFrame(data)	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df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comp=df.groupby("Company").mean()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comp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comp1=df.groupby("Company")	#grouping done using label name “Company”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comp1.std()    				#apply standard deviation on grouped data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en-IN"/>
              <a:t>Groupby() function</a:t>
            </a:r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data = {'Company’: [ ‘CompA’, ‘CompA’, ‘CompB’, ‘CompB’, ‘CompC’, ‘CompC’],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              'Person’: [‘Rajesh’, ‘Pradeep’, ‘Amit’, ‘Rakesh’, ‘Suresh’, ‘Raj’],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              'Sales’: [200, 120, 340, 124, 243, 350]}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df=pd.DataFrame(data)	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df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df.groupby("Company").sum().loc[“CompB"]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# group data by ‘company’ label, apply sum function such that all data of same         # company gets added and then fetch Company “CompB” value after summation	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81" name="Google Shape;18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en-IN"/>
              <a:t>Finding maximum value in each label</a:t>
            </a:r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data = {'Company’: [ ‘CompA’, ‘CompA’, ‘CompB’, ‘CompB’, ‘CompC’, ‘CompC’],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              'Person’: [‘Rajesh’, ‘Pradeep’, ‘Amit’, ‘Rakesh’, ‘Suresh’, ‘Raj’],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              'Sales’: [200, 120, 340, 124, 243, 350]}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df=pd.DataFrame(data)	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df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df.groupby("Company").max()	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#group dataset based on ‘company’ label and pick maximum value in each label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88" name="Google Shape;188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en-IN"/>
              <a:t>Finding unique value &amp; number of occurrence from Dataframe</a:t>
            </a:r>
            <a:endParaRPr/>
          </a:p>
        </p:txBody>
      </p:sp>
      <p:sp>
        <p:nvSpPr>
          <p:cNvPr id="194" name="Google Shape;194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df = pd.DataFrame({'col1':[1,2,3,4],'col2':[444,555,666,444],'col3':['abc','def','ghi','xyz’]})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# col1, col2 &amp; col3 are column labels, each column have their own values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df['col2'].unique()		#fetches the unique values available in column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df['col2'].value_counts()	# count number of occurance of every value</a:t>
            </a:r>
            <a:endParaRPr/>
          </a:p>
        </p:txBody>
      </p:sp>
      <p:sp>
        <p:nvSpPr>
          <p:cNvPr id="195" name="Google Shape;195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en-IN"/>
              <a:t>Statistical Functions</a:t>
            </a:r>
            <a:endParaRPr/>
          </a:p>
        </p:txBody>
      </p:sp>
      <p:sp>
        <p:nvSpPr>
          <p:cNvPr id="201" name="Google Shape;201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The  </a:t>
            </a:r>
            <a:r>
              <a:rPr lang="en-IN" b="1"/>
              <a:t>pct_change() </a:t>
            </a:r>
            <a:r>
              <a:rPr lang="en-IN"/>
              <a:t>function compares every element with its prior element and computes the change percentage.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import numpy as np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s = pd.Series([1,2,3,4,5,4])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print s.pct_change()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df = pd.DataFrame(np.random.randn(5, 2))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print df.pct_change()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202" name="Google Shape;20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en-IN"/>
              <a:t>Statistical Functions</a:t>
            </a:r>
            <a:endParaRPr/>
          </a:p>
        </p:txBody>
      </p:sp>
      <p:sp>
        <p:nvSpPr>
          <p:cNvPr id="208" name="Google Shape;208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b="1"/>
              <a:t>Covariance </a:t>
            </a:r>
            <a:r>
              <a:rPr lang="en-IN"/>
              <a:t>is applied on series data. The Series object has a method cov() to compute covariance between series objects. NA will be excluded automatically.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import numpy as np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s1 = pd.Series(np.random.randn(10))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s2 = pd.Series(np.random.randn(10))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print s1.cov(s2)</a:t>
            </a:r>
            <a:endParaRPr/>
          </a:p>
        </p:txBody>
      </p:sp>
      <p:sp>
        <p:nvSpPr>
          <p:cNvPr id="209" name="Google Shape;20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en-IN"/>
              <a:t>Statistical Functions</a:t>
            </a:r>
            <a:endParaRPr/>
          </a:p>
        </p:txBody>
      </p:sp>
      <p:sp>
        <p:nvSpPr>
          <p:cNvPr id="215" name="Google Shape;215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b="1"/>
              <a:t>Correlation </a:t>
            </a:r>
            <a:r>
              <a:rPr lang="en-IN"/>
              <a:t>shows the linear relationship between any two array of values, available in series.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There are multiple methods to compute the correlation like pearson(default), spearman and kendall.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import numpy as np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frame = pd.DataFrame(np.random.randn(10, 5), columns=['a', 'b', 'c', 'd', 'e'])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print frame['a'].corr(frame['b'])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print frame.corr()</a:t>
            </a:r>
            <a:endParaRPr/>
          </a:p>
        </p:txBody>
      </p:sp>
      <p:sp>
        <p:nvSpPr>
          <p:cNvPr id="216" name="Google Shape;216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en-IN" dirty="0">
                <a:latin typeface="Clibari headings"/>
              </a:rPr>
              <a:t>Introduction </a:t>
            </a:r>
            <a:endParaRPr dirty="0">
              <a:latin typeface="Clibari headings"/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838200" y="185610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pandas is an open-source, BSD-licensed Python library providing high-performance, easy-to-use data structures and data analysis tools for the Python programming language.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pandas is built on top of NumPy library.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pandas is well suited for many different kinds of data: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Tabular data with heterogeneously-typed columns, as in an SQL table or Excel spreadsheet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Ordered and unordered (not necessarily fixed-frequency) time series data.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Arbitrary matrix data (homogeneously typed or heterogeneous) with row and column labels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Any other form of observational / statistical data sets. The data actually need not be labeled at all to be placed into a pandas data structure</a:t>
            </a:r>
            <a:endParaRPr/>
          </a:p>
          <a:p>
            <a:pPr marL="228600" lvl="0" indent="-76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en-IN"/>
              <a:t>Statistical Functions</a:t>
            </a:r>
            <a:endParaRPr/>
          </a:p>
        </p:txBody>
      </p:sp>
      <p:sp>
        <p:nvSpPr>
          <p:cNvPr id="222" name="Google Shape;222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b="1"/>
              <a:t>Data Ranking </a:t>
            </a:r>
            <a:r>
              <a:rPr lang="en-IN"/>
              <a:t>produces ranking for each element in the array of elements; ;arge value assigned higher rank. 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In case of ties, assigns the mean rank.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import pandas as pd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import numpy as np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s = pd.Series(np.random.randn(5), index=list('abcde'))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s['d'] = s['b'] # so there's a tie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print s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print s.rank()</a:t>
            </a:r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en-IN"/>
              <a:t>Fetch Data from CSV file or Excel File</a:t>
            </a:r>
            <a:endParaRPr/>
          </a:p>
        </p:txBody>
      </p:sp>
      <p:sp>
        <p:nvSpPr>
          <p:cNvPr id="229" name="Google Shape;229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90676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import numpy as np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import pandas as pd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df = pd.read_csv(‘german.csv’) | df=pd.read_excel(‘Expense.xlsx’,sheetname=‘Sheet1’)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df</a:t>
            </a:r>
            <a:endParaRPr/>
          </a:p>
        </p:txBody>
      </p:sp>
      <p:sp>
        <p:nvSpPr>
          <p:cNvPr id="230" name="Google Shape;230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en-IN"/>
              <a:t>Save Data frame into CSV file or Excel file</a:t>
            </a:r>
            <a:endParaRPr/>
          </a:p>
        </p:txBody>
      </p:sp>
      <p:sp>
        <p:nvSpPr>
          <p:cNvPr id="236" name="Google Shape;236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df.to_csv('example.csv',index=False)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df.to_excel('Excel_Sample.xlsx',sheet_name='Sheet1')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237" name="Google Shape;237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en-IN"/>
              <a:t>Data Visualization using Pandas</a:t>
            </a:r>
            <a:endParaRPr/>
          </a:p>
        </p:txBody>
      </p:sp>
      <p:sp>
        <p:nvSpPr>
          <p:cNvPr id="243" name="Google Shape;243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import numpy as np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import pandas as pd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%matplotlib inline               		# use this line to see plots in the notebook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df1 = pd.read_csv('df1',index_col=0)  	#df1 is cvs file; date index available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df2 = pd.read_csv('df2’)     			# date index not available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df1['A'].hist()	                   		#plot histogram for column A in df1 csv file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244" name="Google Shape;24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en-IN"/>
              <a:t>Data Visualization using Pandas</a:t>
            </a:r>
            <a:endParaRPr/>
          </a:p>
        </p:txBody>
      </p:sp>
      <p:sp>
        <p:nvSpPr>
          <p:cNvPr id="250" name="Google Shape;250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df2.head()					#fetch first 5 rows from dataset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df2.plot.bar()					#plot bar graph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df2.plot.bar(stacked=True)	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df1['A'].plot.hist(bins=50)      			# bin size =50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df1.plot.line(x=df1.index,y='B',figsize=(12,3),lw=1)  	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df1.plot.scatter(x='A',y='B’)	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df1.plot.scatter(x='A',y='B',c='C',cmap='coolwarm’) 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df2.plot.box()					# box plot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251" name="Google Shape;251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/>
          <p:nvPr/>
        </p:nvSpPr>
        <p:spPr>
          <a:xfrm>
            <a:off x="0" y="1"/>
            <a:ext cx="12192000" cy="6356911"/>
          </a:xfrm>
          <a:prstGeom prst="rect">
            <a:avLst/>
          </a:prstGeom>
          <a:solidFill>
            <a:srgbClr val="003C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7"/>
          <p:cNvSpPr/>
          <p:nvPr/>
        </p:nvSpPr>
        <p:spPr>
          <a:xfrm>
            <a:off x="3709495" y="5131417"/>
            <a:ext cx="86563" cy="104264"/>
          </a:xfrm>
          <a:custGeom>
            <a:avLst/>
            <a:gdLst/>
            <a:ahLst/>
            <a:cxnLst/>
            <a:rect l="l" t="t" r="r" b="b"/>
            <a:pathLst>
              <a:path w="988" h="1969" extrusionOk="0">
                <a:moveTo>
                  <a:pt x="0" y="0"/>
                </a:moveTo>
                <a:lnTo>
                  <a:pt x="0" y="1969"/>
                </a:lnTo>
                <a:lnTo>
                  <a:pt x="988" y="984"/>
                </a:lnTo>
                <a:lnTo>
                  <a:pt x="0" y="0"/>
                </a:lnTo>
                <a:close/>
              </a:path>
            </a:pathLst>
          </a:custGeom>
          <a:solidFill>
            <a:srgbClr val="00AEEF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25</a:t>
            </a:fld>
            <a:endParaRPr/>
          </a:p>
        </p:txBody>
      </p:sp>
      <p:sp>
        <p:nvSpPr>
          <p:cNvPr id="260" name="Google Shape;260;p37"/>
          <p:cNvSpPr txBox="1"/>
          <p:nvPr/>
        </p:nvSpPr>
        <p:spPr>
          <a:xfrm>
            <a:off x="905966" y="209792"/>
            <a:ext cx="9462053" cy="1337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EFD8"/>
              </a:buClr>
              <a:buSzPts val="3733"/>
              <a:buFont typeface="Arial"/>
              <a:buNone/>
            </a:pPr>
            <a:r>
              <a:rPr lang="en-IN" sz="3733" b="0" i="0" u="none">
                <a:solidFill>
                  <a:srgbClr val="E1EFD8"/>
                </a:solidFill>
                <a:latin typeface="Arial"/>
                <a:ea typeface="Arial"/>
                <a:cs typeface="Arial"/>
                <a:sym typeface="Arial"/>
              </a:rPr>
              <a:t>Please contact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EFD8"/>
              </a:buClr>
              <a:buSzPts val="4267"/>
              <a:buFont typeface="Arial"/>
              <a:buNone/>
            </a:pPr>
            <a:r>
              <a:rPr lang="en-IN" sz="4267" b="0" i="0" u="none">
                <a:solidFill>
                  <a:srgbClr val="E1EFD8"/>
                </a:solidFill>
                <a:latin typeface="Arial"/>
                <a:ea typeface="Arial"/>
                <a:cs typeface="Arial"/>
                <a:sym typeface="Arial"/>
              </a:rPr>
              <a:t>Foundation for Innovation and Collaborative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EFD8"/>
              </a:buClr>
              <a:buSzPts val="4267"/>
              <a:buFont typeface="Arial"/>
              <a:buNone/>
            </a:pPr>
            <a:r>
              <a:rPr lang="en-IN" sz="4267" b="0" i="0" u="none">
                <a:solidFill>
                  <a:srgbClr val="E1EFD8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EFD8"/>
              </a:buClr>
              <a:buSzPts val="4267"/>
              <a:buFont typeface="Arial"/>
              <a:buNone/>
            </a:pPr>
            <a:r>
              <a:rPr lang="en-IN" sz="4267" b="0" i="0" u="none">
                <a:solidFill>
                  <a:srgbClr val="E1EFD8"/>
                </a:solidFill>
                <a:latin typeface="Arial"/>
                <a:ea typeface="Arial"/>
                <a:cs typeface="Arial"/>
                <a:sym typeface="Arial"/>
              </a:rPr>
              <a:t>info@fice.in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EFD8"/>
              </a:buClr>
              <a:buSzPts val="4267"/>
              <a:buFont typeface="Arial"/>
              <a:buNone/>
            </a:pPr>
            <a:r>
              <a:rPr lang="en-IN" sz="4267" b="0" i="0" u="none">
                <a:solidFill>
                  <a:srgbClr val="E1EFD8"/>
                </a:solidFill>
                <a:latin typeface="Arial"/>
                <a:ea typeface="Arial"/>
                <a:cs typeface="Arial"/>
                <a:sym typeface="Arial"/>
              </a:rPr>
              <a:t>mentor@fice.in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4267"/>
              <a:buFont typeface="Arial"/>
              <a:buNone/>
            </a:pPr>
            <a:endParaRPr sz="4267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7"/>
          <p:cNvSpPr txBox="1"/>
          <p:nvPr/>
        </p:nvSpPr>
        <p:spPr>
          <a:xfrm>
            <a:off x="0" y="-25400"/>
            <a:ext cx="12192000" cy="63800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1C5"/>
              </a:buClr>
              <a:buSzPts val="2400"/>
              <a:buFont typeface="Noto Sans Symbols"/>
              <a:buNone/>
            </a:pPr>
            <a:endParaRPr sz="2400" b="0" u="none">
              <a:solidFill>
                <a:srgbClr val="0071C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rgbClr val="E1EFD8"/>
              </a:buClr>
              <a:buSzPts val="2400"/>
              <a:buFont typeface="Noto Sans Symbols"/>
              <a:buNone/>
            </a:pPr>
            <a:r>
              <a:rPr lang="en-IN" sz="2400" b="0" u="none">
                <a:solidFill>
                  <a:srgbClr val="E1EFD8"/>
                </a:solidFill>
                <a:latin typeface="Calibri"/>
                <a:ea typeface="Calibri"/>
                <a:cs typeface="Calibri"/>
                <a:sym typeface="Calibri"/>
              </a:rPr>
              <a:t>Please contact</a:t>
            </a:r>
            <a:endParaRPr/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rgbClr val="E1EFD8"/>
              </a:buClr>
              <a:buSzPts val="2800"/>
              <a:buFont typeface="Noto Sans Symbols"/>
              <a:buNone/>
            </a:pPr>
            <a:r>
              <a:rPr lang="en-IN" sz="2800" b="0" u="none">
                <a:solidFill>
                  <a:srgbClr val="E1EFD8"/>
                </a:solidFill>
                <a:latin typeface="Calibri"/>
                <a:ea typeface="Calibri"/>
                <a:cs typeface="Calibri"/>
                <a:sym typeface="Calibri"/>
              </a:rPr>
              <a:t>Foundation for Innovation and Collaborative </a:t>
            </a:r>
            <a:endParaRPr/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rgbClr val="E1EFD8"/>
              </a:buClr>
              <a:buSzPts val="2800"/>
              <a:buFont typeface="Noto Sans Symbols"/>
              <a:buNone/>
            </a:pPr>
            <a:r>
              <a:rPr lang="en-IN" sz="2800" b="0" u="none">
                <a:solidFill>
                  <a:srgbClr val="E1EFD8"/>
                </a:solidFill>
                <a:latin typeface="Calibri"/>
                <a:ea typeface="Calibri"/>
                <a:cs typeface="Calibri"/>
                <a:sym typeface="Calibri"/>
              </a:rPr>
              <a:t>Education</a:t>
            </a:r>
            <a:endParaRPr/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rgbClr val="E1EFD8"/>
              </a:buClr>
              <a:buSzPts val="2800"/>
              <a:buFont typeface="Noto Sans Symbols"/>
              <a:buNone/>
            </a:pPr>
            <a:r>
              <a:rPr lang="en-IN" sz="2800" b="0" u="none">
                <a:solidFill>
                  <a:srgbClr val="E1EFD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rgbClr val="E1EFD8"/>
              </a:buClr>
              <a:buSzPts val="2800"/>
              <a:buFont typeface="Noto Sans Symbols"/>
              <a:buNone/>
            </a:pPr>
            <a:r>
              <a:rPr lang="en-IN" sz="2800" b="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mentor@fice.in</a:t>
            </a:r>
            <a:endParaRPr sz="2800" b="0" u="none">
              <a:solidFill>
                <a:srgbClr val="E1EF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rgbClr val="0071C5"/>
              </a:buClr>
              <a:buSzPts val="2800"/>
              <a:buFont typeface="Noto Sans Symbols"/>
              <a:buNone/>
            </a:pPr>
            <a:endParaRPr sz="2800" b="0" u="none">
              <a:solidFill>
                <a:srgbClr val="E1EF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rgbClr val="0071C5"/>
              </a:buClr>
              <a:buSzPts val="2800"/>
              <a:buFont typeface="Noto Sans Symbols"/>
              <a:buNone/>
            </a:pPr>
            <a:endParaRPr sz="2800" b="1" u="none">
              <a:solidFill>
                <a:srgbClr val="E1EF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rgbClr val="E1EFD8"/>
              </a:buClr>
              <a:buSzPts val="2800"/>
              <a:buFont typeface="Noto Sans Symbols"/>
              <a:buNone/>
            </a:pPr>
            <a:r>
              <a:rPr lang="en-IN" sz="2800" b="1" u="none">
                <a:solidFill>
                  <a:srgbClr val="E1EFD8"/>
                </a:solidFill>
                <a:latin typeface="Calibri"/>
                <a:ea typeface="Calibri"/>
                <a:cs typeface="Calibri"/>
                <a:sym typeface="Calibri"/>
              </a:rPr>
              <a:t>www.fice.in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en-IN"/>
              <a:t>Convert list into series of elements </a:t>
            </a: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import numpy as np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import pandas as pd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my_data=[10,20,30,40,50]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pd.Series(data=my_data)	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# convert element lists into series of elements, which have index from 0—5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en-IN"/>
              <a:t>Convert dictionary into series of elements </a:t>
            </a: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import numpy as np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import pandas as pd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d={'a':10,'b':20,'c':30,'d':40}    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#dictionary keys act as index and values with every key act as series values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pd.Series(d)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en-IN"/>
              <a:t>Addition of two series</a:t>
            </a:r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import numpy as np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import pandas as pd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ser1=pd.Series([1,2,3,4],[‘India’,’China’,’Nepal,’Russia’]) 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#create series from 1—4 with index as country names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ser2=pd.Series([1,2,5,4],[‘India’,’China’,’Bhutan,’Russia’])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ser1+ser2  			#addition of 2 series</a:t>
            </a:r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endParaRPr dirty="0"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import pandas as pd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data = {'Name':['Tom', 'Jack', 'Steve', 'Ricky'],'Age':[28,34,29,42]}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df = pd.DataFrame(data, index=['rank1','rank2','rank3','rank4'])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print df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en-IN"/>
              <a:t>Create Dataframe &amp; Select columns</a:t>
            </a:r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from numpy.random import randn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import pandas as pd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np.random.seed(101)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df=pd.DataFrame(randn(5,4),['A','B','C','D','E'],['W','X','Y','Z’])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#generate random number for 5 rows and 4 columns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df[‘W’]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df[[‘W’,’Z’]]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en-IN"/>
              <a:t>Data Manipulation: Data selection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df.drop('W',axis=1,inplace=True)		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df.loc['A']   		# fetch particular row from dataset having index ‘A’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df.iloc[3]     		# fetch 3rd row from dataset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df.loc[['A','C'],['X','Z’]]		# fetch a subset of data from given dataset	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df &gt; 0			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df[df&gt;0]		# fetch original values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en-IN"/>
              <a:t>Data Manipulation: Data selection</a:t>
            </a:r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df=pd.DataFrame(randn(5,4),['A','B','C','D','E'],['W','X','Y','Z’])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df[df['W']&gt;0]   		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df[df['W']&gt;0][['X','Y']]  		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# fetch out desired frame of X &amp; Y from dataset, for those rows where value is more # than 0 in ‘W’ column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df.reset_index()   	#assign natural index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df.set_index(‘Z’)    	#set ‘Z’ column as index value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1245</Words>
  <Application>Microsoft Office PowerPoint</Application>
  <PresentationFormat>Widescreen</PresentationFormat>
  <Paragraphs>212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Clibari headings</vt:lpstr>
      <vt:lpstr>Noto Sans Symbols</vt:lpstr>
      <vt:lpstr>Office Theme</vt:lpstr>
      <vt:lpstr>Intel College Excellence Program</vt:lpstr>
      <vt:lpstr>Introduction </vt:lpstr>
      <vt:lpstr>Convert list into series of elements </vt:lpstr>
      <vt:lpstr>Convert dictionary into series of elements </vt:lpstr>
      <vt:lpstr>Addition of two series</vt:lpstr>
      <vt:lpstr>PowerPoint Presentation</vt:lpstr>
      <vt:lpstr>Create Dataframe &amp; Select columns</vt:lpstr>
      <vt:lpstr>Data Manipulation: Data selection</vt:lpstr>
      <vt:lpstr>Data Manipulation: Data selection</vt:lpstr>
      <vt:lpstr>Data Manipulation: Drop missing elements</vt:lpstr>
      <vt:lpstr>Data Manipulation: Filling suitable value </vt:lpstr>
      <vt:lpstr>Replacing</vt:lpstr>
      <vt:lpstr>Groupby() function</vt:lpstr>
      <vt:lpstr>Groupby() function</vt:lpstr>
      <vt:lpstr>Finding maximum value in each label</vt:lpstr>
      <vt:lpstr>Finding unique value &amp; number of occurrence from Dataframe</vt:lpstr>
      <vt:lpstr>Statistical Functions</vt:lpstr>
      <vt:lpstr>Statistical Functions</vt:lpstr>
      <vt:lpstr>Statistical Functions</vt:lpstr>
      <vt:lpstr>Statistical Functions</vt:lpstr>
      <vt:lpstr>Fetch Data from CSV file or Excel File</vt:lpstr>
      <vt:lpstr>Save Data frame into CSV file or Excel file</vt:lpstr>
      <vt:lpstr>Data Visualization using Pandas</vt:lpstr>
      <vt:lpstr>Data Visualization using Pandas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College Excellence Program</dc:title>
  <cp:lastModifiedBy>Foundation for Innovation and Collaborative Education</cp:lastModifiedBy>
  <cp:revision>3</cp:revision>
  <dcterms:modified xsi:type="dcterms:W3CDTF">2019-06-10T11:32:17Z</dcterms:modified>
</cp:coreProperties>
</file>