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sldIdLst>
    <p:sldId id="374" r:id="rId2"/>
    <p:sldId id="375" r:id="rId3"/>
    <p:sldId id="376" r:id="rId4"/>
    <p:sldId id="404" r:id="rId5"/>
    <p:sldId id="405" r:id="rId6"/>
    <p:sldId id="377" r:id="rId7"/>
    <p:sldId id="379" r:id="rId8"/>
    <p:sldId id="406" r:id="rId9"/>
    <p:sldId id="407" r:id="rId10"/>
    <p:sldId id="408" r:id="rId11"/>
    <p:sldId id="409" r:id="rId12"/>
    <p:sldId id="410" r:id="rId13"/>
    <p:sldId id="397" r:id="rId14"/>
    <p:sldId id="418" r:id="rId15"/>
    <p:sldId id="419" r:id="rId16"/>
    <p:sldId id="398" r:id="rId17"/>
    <p:sldId id="399" r:id="rId18"/>
    <p:sldId id="400" r:id="rId19"/>
    <p:sldId id="401" r:id="rId20"/>
    <p:sldId id="411" r:id="rId21"/>
    <p:sldId id="412" r:id="rId22"/>
    <p:sldId id="413" r:id="rId23"/>
    <p:sldId id="415" r:id="rId24"/>
    <p:sldId id="416" r:id="rId25"/>
    <p:sldId id="414" r:id="rId26"/>
    <p:sldId id="417" r:id="rId27"/>
    <p:sldId id="402" r:id="rId28"/>
    <p:sldId id="4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563FC-3F1E-A052-D19E-79AC7E4DB303}" v="116" dt="2023-02-09T05:37:13.777"/>
    <p1510:client id="{18B70E76-D874-A1E9-5711-AC4BDCEF1EDE}" v="809" dt="2023-01-30T06:50:25.070"/>
    <p1510:client id="{1FE5A7EE-236A-E83F-47AF-0239E57EAEFD}" v="380" dt="2023-02-02T11:12:11.740"/>
    <p1510:client id="{27D311F4-94EE-8C1F-EEE8-2182786CF37F}" v="3" dt="2023-01-25T12:44:59.144"/>
    <p1510:client id="{2D1BCCEE-D2C7-C6E6-825B-AD46F89FFC0E}" v="172" dt="2023-02-04T09:42:27.811"/>
    <p1510:client id="{44577F15-0E57-0C31-76D8-E26F3DEC6817}" v="589" dt="2023-02-02T16:44:06.333"/>
    <p1510:client id="{4832A2EC-3EAD-4ACC-0A5B-AAA1CDE80B8C}" v="522" dt="2023-02-02T04:53:06.606"/>
    <p1510:client id="{4FBED1EC-8F33-5D16-34AF-176007BCD2FE}" v="594" dt="2023-02-03T06:24:37.968"/>
    <p1510:client id="{52CD39D6-82E7-B820-B446-8A1793E3DB10}" v="795" dt="2023-02-02T07:16:17.310"/>
    <p1510:client id="{5C8AE4D2-F182-859A-0390-0794012047F3}" v="926" dt="2023-02-03T05:25:02.028"/>
    <p1510:client id="{7BFD0195-BEB1-3A89-F740-5065584066D0}" v="637" dt="2023-02-06T06:01:09.067"/>
    <p1510:client id="{8186DA8E-8D16-8A3E-B0C0-96A04421EF63}" v="72" dt="2023-02-09T05:44:01.591"/>
    <p1510:client id="{9AD8503A-601D-4A1E-5305-C4D1364459A2}" v="6" dt="2023-02-03T05:30:27.374"/>
    <p1510:client id="{A2F4C78F-EDD2-00B8-2C76-FA72DF20DF5C}" v="757" dt="2023-02-02T13:18:38.644"/>
    <p1510:client id="{A4BACF48-8D3F-E425-CA02-0A13CA92142B}" v="27" dt="2023-02-04T04:50:56.768"/>
    <p1510:client id="{ACF1551C-C5D5-6C84-18CD-44318879E0C6}" v="8" dt="2023-02-02T10:34:07.946"/>
    <p1510:client id="{BD4B3C99-C11C-9100-EE36-BAA0629C581A}" v="685" dt="2023-02-06T04:53:39.410"/>
    <p1510:client id="{C2D60DA5-1344-6C1B-4CB7-0E7486E1A817}" v="56" dt="2023-02-01T17:11:35.430"/>
    <p1510:client id="{D9764DD1-16E3-DD3F-8120-2167806386C7}" v="677" dt="2023-02-02T10:31:48.833"/>
    <p1510:client id="{DAF067F4-F7A3-B2A2-7027-48259FC68F05}" v="905" dt="2023-02-02T08:42:35.852"/>
    <p1510:client id="{E0BD7E17-61EC-9B38-53DF-CC4757021D59}" v="219" dt="2023-02-04T05:48:58.597"/>
    <p1510:client id="{F48403AC-CCA6-2B9F-A214-C3DE1E20D529}" v="319" dt="2023-01-24T07:16:41.175"/>
    <p1510:client id="{F4ADDE1A-805C-E386-C394-814B853B60DF}" v="513" dt="2023-02-03T12:58:24.275"/>
    <p1510:client id="{FC138513-7CE8-4464-B376-44DE992360F6}" v="6" dt="2022-11-02T06:00:13.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60"/>
  </p:normalViewPr>
  <p:slideViewPr>
    <p:cSldViewPr snapToGrid="0">
      <p:cViewPr varScale="1">
        <p:scale>
          <a:sx n="75" d="100"/>
          <a:sy n="75" d="100"/>
        </p:scale>
        <p:origin x="926"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87C6A-CE42-4133-85B9-2A01F5850DAF}" type="datetimeFigureOut">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C27CA-2527-484C-BA3C-161556790559}" type="slidenum">
              <a:t>‹#›</a:t>
            </a:fld>
            <a:endParaRPr lang="en-US"/>
          </a:p>
        </p:txBody>
      </p:sp>
    </p:spTree>
    <p:extLst>
      <p:ext uri="{BB962C8B-B14F-4D97-AF65-F5344CB8AC3E}">
        <p14:creationId xmlns:p14="http://schemas.microsoft.com/office/powerpoint/2010/main" val="256460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76712-D09E-E9CC-7BE6-C532C9EA5E89}"/>
              </a:ext>
            </a:extLst>
          </p:cNvPr>
          <p:cNvSpPr txBox="1"/>
          <p:nvPr userDrawn="1"/>
        </p:nvSpPr>
        <p:spPr>
          <a:xfrm>
            <a:off x="4697730" y="6480810"/>
            <a:ext cx="457176" cy="369332"/>
          </a:xfrm>
          <a:prstGeom prst="rect">
            <a:avLst/>
          </a:prstGeom>
          <a:noFill/>
        </p:spPr>
        <p:txBody>
          <a:bodyPr wrap="none" rtlCol="0">
            <a:spAutoFit/>
          </a:bodyPr>
          <a:lstStyle/>
          <a:p>
            <a:fld id="{78FE3314-698A-5F44-A7C9-7E5E75AA2552}" type="slidenum">
              <a:rPr lang="en-US" smtClean="0"/>
              <a:t>‹#›</a:t>
            </a:fld>
            <a:endParaRPr lang="en-US"/>
          </a:p>
        </p:txBody>
      </p:sp>
    </p:spTree>
    <p:extLst>
      <p:ext uri="{BB962C8B-B14F-4D97-AF65-F5344CB8AC3E}">
        <p14:creationId xmlns:p14="http://schemas.microsoft.com/office/powerpoint/2010/main" val="118455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889643-7256-41E0-F6ED-CA73FBBE14BD}"/>
              </a:ext>
            </a:extLst>
          </p:cNvPr>
          <p:cNvSpPr/>
          <p:nvPr userDrawn="1"/>
        </p:nvSpPr>
        <p:spPr>
          <a:xfrm>
            <a:off x="-8966" y="0"/>
            <a:ext cx="45719" cy="6858000"/>
          </a:xfrm>
          <a:prstGeom prst="rect">
            <a:avLst/>
          </a:prstGeom>
          <a:gradFill flip="none" rotWithShape="1">
            <a:gsLst>
              <a:gs pos="0">
                <a:srgbClr val="DC222A">
                  <a:shade val="30000"/>
                  <a:satMod val="115000"/>
                </a:srgbClr>
              </a:gs>
              <a:gs pos="50000">
                <a:srgbClr val="DC222A">
                  <a:shade val="67500"/>
                  <a:satMod val="115000"/>
                </a:srgbClr>
              </a:gs>
              <a:gs pos="100000">
                <a:srgbClr val="DC222A">
                  <a:shade val="100000"/>
                  <a:satMod val="115000"/>
                </a:srgbClr>
              </a:gs>
            </a:gsLst>
            <a:lin ang="5400000" scaled="1"/>
            <a:tileRect/>
          </a:gradFill>
          <a:ln>
            <a:solidFill>
              <a:srgbClr val="DC2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ndParaRPr>
          </a:p>
        </p:txBody>
      </p:sp>
      <p:sp>
        <p:nvSpPr>
          <p:cNvPr id="18" name="Rectangle 17">
            <a:extLst>
              <a:ext uri="{FF2B5EF4-FFF2-40B4-BE49-F238E27FC236}">
                <a16:creationId xmlns:a16="http://schemas.microsoft.com/office/drawing/2014/main" id="{EAE31C2C-9E41-1E3A-4B2A-1CE0FD927B9A}"/>
              </a:ext>
            </a:extLst>
          </p:cNvPr>
          <p:cNvSpPr/>
          <p:nvPr userDrawn="1"/>
        </p:nvSpPr>
        <p:spPr>
          <a:xfrm rot="10800000">
            <a:off x="12147263" y="0"/>
            <a:ext cx="45719" cy="6858000"/>
          </a:xfrm>
          <a:prstGeom prst="rect">
            <a:avLst/>
          </a:prstGeom>
          <a:gradFill flip="none" rotWithShape="1">
            <a:gsLst>
              <a:gs pos="0">
                <a:srgbClr val="DC222A">
                  <a:shade val="30000"/>
                  <a:satMod val="115000"/>
                </a:srgbClr>
              </a:gs>
              <a:gs pos="50000">
                <a:srgbClr val="DC222A">
                  <a:shade val="67500"/>
                  <a:satMod val="115000"/>
                </a:srgbClr>
              </a:gs>
              <a:gs pos="100000">
                <a:srgbClr val="DC222A">
                  <a:shade val="100000"/>
                  <a:satMod val="115000"/>
                </a:srgbClr>
              </a:gs>
            </a:gsLst>
            <a:lin ang="5400000" scaled="1"/>
            <a:tileRect/>
          </a:gradFill>
          <a:ln>
            <a:solidFill>
              <a:srgbClr val="DC2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ndParaRPr>
          </a:p>
        </p:txBody>
      </p:sp>
      <p:pic>
        <p:nvPicPr>
          <p:cNvPr id="4" name="Google Shape;10;p38" descr="A picture containing object&#10;&#10;Description automatically generated">
            <a:extLst>
              <a:ext uri="{FF2B5EF4-FFF2-40B4-BE49-F238E27FC236}">
                <a16:creationId xmlns:a16="http://schemas.microsoft.com/office/drawing/2014/main" id="{8ED9FBDE-0EF0-60D6-B105-224C740F2292}"/>
              </a:ext>
            </a:extLst>
          </p:cNvPr>
          <p:cNvPicPr preferRelativeResize="0"/>
          <p:nvPr userDrawn="1"/>
        </p:nvPicPr>
        <p:blipFill rotWithShape="1">
          <a:blip r:embed="rId3">
            <a:alphaModFix/>
          </a:blip>
          <a:srcRect/>
          <a:stretch/>
        </p:blipFill>
        <p:spPr>
          <a:xfrm>
            <a:off x="10633800" y="95093"/>
            <a:ext cx="1440000" cy="424178"/>
          </a:xfrm>
          <a:prstGeom prst="rect">
            <a:avLst/>
          </a:prstGeom>
          <a:noFill/>
          <a:ln>
            <a:noFill/>
          </a:ln>
        </p:spPr>
      </p:pic>
      <p:pic>
        <p:nvPicPr>
          <p:cNvPr id="8" name="Picture 7">
            <a:extLst>
              <a:ext uri="{FF2B5EF4-FFF2-40B4-BE49-F238E27FC236}">
                <a16:creationId xmlns:a16="http://schemas.microsoft.com/office/drawing/2014/main" id="{1FC56406-EB1E-C494-6082-CA658E5BBD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8200" y="95093"/>
            <a:ext cx="1681163" cy="428626"/>
          </a:xfrm>
          <a:prstGeom prst="rect">
            <a:avLst/>
          </a:prstGeom>
        </p:spPr>
      </p:pic>
      <p:pic>
        <p:nvPicPr>
          <p:cNvPr id="10" name="Picture 9">
            <a:extLst>
              <a:ext uri="{FF2B5EF4-FFF2-40B4-BE49-F238E27FC236}">
                <a16:creationId xmlns:a16="http://schemas.microsoft.com/office/drawing/2014/main" id="{903B445B-6721-4EE4-930C-2909CB984526}"/>
              </a:ext>
            </a:extLst>
          </p:cNvPr>
          <p:cNvPicPr>
            <a:picLocks noChangeAspect="1"/>
          </p:cNvPicPr>
          <p:nvPr userDrawn="1"/>
        </p:nvPicPr>
        <p:blipFill>
          <a:blip r:embed="rId5"/>
          <a:stretch>
            <a:fillRect/>
          </a:stretch>
        </p:blipFill>
        <p:spPr>
          <a:xfrm>
            <a:off x="8753831" y="5092021"/>
            <a:ext cx="3261643" cy="998307"/>
          </a:xfrm>
          <a:prstGeom prst="rect">
            <a:avLst/>
          </a:prstGeom>
        </p:spPr>
      </p:pic>
    </p:spTree>
    <p:extLst>
      <p:ext uri="{BB962C8B-B14F-4D97-AF65-F5344CB8AC3E}">
        <p14:creationId xmlns:p14="http://schemas.microsoft.com/office/powerpoint/2010/main" val="3560643707"/>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ntelpython.github.io/sdc-doc/latest/_images/timing.p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46CC6-9BD8-2250-0C5D-C85F083F3A31}"/>
              </a:ext>
            </a:extLst>
          </p:cNvPr>
          <p:cNvSpPr txBox="1"/>
          <p:nvPr/>
        </p:nvSpPr>
        <p:spPr>
          <a:xfrm>
            <a:off x="2164080" y="2621280"/>
            <a:ext cx="9001760" cy="1107996"/>
          </a:xfrm>
          <a:prstGeom prst="rect">
            <a:avLst/>
          </a:prstGeom>
          <a:noFill/>
        </p:spPr>
        <p:txBody>
          <a:bodyPr wrap="square" rtlCol="0">
            <a:spAutoFit/>
          </a:bodyPr>
          <a:lstStyle/>
          <a:p>
            <a:r>
              <a:rPr lang="en-US" sz="6600" dirty="0">
                <a:solidFill>
                  <a:schemeClr val="accent1">
                    <a:lumMod val="75000"/>
                  </a:schemeClr>
                </a:solidFill>
                <a:latin typeface="Times New Roman" panose="02020603050405020304" pitchFamily="18" charset="0"/>
                <a:cs typeface="Times New Roman" panose="02020603050405020304" pitchFamily="18" charset="0"/>
              </a:rPr>
              <a:t>INTEL SDC LIBRARY</a:t>
            </a:r>
          </a:p>
        </p:txBody>
      </p:sp>
      <p:sp>
        <p:nvSpPr>
          <p:cNvPr id="3" name="TextBox 2">
            <a:extLst>
              <a:ext uri="{FF2B5EF4-FFF2-40B4-BE49-F238E27FC236}">
                <a16:creationId xmlns:a16="http://schemas.microsoft.com/office/drawing/2014/main" id="{A099CAA6-17EC-44BC-9CAD-B2A8D60D9C14}"/>
              </a:ext>
            </a:extLst>
          </p:cNvPr>
          <p:cNvSpPr txBox="1"/>
          <p:nvPr/>
        </p:nvSpPr>
        <p:spPr>
          <a:xfrm>
            <a:off x="4053840" y="2036505"/>
            <a:ext cx="4084320"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MODULE 5</a:t>
            </a:r>
          </a:p>
        </p:txBody>
      </p:sp>
    </p:spTree>
    <p:extLst>
      <p:ext uri="{BB962C8B-B14F-4D97-AF65-F5344CB8AC3E}">
        <p14:creationId xmlns:p14="http://schemas.microsoft.com/office/powerpoint/2010/main" val="301730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DF951-2D83-BAED-E5CB-D320358E0661}"/>
              </a:ext>
            </a:extLst>
          </p:cNvPr>
          <p:cNvSpPr txBox="1"/>
          <p:nvPr/>
        </p:nvSpPr>
        <p:spPr>
          <a:xfrm>
            <a:off x="1092200" y="1430496"/>
            <a:ext cx="6106160" cy="2339102"/>
          </a:xfrm>
          <a:prstGeom prst="rect">
            <a:avLst/>
          </a:prstGeom>
          <a:noFill/>
        </p:spPr>
        <p:txBody>
          <a:bodyPr wrap="square">
            <a:spAutoFit/>
          </a:bodyPr>
          <a:lstStyle/>
          <a:p>
            <a:r>
              <a:rPr lang="en-US" sz="2000" b="1" dirty="0">
                <a:solidFill>
                  <a:schemeClr val="accent1"/>
                </a:solidFill>
              </a:rPr>
              <a:t>Backend drivers</a:t>
            </a:r>
          </a:p>
          <a:p>
            <a:endParaRPr lang="en-US" dirty="0"/>
          </a:p>
          <a:p>
            <a:pPr marL="285750" indent="-285750" algn="just">
              <a:buFont typeface="Arial" panose="020B0604020202020204" pitchFamily="34" charset="0"/>
              <a:buChar char="•"/>
            </a:pPr>
            <a:r>
              <a:rPr lang="en-US" dirty="0"/>
              <a:t>Intel® SDC supports a wide range of hardware architectures, including CPUs, GPUs, and FPGAs.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Backend drivers provide the necessary low-level support for hardware-specific features and enable Intel® SDC to take advantage of hardware-specific optimizations.</a:t>
            </a:r>
          </a:p>
        </p:txBody>
      </p:sp>
    </p:spTree>
    <p:extLst>
      <p:ext uri="{BB962C8B-B14F-4D97-AF65-F5344CB8AC3E}">
        <p14:creationId xmlns:p14="http://schemas.microsoft.com/office/powerpoint/2010/main" val="354877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AB7BE-91E2-1FA3-D8FE-56F910280FE0}"/>
              </a:ext>
            </a:extLst>
          </p:cNvPr>
          <p:cNvSpPr txBox="1"/>
          <p:nvPr/>
        </p:nvSpPr>
        <p:spPr>
          <a:xfrm>
            <a:off x="1143000" y="1389856"/>
            <a:ext cx="6106160" cy="2031325"/>
          </a:xfrm>
          <a:prstGeom prst="rect">
            <a:avLst/>
          </a:prstGeom>
          <a:noFill/>
        </p:spPr>
        <p:txBody>
          <a:bodyPr wrap="square">
            <a:spAutoFit/>
          </a:bodyPr>
          <a:lstStyle/>
          <a:p>
            <a:r>
              <a:rPr lang="en-US" b="1" dirty="0">
                <a:solidFill>
                  <a:schemeClr val="accent1"/>
                </a:solidFill>
              </a:rPr>
              <a:t>Distributed execution</a:t>
            </a:r>
          </a:p>
          <a:p>
            <a:endParaRPr lang="en-US" dirty="0"/>
          </a:p>
          <a:p>
            <a:pPr marL="285750" indent="-285750" algn="just">
              <a:buFont typeface="Arial" panose="020B0604020202020204" pitchFamily="34" charset="0"/>
              <a:buChar char="•"/>
            </a:pPr>
            <a:r>
              <a:rPr lang="en-US" dirty="0"/>
              <a:t>Intel® SDC supports distributed execution across multiple nodes in a cluster. </a:t>
            </a:r>
          </a:p>
          <a:p>
            <a:pPr marL="285750" indent="-285750" algn="just">
              <a:buFont typeface="Arial" panose="020B0604020202020204" pitchFamily="34" charset="0"/>
              <a:buChar char="•"/>
            </a:pPr>
            <a:r>
              <a:rPr lang="en-US" dirty="0"/>
              <a:t>The distributed execution component provides transparent data and task parallelism, enabling users to scale their computations to handle large datasets.</a:t>
            </a:r>
          </a:p>
        </p:txBody>
      </p:sp>
    </p:spTree>
    <p:extLst>
      <p:ext uri="{BB962C8B-B14F-4D97-AF65-F5344CB8AC3E}">
        <p14:creationId xmlns:p14="http://schemas.microsoft.com/office/powerpoint/2010/main" val="26653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2F8CE-B709-BF9D-9F09-C55214DC3513}"/>
              </a:ext>
            </a:extLst>
          </p:cNvPr>
          <p:cNvSpPr txBox="1"/>
          <p:nvPr/>
        </p:nvSpPr>
        <p:spPr>
          <a:xfrm>
            <a:off x="1173480" y="1400016"/>
            <a:ext cx="6106160" cy="2585323"/>
          </a:xfrm>
          <a:prstGeom prst="rect">
            <a:avLst/>
          </a:prstGeom>
          <a:noFill/>
        </p:spPr>
        <p:txBody>
          <a:bodyPr wrap="square">
            <a:spAutoFit/>
          </a:bodyPr>
          <a:lstStyle/>
          <a:p>
            <a:r>
              <a:rPr lang="en-US" b="1" dirty="0">
                <a:solidFill>
                  <a:schemeClr val="accent1"/>
                </a:solidFill>
              </a:rPr>
              <a:t>Integration with </a:t>
            </a:r>
            <a:r>
              <a:rPr lang="en-US" b="1" dirty="0" err="1">
                <a:solidFill>
                  <a:schemeClr val="accent1"/>
                </a:solidFill>
              </a:rPr>
              <a:t>oneAPI</a:t>
            </a:r>
            <a:endParaRPr lang="en-US" b="1" dirty="0">
              <a:solidFill>
                <a:schemeClr val="accent1"/>
              </a:solidFill>
            </a:endParaRPr>
          </a:p>
          <a:p>
            <a:endParaRPr lang="en-US" dirty="0"/>
          </a:p>
          <a:p>
            <a:pPr marL="285750" indent="-285750" algn="just">
              <a:buFont typeface="Arial" panose="020B0604020202020204" pitchFamily="34" charset="0"/>
              <a:buChar char="•"/>
            </a:pPr>
            <a:r>
              <a:rPr lang="en-US" dirty="0"/>
              <a:t>Intel® SDC is part of the </a:t>
            </a:r>
            <a:r>
              <a:rPr lang="en-US" dirty="0" err="1"/>
              <a:t>oneAPI</a:t>
            </a:r>
            <a:r>
              <a:rPr lang="en-US" dirty="0"/>
              <a:t> family of tools and libraries for developing high-performance, cross-architecture applications.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Intel® SDC integrates seamlessly with other </a:t>
            </a:r>
            <a:r>
              <a:rPr lang="en-US" dirty="0" err="1"/>
              <a:t>oneAPI</a:t>
            </a:r>
            <a:r>
              <a:rPr lang="en-US" dirty="0"/>
              <a:t> tools, enabling developers to optimize their data science applications for a wide range of hardware platforms.</a:t>
            </a:r>
          </a:p>
        </p:txBody>
      </p:sp>
    </p:spTree>
    <p:extLst>
      <p:ext uri="{BB962C8B-B14F-4D97-AF65-F5344CB8AC3E}">
        <p14:creationId xmlns:p14="http://schemas.microsoft.com/office/powerpoint/2010/main" val="354174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CD18D-721D-FDF3-9140-66D4A5450311}"/>
              </a:ext>
            </a:extLst>
          </p:cNvPr>
          <p:cNvSpPr txBox="1"/>
          <p:nvPr/>
        </p:nvSpPr>
        <p:spPr>
          <a:xfrm>
            <a:off x="508000" y="1107440"/>
            <a:ext cx="705104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How to use intel SDC Library with Pandas</a:t>
            </a:r>
          </a:p>
        </p:txBody>
      </p:sp>
      <p:sp>
        <p:nvSpPr>
          <p:cNvPr id="4" name="TextBox 3">
            <a:extLst>
              <a:ext uri="{FF2B5EF4-FFF2-40B4-BE49-F238E27FC236}">
                <a16:creationId xmlns:a16="http://schemas.microsoft.com/office/drawing/2014/main" id="{6F26DDE0-95B2-1E9C-9F47-17CAA3630984}"/>
              </a:ext>
            </a:extLst>
          </p:cNvPr>
          <p:cNvSpPr txBox="1"/>
          <p:nvPr/>
        </p:nvSpPr>
        <p:spPr>
          <a:xfrm>
            <a:off x="259080" y="2275622"/>
            <a:ext cx="8712200" cy="1477328"/>
          </a:xfrm>
          <a:prstGeom prst="rect">
            <a:avLst/>
          </a:prstGeom>
          <a:noFill/>
        </p:spPr>
        <p:txBody>
          <a:bodyPr wrap="square">
            <a:spAutoFit/>
          </a:bodyPr>
          <a:lstStyle/>
          <a:p>
            <a:pPr marL="285750" marR="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SDC is a technology developed by Intel that can accelerate the performance of Pandas by compiling Python code to machine code using Just-in-Time (JIT) compilation. </a:t>
            </a:r>
          </a:p>
          <a:p>
            <a:pPr marR="0" algn="just"/>
            <a:endParaRPr lang="en-US" sz="1800" dirty="0">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SDC can be used to speed up a variety of Pandas operations, including data filtering, aggregation, and sorting.</a:t>
            </a:r>
          </a:p>
        </p:txBody>
      </p:sp>
    </p:spTree>
    <p:extLst>
      <p:ext uri="{BB962C8B-B14F-4D97-AF65-F5344CB8AC3E}">
        <p14:creationId xmlns:p14="http://schemas.microsoft.com/office/powerpoint/2010/main" val="44351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1D7FC-54BA-DDEA-610A-ECD3A0250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575" y="1650851"/>
            <a:ext cx="5010849" cy="2133898"/>
          </a:xfrm>
          <a:prstGeom prst="rect">
            <a:avLst/>
          </a:prstGeom>
        </p:spPr>
      </p:pic>
      <p:sp>
        <p:nvSpPr>
          <p:cNvPr id="4" name="TextBox 3">
            <a:extLst>
              <a:ext uri="{FF2B5EF4-FFF2-40B4-BE49-F238E27FC236}">
                <a16:creationId xmlns:a16="http://schemas.microsoft.com/office/drawing/2014/main" id="{E2D8170C-5EAA-37F2-0669-9563C589596B}"/>
              </a:ext>
            </a:extLst>
          </p:cNvPr>
          <p:cNvSpPr txBox="1"/>
          <p:nvPr/>
        </p:nvSpPr>
        <p:spPr>
          <a:xfrm>
            <a:off x="1042384" y="1158240"/>
            <a:ext cx="5293360" cy="369332"/>
          </a:xfrm>
          <a:prstGeom prst="rect">
            <a:avLst/>
          </a:prstGeom>
          <a:noFill/>
        </p:spPr>
        <p:txBody>
          <a:bodyPr wrap="square" rtlCol="0">
            <a:spAutoFit/>
          </a:bodyPr>
          <a:lstStyle/>
          <a:p>
            <a:r>
              <a:rPr lang="en-US" b="1" dirty="0">
                <a:solidFill>
                  <a:schemeClr val="accent5"/>
                </a:solidFill>
              </a:rPr>
              <a:t>Common Work Flow</a:t>
            </a:r>
          </a:p>
        </p:txBody>
      </p:sp>
      <p:sp>
        <p:nvSpPr>
          <p:cNvPr id="8" name="TextBox 7">
            <a:extLst>
              <a:ext uri="{FF2B5EF4-FFF2-40B4-BE49-F238E27FC236}">
                <a16:creationId xmlns:a16="http://schemas.microsoft.com/office/drawing/2014/main" id="{36861A69-47A0-F8D0-B21A-DD2A2C15D663}"/>
              </a:ext>
            </a:extLst>
          </p:cNvPr>
          <p:cNvSpPr txBox="1"/>
          <p:nvPr/>
        </p:nvSpPr>
        <p:spPr>
          <a:xfrm>
            <a:off x="1590040" y="4329986"/>
            <a:ext cx="610616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n w="0"/>
                <a:solidFill>
                  <a:schemeClr val="accent1"/>
                </a:solidFill>
                <a:effectLst>
                  <a:outerShdw blurRad="38100" dist="25400" dir="5400000" algn="ctr" rotWithShape="0">
                    <a:srgbClr val="6E747A">
                      <a:alpha val="43000"/>
                    </a:srgbClr>
                  </a:outerShdw>
                </a:effectLst>
              </a:rPr>
              <a:t>The workflow typically starts with reading data from a file (or multiple files) into a data frame (or multiple data frames) followed by data transformations of data frames and/or individual columns, cleaning the data, grouping and binning, and finally by feeding the cleaned data into machine learning algorithm for training or inference.</a:t>
            </a:r>
          </a:p>
        </p:txBody>
      </p:sp>
    </p:spTree>
    <p:extLst>
      <p:ext uri="{BB962C8B-B14F-4D97-AF65-F5344CB8AC3E}">
        <p14:creationId xmlns:p14="http://schemas.microsoft.com/office/powerpoint/2010/main" val="386289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01DA4-20DA-B513-A04B-194EF7615DD7}"/>
              </a:ext>
            </a:extLst>
          </p:cNvPr>
          <p:cNvSpPr txBox="1"/>
          <p:nvPr/>
        </p:nvSpPr>
        <p:spPr>
          <a:xfrm>
            <a:off x="1234440" y="650334"/>
            <a:ext cx="6106160" cy="3139321"/>
          </a:xfrm>
          <a:prstGeom prst="rect">
            <a:avLst/>
          </a:prstGeom>
          <a:noFill/>
        </p:spPr>
        <p:txBody>
          <a:bodyPr wrap="square">
            <a:spAutoFit/>
          </a:bodyPr>
          <a:lstStyle/>
          <a:p>
            <a:r>
              <a:rPr lang="en-US" b="1" dirty="0"/>
              <a:t>Installation</a:t>
            </a:r>
          </a:p>
          <a:p>
            <a:endParaRPr lang="en-US" b="1" dirty="0"/>
          </a:p>
          <a:p>
            <a:pPr marL="285750" indent="-285750">
              <a:buFont typeface="Arial" panose="020B0604020202020204" pitchFamily="34" charset="0"/>
              <a:buChar char="•"/>
            </a:pPr>
            <a:r>
              <a:rPr lang="en-US" dirty="0"/>
              <a:t>You can use </a:t>
            </a:r>
            <a:r>
              <a:rPr lang="en-US" dirty="0" err="1"/>
              <a:t>conda</a:t>
            </a:r>
            <a:r>
              <a:rPr lang="en-US" dirty="0"/>
              <a:t> and pip package managers to install Intel® SDC into your Python environment.</a:t>
            </a:r>
          </a:p>
          <a:p>
            <a:pPr marL="285750" indent="-285750">
              <a:buFont typeface="Arial" panose="020B0604020202020204" pitchFamily="34" charset="0"/>
              <a:buChar char="•"/>
            </a:pPr>
            <a:r>
              <a:rPr lang="en-US" dirty="0"/>
              <a:t>Intel SDC is available on the Anaconda Cloud intel/label/beta channel. Distribution includes Intel SDC for Python 3.6 and 3.7 for Windows and Linux platforms.</a:t>
            </a:r>
          </a:p>
          <a:p>
            <a:pPr marL="285750" indent="-285750">
              <a:buFont typeface="Arial" panose="020B0604020202020204" pitchFamily="34" charset="0"/>
              <a:buChar char="•"/>
            </a:pPr>
            <a:r>
              <a:rPr lang="en-US" dirty="0"/>
              <a:t>Intel SDC </a:t>
            </a:r>
            <a:r>
              <a:rPr lang="en-US" dirty="0" err="1"/>
              <a:t>conda</a:t>
            </a:r>
            <a:r>
              <a:rPr lang="en-US" dirty="0"/>
              <a:t> package can be installed using the steps below:</a:t>
            </a:r>
          </a:p>
          <a:p>
            <a:pPr marL="285750" indent="-285750">
              <a:buFont typeface="Arial" panose="020B0604020202020204" pitchFamily="34" charset="0"/>
              <a:buChar char="•"/>
            </a:pPr>
            <a:endParaRPr lang="en-US" dirty="0"/>
          </a:p>
          <a:p>
            <a:endParaRPr lang="en-US" dirty="0"/>
          </a:p>
        </p:txBody>
      </p:sp>
      <p:sp>
        <p:nvSpPr>
          <p:cNvPr id="4" name="Rectangle 1">
            <a:extLst>
              <a:ext uri="{FF2B5EF4-FFF2-40B4-BE49-F238E27FC236}">
                <a16:creationId xmlns:a16="http://schemas.microsoft.com/office/drawing/2014/main" id="{0E76E822-418D-BF7E-E979-E0B1BDE1B5DB}"/>
              </a:ext>
            </a:extLst>
          </p:cNvPr>
          <p:cNvSpPr>
            <a:spLocks noChangeArrowheads="1"/>
          </p:cNvSpPr>
          <p:nvPr/>
        </p:nvSpPr>
        <p:spPr bwMode="auto">
          <a:xfrm>
            <a:off x="1493520" y="3446506"/>
            <a:ext cx="6761723" cy="867930"/>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30000"/>
              </a:spcBef>
              <a:spcAft>
                <a:spcPct val="0"/>
              </a:spcAft>
              <a:buClrTx/>
              <a:buSzTx/>
              <a:tabLst/>
            </a:pPr>
            <a:r>
              <a:rPr kumimoji="0" lang="en-US" altLang="en-US" sz="12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&gt;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conda</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create -n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sdc_env</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python=&lt;3.7 or 3.6&gt; </a:t>
            </a:r>
          </a:p>
          <a:p>
            <a:pPr marR="0" lvl="0" algn="l" defTabSz="914400" rtl="0" eaLnBrk="0" fontAlgn="base" latinLnBrk="0" hangingPunct="0">
              <a:lnSpc>
                <a:spcPct val="100000"/>
              </a:lnSpc>
              <a:spcBef>
                <a:spcPct val="30000"/>
              </a:spcBef>
              <a:spcAft>
                <a:spcPct val="0"/>
              </a:spcAft>
              <a:buClrTx/>
              <a:buSzTx/>
              <a:tabLst/>
            </a:pP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&gt;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conda</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activate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sdc_env</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30000"/>
              </a:spcBef>
              <a:spcAft>
                <a:spcPct val="0"/>
              </a:spcAft>
              <a:buClrTx/>
              <a:buSzTx/>
              <a:tabLst/>
            </a:pP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&gt;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conda</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install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sdc</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 intel/label/beta -c intel -c defaults -c </a:t>
            </a:r>
            <a:r>
              <a:rPr kumimoji="0" lang="en-US" altLang="en-US" sz="1400" i="0" u="none" strike="noStrike" normalizeH="0" baseline="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conda</a:t>
            </a:r>
            <a:r>
              <a:rPr kumimoji="0" lang="en-US" altLang="en-US" sz="1400" i="0" u="none" strike="noStrike" normalizeH="0" baseline="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-forge --override-channels </a:t>
            </a:r>
          </a:p>
        </p:txBody>
      </p:sp>
    </p:spTree>
    <p:extLst>
      <p:ext uri="{BB962C8B-B14F-4D97-AF65-F5344CB8AC3E}">
        <p14:creationId xmlns:p14="http://schemas.microsoft.com/office/powerpoint/2010/main" val="329355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C45D4-4A25-6201-488A-D17F105606D9}"/>
              </a:ext>
            </a:extLst>
          </p:cNvPr>
          <p:cNvSpPr txBox="1"/>
          <p:nvPr/>
        </p:nvSpPr>
        <p:spPr>
          <a:xfrm>
            <a:off x="1224280" y="1358315"/>
            <a:ext cx="6106160" cy="1200329"/>
          </a:xfrm>
          <a:prstGeom prst="rect">
            <a:avLst/>
          </a:prstGeom>
          <a:noFill/>
        </p:spPr>
        <p:txBody>
          <a:bodyPr wrap="square">
            <a:spAutoFit/>
          </a:bodyPr>
          <a:lstStyle/>
          <a:p>
            <a:pPr marL="0" marR="0"/>
            <a:r>
              <a:rPr lang="en-US" sz="1800" dirty="0">
                <a:effectLst/>
                <a:latin typeface="Times New Roman" panose="02020603050405020304" pitchFamily="18" charset="0"/>
                <a:ea typeface="Times New Roman" panose="02020603050405020304" pitchFamily="18" charset="0"/>
              </a:rPr>
              <a:t>To use SDC with Pandas, you need to install the SDC package first. </a:t>
            </a:r>
          </a:p>
          <a:p>
            <a:pPr marL="0" marR="0"/>
            <a:endParaRPr lang="en-US" dirty="0">
              <a:latin typeface="Times New Roman" panose="02020603050405020304" pitchFamily="18" charset="0"/>
              <a:ea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You can do this using the following command:</a:t>
            </a:r>
          </a:p>
        </p:txBody>
      </p:sp>
      <p:pic>
        <p:nvPicPr>
          <p:cNvPr id="4" name="Picture 3">
            <a:extLst>
              <a:ext uri="{FF2B5EF4-FFF2-40B4-BE49-F238E27FC236}">
                <a16:creationId xmlns:a16="http://schemas.microsoft.com/office/drawing/2014/main" id="{CDB87F42-6137-EF95-DBCA-E57957768B2B}"/>
              </a:ext>
            </a:extLst>
          </p:cNvPr>
          <p:cNvPicPr>
            <a:picLocks noChangeAspect="1"/>
          </p:cNvPicPr>
          <p:nvPr/>
        </p:nvPicPr>
        <p:blipFill>
          <a:blip r:embed="rId2"/>
          <a:stretch>
            <a:fillRect/>
          </a:stretch>
        </p:blipFill>
        <p:spPr>
          <a:xfrm>
            <a:off x="1549400" y="3120707"/>
            <a:ext cx="5943600" cy="616585"/>
          </a:xfrm>
          <a:prstGeom prst="rect">
            <a:avLst/>
          </a:prstGeom>
        </p:spPr>
      </p:pic>
    </p:spTree>
    <p:extLst>
      <p:ext uri="{BB962C8B-B14F-4D97-AF65-F5344CB8AC3E}">
        <p14:creationId xmlns:p14="http://schemas.microsoft.com/office/powerpoint/2010/main" val="347942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D26A8F-CBA4-B480-6042-AE502D29958C}"/>
              </a:ext>
            </a:extLst>
          </p:cNvPr>
          <p:cNvSpPr>
            <a:spLocks noChangeArrowheads="1"/>
          </p:cNvSpPr>
          <p:nvPr/>
        </p:nvSpPr>
        <p:spPr bwMode="auto">
          <a:xfrm>
            <a:off x="568960" y="994957"/>
            <a:ext cx="8768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 installing SDC, you can use it by importing the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sdc</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module and decorating your Pandas functions with the @sdc.jit decorator.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decorator instructs SDC to compile the function to machine code for faster execution.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2EF9F3-255E-796E-5C8C-AD3B653EC27E}"/>
              </a:ext>
            </a:extLst>
          </p:cNvPr>
          <p:cNvPicPr>
            <a:picLocks noChangeAspect="1"/>
          </p:cNvPicPr>
          <p:nvPr/>
        </p:nvPicPr>
        <p:blipFill>
          <a:blip r:embed="rId2"/>
          <a:stretch>
            <a:fillRect/>
          </a:stretch>
        </p:blipFill>
        <p:spPr>
          <a:xfrm>
            <a:off x="1193800" y="2649537"/>
            <a:ext cx="5943600" cy="3651885"/>
          </a:xfrm>
          <a:prstGeom prst="rect">
            <a:avLst/>
          </a:prstGeom>
        </p:spPr>
      </p:pic>
    </p:spTree>
    <p:extLst>
      <p:ext uri="{BB962C8B-B14F-4D97-AF65-F5344CB8AC3E}">
        <p14:creationId xmlns:p14="http://schemas.microsoft.com/office/powerpoint/2010/main" val="89748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C50B83-2816-A9E6-9058-D9B95574860C}"/>
              </a:ext>
            </a:extLst>
          </p:cNvPr>
          <p:cNvSpPr txBox="1"/>
          <p:nvPr/>
        </p:nvSpPr>
        <p:spPr>
          <a:xfrm>
            <a:off x="1295400" y="1047402"/>
            <a:ext cx="6106160" cy="374077"/>
          </a:xfrm>
          <a:prstGeom prst="rect">
            <a:avLst/>
          </a:prstGeom>
          <a:noFill/>
        </p:spPr>
        <p:txBody>
          <a:bodyPr wrap="square">
            <a:spAutoFit/>
          </a:bodyPr>
          <a:lstStyle/>
          <a:p>
            <a:pPr marL="0" marR="0">
              <a:lnSpc>
                <a:spcPct val="107000"/>
              </a:lnSpc>
              <a:spcBef>
                <a:spcPts val="0"/>
              </a:spcBef>
              <a:spcAft>
                <a:spcPts val="800"/>
              </a:spcAft>
            </a:pPr>
            <a:r>
              <a:rPr lang="en-US"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Getting Performance With Intel® SDC</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5B017C6-3714-EF7E-9413-311A4C7F8998}"/>
              </a:ext>
            </a:extLst>
          </p:cNvPr>
          <p:cNvSpPr txBox="1"/>
          <p:nvPr/>
        </p:nvSpPr>
        <p:spPr>
          <a:xfrm>
            <a:off x="1376680" y="1915498"/>
            <a:ext cx="6106160" cy="2308324"/>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Compiled code does not necessarily faster than interpreted one.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There are several key elements impacting whether compiled code will outperform an interpreted one or not.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are compilation overheads, overheads related to converting Python objects to native structures and back, amount of parallelism in compiled code, to what extent the code is “static”, and many other factors. </a:t>
            </a:r>
            <a:endParaRPr lang="en-US" dirty="0"/>
          </a:p>
        </p:txBody>
      </p:sp>
    </p:spTree>
    <p:extLst>
      <p:ext uri="{BB962C8B-B14F-4D97-AF65-F5344CB8AC3E}">
        <p14:creationId xmlns:p14="http://schemas.microsoft.com/office/powerpoint/2010/main" val="269219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9D1304-B1B0-5CB6-CEBC-A15876837153}"/>
              </a:ext>
            </a:extLst>
          </p:cNvPr>
          <p:cNvSpPr txBox="1"/>
          <p:nvPr/>
        </p:nvSpPr>
        <p:spPr>
          <a:xfrm>
            <a:off x="3042920" y="3284974"/>
            <a:ext cx="6106160" cy="369332"/>
          </a:xfrm>
          <a:prstGeom prst="rect">
            <a:avLst/>
          </a:prstGeom>
          <a:noFill/>
        </p:spPr>
        <p:txBody>
          <a:bodyPr wrap="square">
            <a:spAutoFit/>
          </a:bodyPr>
          <a:lstStyle/>
          <a:p>
            <a:pPr marL="0" marR="0"/>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86564FA-A5FD-13F8-7539-78796D1FB528}"/>
              </a:ext>
            </a:extLst>
          </p:cNvPr>
          <p:cNvSpPr txBox="1"/>
          <p:nvPr/>
        </p:nvSpPr>
        <p:spPr>
          <a:xfrm>
            <a:off x="665480" y="1131054"/>
            <a:ext cx="6106160" cy="369332"/>
          </a:xfrm>
          <a:prstGeom prst="rect">
            <a:avLst/>
          </a:prstGeom>
          <a:noFill/>
        </p:spPr>
        <p:txBody>
          <a:bodyPr wrap="square">
            <a:spAutoFit/>
          </a:bodyPr>
          <a:lstStyle/>
          <a:p>
            <a:r>
              <a:rPr lang="en-US" sz="1800" b="1" kern="1800" dirty="0">
                <a:effectLst/>
                <a:latin typeface="Times New Roman" panose="02020603050405020304" pitchFamily="18" charset="0"/>
                <a:ea typeface="Times New Roman" panose="02020603050405020304" pitchFamily="18" charset="0"/>
              </a:rPr>
              <a:t>Performance can be evaluated using:   </a:t>
            </a:r>
            <a:endParaRPr lang="en-US" dirty="0"/>
          </a:p>
        </p:txBody>
      </p:sp>
      <p:sp>
        <p:nvSpPr>
          <p:cNvPr id="6" name="TextBox 5">
            <a:extLst>
              <a:ext uri="{FF2B5EF4-FFF2-40B4-BE49-F238E27FC236}">
                <a16:creationId xmlns:a16="http://schemas.microsoft.com/office/drawing/2014/main" id="{C6082798-FD44-1423-231F-C5E315798250}"/>
              </a:ext>
            </a:extLst>
          </p:cNvPr>
          <p:cNvSpPr txBox="1"/>
          <p:nvPr/>
        </p:nvSpPr>
        <p:spPr>
          <a:xfrm>
            <a:off x="939800" y="2257012"/>
            <a:ext cx="6106160" cy="1171988"/>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Compilation Overheads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Boxing And Unboxing Overheads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Automatic Parallelization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To compile or not">
            <a:hlinkClick r:id="rId2"/>
            <a:extLst>
              <a:ext uri="{FF2B5EF4-FFF2-40B4-BE49-F238E27FC236}">
                <a16:creationId xmlns:a16="http://schemas.microsoft.com/office/drawing/2014/main" id="{9B67F72D-7164-1837-889B-DF4B938CA1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5480" y="1315720"/>
            <a:ext cx="5943600" cy="3343275"/>
          </a:xfrm>
          <a:prstGeom prst="rect">
            <a:avLst/>
          </a:prstGeom>
          <a:noFill/>
          <a:ln>
            <a:noFill/>
          </a:ln>
        </p:spPr>
      </p:pic>
    </p:spTree>
    <p:extLst>
      <p:ext uri="{BB962C8B-B14F-4D97-AF65-F5344CB8AC3E}">
        <p14:creationId xmlns:p14="http://schemas.microsoft.com/office/powerpoint/2010/main" val="124203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A230B-8505-AAA3-DC51-D5BEBD07A908}"/>
              </a:ext>
            </a:extLst>
          </p:cNvPr>
          <p:cNvSpPr txBox="1"/>
          <p:nvPr/>
        </p:nvSpPr>
        <p:spPr>
          <a:xfrm>
            <a:off x="726440" y="1036935"/>
            <a:ext cx="6106160" cy="2783262"/>
          </a:xfrm>
          <a:prstGeom prst="rect">
            <a:avLst/>
          </a:prstGeom>
          <a:noFill/>
        </p:spPr>
        <p:txBody>
          <a:bodyPr wrap="square">
            <a:spAutoFit/>
          </a:bodyPr>
          <a:lstStyle/>
          <a:p>
            <a:pPr>
              <a:lnSpc>
                <a:spcPct val="200000"/>
              </a:lnSpc>
            </a:pPr>
            <a:r>
              <a:rPr lang="en-US" b="1" dirty="0">
                <a:latin typeface="Times New Roman" panose="02020603050405020304" pitchFamily="18" charset="0"/>
              </a:rPr>
              <a:t>CONTENTS</a:t>
            </a:r>
          </a:p>
          <a:p>
            <a:pPr marL="285750" indent="-285750">
              <a:lnSpc>
                <a:spcPct val="200000"/>
              </a:lnSpc>
              <a:buFont typeface="Arial" panose="020B0604020202020204" pitchFamily="34" charset="0"/>
              <a:buChar char="•"/>
            </a:pPr>
            <a:r>
              <a:rPr lang="en-US" dirty="0">
                <a:latin typeface="Times New Roman" panose="02020603050405020304" pitchFamily="18" charset="0"/>
              </a:rPr>
              <a:t>I</a:t>
            </a:r>
            <a:r>
              <a:rPr lang="en-US" b="0" i="0" dirty="0">
                <a:effectLst/>
                <a:latin typeface="Times New Roman" panose="02020603050405020304" pitchFamily="18" charset="0"/>
              </a:rPr>
              <a:t>ntroduction to Intel SDC library</a:t>
            </a:r>
          </a:p>
          <a:p>
            <a:pPr marL="285750" indent="-285750">
              <a:lnSpc>
                <a:spcPct val="200000"/>
              </a:lnSpc>
              <a:buFont typeface="Arial" panose="020B0604020202020204" pitchFamily="34" charset="0"/>
              <a:buChar char="•"/>
            </a:pPr>
            <a:r>
              <a:rPr lang="en-US" dirty="0">
                <a:latin typeface="Times New Roman" panose="02020603050405020304" pitchFamily="18" charset="0"/>
              </a:rPr>
              <a:t>Components of </a:t>
            </a:r>
            <a:r>
              <a:rPr lang="en-US" b="0" i="0" dirty="0">
                <a:effectLst/>
                <a:latin typeface="Times New Roman" panose="02020603050405020304" pitchFamily="18" charset="0"/>
              </a:rPr>
              <a:t>Intel SDC library</a:t>
            </a:r>
            <a:endParaRPr lang="en-US" dirty="0">
              <a:latin typeface="Times New Roman" panose="02020603050405020304" pitchFamily="18" charset="0"/>
            </a:endParaRPr>
          </a:p>
          <a:p>
            <a:pPr marL="285750" indent="-285750">
              <a:lnSpc>
                <a:spcPct val="200000"/>
              </a:lnSpc>
              <a:buFont typeface="Arial" panose="020B0604020202020204" pitchFamily="34" charset="0"/>
              <a:buChar char="•"/>
            </a:pPr>
            <a:r>
              <a:rPr lang="en-US" b="0" i="0" dirty="0">
                <a:effectLst/>
                <a:latin typeface="Times New Roman" panose="02020603050405020304" pitchFamily="18" charset="0"/>
              </a:rPr>
              <a:t>Enhancing Pandas performance</a:t>
            </a:r>
            <a:endParaRPr lang="en-US" dirty="0">
              <a:latin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rPr>
              <a:t>H</a:t>
            </a:r>
            <a:r>
              <a:rPr lang="en-US" b="0" i="0" dirty="0">
                <a:effectLst/>
                <a:latin typeface="Times New Roman" panose="02020603050405020304" pitchFamily="18" charset="0"/>
              </a:rPr>
              <a:t>ow Intel SDC library uses to improve the performance</a:t>
            </a:r>
            <a:endParaRPr lang="en-US" dirty="0"/>
          </a:p>
        </p:txBody>
      </p:sp>
    </p:spTree>
    <p:extLst>
      <p:ext uri="{BB962C8B-B14F-4D97-AF65-F5344CB8AC3E}">
        <p14:creationId xmlns:p14="http://schemas.microsoft.com/office/powerpoint/2010/main" val="267313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8EEC6-26B6-6038-BBC1-3E1F8D31DA54}"/>
              </a:ext>
            </a:extLst>
          </p:cNvPr>
          <p:cNvSpPr txBox="1"/>
          <p:nvPr/>
        </p:nvSpPr>
        <p:spPr>
          <a:xfrm>
            <a:off x="1010920" y="1148228"/>
            <a:ext cx="6106160" cy="2624693"/>
          </a:xfrm>
          <a:prstGeom prst="rect">
            <a:avLst/>
          </a:prstGeom>
          <a:noFill/>
        </p:spPr>
        <p:txBody>
          <a:bodyPr wrap="square">
            <a:spAutoFit/>
          </a:bodyPr>
          <a:lstStyle/>
          <a:p>
            <a:pPr marL="0" marR="0">
              <a:lnSpc>
                <a:spcPct val="107000"/>
              </a:lnSpc>
              <a:spcBef>
                <a:spcPts val="0"/>
              </a:spcBef>
              <a:spcAft>
                <a:spcPts val="800"/>
              </a:spcAft>
            </a:pPr>
            <a:r>
              <a:rPr lang="en-US" sz="2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Compilation Overheads</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Compilation of the code may lead to significantly better performance, however, it comes with some costs.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there is a cost associated with the need to compile a code.</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Depending on the size of compiled function and many other factors the compilation time may be material.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881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16F45-68E6-B7B8-2685-1F765399BEB8}"/>
              </a:ext>
            </a:extLst>
          </p:cNvPr>
          <p:cNvSpPr txBox="1"/>
          <p:nvPr/>
        </p:nvSpPr>
        <p:spPr>
          <a:xfrm>
            <a:off x="746760" y="1638379"/>
            <a:ext cx="7614920" cy="2357440"/>
          </a:xfrm>
          <a:prstGeom prst="rect">
            <a:avLst/>
          </a:prstGeom>
          <a:noFill/>
        </p:spPr>
        <p:txBody>
          <a:bodyPr wrap="square">
            <a:spAutoFit/>
          </a:bodyPr>
          <a:lstStyle/>
          <a:p>
            <a:pPr marL="0" marR="0">
              <a:lnSpc>
                <a:spcPct val="107000"/>
              </a:lnSpc>
              <a:spcBef>
                <a:spcPts val="0"/>
              </a:spcBef>
              <a:spcAft>
                <a:spcPts val="800"/>
              </a:spcAft>
            </a:pPr>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eneral recommendations when compiling using Intel SDC </a:t>
            </a:r>
            <a:endParaRPr lang="en-US"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Compile application hotspots only.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Focus on where application spends most time.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Compile parts of the code where parallelism resides.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Remember that Intel SDC has been created to extract parallelism. If there is no parallelism in the code, then it unlikely to perform visibly better than interpreted code.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26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F8F65-8589-6BC6-7561-C8A755F1BCF4}"/>
              </a:ext>
            </a:extLst>
          </p:cNvPr>
          <p:cNvSpPr txBox="1"/>
          <p:nvPr/>
        </p:nvSpPr>
        <p:spPr>
          <a:xfrm>
            <a:off x="492760" y="1392842"/>
            <a:ext cx="6106160" cy="374077"/>
          </a:xfrm>
          <a:prstGeom prst="rect">
            <a:avLst/>
          </a:prstGeom>
          <a:noFill/>
        </p:spPr>
        <p:txBody>
          <a:bodyPr wrap="square">
            <a:spAutoFit/>
          </a:bodyPr>
          <a:lstStyle/>
          <a:p>
            <a:pPr marL="0" marR="0">
              <a:lnSpc>
                <a:spcPct val="107000"/>
              </a:lnSpc>
              <a:spcBef>
                <a:spcPts val="0"/>
              </a:spcBef>
              <a:spcAft>
                <a:spcPts val="800"/>
              </a:spcAft>
            </a:pPr>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eneral recommendations when compiling using Intel SDC </a:t>
            </a:r>
            <a:endParaRPr lang="en-US"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4502E68-5B30-90BD-985D-25076EF96FE2}"/>
              </a:ext>
            </a:extLst>
          </p:cNvPr>
          <p:cNvSpPr txBox="1"/>
          <p:nvPr/>
        </p:nvSpPr>
        <p:spPr>
          <a:xfrm>
            <a:off x="939800" y="2141293"/>
            <a:ext cx="7899400" cy="1662122"/>
          </a:xfrm>
          <a:prstGeom prst="rect">
            <a:avLst/>
          </a:prstGeom>
          <a:noFill/>
        </p:spPr>
        <p:txBody>
          <a:bodyPr wrap="square">
            <a:spAutoFit/>
          </a:bodyPr>
          <a:lstStyle/>
          <a:p>
            <a:pPr marR="0" lvl="0" algn="just">
              <a:lnSpc>
                <a:spcPct val="107000"/>
              </a:lnSpc>
              <a:spcBef>
                <a:spcPts val="0"/>
              </a:spcBef>
              <a:spcAft>
                <a:spcPts val="0"/>
              </a:spcAft>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Compilation overheads quickly become negligible when compiled function is called multiple times.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If arguments to compiled function are type stable then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Numba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won’t recompile the function on each call.</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lvl="1" algn="just">
              <a:lnSpc>
                <a:spcPct val="107000"/>
              </a:lnSpc>
              <a:spcBef>
                <a:spcPts val="0"/>
              </a:spcBef>
              <a:spcAft>
                <a:spcPts val="800"/>
              </a:spcAft>
              <a:buSzPts val="1000"/>
              <a:tabLst>
                <a:tab pos="914400" algn="l"/>
              </a:tabLst>
            </a:pPr>
            <a:r>
              <a:rPr lang="en-US" dirty="0">
                <a:effectLst/>
                <a:latin typeface="Calibri" panose="020F0502020204030204" pitchFamily="34" charset="0"/>
                <a:ea typeface="Times New Roman" panose="02020603050405020304" pitchFamily="18" charset="0"/>
                <a:cs typeface="Times New Roman" panose="02020603050405020304" pitchFamily="18" charset="0"/>
              </a:rPr>
              <a:t>4.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Numba</a:t>
            </a:r>
            <a:r>
              <a:rPr lang="en-US" dirty="0">
                <a:latin typeface="Times New Roman" panose="02020603050405020304" pitchFamily="18" charset="0"/>
                <a:ea typeface="Times New Roman" panose="02020603050405020304" pitchFamily="18" charset="0"/>
                <a:cs typeface="Times New Roman" panose="02020603050405020304" pitchFamily="18" charset="0"/>
              </a:rPr>
              <a:t> caching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for ahead-of-time compilation.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63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CF281-28FC-13EF-24AB-44A2C9465F3B}"/>
              </a:ext>
            </a:extLst>
          </p:cNvPr>
          <p:cNvSpPr txBox="1"/>
          <p:nvPr/>
        </p:nvSpPr>
        <p:spPr>
          <a:xfrm>
            <a:off x="320040" y="1735389"/>
            <a:ext cx="8021320" cy="1958485"/>
          </a:xfrm>
          <a:prstGeom prst="rect">
            <a:avLst/>
          </a:prstGeom>
          <a:noFill/>
        </p:spPr>
        <p:txBody>
          <a:bodyPr wrap="square">
            <a:spAutoFit/>
          </a:bodyPr>
          <a:lstStyle/>
          <a:p>
            <a:pPr marR="0" lvl="0">
              <a:lnSpc>
                <a:spcPct val="107000"/>
              </a:lnSpc>
              <a:spcBef>
                <a:spcPts val="0"/>
              </a:spcBef>
              <a:spcAft>
                <a:spcPts val="0"/>
              </a:spcAft>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5.  Minimize the number of columns in data frames in a region being compiled.</a:t>
            </a:r>
          </a:p>
          <a:p>
            <a:pPr marR="0" lvl="0">
              <a:lnSpc>
                <a:spcPct val="107000"/>
              </a:lnSpc>
              <a:spcBef>
                <a:spcPts val="0"/>
              </a:spcBef>
              <a:spcAft>
                <a:spcPts val="0"/>
              </a:spcAft>
              <a:tabLst>
                <a:tab pos="4572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Intel SDC performs data frame analysis at compilation time, as a result, the compilation may take significantly longer if the number of columns is large.</a:t>
            </a: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Among key features to reduce the number of columns in compile time analysis is to read in memory only columns actually used in computations.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9D705EE-0504-9A7E-A952-1B7DCC39BDA8}"/>
              </a:ext>
            </a:extLst>
          </p:cNvPr>
          <p:cNvSpPr txBox="1"/>
          <p:nvPr/>
        </p:nvSpPr>
        <p:spPr>
          <a:xfrm>
            <a:off x="462280" y="955962"/>
            <a:ext cx="6106160" cy="374077"/>
          </a:xfrm>
          <a:prstGeom prst="rect">
            <a:avLst/>
          </a:prstGeom>
          <a:noFill/>
        </p:spPr>
        <p:txBody>
          <a:bodyPr wrap="square">
            <a:spAutoFit/>
          </a:bodyPr>
          <a:lstStyle/>
          <a:p>
            <a:pPr marL="0" marR="0">
              <a:lnSpc>
                <a:spcPct val="107000"/>
              </a:lnSpc>
              <a:spcBef>
                <a:spcPts val="0"/>
              </a:spcBef>
              <a:spcAft>
                <a:spcPts val="800"/>
              </a:spcAft>
            </a:pPr>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eneral recommendations when compiling using Intel SDC </a:t>
            </a:r>
            <a:endParaRPr lang="en-US"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098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06273-B520-9225-4744-4FC5A386C97A}"/>
              </a:ext>
            </a:extLst>
          </p:cNvPr>
          <p:cNvSpPr txBox="1"/>
          <p:nvPr/>
        </p:nvSpPr>
        <p:spPr>
          <a:xfrm>
            <a:off x="624840" y="1027082"/>
            <a:ext cx="6106160" cy="374077"/>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Boxing And Unboxing Overheads</a:t>
            </a:r>
            <a:endParaRPr lang="en-US" sz="1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EE9818F-9522-1D2D-4B8C-22D2ECA95A92}"/>
              </a:ext>
            </a:extLst>
          </p:cNvPr>
          <p:cNvSpPr txBox="1"/>
          <p:nvPr/>
        </p:nvSpPr>
        <p:spPr>
          <a:xfrm>
            <a:off x="1671320" y="1644168"/>
            <a:ext cx="7706360" cy="3349122"/>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 </a:t>
            </a:r>
            <a:r>
              <a:rPr lang="en-US" dirty="0">
                <a:latin typeface="Times New Roman" panose="02020603050405020304" pitchFamily="18" charset="0"/>
                <a:ea typeface="Times New Roman" panose="02020603050405020304" pitchFamily="18" charset="0"/>
                <a:cs typeface="Times New Roman" panose="02020603050405020304" pitchFamily="18" charset="0"/>
              </a:rPr>
              <a:t>Python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objects are accessed through GIL, the Global Interpreter Lock, a mutex that protects Python objects preventing multiple threads from executing bytecodes concurrently.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it is okay technology for interpreted code it kills any sort of parallelism. For Intel SDC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Numba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be able to extract parallelism, the GIL must be released.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release GIL Python objects must be converted into native structures that do not require GIL.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implication is additional overheads to convert input arguments into native objects (unboxing) and to convert results back to Python objects (boxing).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45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DF258-D4D2-083C-63D5-97C411A118D5}"/>
              </a:ext>
            </a:extLst>
          </p:cNvPr>
          <p:cNvSpPr txBox="1"/>
          <p:nvPr/>
        </p:nvSpPr>
        <p:spPr>
          <a:xfrm>
            <a:off x="1336040" y="1199028"/>
            <a:ext cx="6106160" cy="2921056"/>
          </a:xfrm>
          <a:prstGeom prst="rect">
            <a:avLst/>
          </a:prstGeom>
          <a:noFill/>
        </p:spPr>
        <p:txBody>
          <a:bodyPr wrap="square">
            <a:spAutoFit/>
          </a:bodyPr>
          <a:lstStyle/>
          <a:p>
            <a:pPr marL="0" marR="0">
              <a:lnSpc>
                <a:spcPct val="107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Automatic Parallelization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Intel SDC parallelizes most of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Pandas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operations so that users do not typically need to take extra steps besides using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@njit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decorator.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sometimes you might want to extract additional parallelism available in a JIT-region.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do that you need to add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parallel=True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option to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@njit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decorator: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046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tHub - IntelPython/sdc: Numba extension for compiling Pandas data frames,  Intel® Scalable Dataframe Compiler">
            <a:extLst>
              <a:ext uri="{FF2B5EF4-FFF2-40B4-BE49-F238E27FC236}">
                <a16:creationId xmlns:a16="http://schemas.microsoft.com/office/drawing/2014/main" id="{D55E8541-1518-5408-6BED-4DB1A7224F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8520" y="1757362"/>
            <a:ext cx="6355080" cy="3556318"/>
          </a:xfrm>
          <a:prstGeom prst="rect">
            <a:avLst/>
          </a:prstGeom>
          <a:noFill/>
          <a:ln>
            <a:noFill/>
          </a:ln>
        </p:spPr>
      </p:pic>
    </p:spTree>
    <p:extLst>
      <p:ext uri="{BB962C8B-B14F-4D97-AF65-F5344CB8AC3E}">
        <p14:creationId xmlns:p14="http://schemas.microsoft.com/office/powerpoint/2010/main" val="54735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58F13-FC0E-EC67-DD27-FD7660C3399F}"/>
              </a:ext>
            </a:extLst>
          </p:cNvPr>
          <p:cNvSpPr txBox="1"/>
          <p:nvPr/>
        </p:nvSpPr>
        <p:spPr>
          <a:xfrm>
            <a:off x="848360" y="2218174"/>
            <a:ext cx="6106160" cy="369332"/>
          </a:xfrm>
          <a:prstGeom prst="rect">
            <a:avLst/>
          </a:prstGeom>
          <a:noFill/>
        </p:spPr>
        <p:txBody>
          <a:bodyPr wrap="square">
            <a:spAutoFit/>
          </a:bodyPr>
          <a:lstStyle/>
          <a:p>
            <a:r>
              <a:rPr lang="en-US" dirty="0"/>
              <a:t>https://intelpython.github.io/sdc-doc/latest/index.html</a:t>
            </a:r>
          </a:p>
        </p:txBody>
      </p:sp>
      <p:sp>
        <p:nvSpPr>
          <p:cNvPr id="4" name="TextBox 3">
            <a:extLst>
              <a:ext uri="{FF2B5EF4-FFF2-40B4-BE49-F238E27FC236}">
                <a16:creationId xmlns:a16="http://schemas.microsoft.com/office/drawing/2014/main" id="{D23DC255-FFE9-DA17-1844-01DACB3DBD4D}"/>
              </a:ext>
            </a:extLst>
          </p:cNvPr>
          <p:cNvSpPr txBox="1"/>
          <p:nvPr/>
        </p:nvSpPr>
        <p:spPr>
          <a:xfrm>
            <a:off x="721360" y="1645920"/>
            <a:ext cx="4826000" cy="369332"/>
          </a:xfrm>
          <a:prstGeom prst="rect">
            <a:avLst/>
          </a:prstGeom>
          <a:noFill/>
        </p:spPr>
        <p:txBody>
          <a:bodyPr wrap="square" rtlCol="0">
            <a:spAutoFit/>
          </a:bodyPr>
          <a:lstStyle/>
          <a:p>
            <a:r>
              <a:rPr lang="en-US" b="1" dirty="0">
                <a:solidFill>
                  <a:schemeClr val="accent1"/>
                </a:solidFill>
              </a:rPr>
              <a:t>References</a:t>
            </a:r>
          </a:p>
        </p:txBody>
      </p:sp>
    </p:spTree>
    <p:extLst>
      <p:ext uri="{BB962C8B-B14F-4D97-AF65-F5344CB8AC3E}">
        <p14:creationId xmlns:p14="http://schemas.microsoft.com/office/powerpoint/2010/main" val="2979146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19307-EC4C-8456-F198-2F57FB736065}"/>
              </a:ext>
            </a:extLst>
          </p:cNvPr>
          <p:cNvSpPr txBox="1"/>
          <p:nvPr/>
        </p:nvSpPr>
        <p:spPr>
          <a:xfrm>
            <a:off x="3352800" y="2174240"/>
            <a:ext cx="5019040" cy="646331"/>
          </a:xfrm>
          <a:prstGeom prst="rect">
            <a:avLst/>
          </a:prstGeom>
          <a:noFill/>
        </p:spPr>
        <p:txBody>
          <a:bodyPr wrap="square" rtlCol="0">
            <a:spAutoFit/>
          </a:bodyPr>
          <a:lstStyle/>
          <a:p>
            <a:pPr algn="ctr"/>
            <a:r>
              <a:rPr lang="en-US" sz="3600" b="1" dirty="0">
                <a:solidFill>
                  <a:schemeClr val="accent1"/>
                </a:solidFill>
              </a:rPr>
              <a:t>THANK YOU </a:t>
            </a:r>
          </a:p>
        </p:txBody>
      </p:sp>
    </p:spTree>
    <p:extLst>
      <p:ext uri="{BB962C8B-B14F-4D97-AF65-F5344CB8AC3E}">
        <p14:creationId xmlns:p14="http://schemas.microsoft.com/office/powerpoint/2010/main" val="236772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64108-65C6-8592-F1A7-BA9474688A49}"/>
              </a:ext>
            </a:extLst>
          </p:cNvPr>
          <p:cNvSpPr txBox="1"/>
          <p:nvPr/>
        </p:nvSpPr>
        <p:spPr>
          <a:xfrm>
            <a:off x="472440" y="960458"/>
            <a:ext cx="6106160" cy="4801314"/>
          </a:xfrm>
          <a:prstGeom prst="rect">
            <a:avLst/>
          </a:prstGeom>
          <a:noFill/>
        </p:spPr>
        <p:txBody>
          <a:bodyPr wrap="square">
            <a:spAutoFit/>
          </a:bodyPr>
          <a:lstStyle/>
          <a:p>
            <a:pPr marL="285750" marR="0" indent="-285750" algn="just">
              <a:buFont typeface="Arial" panose="020B0604020202020204" pitchFamily="34" charset="0"/>
              <a:buChar char="•"/>
            </a:pPr>
            <a:r>
              <a:rPr lang="en-US" dirty="0"/>
              <a:t>Intel® Scalable </a:t>
            </a:r>
            <a:r>
              <a:rPr lang="en-US" dirty="0" err="1"/>
              <a:t>Dataframe</a:t>
            </a:r>
            <a:r>
              <a:rPr lang="en-US" dirty="0"/>
              <a:t> Compiler (Intel® SDC), which is an extension of </a:t>
            </a:r>
            <a:r>
              <a:rPr lang="en-US" dirty="0" err="1"/>
              <a:t>Numba</a:t>
            </a:r>
            <a:r>
              <a:rPr lang="en-US" dirty="0"/>
              <a:t> that enables the compilation of Pandas operations.</a:t>
            </a:r>
          </a:p>
          <a:p>
            <a:pPr marL="285750" marR="0" indent="-285750" algn="just">
              <a:buFont typeface="Arial" panose="020B0604020202020204" pitchFamily="34" charset="0"/>
              <a:buChar char="•"/>
            </a:pPr>
            <a:endParaRPr lang="en-US" dirty="0"/>
          </a:p>
          <a:p>
            <a:pPr marL="285750" marR="0" indent="-285750" algn="just">
              <a:buFont typeface="Arial" panose="020B0604020202020204" pitchFamily="34" charset="0"/>
              <a:buChar char="•"/>
            </a:pPr>
            <a:r>
              <a:rPr lang="en-US" dirty="0"/>
              <a:t> It automatically vectorizes and parallelizes the code by leveraging modern hardware instructions and by utilizing all available cores.</a:t>
            </a:r>
            <a:endParaRPr lang="en-US" sz="1800" dirty="0">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dirty="0"/>
              <a:t>Intel® Scalable </a:t>
            </a:r>
            <a:r>
              <a:rPr lang="en-US" dirty="0" err="1"/>
              <a:t>Dataframe</a:t>
            </a:r>
            <a:r>
              <a:rPr lang="en-US" dirty="0"/>
              <a:t> Compiler (Intel® SDC) is a Python library that compiles data-intensive Python code into highly optimized, parallelized code for efficient execution on multi-core and many-core processors.</a:t>
            </a:r>
            <a:endParaRPr lang="en-US" sz="1800" dirty="0">
              <a:effectLst/>
              <a:latin typeface="Times New Roman" panose="02020603050405020304" pitchFamily="18" charset="0"/>
              <a:ea typeface="Times New Roman" panose="02020603050405020304" pitchFamily="18" charset="0"/>
            </a:endParaRPr>
          </a:p>
          <a:p>
            <a:pPr marR="0" algn="just"/>
            <a:endParaRPr lang="en-US" sz="1800" dirty="0">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dirty="0"/>
              <a:t>Intel® SDC uses the power of LLVM compiler infrastructure to optimize Python code and generate high-performance machine code for data-intensive operations on </a:t>
            </a:r>
            <a:r>
              <a:rPr lang="en-US" dirty="0" err="1"/>
              <a:t>dataframes</a:t>
            </a:r>
            <a:r>
              <a:rPr lang="en-US" dirty="0"/>
              <a:t> and arrays.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143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88BF2-8C4D-331E-DAE4-C3651C616665}"/>
              </a:ext>
            </a:extLst>
          </p:cNvPr>
          <p:cNvSpPr txBox="1"/>
          <p:nvPr/>
        </p:nvSpPr>
        <p:spPr>
          <a:xfrm>
            <a:off x="858520" y="1417658"/>
            <a:ext cx="6106160" cy="2862322"/>
          </a:xfrm>
          <a:prstGeom prst="rect">
            <a:avLst/>
          </a:prstGeom>
          <a:noFill/>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library includes a collection of APIs for expressing data-intensive operations using a dataflow programming model, which enables the library to automatically parallelize and optimize code to take advantage of the underlying hardware architecture.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It provides transparent parallelism across multiple cores and nodes in a cluster and supports heterogeneous computing with CPUs, GPUs, and FPGAs.</a:t>
            </a:r>
          </a:p>
        </p:txBody>
      </p:sp>
    </p:spTree>
    <p:extLst>
      <p:ext uri="{BB962C8B-B14F-4D97-AF65-F5344CB8AC3E}">
        <p14:creationId xmlns:p14="http://schemas.microsoft.com/office/powerpoint/2010/main" val="320405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68F56-BDC7-33E8-79BD-4B9B51F43E6D}"/>
              </a:ext>
            </a:extLst>
          </p:cNvPr>
          <p:cNvSpPr txBox="1"/>
          <p:nvPr/>
        </p:nvSpPr>
        <p:spPr>
          <a:xfrm>
            <a:off x="828040" y="1257221"/>
            <a:ext cx="7157720"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Intel® SDC provides a transparent acceleration layer for popular Python data science libraries such as Pandas, NumPy, Scikit-learn, and </a:t>
            </a:r>
            <a:r>
              <a:rPr lang="en-US" dirty="0" err="1"/>
              <a:t>XGBoost</a:t>
            </a:r>
            <a:r>
              <a:rPr lang="en-US" dirty="0"/>
              <a:t>, allowing users to write code in a familiar and expressive Python API while achieving significant performance gains.</a:t>
            </a:r>
          </a:p>
          <a:p>
            <a:pPr marL="285750" indent="-285750" algn="just">
              <a:buFont typeface="Arial" panose="020B0604020202020204" pitchFamily="34" charset="0"/>
              <a:buChar char="•"/>
            </a:pPr>
            <a:r>
              <a:rPr lang="en-US" dirty="0"/>
              <a:t>Intel® SDC is designed to work seamlessly with Intel® </a:t>
            </a:r>
            <a:r>
              <a:rPr lang="en-US" dirty="0" err="1"/>
              <a:t>oneAPI</a:t>
            </a:r>
            <a:r>
              <a:rPr lang="en-US" dirty="0"/>
              <a:t>, a comprehensive set of tools and libraries for developing high-performance, cross-architecture applications, enabling developers to optimize their data science applications for a wide range of hardware platforms.</a:t>
            </a:r>
          </a:p>
          <a:p>
            <a:pPr marL="285750" indent="-285750" algn="just">
              <a:buFont typeface="Arial" panose="020B0604020202020204" pitchFamily="34" charset="0"/>
              <a:buChar char="•"/>
            </a:pPr>
            <a:r>
              <a:rPr lang="en-US" dirty="0"/>
              <a:t>Intel® SDC is available as an open-source library under the Apache License, Version 2.0, and can be downloaded from the Intel® SDC GitHub repository.</a:t>
            </a:r>
          </a:p>
        </p:txBody>
      </p:sp>
    </p:spTree>
    <p:extLst>
      <p:ext uri="{BB962C8B-B14F-4D97-AF65-F5344CB8AC3E}">
        <p14:creationId xmlns:p14="http://schemas.microsoft.com/office/powerpoint/2010/main" val="81494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B03C-54B1-46FC-3B47-2068D30F1E98}"/>
              </a:ext>
            </a:extLst>
          </p:cNvPr>
          <p:cNvSpPr txBox="1"/>
          <p:nvPr/>
        </p:nvSpPr>
        <p:spPr>
          <a:xfrm>
            <a:off x="563880" y="1169345"/>
            <a:ext cx="7645400" cy="5081327"/>
          </a:xfrm>
          <a:prstGeom prst="rect">
            <a:avLst/>
          </a:prstGeom>
          <a:noFill/>
        </p:spPr>
        <p:txBody>
          <a:bodyPr wrap="square">
            <a:spAutoFit/>
          </a:bodyPr>
          <a:lstStyle/>
          <a:p>
            <a:pPr marL="0" marR="0"/>
            <a:r>
              <a:rPr lang="en-US" sz="2000" b="1" dirty="0">
                <a:solidFill>
                  <a:schemeClr val="accent1">
                    <a:lumMod val="75000"/>
                  </a:schemeClr>
                </a:solidFill>
                <a:effectLst/>
                <a:latin typeface="Times New Roman" panose="02020603050405020304" pitchFamily="18" charset="0"/>
                <a:ea typeface="Times New Roman" panose="02020603050405020304" pitchFamily="18" charset="0"/>
              </a:rPr>
              <a:t>KEY COMPONENTS OF INTEL SDC LIBRARY</a:t>
            </a:r>
          </a:p>
          <a:p>
            <a:pPr marL="0" marR="0"/>
            <a:endParaRPr lang="en-US" sz="2000" dirty="0">
              <a:latin typeface="Times New Roman" panose="02020603050405020304" pitchFamily="18" charset="0"/>
              <a:ea typeface="Times New Roman" panose="02020603050405020304" pitchFamily="18" charset="0"/>
            </a:endParaRPr>
          </a:p>
          <a:p>
            <a:pPr marL="0" marR="0"/>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rPr>
              <a:t>The SDC library includes a number of key components, including:</a:t>
            </a:r>
          </a:p>
          <a:p>
            <a:pPr marL="742950" lvl="1" indent="-285750">
              <a:lnSpc>
                <a:spcPct val="200000"/>
              </a:lnSpc>
              <a:spcAft>
                <a:spcPts val="800"/>
              </a:spcAft>
              <a:buFont typeface="Arial" panose="020B0604020202020204" pitchFamily="34" charset="0"/>
              <a:buChar char="•"/>
            </a:pPr>
            <a:r>
              <a:rPr lang="en-US" dirty="0"/>
              <a:t>Dataflow APIs</a:t>
            </a:r>
          </a:p>
          <a:p>
            <a:pPr marL="742950" lvl="1" indent="-285750">
              <a:lnSpc>
                <a:spcPct val="200000"/>
              </a:lnSpc>
              <a:spcAft>
                <a:spcPts val="800"/>
              </a:spcAft>
              <a:buFont typeface="Arial" panose="020B0604020202020204" pitchFamily="34" charset="0"/>
              <a:buChar char="•"/>
            </a:pPr>
            <a:r>
              <a:rPr lang="en-US" dirty="0"/>
              <a:t>Compiler</a:t>
            </a:r>
          </a:p>
          <a:p>
            <a:pPr marL="742950" lvl="1" indent="-285750">
              <a:lnSpc>
                <a:spcPct val="200000"/>
              </a:lnSpc>
              <a:spcAft>
                <a:spcPts val="800"/>
              </a:spcAft>
              <a:buFont typeface="Arial" panose="020B0604020202020204" pitchFamily="34" charset="0"/>
              <a:buChar char="•"/>
            </a:pPr>
            <a:r>
              <a:rPr lang="en-US" dirty="0"/>
              <a:t> Runtime</a:t>
            </a:r>
          </a:p>
          <a:p>
            <a:pPr marL="742950" lvl="1" indent="-285750">
              <a:lnSpc>
                <a:spcPct val="200000"/>
              </a:lnSpc>
              <a:spcAft>
                <a:spcPts val="800"/>
              </a:spcAft>
              <a:buFont typeface="Arial" panose="020B0604020202020204" pitchFamily="34" charset="0"/>
              <a:buChar char="•"/>
            </a:pPr>
            <a:r>
              <a:rPr lang="en-US" dirty="0"/>
              <a:t> Backend drivers</a:t>
            </a:r>
          </a:p>
          <a:p>
            <a:pPr marL="742950" lvl="1" indent="-285750">
              <a:lnSpc>
                <a:spcPct val="200000"/>
              </a:lnSpc>
              <a:spcAft>
                <a:spcPts val="800"/>
              </a:spcAft>
              <a:buFont typeface="Arial" panose="020B0604020202020204" pitchFamily="34" charset="0"/>
              <a:buChar char="•"/>
            </a:pPr>
            <a:r>
              <a:rPr lang="en-US" dirty="0"/>
              <a:t> Distributed execution</a:t>
            </a:r>
          </a:p>
          <a:p>
            <a:pPr marL="742950" lvl="1" indent="-285750">
              <a:lnSpc>
                <a:spcPct val="200000"/>
              </a:lnSpc>
              <a:spcAft>
                <a:spcPts val="800"/>
              </a:spcAft>
              <a:buFont typeface="Arial" panose="020B0604020202020204" pitchFamily="34" charset="0"/>
              <a:buChar char="•"/>
            </a:pPr>
            <a:r>
              <a:rPr lang="en-US" dirty="0"/>
              <a:t>Integration with </a:t>
            </a:r>
            <a:r>
              <a:rPr lang="en-US" dirty="0" err="1"/>
              <a:t>oneAPI</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95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69FFE-B617-F80D-8BCB-159EDA9F4FEC}"/>
              </a:ext>
            </a:extLst>
          </p:cNvPr>
          <p:cNvSpPr txBox="1"/>
          <p:nvPr/>
        </p:nvSpPr>
        <p:spPr>
          <a:xfrm>
            <a:off x="279400" y="1727260"/>
            <a:ext cx="6106160" cy="2862322"/>
          </a:xfrm>
          <a:prstGeom prst="rect">
            <a:avLst/>
          </a:prstGeom>
          <a:noFill/>
        </p:spPr>
        <p:txBody>
          <a:bodyPr wrap="square">
            <a:spAutoFit/>
          </a:bodyPr>
          <a:lstStyle/>
          <a:p>
            <a:pPr algn="just"/>
            <a:r>
              <a:rPr lang="en-US" sz="1800" b="1" dirty="0">
                <a:solidFill>
                  <a:schemeClr val="accent1"/>
                </a:solidFill>
              </a:rPr>
              <a:t>Dataflow APIs</a:t>
            </a:r>
            <a:endParaRPr lang="en-US" sz="1800" b="1" dirty="0">
              <a:solidFill>
                <a:schemeClr val="accent1"/>
              </a:solidFill>
              <a:latin typeface="Times New Roman" panose="02020603050405020304" pitchFamily="18" charset="0"/>
              <a:cs typeface="Times New Roman" panose="02020603050405020304" pitchFamily="18" charset="0"/>
            </a:endParaRPr>
          </a:p>
          <a:p>
            <a:pPr marR="0" algn="just"/>
            <a:endParaRPr lang="en-US" dirty="0"/>
          </a:p>
          <a:p>
            <a:pPr marL="285750" marR="0" indent="-285750" algn="just">
              <a:buFont typeface="Arial" panose="020B0604020202020204" pitchFamily="34" charset="0"/>
              <a:buChar char="•"/>
            </a:pPr>
            <a:r>
              <a:rPr lang="en-US" dirty="0"/>
              <a:t>Intel® SDC provides a set of APIs for expressing data-intensive operations using a dataflow programming model.</a:t>
            </a:r>
          </a:p>
          <a:p>
            <a:pPr marL="285750" marR="0" indent="-285750" algn="just">
              <a:buFont typeface="Arial" panose="020B0604020202020204" pitchFamily="34" charset="0"/>
              <a:buChar char="•"/>
            </a:pPr>
            <a:endParaRPr lang="en-US" dirty="0"/>
          </a:p>
          <a:p>
            <a:pPr marL="285750" marR="0" indent="-285750" algn="just">
              <a:buFont typeface="Arial" panose="020B0604020202020204" pitchFamily="34" charset="0"/>
              <a:buChar char="•"/>
            </a:pPr>
            <a:r>
              <a:rPr lang="en-US" dirty="0"/>
              <a:t> The APIs support common data science operations such as filtering, sorting, aggregating, and joining </a:t>
            </a:r>
            <a:r>
              <a:rPr lang="en-US" dirty="0" err="1"/>
              <a:t>dataframes</a:t>
            </a:r>
            <a:r>
              <a:rPr lang="en-US" dirty="0"/>
              <a:t>, and enable Intel® SDC to automatically parallelize and optimize code to take advantage of multi-core and many-core processors.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2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89A5A9-D10C-6B9C-01DF-3A691102022A}"/>
              </a:ext>
            </a:extLst>
          </p:cNvPr>
          <p:cNvSpPr txBox="1"/>
          <p:nvPr/>
        </p:nvSpPr>
        <p:spPr>
          <a:xfrm>
            <a:off x="1082040" y="1674674"/>
            <a:ext cx="6680200" cy="2677656"/>
          </a:xfrm>
          <a:prstGeom prst="rect">
            <a:avLst/>
          </a:prstGeom>
          <a:noFill/>
        </p:spPr>
        <p:txBody>
          <a:bodyPr wrap="square">
            <a:spAutoFit/>
          </a:bodyPr>
          <a:lstStyle/>
          <a:p>
            <a:pPr algn="just"/>
            <a:r>
              <a:rPr lang="en-US" sz="2400" b="1" dirty="0">
                <a:solidFill>
                  <a:schemeClr val="accent1"/>
                </a:solidFill>
              </a:rPr>
              <a:t>Compiler</a:t>
            </a:r>
          </a:p>
          <a:p>
            <a:pPr algn="just"/>
            <a:endParaRPr lang="en-US" dirty="0"/>
          </a:p>
          <a:p>
            <a:pPr marL="285750" indent="-285750" algn="just">
              <a:buFont typeface="Arial" panose="020B0604020202020204" pitchFamily="34" charset="0"/>
              <a:buChar char="•"/>
            </a:pPr>
            <a:r>
              <a:rPr lang="en-US" dirty="0"/>
              <a:t>The heart of Intel® SDC is its compiler, which uses the LLVM compiler infrastructure to optimize Python code and generate high-performance machine code for data-intensive operations.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compiler takes advantage of the dataflow programming model and the underlying hardware architecture to optimize and parallelize code for efficient execution.</a:t>
            </a:r>
          </a:p>
        </p:txBody>
      </p:sp>
    </p:spTree>
    <p:extLst>
      <p:ext uri="{BB962C8B-B14F-4D97-AF65-F5344CB8AC3E}">
        <p14:creationId xmlns:p14="http://schemas.microsoft.com/office/powerpoint/2010/main" val="116450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ED687-3258-4185-C6CF-DC415CE02510}"/>
              </a:ext>
            </a:extLst>
          </p:cNvPr>
          <p:cNvSpPr txBox="1"/>
          <p:nvPr/>
        </p:nvSpPr>
        <p:spPr>
          <a:xfrm>
            <a:off x="665480" y="1088797"/>
            <a:ext cx="6106160" cy="2954655"/>
          </a:xfrm>
          <a:prstGeom prst="rect">
            <a:avLst/>
          </a:prstGeom>
          <a:noFill/>
        </p:spPr>
        <p:txBody>
          <a:bodyPr wrap="square">
            <a:spAutoFit/>
          </a:bodyPr>
          <a:lstStyle/>
          <a:p>
            <a:r>
              <a:rPr lang="en-US" sz="2400" b="1" dirty="0">
                <a:solidFill>
                  <a:schemeClr val="accent1"/>
                </a:solidFill>
              </a:rPr>
              <a:t>Runtime</a:t>
            </a:r>
          </a:p>
          <a:p>
            <a:endParaRPr lang="en-US" dirty="0"/>
          </a:p>
          <a:p>
            <a:pPr marL="285750" indent="-285750" algn="just">
              <a:buFont typeface="Arial" panose="020B0604020202020204" pitchFamily="34" charset="0"/>
              <a:buChar char="•"/>
            </a:pPr>
            <a:r>
              <a:rPr lang="en-US" dirty="0"/>
              <a:t>The runtime component of Intel® SDC provides a transparent acceleration layer for popular Python data science libraries such as Pandas, NumPy, Scikit-learn, and </a:t>
            </a:r>
            <a:r>
              <a:rPr lang="en-US" dirty="0" err="1"/>
              <a:t>XGBoost</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The runtime optimizes code on the fly and transparently parallelizes and distributes computations across multiple cores and nodes in a cluster.</a:t>
            </a:r>
          </a:p>
        </p:txBody>
      </p:sp>
    </p:spTree>
    <p:extLst>
      <p:ext uri="{BB962C8B-B14F-4D97-AF65-F5344CB8AC3E}">
        <p14:creationId xmlns:p14="http://schemas.microsoft.com/office/powerpoint/2010/main" val="1977934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TotalTime>
  <Words>1438</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diana anishin</cp:lastModifiedBy>
  <cp:revision>241</cp:revision>
  <dcterms:created xsi:type="dcterms:W3CDTF">2022-11-02T05:58:51Z</dcterms:created>
  <dcterms:modified xsi:type="dcterms:W3CDTF">2023-02-23T19:18:05Z</dcterms:modified>
</cp:coreProperties>
</file>