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notesMasterIdLst>
    <p:notesMasterId r:id="rId14"/>
  </p:notesMasterIdLst>
  <p:sldIdLst>
    <p:sldId id="374" r:id="rId2"/>
    <p:sldId id="375" r:id="rId3"/>
    <p:sldId id="378" r:id="rId4"/>
    <p:sldId id="379" r:id="rId5"/>
    <p:sldId id="380" r:id="rId6"/>
    <p:sldId id="376" r:id="rId7"/>
    <p:sldId id="381" r:id="rId8"/>
    <p:sldId id="377" r:id="rId9"/>
    <p:sldId id="382" r:id="rId10"/>
    <p:sldId id="383" r:id="rId11"/>
    <p:sldId id="384" r:id="rId12"/>
    <p:sldId id="385"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17563FC-3F1E-A052-D19E-79AC7E4DB303}" v="116" dt="2023-02-09T05:37:13.777"/>
    <p1510:client id="{18B70E76-D874-A1E9-5711-AC4BDCEF1EDE}" v="809" dt="2023-01-30T06:50:25.070"/>
    <p1510:client id="{1FE5A7EE-236A-E83F-47AF-0239E57EAEFD}" v="380" dt="2023-02-02T11:12:11.740"/>
    <p1510:client id="{27D311F4-94EE-8C1F-EEE8-2182786CF37F}" v="3" dt="2023-01-25T12:44:59.144"/>
    <p1510:client id="{2D1BCCEE-D2C7-C6E6-825B-AD46F89FFC0E}" v="172" dt="2023-02-04T09:42:27.811"/>
    <p1510:client id="{44577F15-0E57-0C31-76D8-E26F3DEC6817}" v="589" dt="2023-02-02T16:44:06.333"/>
    <p1510:client id="{4832A2EC-3EAD-4ACC-0A5B-AAA1CDE80B8C}" v="522" dt="2023-02-02T04:53:06.606"/>
    <p1510:client id="{4FBED1EC-8F33-5D16-34AF-176007BCD2FE}" v="594" dt="2023-02-03T06:24:37.968"/>
    <p1510:client id="{52CD39D6-82E7-B820-B446-8A1793E3DB10}" v="795" dt="2023-02-02T07:16:17.310"/>
    <p1510:client id="{5C8AE4D2-F182-859A-0390-0794012047F3}" v="926" dt="2023-02-03T05:25:02.028"/>
    <p1510:client id="{7BFD0195-BEB1-3A89-F740-5065584066D0}" v="637" dt="2023-02-06T06:01:09.067"/>
    <p1510:client id="{8186DA8E-8D16-8A3E-B0C0-96A04421EF63}" v="72" dt="2023-02-09T05:44:01.591"/>
    <p1510:client id="{9AD8503A-601D-4A1E-5305-C4D1364459A2}" v="6" dt="2023-02-03T05:30:27.374"/>
    <p1510:client id="{A2F4C78F-EDD2-00B8-2C76-FA72DF20DF5C}" v="757" dt="2023-02-02T13:18:38.644"/>
    <p1510:client id="{A4BACF48-8D3F-E425-CA02-0A13CA92142B}" v="27" dt="2023-02-04T04:50:56.768"/>
    <p1510:client id="{ACF1551C-C5D5-6C84-18CD-44318879E0C6}" v="8" dt="2023-02-02T10:34:07.946"/>
    <p1510:client id="{BD4B3C99-C11C-9100-EE36-BAA0629C581A}" v="685" dt="2023-02-06T04:53:39.410"/>
    <p1510:client id="{C2D60DA5-1344-6C1B-4CB7-0E7486E1A817}" v="56" dt="2023-02-01T17:11:35.430"/>
    <p1510:client id="{D9764DD1-16E3-DD3F-8120-2167806386C7}" v="677" dt="2023-02-02T10:31:48.833"/>
    <p1510:client id="{DAF067F4-F7A3-B2A2-7027-48259FC68F05}" v="905" dt="2023-02-02T08:42:35.852"/>
    <p1510:client id="{E0BD7E17-61EC-9B38-53DF-CC4757021D59}" v="219" dt="2023-02-04T05:48:58.597"/>
    <p1510:client id="{F48403AC-CCA6-2B9F-A214-C3DE1E20D529}" v="319" dt="2023-01-24T07:16:41.175"/>
    <p1510:client id="{F4ADDE1A-805C-E386-C394-814B853B60DF}" v="513" dt="2023-02-03T12:58:24.275"/>
    <p1510:client id="{FC138513-7CE8-4464-B376-44DE992360F6}" v="6" dt="2022-11-02T06:00:13.24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472" autoAdjust="0"/>
    <p:restoredTop sz="94660"/>
  </p:normalViewPr>
  <p:slideViewPr>
    <p:cSldViewPr snapToGrid="0">
      <p:cViewPr varScale="1">
        <p:scale>
          <a:sx n="75" d="100"/>
          <a:sy n="75" d="100"/>
        </p:scale>
        <p:origin x="926" y="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187C6A-CE42-4133-85B9-2A01F5850DAF}" type="datetimeFigureOut">
              <a:t>2/24/2023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EC27CA-2527-484C-BA3C-161556790559}" type="slidenum">
              <a:t>‹#›</a:t>
            </a:fld>
            <a:endParaRPr lang="en-US"/>
          </a:p>
        </p:txBody>
      </p:sp>
    </p:spTree>
    <p:extLst>
      <p:ext uri="{BB962C8B-B14F-4D97-AF65-F5344CB8AC3E}">
        <p14:creationId xmlns:p14="http://schemas.microsoft.com/office/powerpoint/2010/main" val="25646053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0676712-D09E-E9CC-7BE6-C532C9EA5E89}"/>
              </a:ext>
            </a:extLst>
          </p:cNvPr>
          <p:cNvSpPr txBox="1"/>
          <p:nvPr userDrawn="1"/>
        </p:nvSpPr>
        <p:spPr>
          <a:xfrm>
            <a:off x="4697730" y="6480810"/>
            <a:ext cx="457176" cy="369332"/>
          </a:xfrm>
          <a:prstGeom prst="rect">
            <a:avLst/>
          </a:prstGeom>
          <a:noFill/>
        </p:spPr>
        <p:txBody>
          <a:bodyPr wrap="none" rtlCol="0">
            <a:spAutoFit/>
          </a:bodyPr>
          <a:lstStyle/>
          <a:p>
            <a:fld id="{78FE3314-698A-5F44-A7C9-7E5E75AA2552}" type="slidenum">
              <a:rPr lang="en-US" smtClean="0"/>
              <a:t>‹#›</a:t>
            </a:fld>
            <a:endParaRPr lang="en-US"/>
          </a:p>
        </p:txBody>
      </p:sp>
    </p:spTree>
    <p:extLst>
      <p:ext uri="{BB962C8B-B14F-4D97-AF65-F5344CB8AC3E}">
        <p14:creationId xmlns:p14="http://schemas.microsoft.com/office/powerpoint/2010/main" val="11845584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3889643-7256-41E0-F6ED-CA73FBBE14BD}"/>
              </a:ext>
            </a:extLst>
          </p:cNvPr>
          <p:cNvSpPr/>
          <p:nvPr userDrawn="1"/>
        </p:nvSpPr>
        <p:spPr>
          <a:xfrm>
            <a:off x="-8966" y="0"/>
            <a:ext cx="45719" cy="6858000"/>
          </a:xfrm>
          <a:prstGeom prst="rect">
            <a:avLst/>
          </a:prstGeom>
          <a:gradFill flip="none" rotWithShape="1">
            <a:gsLst>
              <a:gs pos="0">
                <a:srgbClr val="DC222A">
                  <a:shade val="30000"/>
                  <a:satMod val="115000"/>
                </a:srgbClr>
              </a:gs>
              <a:gs pos="50000">
                <a:srgbClr val="DC222A">
                  <a:shade val="67500"/>
                  <a:satMod val="115000"/>
                </a:srgbClr>
              </a:gs>
              <a:gs pos="100000">
                <a:srgbClr val="DC222A">
                  <a:shade val="100000"/>
                  <a:satMod val="115000"/>
                </a:srgbClr>
              </a:gs>
            </a:gsLst>
            <a:lin ang="5400000" scaled="1"/>
            <a:tileRect/>
          </a:gradFill>
          <a:ln>
            <a:solidFill>
              <a:srgbClr val="DC22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0">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lin ang="5400000" scaled="1"/>
                <a:tileRect/>
              </a:gradFill>
            </a:endParaRPr>
          </a:p>
        </p:txBody>
      </p:sp>
      <p:sp>
        <p:nvSpPr>
          <p:cNvPr id="18" name="Rectangle 17">
            <a:extLst>
              <a:ext uri="{FF2B5EF4-FFF2-40B4-BE49-F238E27FC236}">
                <a16:creationId xmlns:a16="http://schemas.microsoft.com/office/drawing/2014/main" id="{EAE31C2C-9E41-1E3A-4B2A-1CE0FD927B9A}"/>
              </a:ext>
            </a:extLst>
          </p:cNvPr>
          <p:cNvSpPr/>
          <p:nvPr userDrawn="1"/>
        </p:nvSpPr>
        <p:spPr>
          <a:xfrm rot="10800000">
            <a:off x="12147263" y="0"/>
            <a:ext cx="45719" cy="6858000"/>
          </a:xfrm>
          <a:prstGeom prst="rect">
            <a:avLst/>
          </a:prstGeom>
          <a:gradFill flip="none" rotWithShape="1">
            <a:gsLst>
              <a:gs pos="0">
                <a:srgbClr val="DC222A">
                  <a:shade val="30000"/>
                  <a:satMod val="115000"/>
                </a:srgbClr>
              </a:gs>
              <a:gs pos="50000">
                <a:srgbClr val="DC222A">
                  <a:shade val="67500"/>
                  <a:satMod val="115000"/>
                </a:srgbClr>
              </a:gs>
              <a:gs pos="100000">
                <a:srgbClr val="DC222A">
                  <a:shade val="100000"/>
                  <a:satMod val="115000"/>
                </a:srgbClr>
              </a:gs>
            </a:gsLst>
            <a:lin ang="5400000" scaled="1"/>
            <a:tileRect/>
          </a:gradFill>
          <a:ln>
            <a:solidFill>
              <a:srgbClr val="DC22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0">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lin ang="5400000" scaled="1"/>
                <a:tileRect/>
              </a:gradFill>
            </a:endParaRPr>
          </a:p>
        </p:txBody>
      </p:sp>
      <p:pic>
        <p:nvPicPr>
          <p:cNvPr id="4" name="Google Shape;10;p38" descr="A picture containing object&#10;&#10;Description automatically generated">
            <a:extLst>
              <a:ext uri="{FF2B5EF4-FFF2-40B4-BE49-F238E27FC236}">
                <a16:creationId xmlns:a16="http://schemas.microsoft.com/office/drawing/2014/main" id="{8ED9FBDE-0EF0-60D6-B105-224C740F2292}"/>
              </a:ext>
            </a:extLst>
          </p:cNvPr>
          <p:cNvPicPr preferRelativeResize="0"/>
          <p:nvPr userDrawn="1"/>
        </p:nvPicPr>
        <p:blipFill rotWithShape="1">
          <a:blip r:embed="rId3">
            <a:alphaModFix/>
          </a:blip>
          <a:srcRect/>
          <a:stretch/>
        </p:blipFill>
        <p:spPr>
          <a:xfrm>
            <a:off x="10633800" y="95093"/>
            <a:ext cx="1440000" cy="424178"/>
          </a:xfrm>
          <a:prstGeom prst="rect">
            <a:avLst/>
          </a:prstGeom>
          <a:noFill/>
          <a:ln>
            <a:noFill/>
          </a:ln>
        </p:spPr>
      </p:pic>
      <p:pic>
        <p:nvPicPr>
          <p:cNvPr id="8" name="Picture 7">
            <a:extLst>
              <a:ext uri="{FF2B5EF4-FFF2-40B4-BE49-F238E27FC236}">
                <a16:creationId xmlns:a16="http://schemas.microsoft.com/office/drawing/2014/main" id="{1FC56406-EB1E-C494-6082-CA658E5BBD14}"/>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18200" y="95093"/>
            <a:ext cx="1681163" cy="428626"/>
          </a:xfrm>
          <a:prstGeom prst="rect">
            <a:avLst/>
          </a:prstGeom>
        </p:spPr>
      </p:pic>
      <p:pic>
        <p:nvPicPr>
          <p:cNvPr id="10" name="Picture 9">
            <a:extLst>
              <a:ext uri="{FF2B5EF4-FFF2-40B4-BE49-F238E27FC236}">
                <a16:creationId xmlns:a16="http://schemas.microsoft.com/office/drawing/2014/main" id="{903B445B-6721-4EE4-930C-2909CB984526}"/>
              </a:ext>
            </a:extLst>
          </p:cNvPr>
          <p:cNvPicPr>
            <a:picLocks noChangeAspect="1"/>
          </p:cNvPicPr>
          <p:nvPr userDrawn="1"/>
        </p:nvPicPr>
        <p:blipFill>
          <a:blip r:embed="rId5"/>
          <a:stretch>
            <a:fillRect/>
          </a:stretch>
        </p:blipFill>
        <p:spPr>
          <a:xfrm>
            <a:off x="8753831" y="5092021"/>
            <a:ext cx="3261643" cy="998307"/>
          </a:xfrm>
          <a:prstGeom prst="rect">
            <a:avLst/>
          </a:prstGeom>
        </p:spPr>
      </p:pic>
    </p:spTree>
    <p:extLst>
      <p:ext uri="{BB962C8B-B14F-4D97-AF65-F5344CB8AC3E}">
        <p14:creationId xmlns:p14="http://schemas.microsoft.com/office/powerpoint/2010/main" val="3560643707"/>
      </p:ext>
    </p:extLst>
  </p:cSld>
  <p:clrMap bg1="lt1" tx1="dk1" bg2="lt2" tx2="dk2" accent1="accent1" accent2="accent2" accent3="accent3" accent4="accent4" accent5="accent5" accent6="accent6" hlink="hlink" folHlink="folHlink"/>
  <p:sldLayoutIdLst>
    <p:sldLayoutId id="2147483662" r:id="rId1"/>
  </p:sldLayoutIdLst>
  <p:txStyles>
    <p:titleStyle>
      <a:lvl1pPr algn="l" defTabSz="914126" rtl="0" eaLnBrk="1" latinLnBrk="0" hangingPunct="1">
        <a:lnSpc>
          <a:spcPct val="90000"/>
        </a:lnSpc>
        <a:spcBef>
          <a:spcPct val="0"/>
        </a:spcBef>
        <a:buNone/>
        <a:defRPr sz="4399" kern="1200">
          <a:solidFill>
            <a:schemeClr val="tx1"/>
          </a:solidFill>
          <a:latin typeface="+mj-lt"/>
          <a:ea typeface="+mj-ea"/>
          <a:cs typeface="+mj-cs"/>
        </a:defRPr>
      </a:lvl1pPr>
    </p:titleStyle>
    <p:bodyStyle>
      <a:lvl1pPr marL="228531" indent="-228531" algn="l" defTabSz="914126" rtl="0" eaLnBrk="1" latinLnBrk="0" hangingPunct="1">
        <a:lnSpc>
          <a:spcPct val="90000"/>
        </a:lnSpc>
        <a:spcBef>
          <a:spcPts val="1000"/>
        </a:spcBef>
        <a:buFont typeface="Arial" panose="020B0604020202020204" pitchFamily="34" charset="0"/>
        <a:buChar char="•"/>
        <a:defRPr sz="2799" kern="1200">
          <a:solidFill>
            <a:schemeClr val="tx1"/>
          </a:solidFill>
          <a:latin typeface="+mn-lt"/>
          <a:ea typeface="+mn-ea"/>
          <a:cs typeface="+mn-cs"/>
        </a:defRPr>
      </a:lvl1pPr>
      <a:lvl2pPr marL="685594" indent="-228531" algn="l" defTabSz="914126" rtl="0" eaLnBrk="1" latinLnBrk="0" hangingPunct="1">
        <a:lnSpc>
          <a:spcPct val="90000"/>
        </a:lnSpc>
        <a:spcBef>
          <a:spcPts val="500"/>
        </a:spcBef>
        <a:buFont typeface="Arial" panose="020B0604020202020204" pitchFamily="34" charset="0"/>
        <a:buChar char="•"/>
        <a:defRPr sz="2399" kern="1200">
          <a:solidFill>
            <a:schemeClr val="tx1"/>
          </a:solidFill>
          <a:latin typeface="+mn-lt"/>
          <a:ea typeface="+mn-ea"/>
          <a:cs typeface="+mn-cs"/>
        </a:defRPr>
      </a:lvl2pPr>
      <a:lvl3pPr marL="1142657" indent="-228531" algn="l" defTabSz="914126" rtl="0" eaLnBrk="1" latinLnBrk="0" hangingPunct="1">
        <a:lnSpc>
          <a:spcPct val="90000"/>
        </a:lnSpc>
        <a:spcBef>
          <a:spcPts val="500"/>
        </a:spcBef>
        <a:buFont typeface="Arial" panose="020B0604020202020204" pitchFamily="34" charset="0"/>
        <a:buChar char="•"/>
        <a:defRPr sz="1999" kern="1200">
          <a:solidFill>
            <a:schemeClr val="tx1"/>
          </a:solidFill>
          <a:latin typeface="+mn-lt"/>
          <a:ea typeface="+mn-ea"/>
          <a:cs typeface="+mn-cs"/>
        </a:defRPr>
      </a:lvl3pPr>
      <a:lvl4pPr marL="1599720"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4pPr>
      <a:lvl5pPr marL="2056783"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5pPr>
      <a:lvl6pPr marL="2513846"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908"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971"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034"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en-US"/>
      </a:defPPr>
      <a:lvl1pPr marL="0" algn="l" defTabSz="914126" rtl="0" eaLnBrk="1" latinLnBrk="0" hangingPunct="1">
        <a:defRPr sz="1799" kern="1200">
          <a:solidFill>
            <a:schemeClr val="tx1"/>
          </a:solidFill>
          <a:latin typeface="+mn-lt"/>
          <a:ea typeface="+mn-ea"/>
          <a:cs typeface="+mn-cs"/>
        </a:defRPr>
      </a:lvl1pPr>
      <a:lvl2pPr marL="457063" algn="l" defTabSz="914126" rtl="0" eaLnBrk="1" latinLnBrk="0" hangingPunct="1">
        <a:defRPr sz="1799" kern="1200">
          <a:solidFill>
            <a:schemeClr val="tx1"/>
          </a:solidFill>
          <a:latin typeface="+mn-lt"/>
          <a:ea typeface="+mn-ea"/>
          <a:cs typeface="+mn-cs"/>
        </a:defRPr>
      </a:lvl2pPr>
      <a:lvl3pPr marL="914126" algn="l" defTabSz="914126" rtl="0" eaLnBrk="1" latinLnBrk="0" hangingPunct="1">
        <a:defRPr sz="1799" kern="1200">
          <a:solidFill>
            <a:schemeClr val="tx1"/>
          </a:solidFill>
          <a:latin typeface="+mn-lt"/>
          <a:ea typeface="+mn-ea"/>
          <a:cs typeface="+mn-cs"/>
        </a:defRPr>
      </a:lvl3pPr>
      <a:lvl4pPr marL="1371189" algn="l" defTabSz="914126" rtl="0" eaLnBrk="1" latinLnBrk="0" hangingPunct="1">
        <a:defRPr sz="1799" kern="1200">
          <a:solidFill>
            <a:schemeClr val="tx1"/>
          </a:solidFill>
          <a:latin typeface="+mn-lt"/>
          <a:ea typeface="+mn-ea"/>
          <a:cs typeface="+mn-cs"/>
        </a:defRPr>
      </a:lvl4pPr>
      <a:lvl5pPr marL="1828251" algn="l" defTabSz="914126" rtl="0" eaLnBrk="1" latinLnBrk="0" hangingPunct="1">
        <a:defRPr sz="1799" kern="1200">
          <a:solidFill>
            <a:schemeClr val="tx1"/>
          </a:solidFill>
          <a:latin typeface="+mn-lt"/>
          <a:ea typeface="+mn-ea"/>
          <a:cs typeface="+mn-cs"/>
        </a:defRPr>
      </a:lvl5pPr>
      <a:lvl6pPr marL="2285314" algn="l" defTabSz="914126" rtl="0" eaLnBrk="1" latinLnBrk="0" hangingPunct="1">
        <a:defRPr sz="1799" kern="1200">
          <a:solidFill>
            <a:schemeClr val="tx1"/>
          </a:solidFill>
          <a:latin typeface="+mn-lt"/>
          <a:ea typeface="+mn-ea"/>
          <a:cs typeface="+mn-cs"/>
        </a:defRPr>
      </a:lvl6pPr>
      <a:lvl7pPr marL="2742377" algn="l" defTabSz="914126" rtl="0" eaLnBrk="1" latinLnBrk="0" hangingPunct="1">
        <a:defRPr sz="1799" kern="1200">
          <a:solidFill>
            <a:schemeClr val="tx1"/>
          </a:solidFill>
          <a:latin typeface="+mn-lt"/>
          <a:ea typeface="+mn-ea"/>
          <a:cs typeface="+mn-cs"/>
        </a:defRPr>
      </a:lvl7pPr>
      <a:lvl8pPr marL="3199440" algn="l" defTabSz="914126" rtl="0" eaLnBrk="1" latinLnBrk="0" hangingPunct="1">
        <a:defRPr sz="1799" kern="1200">
          <a:solidFill>
            <a:schemeClr val="tx1"/>
          </a:solidFill>
          <a:latin typeface="+mn-lt"/>
          <a:ea typeface="+mn-ea"/>
          <a:cs typeface="+mn-cs"/>
        </a:defRPr>
      </a:lvl8pPr>
      <a:lvl9pPr marL="3656503" algn="l" defTabSz="914126"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CC46CC6-9BD8-2250-0C5D-C85F083F3A31}"/>
              </a:ext>
            </a:extLst>
          </p:cNvPr>
          <p:cNvSpPr txBox="1"/>
          <p:nvPr/>
        </p:nvSpPr>
        <p:spPr>
          <a:xfrm>
            <a:off x="1584960" y="2529840"/>
            <a:ext cx="9225280" cy="646331"/>
          </a:xfrm>
          <a:prstGeom prst="rect">
            <a:avLst/>
          </a:prstGeom>
          <a:noFill/>
        </p:spPr>
        <p:txBody>
          <a:bodyPr wrap="square" rtlCol="0">
            <a:spAutoFit/>
          </a:bodyPr>
          <a:lstStyle/>
          <a:p>
            <a:pPr algn="ctr"/>
            <a:r>
              <a:rPr lang="en-US" sz="3600" dirty="0">
                <a:solidFill>
                  <a:schemeClr val="accent1">
                    <a:lumMod val="75000"/>
                  </a:schemeClr>
                </a:solidFill>
                <a:latin typeface="Times New Roman" panose="02020603050405020304" pitchFamily="18" charset="0"/>
                <a:cs typeface="Times New Roman" panose="02020603050405020304" pitchFamily="18" charset="0"/>
              </a:rPr>
              <a:t>INTEL SDC: HANDLING DATA</a:t>
            </a:r>
          </a:p>
        </p:txBody>
      </p:sp>
      <p:sp>
        <p:nvSpPr>
          <p:cNvPr id="3" name="TextBox 2">
            <a:extLst>
              <a:ext uri="{FF2B5EF4-FFF2-40B4-BE49-F238E27FC236}">
                <a16:creationId xmlns:a16="http://schemas.microsoft.com/office/drawing/2014/main" id="{A099CAA6-17EC-44BC-9CAD-B2A8D60D9C14}"/>
              </a:ext>
            </a:extLst>
          </p:cNvPr>
          <p:cNvSpPr txBox="1"/>
          <p:nvPr/>
        </p:nvSpPr>
        <p:spPr>
          <a:xfrm>
            <a:off x="4053840" y="2036505"/>
            <a:ext cx="4084320" cy="584775"/>
          </a:xfrm>
          <a:prstGeom prst="rect">
            <a:avLst/>
          </a:prstGeom>
          <a:noFill/>
        </p:spPr>
        <p:txBody>
          <a:bodyPr wrap="square" rtlCol="0">
            <a:spAutoFit/>
          </a:bodyPr>
          <a:lstStyle/>
          <a:p>
            <a:pPr algn="ctr"/>
            <a:r>
              <a:rPr lang="en-US" sz="3200" b="1" dirty="0">
                <a:solidFill>
                  <a:schemeClr val="accent1">
                    <a:lumMod val="75000"/>
                  </a:schemeClr>
                </a:solidFill>
                <a:latin typeface="Times New Roman" panose="02020603050405020304" pitchFamily="18" charset="0"/>
                <a:cs typeface="Times New Roman" panose="02020603050405020304" pitchFamily="18" charset="0"/>
              </a:rPr>
              <a:t>MODULE 6</a:t>
            </a:r>
          </a:p>
        </p:txBody>
      </p:sp>
    </p:spTree>
    <p:extLst>
      <p:ext uri="{BB962C8B-B14F-4D97-AF65-F5344CB8AC3E}">
        <p14:creationId xmlns:p14="http://schemas.microsoft.com/office/powerpoint/2010/main" val="30173029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72073D1-D6B5-9CE2-D5F8-2623BCECC109}"/>
              </a:ext>
            </a:extLst>
          </p:cNvPr>
          <p:cNvSpPr txBox="1"/>
          <p:nvPr/>
        </p:nvSpPr>
        <p:spPr>
          <a:xfrm>
            <a:off x="523240" y="979160"/>
            <a:ext cx="6106160" cy="4524315"/>
          </a:xfrm>
          <a:prstGeom prst="rect">
            <a:avLst/>
          </a:prstGeom>
          <a:noFill/>
        </p:spPr>
        <p:txBody>
          <a:bodyPr wrap="square">
            <a:spAutoFit/>
          </a:bodyPr>
          <a:lstStyle/>
          <a:p>
            <a:pPr marL="285750" indent="-285750" algn="just">
              <a:buFont typeface="Arial" panose="020B0604020202020204" pitchFamily="34" charset="0"/>
              <a:buChar char="•"/>
            </a:pPr>
            <a:r>
              <a:rPr lang="en-US" dirty="0"/>
              <a:t>Parallel processing in ISDC involves splitting up the data and processing it on multiple cores or nodes simultaneously. </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ISDC can take advantage of the latest Intel hardware features such as AVX-512 and Intel Math Kernel Library (MKL) to further optimize parallel processing performance.</a:t>
            </a:r>
          </a:p>
          <a:p>
            <a:pPr algn="just"/>
            <a:endParaRPr lang="en-US" dirty="0"/>
          </a:p>
          <a:p>
            <a:pPr marL="285750" indent="-285750" algn="just">
              <a:buFont typeface="Arial" panose="020B0604020202020204" pitchFamily="34" charset="0"/>
              <a:buChar char="•"/>
            </a:pPr>
            <a:r>
              <a:rPr lang="en-US" dirty="0"/>
              <a:t>To use ISDC for parallel processing, you will first need to prepare your data and load it into the ISDC environment.</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 You can do this using the pandas data manipulation library, which is supported by ISDC. </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Once your data is loaded into ISDC, you can use the various data manipulation and analysis functions provided by the tool to perform your desired data processing tasks.</a:t>
            </a:r>
          </a:p>
        </p:txBody>
      </p:sp>
    </p:spTree>
    <p:extLst>
      <p:ext uri="{BB962C8B-B14F-4D97-AF65-F5344CB8AC3E}">
        <p14:creationId xmlns:p14="http://schemas.microsoft.com/office/powerpoint/2010/main" val="29988524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FDA7F24-25AA-15EC-10CB-9C41FB5BC41D}"/>
              </a:ext>
            </a:extLst>
          </p:cNvPr>
          <p:cNvSpPr txBox="1"/>
          <p:nvPr/>
        </p:nvSpPr>
        <p:spPr>
          <a:xfrm>
            <a:off x="767080" y="1918514"/>
            <a:ext cx="6106160" cy="2031325"/>
          </a:xfrm>
          <a:prstGeom prst="rect">
            <a:avLst/>
          </a:prstGeom>
          <a:noFill/>
        </p:spPr>
        <p:txBody>
          <a:bodyPr wrap="square">
            <a:spAutoFit/>
          </a:bodyPr>
          <a:lstStyle/>
          <a:p>
            <a:pPr marL="285750" indent="-285750" algn="just">
              <a:buFont typeface="Arial" panose="020B0604020202020204" pitchFamily="34" charset="0"/>
              <a:buChar char="•"/>
            </a:pPr>
            <a:r>
              <a:rPr lang="en-US" dirty="0"/>
              <a:t>To run your ISDC processing jobs in parallel, you can use the ISDC command line interface or the ISDC API to submit your jobs to a parallel processing environment. </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You can use the ISDC API to submit your jobs to a distributed computing framework such as Apache Spark or </a:t>
            </a:r>
            <a:r>
              <a:rPr lang="en-US" dirty="0" err="1"/>
              <a:t>Dask</a:t>
            </a:r>
            <a:r>
              <a:rPr lang="en-US" dirty="0"/>
              <a:t>, which can provide even greater scalability and performance.</a:t>
            </a:r>
          </a:p>
        </p:txBody>
      </p:sp>
      <p:sp>
        <p:nvSpPr>
          <p:cNvPr id="5" name="TextBox 4">
            <a:extLst>
              <a:ext uri="{FF2B5EF4-FFF2-40B4-BE49-F238E27FC236}">
                <a16:creationId xmlns:a16="http://schemas.microsoft.com/office/drawing/2014/main" id="{5AB016FC-7641-8884-6D82-AB485ED6837A}"/>
              </a:ext>
            </a:extLst>
          </p:cNvPr>
          <p:cNvSpPr txBox="1"/>
          <p:nvPr/>
        </p:nvSpPr>
        <p:spPr>
          <a:xfrm>
            <a:off x="767080" y="1293614"/>
            <a:ext cx="6106160" cy="369332"/>
          </a:xfrm>
          <a:prstGeom prst="rect">
            <a:avLst/>
          </a:prstGeom>
          <a:noFill/>
        </p:spPr>
        <p:txBody>
          <a:bodyPr wrap="square">
            <a:spAutoFit/>
          </a:bodyPr>
          <a:lstStyle/>
          <a:p>
            <a:pPr algn="just"/>
            <a:r>
              <a:rPr lang="en-US" sz="1800" b="1" dirty="0">
                <a:solidFill>
                  <a:schemeClr val="accent1"/>
                </a:solidFill>
              </a:rPr>
              <a:t>How to run your ISDC processing jobs in parallel</a:t>
            </a:r>
          </a:p>
        </p:txBody>
      </p:sp>
    </p:spTree>
    <p:extLst>
      <p:ext uri="{BB962C8B-B14F-4D97-AF65-F5344CB8AC3E}">
        <p14:creationId xmlns:p14="http://schemas.microsoft.com/office/powerpoint/2010/main" val="26811296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007862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9DA230B-8505-AAA3-DC51-D5BEBD07A908}"/>
              </a:ext>
            </a:extLst>
          </p:cNvPr>
          <p:cNvSpPr txBox="1"/>
          <p:nvPr/>
        </p:nvSpPr>
        <p:spPr>
          <a:xfrm>
            <a:off x="726440" y="1036935"/>
            <a:ext cx="6106160" cy="1675267"/>
          </a:xfrm>
          <a:prstGeom prst="rect">
            <a:avLst/>
          </a:prstGeom>
          <a:noFill/>
        </p:spPr>
        <p:txBody>
          <a:bodyPr wrap="square">
            <a:spAutoFit/>
          </a:bodyPr>
          <a:lstStyle/>
          <a:p>
            <a:pPr>
              <a:lnSpc>
                <a:spcPct val="200000"/>
              </a:lnSpc>
            </a:pPr>
            <a:r>
              <a:rPr lang="en-US" b="1" dirty="0">
                <a:latin typeface="Times New Roman" panose="02020603050405020304" pitchFamily="18" charset="0"/>
              </a:rPr>
              <a:t>CONTENTS</a:t>
            </a:r>
          </a:p>
          <a:p>
            <a:pPr marL="285750" indent="-285750">
              <a:lnSpc>
                <a:spcPct val="200000"/>
              </a:lnSpc>
              <a:buFont typeface="Arial" panose="020B0604020202020204" pitchFamily="34" charset="0"/>
              <a:buChar char="•"/>
            </a:pPr>
            <a:r>
              <a:rPr lang="en-US" b="0" i="0" dirty="0">
                <a:effectLst/>
                <a:latin typeface="Times New Roman" panose="02020603050405020304" pitchFamily="18" charset="0"/>
              </a:rPr>
              <a:t>Intel SDC in batch, parallel processing</a:t>
            </a:r>
          </a:p>
          <a:p>
            <a:pPr marL="285750" indent="-285750">
              <a:lnSpc>
                <a:spcPct val="200000"/>
              </a:lnSpc>
              <a:buFont typeface="Arial" panose="020B0604020202020204" pitchFamily="34" charset="0"/>
              <a:buChar char="•"/>
            </a:pPr>
            <a:r>
              <a:rPr lang="en-US" b="0" i="0" dirty="0">
                <a:effectLst/>
                <a:latin typeface="Times New Roman" panose="02020603050405020304" pitchFamily="18" charset="0"/>
              </a:rPr>
              <a:t>Handling data using Intel SDC</a:t>
            </a:r>
            <a:endParaRPr lang="en-US" dirty="0"/>
          </a:p>
        </p:txBody>
      </p:sp>
    </p:spTree>
    <p:extLst>
      <p:ext uri="{BB962C8B-B14F-4D97-AF65-F5344CB8AC3E}">
        <p14:creationId xmlns:p14="http://schemas.microsoft.com/office/powerpoint/2010/main" val="26731349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66BCA51-E95B-D08D-E615-54A1FB482C2F}"/>
              </a:ext>
            </a:extLst>
          </p:cNvPr>
          <p:cNvSpPr txBox="1"/>
          <p:nvPr/>
        </p:nvSpPr>
        <p:spPr>
          <a:xfrm>
            <a:off x="716280" y="787132"/>
            <a:ext cx="6106160" cy="4801314"/>
          </a:xfrm>
          <a:prstGeom prst="rect">
            <a:avLst/>
          </a:prstGeom>
          <a:noFill/>
        </p:spPr>
        <p:txBody>
          <a:bodyPr wrap="square">
            <a:spAutoFit/>
          </a:bodyPr>
          <a:lstStyle/>
          <a:p>
            <a:pPr marL="285750" indent="-285750" algn="just">
              <a:buFont typeface="Arial" panose="020B0604020202020204" pitchFamily="34" charset="0"/>
              <a:buChar char="•"/>
            </a:pPr>
            <a:r>
              <a:rPr lang="en-US" dirty="0"/>
              <a:t>The Intel Scalable </a:t>
            </a:r>
            <a:r>
              <a:rPr lang="en-US" dirty="0" err="1"/>
              <a:t>Dataframe</a:t>
            </a:r>
            <a:r>
              <a:rPr lang="en-US" dirty="0"/>
              <a:t> Compiler (ISDC) is a tool designed to accelerate data processing and analysis tasks, especially for large volumes of data. </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ISDC supports the pandas data manipulation library, which provides a rich set of data processing and analysis functions.</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To use ISDC for data processing, you first need to load your data into the ISDC environment. </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You can do this using pandas data frames or by reading data from different data sources such as CSV, JSON, or Parquet files.</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 Once your data is loaded, you can use the various data manipulation and analysis functions provided by ISDC to perform your desired data processing tasks.</a:t>
            </a:r>
          </a:p>
        </p:txBody>
      </p:sp>
    </p:spTree>
    <p:extLst>
      <p:ext uri="{BB962C8B-B14F-4D97-AF65-F5344CB8AC3E}">
        <p14:creationId xmlns:p14="http://schemas.microsoft.com/office/powerpoint/2010/main" val="42493808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5481F83-9509-9D29-B4CD-86EBB1F64294}"/>
              </a:ext>
            </a:extLst>
          </p:cNvPr>
          <p:cNvSpPr txBox="1"/>
          <p:nvPr/>
        </p:nvSpPr>
        <p:spPr>
          <a:xfrm>
            <a:off x="756920" y="1180237"/>
            <a:ext cx="6106160" cy="3970318"/>
          </a:xfrm>
          <a:prstGeom prst="rect">
            <a:avLst/>
          </a:prstGeom>
          <a:noFill/>
        </p:spPr>
        <p:txBody>
          <a:bodyPr wrap="square">
            <a:spAutoFit/>
          </a:bodyPr>
          <a:lstStyle/>
          <a:p>
            <a:pPr algn="just"/>
            <a:r>
              <a:rPr lang="en-US" b="1" dirty="0">
                <a:solidFill>
                  <a:schemeClr val="accent1"/>
                </a:solidFill>
              </a:rPr>
              <a:t>DATA PROCESSING</a:t>
            </a:r>
          </a:p>
          <a:p>
            <a:pPr marL="285750" indent="-285750" algn="just">
              <a:buFont typeface="Arial" panose="020B0604020202020204" pitchFamily="34" charset="0"/>
              <a:buChar char="•"/>
            </a:pPr>
            <a:r>
              <a:rPr lang="en-US" dirty="0"/>
              <a:t>Some of the data processing tasks that ISDC supports include data cleaning, data transformation, and feature engineering.</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 ISDC provides many functions to handle these tasks, including functions for filtering, grouping, and aggregating data, as well as functions for merging and joining data from different sources.</a:t>
            </a:r>
          </a:p>
          <a:p>
            <a:endParaRPr lang="en-US" dirty="0"/>
          </a:p>
          <a:p>
            <a:r>
              <a:rPr lang="en-US" dirty="0"/>
              <a:t>Types of Data processing by Intel SDC:</a:t>
            </a:r>
          </a:p>
          <a:p>
            <a:endParaRPr lang="en-US" dirty="0"/>
          </a:p>
          <a:p>
            <a:pPr marL="285750" indent="-285750">
              <a:buFont typeface="Arial" panose="020B0604020202020204" pitchFamily="34" charset="0"/>
              <a:buChar char="•"/>
            </a:pPr>
            <a:r>
              <a:rPr lang="en-US" b="1" dirty="0"/>
              <a:t>Parallel Processing</a:t>
            </a:r>
          </a:p>
          <a:p>
            <a:pPr marL="285750" indent="-285750">
              <a:buFont typeface="Arial" panose="020B0604020202020204" pitchFamily="34" charset="0"/>
              <a:buChar char="•"/>
            </a:pPr>
            <a:r>
              <a:rPr lang="en-US" b="1" dirty="0"/>
              <a:t>Batch Processing</a:t>
            </a:r>
          </a:p>
        </p:txBody>
      </p:sp>
    </p:spTree>
    <p:extLst>
      <p:ext uri="{BB962C8B-B14F-4D97-AF65-F5344CB8AC3E}">
        <p14:creationId xmlns:p14="http://schemas.microsoft.com/office/powerpoint/2010/main" val="31013510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A725D6E-AF6B-A0B6-CECD-337E147EA7C1}"/>
              </a:ext>
            </a:extLst>
          </p:cNvPr>
          <p:cNvSpPr txBox="1"/>
          <p:nvPr/>
        </p:nvSpPr>
        <p:spPr>
          <a:xfrm>
            <a:off x="3876040" y="2837934"/>
            <a:ext cx="6106160" cy="369332"/>
          </a:xfrm>
          <a:prstGeom prst="rect">
            <a:avLst/>
          </a:prstGeom>
          <a:noFill/>
        </p:spPr>
        <p:txBody>
          <a:bodyPr wrap="square">
            <a:spAutoFit/>
          </a:bodyPr>
          <a:lstStyle/>
          <a:p>
            <a:r>
              <a:rPr lang="en-US" sz="1800" b="1" i="0" dirty="0">
                <a:solidFill>
                  <a:schemeClr val="accent1"/>
                </a:solidFill>
                <a:effectLst/>
                <a:latin typeface="Times New Roman" panose="02020603050405020304" pitchFamily="18" charset="0"/>
              </a:rPr>
              <a:t>Intel SDC in batch processing</a:t>
            </a:r>
          </a:p>
        </p:txBody>
      </p:sp>
    </p:spTree>
    <p:extLst>
      <p:ext uri="{BB962C8B-B14F-4D97-AF65-F5344CB8AC3E}">
        <p14:creationId xmlns:p14="http://schemas.microsoft.com/office/powerpoint/2010/main" val="42224014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5CE1F69-763C-CE3E-A2E8-01CCB9359001}"/>
              </a:ext>
            </a:extLst>
          </p:cNvPr>
          <p:cNvSpPr txBox="1"/>
          <p:nvPr/>
        </p:nvSpPr>
        <p:spPr>
          <a:xfrm>
            <a:off x="929640" y="953483"/>
            <a:ext cx="6106160" cy="5632311"/>
          </a:xfrm>
          <a:prstGeom prst="rect">
            <a:avLst/>
          </a:prstGeom>
          <a:noFill/>
        </p:spPr>
        <p:txBody>
          <a:bodyPr wrap="square">
            <a:spAutoFit/>
          </a:bodyPr>
          <a:lstStyle/>
          <a:p>
            <a:endParaRPr lang="en-US" dirty="0"/>
          </a:p>
          <a:p>
            <a:endParaRPr lang="en-US" dirty="0"/>
          </a:p>
          <a:p>
            <a:pPr marL="285750" indent="-285750" algn="just">
              <a:buFont typeface="Arial" panose="020B0604020202020204" pitchFamily="34" charset="0"/>
              <a:buChar char="•"/>
            </a:pPr>
            <a:r>
              <a:rPr lang="en-US" dirty="0"/>
              <a:t>The Intel Scalable </a:t>
            </a:r>
            <a:r>
              <a:rPr lang="en-US" dirty="0" err="1"/>
              <a:t>Dataframe</a:t>
            </a:r>
            <a:r>
              <a:rPr lang="en-US" dirty="0"/>
              <a:t> Compiler (ISDC) is a high-performance data processing tool that is optimized for batch processing of large volumes of data.</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 It provides a number of performance optimizations that can greatly accelerate data processing tasks, including the ability to use multiple cores and nodes in parallel.</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To use ISDC for batch processing, you will first need to prepare your data and load it into the ISDC environment. This can be done using the pandas data manipulation library, which is supported by ISDC.</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Once your data is loaded into ISDC, you can use the various data manipulation and analysis functions provided by the tool to perform your desired data processing tasks. </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endParaRPr lang="en-US" dirty="0"/>
          </a:p>
        </p:txBody>
      </p:sp>
    </p:spTree>
    <p:extLst>
      <p:ext uri="{BB962C8B-B14F-4D97-AF65-F5344CB8AC3E}">
        <p14:creationId xmlns:p14="http://schemas.microsoft.com/office/powerpoint/2010/main" val="31883729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D5DF189-E241-DE3A-263F-FBB78B509A39}"/>
              </a:ext>
            </a:extLst>
          </p:cNvPr>
          <p:cNvSpPr txBox="1"/>
          <p:nvPr/>
        </p:nvSpPr>
        <p:spPr>
          <a:xfrm>
            <a:off x="970280" y="908040"/>
            <a:ext cx="6106160" cy="2616101"/>
          </a:xfrm>
          <a:prstGeom prst="rect">
            <a:avLst/>
          </a:prstGeom>
          <a:noFill/>
        </p:spPr>
        <p:txBody>
          <a:bodyPr wrap="square">
            <a:spAutoFit/>
          </a:bodyPr>
          <a:lstStyle/>
          <a:p>
            <a:pPr algn="just"/>
            <a:r>
              <a:rPr lang="en-US" sz="2000" b="1" dirty="0">
                <a:solidFill>
                  <a:schemeClr val="accent1"/>
                </a:solidFill>
              </a:rPr>
              <a:t>How to run your ISDC processing jobs in batch mode</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To run your ISDC processing jobs in batch mode, you can use the ISDC command line interface or the ISDC API to submit your jobs to a batch processing system such as </a:t>
            </a:r>
            <a:r>
              <a:rPr lang="en-US" dirty="0" err="1"/>
              <a:t>Slurm</a:t>
            </a:r>
            <a:r>
              <a:rPr lang="en-US" dirty="0"/>
              <a:t> or PBS. </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These systems allow you to submit batch jobs that can be executed in a queue, which can be useful for managing large volumes of data processing tasks.</a:t>
            </a:r>
          </a:p>
        </p:txBody>
      </p:sp>
    </p:spTree>
    <p:extLst>
      <p:ext uri="{BB962C8B-B14F-4D97-AF65-F5344CB8AC3E}">
        <p14:creationId xmlns:p14="http://schemas.microsoft.com/office/powerpoint/2010/main" val="18496983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3A84625-2F9B-1FB1-5E1E-A1FB5D26D262}"/>
              </a:ext>
            </a:extLst>
          </p:cNvPr>
          <p:cNvSpPr txBox="1"/>
          <p:nvPr/>
        </p:nvSpPr>
        <p:spPr>
          <a:xfrm>
            <a:off x="3693160" y="2967335"/>
            <a:ext cx="6106160" cy="923330"/>
          </a:xfrm>
          <a:prstGeom prst="rect">
            <a:avLst/>
          </a:prstGeom>
          <a:noFill/>
        </p:spPr>
        <p:txBody>
          <a:bodyPr wrap="square">
            <a:spAutoFit/>
          </a:bodyPr>
          <a:lstStyle/>
          <a:p>
            <a:r>
              <a:rPr lang="en-US" sz="1800" b="1" i="0" dirty="0">
                <a:solidFill>
                  <a:schemeClr val="accent1"/>
                </a:solidFill>
                <a:effectLst/>
                <a:latin typeface="Times New Roman" panose="02020603050405020304" pitchFamily="18" charset="0"/>
              </a:rPr>
              <a:t>Intel SDC in parallel processing</a:t>
            </a:r>
          </a:p>
          <a:p>
            <a:endParaRPr lang="en-US" dirty="0"/>
          </a:p>
          <a:p>
            <a:endParaRPr lang="en-US" dirty="0"/>
          </a:p>
        </p:txBody>
      </p:sp>
    </p:spTree>
    <p:extLst>
      <p:ext uri="{BB962C8B-B14F-4D97-AF65-F5344CB8AC3E}">
        <p14:creationId xmlns:p14="http://schemas.microsoft.com/office/powerpoint/2010/main" val="14416381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4A254ED-6C92-F03C-FD27-06105F2CBE23}"/>
              </a:ext>
            </a:extLst>
          </p:cNvPr>
          <p:cNvSpPr txBox="1"/>
          <p:nvPr/>
        </p:nvSpPr>
        <p:spPr>
          <a:xfrm>
            <a:off x="1620520" y="1215519"/>
            <a:ext cx="6106160" cy="3693319"/>
          </a:xfrm>
          <a:prstGeom prst="rect">
            <a:avLst/>
          </a:prstGeom>
          <a:noFill/>
        </p:spPr>
        <p:txBody>
          <a:bodyPr wrap="square">
            <a:spAutoFit/>
          </a:bodyPr>
          <a:lstStyle/>
          <a:p>
            <a:pPr marL="285750" indent="-285750" algn="just">
              <a:buFont typeface="Arial" panose="020B0604020202020204" pitchFamily="34" charset="0"/>
              <a:buChar char="•"/>
            </a:pPr>
            <a:r>
              <a:rPr lang="en-US" dirty="0"/>
              <a:t>The Intel Scalable </a:t>
            </a:r>
            <a:r>
              <a:rPr lang="en-US" dirty="0" err="1"/>
              <a:t>Dataframe</a:t>
            </a:r>
            <a:r>
              <a:rPr lang="en-US" dirty="0"/>
              <a:t> Compiler (ISDC) is designed to take advantage of modern hardware architectures and supports parallel processing, which can greatly accelerate data processing tasks for large volumes of data.</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ISDC uses a distributed computing model to enable parallel processing, allowing it to scale to handle even larger volumes of data.</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 ISDC can be used with distributed computing frameworks such as Apache Spark and </a:t>
            </a:r>
            <a:r>
              <a:rPr lang="en-US" dirty="0" err="1"/>
              <a:t>Dask</a:t>
            </a:r>
            <a:r>
              <a:rPr lang="en-US" dirty="0"/>
              <a:t>, or you can use the ISDC API to submit your jobs to a parallel processing environment such as a cluster or HPC system.</a:t>
            </a:r>
          </a:p>
        </p:txBody>
      </p:sp>
    </p:spTree>
    <p:extLst>
      <p:ext uri="{BB962C8B-B14F-4D97-AF65-F5344CB8AC3E}">
        <p14:creationId xmlns:p14="http://schemas.microsoft.com/office/powerpoint/2010/main" val="125989825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926</TotalTime>
  <Words>705</Words>
  <Application>Microsoft Office PowerPoint</Application>
  <PresentationFormat>Widescreen</PresentationFormat>
  <Paragraphs>57</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diana anishin</cp:lastModifiedBy>
  <cp:revision>243</cp:revision>
  <dcterms:created xsi:type="dcterms:W3CDTF">2022-11-02T05:58:51Z</dcterms:created>
  <dcterms:modified xsi:type="dcterms:W3CDTF">2023-02-23T20:57:58Z</dcterms:modified>
</cp:coreProperties>
</file>