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60" r:id="rId5"/>
    <p:sldId id="261" r:id="rId6"/>
    <p:sldId id="262" r:id="rId7"/>
    <p:sldId id="263" r:id="rId8"/>
    <p:sldId id="266" r:id="rId9"/>
    <p:sldId id="267" r:id="rId10"/>
    <p:sldId id="268" r:id="rId11"/>
    <p:sldId id="269" r:id="rId12"/>
    <p:sldId id="270" r:id="rId13"/>
    <p:sldId id="271" r:id="rId14"/>
    <p:sldId id="272" r:id="rId15"/>
    <p:sldId id="273" r:id="rId16"/>
  </p:sldIdLst>
  <p:sldSz cx="12192000" cy="6858000"/>
  <p:notesSz cx="6858000" cy="9144000"/>
  <p:embeddedFontLst>
    <p:embeddedFont>
      <p:font typeface="Calibri" panose="020F0502020204030204" pitchFamily="34" charset="0"/>
      <p:regular r:id="rId18"/>
      <p:bold r:id="rId19"/>
      <p:italic r:id="rId20"/>
      <p:boldItalic r:id="rId21"/>
    </p:embeddedFont>
    <p:embeddedFont>
      <p:font typeface="Quattrocento Sans" panose="020B0604020202020204" charset="0"/>
      <p:regular r:id="rId22"/>
      <p:bold r:id="rId23"/>
      <p:italic r:id="rId24"/>
      <p:boldItalic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iZsDCIAuc9rZBHYdbg5/v6V5WC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033" autoAdjust="0"/>
  </p:normalViewPr>
  <p:slideViewPr>
    <p:cSldViewPr snapToGrid="0">
      <p:cViewPr varScale="1">
        <p:scale>
          <a:sx n="79" d="100"/>
          <a:sy n="79" d="100"/>
        </p:scale>
        <p:origin x="744"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15" name="Google Shape;31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47" name="Google Shape;34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4" name="Google Shape;354;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Here are the lessons we are going to learn today.</a:t>
            </a:r>
            <a:endParaRPr/>
          </a:p>
        </p:txBody>
      </p:sp>
      <p:sp>
        <p:nvSpPr>
          <p:cNvPr id="355" name="Google Shape;355;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94" name="Google Shape;94;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02" name="Google Shape;102;p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7" name="Google Shape;117;p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Data requirements</a:t>
            </a:r>
            <a:endParaRPr/>
          </a:p>
          <a:p>
            <a:pPr marL="0" lvl="0" indent="0" algn="l" rtl="0">
              <a:spcBef>
                <a:spcPts val="0"/>
              </a:spcBef>
              <a:spcAft>
                <a:spcPts val="0"/>
              </a:spcAft>
              <a:buNone/>
            </a:pPr>
            <a:r>
              <a:rPr lang="en-US"/>
              <a:t>The data are necessary as inputs to the analysis, which is specified based upon the requirements of those directing the analysis or customers (who will use the finished product of the analysis). The general type of entity upon which the data will be collected is referred to as an experimental unit (e.g., a person or population of people). Specific variables regarding a population (e.g., age and income) may be specified and obtained. Data may be numerical or categorical (i.e., a text label for numbers)</a:t>
            </a:r>
            <a:endParaRPr/>
          </a:p>
          <a:p>
            <a:pPr marL="0" lvl="0" indent="0" algn="l" rtl="0">
              <a:spcBef>
                <a:spcPts val="0"/>
              </a:spcBef>
              <a:spcAft>
                <a:spcPts val="0"/>
              </a:spcAft>
              <a:buNone/>
            </a:pPr>
            <a:r>
              <a:rPr lang="en-US"/>
              <a:t>Data collection</a:t>
            </a:r>
            <a:endParaRPr/>
          </a:p>
          <a:p>
            <a:pPr marL="0" lvl="0" indent="0" algn="l" rtl="0">
              <a:spcBef>
                <a:spcPts val="0"/>
              </a:spcBef>
              <a:spcAft>
                <a:spcPts val="0"/>
              </a:spcAft>
              <a:buNone/>
            </a:pPr>
            <a:r>
              <a:rPr lang="en-US"/>
              <a:t>Data are collected from a variety of sources. The requirements may be communicated by analysts to custodians of the data, such as information technology personnel within an organization. The data may also be collected from sensors in the environment, such as traffic cameras, satellites, recording devices, etc. It may also be obtained through interviews, downloads from online sources, or reading documentation.</a:t>
            </a:r>
            <a:endParaRPr/>
          </a:p>
          <a:p>
            <a:pPr marL="0" lvl="0" indent="0" algn="l" rtl="0">
              <a:spcBef>
                <a:spcPts val="0"/>
              </a:spcBef>
              <a:spcAft>
                <a:spcPts val="0"/>
              </a:spcAft>
              <a:buNone/>
            </a:pPr>
            <a:r>
              <a:rPr lang="en-US"/>
              <a:t>Data processing</a:t>
            </a:r>
            <a:endParaRPr/>
          </a:p>
          <a:p>
            <a:pPr marL="0" lvl="0" indent="0" algn="l" rtl="0">
              <a:spcBef>
                <a:spcPts val="0"/>
              </a:spcBef>
              <a:spcAft>
                <a:spcPts val="0"/>
              </a:spcAft>
              <a:buNone/>
            </a:pPr>
            <a:r>
              <a:rPr lang="en-US"/>
              <a:t>The phases of the intelligence cycle used to convert raw information into actionable intelligence or knowledge are conceptually similar to the phases in data analysis. Data initially obtained must be processed or organised for analysis. For instance, these may involve placing data into rows and columns in a table format (i.e., structured data) for further analysis, such as within a spreadsheet or statistical software.</a:t>
            </a:r>
            <a:endParaRPr/>
          </a:p>
          <a:p>
            <a:pPr marL="0" lvl="0" indent="0" algn="l" rtl="0">
              <a:spcBef>
                <a:spcPts val="0"/>
              </a:spcBef>
              <a:spcAft>
                <a:spcPts val="0"/>
              </a:spcAft>
              <a:buNone/>
            </a:pPr>
            <a:r>
              <a:rPr lang="en-US"/>
              <a:t>Data cleaning</a:t>
            </a:r>
            <a:endParaRPr/>
          </a:p>
          <a:p>
            <a:pPr marL="0" lvl="0" indent="0" algn="l" rtl="0">
              <a:spcBef>
                <a:spcPts val="0"/>
              </a:spcBef>
              <a:spcAft>
                <a:spcPts val="0"/>
              </a:spcAft>
              <a:buNone/>
            </a:pPr>
            <a:r>
              <a:rPr lang="en-US"/>
              <a:t>Once processed and organised, the data may be incomplete, contain duplicates, or contain errors. The need for data cleaning will arise from problems in the way that data are entered and stored. Data cleaning is the process of preventing and correcting these errors. Common tasks include record matching, identifying inaccuracy of data, overall quality of existing data,[6] deduplication, and column segmentation.</a:t>
            </a:r>
            <a:endParaRPr/>
          </a:p>
          <a:p>
            <a:pPr marL="0" lvl="0" indent="0" algn="l" rtl="0">
              <a:spcBef>
                <a:spcPts val="0"/>
              </a:spcBef>
              <a:spcAft>
                <a:spcPts val="0"/>
              </a:spcAft>
              <a:buNone/>
            </a:pPr>
            <a:r>
              <a:rPr lang="en-US" b="1"/>
              <a:t>Exploratory data analysis</a:t>
            </a:r>
            <a:endParaRPr/>
          </a:p>
          <a:p>
            <a:pPr marL="0" lvl="0" indent="0" algn="l" rtl="0">
              <a:spcBef>
                <a:spcPts val="0"/>
              </a:spcBef>
              <a:spcAft>
                <a:spcPts val="0"/>
              </a:spcAft>
              <a:buNone/>
            </a:pPr>
            <a:r>
              <a:rPr lang="en-US"/>
              <a:t>Once the data are cleaned, it can be analyzed. Analysts may apply a variety of techniques referred to as exploratory data analysis to begin understanding the messages contained in the data. The process of exploration may result in additional data cleaning or additional requests for data, so these activities may be iterative in nature. Descriptive statistics, such as the average or median, may be generated to help understand the data. Data visualization may also be used to examine the data in graphical format, to obtain additional insight regarding the messages within the data.</a:t>
            </a:r>
            <a:endParaRPr/>
          </a:p>
          <a:p>
            <a:pPr marL="0" lvl="0" indent="0" algn="l" rtl="0">
              <a:spcBef>
                <a:spcPts val="0"/>
              </a:spcBef>
              <a:spcAft>
                <a:spcPts val="0"/>
              </a:spcAft>
              <a:buNone/>
            </a:pPr>
            <a:r>
              <a:rPr lang="en-US" b="1"/>
              <a:t>Modeling and algorithms</a:t>
            </a:r>
            <a:endParaRPr/>
          </a:p>
          <a:p>
            <a:pPr marL="0" lvl="0" indent="0" algn="l" rtl="0">
              <a:spcBef>
                <a:spcPts val="0"/>
              </a:spcBef>
              <a:spcAft>
                <a:spcPts val="0"/>
              </a:spcAft>
              <a:buNone/>
            </a:pPr>
            <a:r>
              <a:rPr lang="en-US"/>
              <a:t>Mathematical formulas or models called algorithms may be applied to the data to identify relationships among the variables, such as correlation or causation. In general terms, models may be developed to evaluate a particular variable in the data based on other variable(s) in the data, with some residual error depending on model accuracy (i.e., Data = Model + Error).</a:t>
            </a:r>
            <a:endParaRPr/>
          </a:p>
          <a:p>
            <a:pPr marL="0" lvl="0" indent="0" algn="l" rtl="0">
              <a:spcBef>
                <a:spcPts val="0"/>
              </a:spcBef>
              <a:spcAft>
                <a:spcPts val="0"/>
              </a:spcAft>
              <a:buNone/>
            </a:pPr>
            <a:endParaRPr/>
          </a:p>
          <a:p>
            <a:pPr marL="0" lvl="0" indent="0" algn="l" rtl="0">
              <a:spcBef>
                <a:spcPts val="0"/>
              </a:spcBef>
              <a:spcAft>
                <a:spcPts val="0"/>
              </a:spcAft>
              <a:buNone/>
            </a:pPr>
            <a:r>
              <a:rPr lang="en-US"/>
              <a:t>Inferential statistics includes techniques to measure relationships between particular variables. For example, regression analysis may be used to model whether a change in advertising (independent variable X) explains the variation in sales (dependent variable Y). In mathematical terms, Y (sales) is a function of X (advertising). It may be described as Y = aX + b + error, where the model is designed such that a and b minimize the error when the model predicts Y for a given range of values of X. Analysts may attempt to build models that are descriptive of the data to simplify analysis and communicate results.</a:t>
            </a:r>
            <a:endParaRPr/>
          </a:p>
        </p:txBody>
      </p:sp>
      <p:sp>
        <p:nvSpPr>
          <p:cNvPr id="147" name="Google Shape;147;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Way before the CCC had “big data” as a twinkling in their eyes. And the CCC people did not cite the original KDD paper – they didn’t know about each other. Perhaps there is something fundamental here about this process. Maybe it’s like an important number, like pi or the golden ratio or something. This sort of universal process that people separately discover. Anyway, so this is the kdd process. </a:t>
            </a:r>
            <a:endParaRPr/>
          </a:p>
        </p:txBody>
      </p:sp>
      <p:sp>
        <p:nvSpPr>
          <p:cNvPr id="157" name="Google Shape;15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2C508E">
                <a:alpha val="47843"/>
              </a:srgbClr>
            </a:gs>
            <a:gs pos="26000">
              <a:srgbClr val="2C508E">
                <a:alpha val="47843"/>
              </a:srgbClr>
            </a:gs>
            <a:gs pos="90000">
              <a:srgbClr val="3F6EC2"/>
            </a:gs>
            <a:gs pos="100000">
              <a:srgbClr val="3F6EC2"/>
            </a:gs>
          </a:gsLst>
          <a:lin ang="5400000" scaled="0"/>
        </a:gradFill>
        <a:effectLst/>
      </p:bgPr>
    </p:bg>
    <p:spTree>
      <p:nvGrpSpPr>
        <p:cNvPr id="1" name="Shape 15"/>
        <p:cNvGrpSpPr/>
        <p:nvPr/>
      </p:nvGrpSpPr>
      <p:grpSpPr>
        <a:xfrm>
          <a:off x="0" y="0"/>
          <a:ext cx="0" cy="0"/>
          <a:chOff x="0" y="0"/>
          <a:chExt cx="0" cy="0"/>
        </a:xfrm>
      </p:grpSpPr>
      <p:sp>
        <p:nvSpPr>
          <p:cNvPr id="16" name="Google Shape;16;p2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b="1"/>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20"/>
          <p:cNvSpPr txBox="1">
            <a:spLocks noGrp="1"/>
          </p:cNvSpPr>
          <p:nvPr>
            <p:ph type="sldNum" idx="12"/>
          </p:nvPr>
        </p:nvSpPr>
        <p:spPr>
          <a:xfrm>
            <a:off x="8610600" y="6356349"/>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2060"/>
              </a:buClr>
              <a:buSzPts val="3600"/>
              <a:buFont typeface="Calibri"/>
              <a:buNone/>
              <a:defRPr sz="3600" b="1">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vl1pPr>
            <a:lvl2pPr marL="914400" lvl="1" indent="-381000" algn="l">
              <a:lnSpc>
                <a:spcPct val="90000"/>
              </a:lnSpc>
              <a:spcBef>
                <a:spcPts val="500"/>
              </a:spcBef>
              <a:spcAft>
                <a:spcPts val="0"/>
              </a:spcAft>
              <a:buClr>
                <a:schemeClr val="dk1"/>
              </a:buClr>
              <a:buSzPts val="2400"/>
              <a:buChar char="•"/>
              <a:defRPr sz="2400"/>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0" name="Google Shape;30;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
        <p:cNvGrpSpPr/>
        <p:nvPr/>
      </p:nvGrpSpPr>
      <p:grpSpPr>
        <a:xfrm>
          <a:off x="0" y="0"/>
          <a:ext cx="0" cy="0"/>
          <a:chOff x="0" y="0"/>
          <a:chExt cx="0" cy="0"/>
        </a:xfrm>
      </p:grpSpPr>
      <p:sp>
        <p:nvSpPr>
          <p:cNvPr id="33" name="Google Shape;33;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2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9" name="Google Shape;39;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0" name="Google Shape;40;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2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2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2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2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2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8"/>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9" descr="A picture containing object&#10;&#10;Description automatically generated"/>
          <p:cNvPicPr preferRelativeResize="0"/>
          <p:nvPr/>
        </p:nvPicPr>
        <p:blipFill rotWithShape="1">
          <a:blip r:embed="rId13">
            <a:alphaModFix/>
          </a:blip>
          <a:srcRect/>
          <a:stretch/>
        </p:blipFill>
        <p:spPr>
          <a:xfrm>
            <a:off x="10633800" y="95093"/>
            <a:ext cx="1440000" cy="424178"/>
          </a:xfrm>
          <a:prstGeom prst="rect">
            <a:avLst/>
          </a:prstGeom>
          <a:noFill/>
          <a:ln>
            <a:noFill/>
          </a:ln>
        </p:spPr>
      </p:pic>
      <p:sp>
        <p:nvSpPr>
          <p:cNvPr id="11" name="Google Shape;11;p19"/>
          <p:cNvSpPr/>
          <p:nvPr/>
        </p:nvSpPr>
        <p:spPr>
          <a:xfrm>
            <a:off x="0" y="6356350"/>
            <a:ext cx="12192000" cy="501650"/>
          </a:xfrm>
          <a:prstGeom prst="rect">
            <a:avLst/>
          </a:prstGeom>
          <a:gradFill>
            <a:gsLst>
              <a:gs pos="0">
                <a:srgbClr val="2F5496"/>
              </a:gs>
              <a:gs pos="13000">
                <a:srgbClr val="2F5496"/>
              </a:gs>
              <a:gs pos="100000">
                <a:srgbClr val="004380"/>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12" name="Google Shape;12;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 name="Google Shape;1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azure/machine-learning/studio/algorithm-choic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hyperlink" Target="mailto:mentor@fice.i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Intel College Excellence Program</a:t>
            </a:r>
            <a:endParaRPr/>
          </a:p>
        </p:txBody>
      </p:sp>
      <p:sp>
        <p:nvSpPr>
          <p:cNvPr id="89" name="Google Shape;89;p1"/>
          <p:cNvSpPr txBox="1">
            <a:spLocks noGrp="1"/>
          </p:cNvSpPr>
          <p:nvPr>
            <p:ph type="subTitle" idx="1"/>
          </p:nvPr>
        </p:nvSpPr>
        <p:spPr>
          <a:xfrm>
            <a:off x="762000" y="3581718"/>
            <a:ext cx="10668000" cy="113252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3600"/>
              <a:buNone/>
            </a:pPr>
            <a:r>
              <a:rPr lang="en-US" sz="3600"/>
              <a:t>Data Analytics </a:t>
            </a:r>
            <a:endParaRPr sz="3600"/>
          </a:p>
          <a:p>
            <a:pPr marL="0" lvl="0" indent="0" algn="ctr" rtl="0">
              <a:lnSpc>
                <a:spcPct val="90000"/>
              </a:lnSpc>
              <a:spcBef>
                <a:spcPts val="1000"/>
              </a:spcBef>
              <a:spcAft>
                <a:spcPts val="0"/>
              </a:spcAft>
              <a:buClr>
                <a:schemeClr val="dk1"/>
              </a:buClr>
              <a:buSzPts val="2400"/>
              <a:buNone/>
            </a:pPr>
            <a:r>
              <a:rPr lang="en-US"/>
              <a:t>“If you torture the data long enough, it will confess.”- Ronald Coase, Economist</a:t>
            </a:r>
            <a:endParaRPr/>
          </a:p>
          <a:p>
            <a:pPr marL="0" lvl="0" indent="0" algn="ctr" rtl="0">
              <a:lnSpc>
                <a:spcPct val="90000"/>
              </a:lnSpc>
              <a:spcBef>
                <a:spcPts val="1000"/>
              </a:spcBef>
              <a:spcAft>
                <a:spcPts val="0"/>
              </a:spcAft>
              <a:buClr>
                <a:schemeClr val="dk1"/>
              </a:buClr>
              <a:buSzPts val="2400"/>
              <a:buNone/>
            </a:pPr>
            <a:endParaRPr/>
          </a:p>
        </p:txBody>
      </p:sp>
      <p:sp>
        <p:nvSpPr>
          <p:cNvPr id="90" name="Google Shape;90;p1"/>
          <p:cNvSpPr txBox="1">
            <a:spLocks noGrp="1"/>
          </p:cNvSpPr>
          <p:nvPr>
            <p:ph type="sldNum" idx="12"/>
          </p:nvPr>
        </p:nvSpPr>
        <p:spPr>
          <a:xfrm>
            <a:off x="8610600" y="635634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060"/>
              </a:buClr>
              <a:buSzPts val="3600"/>
              <a:buFont typeface="Calibri"/>
              <a:buNone/>
            </a:pPr>
            <a:r>
              <a:rPr lang="en-US"/>
              <a:t>Model Building</a:t>
            </a:r>
            <a:endParaRPr/>
          </a:p>
        </p:txBody>
      </p:sp>
      <p:sp>
        <p:nvSpPr>
          <p:cNvPr id="318" name="Google Shape;318;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400"/>
              <a:buChar char="•"/>
            </a:pPr>
            <a:r>
              <a:rPr lang="en-US"/>
              <a:t>Often predictive modeling, meaning machine learning or statistical modeling</a:t>
            </a:r>
            <a:endParaRPr/>
          </a:p>
          <a:p>
            <a:pPr marL="228600" lvl="0" indent="-228600" algn="l" rtl="0">
              <a:lnSpc>
                <a:spcPct val="90000"/>
              </a:lnSpc>
              <a:spcBef>
                <a:spcPts val="1000"/>
              </a:spcBef>
              <a:spcAft>
                <a:spcPts val="0"/>
              </a:spcAft>
              <a:buClr>
                <a:schemeClr val="dk1"/>
              </a:buClr>
              <a:buSzPts val="2400"/>
              <a:buChar char="•"/>
            </a:pPr>
            <a:r>
              <a:rPr lang="en-US"/>
              <a:t>If you want to answer a yes/no question, this is </a:t>
            </a:r>
            <a:r>
              <a:rPr lang="en-US">
                <a:solidFill>
                  <a:srgbClr val="FF0000"/>
                </a:solidFill>
              </a:rPr>
              <a:t>classification</a:t>
            </a:r>
            <a:r>
              <a:rPr lang="en-US"/>
              <a:t>.</a:t>
            </a:r>
            <a:endParaRPr/>
          </a:p>
          <a:p>
            <a:pPr marL="685800" lvl="1" indent="-228600" algn="l" rtl="0">
              <a:lnSpc>
                <a:spcPct val="90000"/>
              </a:lnSpc>
              <a:spcBef>
                <a:spcPts val="500"/>
              </a:spcBef>
              <a:spcAft>
                <a:spcPts val="0"/>
              </a:spcAft>
              <a:buClr>
                <a:srgbClr val="000000"/>
              </a:buClr>
              <a:buSzPts val="2400"/>
              <a:buChar char="•"/>
            </a:pPr>
            <a:r>
              <a:rPr lang="en-US">
                <a:solidFill>
                  <a:srgbClr val="000000"/>
                </a:solidFill>
              </a:rPr>
              <a:t>For manholes, will the manhole explode next year? Y/N</a:t>
            </a:r>
            <a:endParaRPr/>
          </a:p>
          <a:p>
            <a:pPr marL="228600" lvl="0" indent="-228600" algn="l" rtl="0">
              <a:lnSpc>
                <a:spcPct val="90000"/>
              </a:lnSpc>
              <a:spcBef>
                <a:spcPts val="1000"/>
              </a:spcBef>
              <a:spcAft>
                <a:spcPts val="0"/>
              </a:spcAft>
              <a:buClr>
                <a:srgbClr val="000000"/>
              </a:buClr>
              <a:buSzPts val="2400"/>
              <a:buChar char="•"/>
            </a:pPr>
            <a:r>
              <a:rPr lang="en-US">
                <a:solidFill>
                  <a:srgbClr val="000000"/>
                </a:solidFill>
              </a:rPr>
              <a:t>If you want to predict a numerical value, this is </a:t>
            </a:r>
            <a:r>
              <a:rPr lang="en-US">
                <a:solidFill>
                  <a:srgbClr val="FF0000"/>
                </a:solidFill>
              </a:rPr>
              <a:t>regression</a:t>
            </a:r>
            <a:r>
              <a:rPr lang="en-US"/>
              <a:t>.</a:t>
            </a:r>
            <a:endParaRPr/>
          </a:p>
          <a:p>
            <a:pPr marL="685800" lvl="1" indent="-228600" algn="l" rtl="0">
              <a:lnSpc>
                <a:spcPct val="90000"/>
              </a:lnSpc>
              <a:spcBef>
                <a:spcPts val="500"/>
              </a:spcBef>
              <a:spcAft>
                <a:spcPts val="0"/>
              </a:spcAft>
              <a:buClr>
                <a:schemeClr val="dk1"/>
              </a:buClr>
              <a:buSzPts val="2400"/>
              <a:buChar char="•"/>
            </a:pPr>
            <a:r>
              <a:rPr lang="en-US"/>
              <a:t>Ex: Stock prediction at BSE Sensex tomorrow ? </a:t>
            </a:r>
            <a:endParaRPr/>
          </a:p>
          <a:p>
            <a:pPr marL="228600" lvl="0" indent="-228600" algn="l" rtl="0">
              <a:lnSpc>
                <a:spcPct val="90000"/>
              </a:lnSpc>
              <a:spcBef>
                <a:spcPts val="1000"/>
              </a:spcBef>
              <a:spcAft>
                <a:spcPts val="0"/>
              </a:spcAft>
              <a:buClr>
                <a:srgbClr val="000000"/>
              </a:buClr>
              <a:buSzPts val="2400"/>
              <a:buChar char="•"/>
            </a:pPr>
            <a:r>
              <a:rPr lang="en-US">
                <a:solidFill>
                  <a:srgbClr val="000000"/>
                </a:solidFill>
              </a:rPr>
              <a:t>If you want to group observations into similar-looking groups, this is </a:t>
            </a:r>
            <a:r>
              <a:rPr lang="en-US">
                <a:solidFill>
                  <a:srgbClr val="FF0000"/>
                </a:solidFill>
              </a:rPr>
              <a:t>clustering</a:t>
            </a:r>
            <a:r>
              <a:rPr lang="en-US">
                <a:solidFill>
                  <a:srgbClr val="000000"/>
                </a:solidFill>
              </a:rPr>
              <a:t>.</a:t>
            </a:r>
            <a:endParaRPr/>
          </a:p>
          <a:p>
            <a:pPr marL="228600" lvl="0" indent="-228600" algn="l" rtl="0">
              <a:lnSpc>
                <a:spcPct val="90000"/>
              </a:lnSpc>
              <a:spcBef>
                <a:spcPts val="1000"/>
              </a:spcBef>
              <a:spcAft>
                <a:spcPts val="0"/>
              </a:spcAft>
              <a:buClr>
                <a:srgbClr val="000000"/>
              </a:buClr>
              <a:buSzPts val="2400"/>
              <a:buChar char="•"/>
            </a:pPr>
            <a:r>
              <a:rPr lang="en-US">
                <a:solidFill>
                  <a:srgbClr val="000000"/>
                </a:solidFill>
              </a:rPr>
              <a:t>If you want to recommend someone an item (e.g., book/movie/product) based on ratings data from customers, this is a </a:t>
            </a:r>
            <a:r>
              <a:rPr lang="en-US">
                <a:solidFill>
                  <a:srgbClr val="FF0000"/>
                </a:solidFill>
              </a:rPr>
              <a:t>recommender system</a:t>
            </a:r>
            <a:r>
              <a:rPr lang="en-US">
                <a:solidFill>
                  <a:srgbClr val="000000"/>
                </a:solidFill>
              </a:rPr>
              <a:t>.</a:t>
            </a:r>
            <a:endParaRPr/>
          </a:p>
          <a:p>
            <a:pPr marL="228600" lvl="0" indent="-228600" algn="l" rtl="0">
              <a:lnSpc>
                <a:spcPct val="90000"/>
              </a:lnSpc>
              <a:spcBef>
                <a:spcPts val="1000"/>
              </a:spcBef>
              <a:spcAft>
                <a:spcPts val="0"/>
              </a:spcAft>
              <a:buClr>
                <a:srgbClr val="000000"/>
              </a:buClr>
              <a:buSzPts val="2400"/>
              <a:buChar char="•"/>
            </a:pPr>
            <a:r>
              <a:rPr lang="en-US">
                <a:solidFill>
                  <a:srgbClr val="000000"/>
                </a:solidFill>
              </a:rPr>
              <a:t>Note: There are many other machine learning problems.</a:t>
            </a:r>
            <a:endParaRPr/>
          </a:p>
          <a:p>
            <a:pPr marL="0" lvl="0" indent="0" algn="l" rtl="0">
              <a:lnSpc>
                <a:spcPct val="90000"/>
              </a:lnSpc>
              <a:spcBef>
                <a:spcPts val="1000"/>
              </a:spcBef>
              <a:spcAft>
                <a:spcPts val="0"/>
              </a:spcAft>
              <a:buClr>
                <a:schemeClr val="dk1"/>
              </a:buClr>
              <a:buSzPts val="2400"/>
              <a:buNone/>
            </a:pPr>
            <a:endParaRPr u="sng">
              <a:solidFill>
                <a:schemeClr val="hlink"/>
              </a:solidFill>
              <a:hlinkClick r:id="rId3"/>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en-US"/>
              <a:t>11</a:t>
            </a:fld>
            <a:endParaRPr/>
          </a:p>
        </p:txBody>
      </p:sp>
      <p:sp>
        <p:nvSpPr>
          <p:cNvPr id="324" name="Google Shape;324;p14"/>
          <p:cNvSpPr txBox="1"/>
          <p:nvPr/>
        </p:nvSpPr>
        <p:spPr>
          <a:xfrm>
            <a:off x="838080" y="365040"/>
            <a:ext cx="10515240" cy="90144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strike="noStrike">
                <a:solidFill>
                  <a:srgbClr val="002060"/>
                </a:solidFill>
                <a:latin typeface="Calibri"/>
                <a:ea typeface="Calibri"/>
                <a:cs typeface="Calibri"/>
                <a:sym typeface="Calibri"/>
              </a:rPr>
              <a:t>Data Sources- Identify, Select &amp; Acquire</a:t>
            </a:r>
            <a:endParaRPr sz="1800" b="0" strike="noStrike">
              <a:solidFill>
                <a:srgbClr val="002060"/>
              </a:solidFill>
              <a:latin typeface="Calibri"/>
              <a:ea typeface="Calibri"/>
              <a:cs typeface="Calibri"/>
              <a:sym typeface="Calibri"/>
            </a:endParaRPr>
          </a:p>
        </p:txBody>
      </p:sp>
      <p:sp>
        <p:nvSpPr>
          <p:cNvPr id="325" name="Google Shape;325;p14"/>
          <p:cNvSpPr txBox="1"/>
          <p:nvPr/>
        </p:nvSpPr>
        <p:spPr>
          <a:xfrm>
            <a:off x="838080" y="1450080"/>
            <a:ext cx="10831680" cy="1463400"/>
          </a:xfrm>
          <a:prstGeom prst="rect">
            <a:avLst/>
          </a:prstGeom>
          <a:noFill/>
          <a:ln>
            <a:noFill/>
          </a:ln>
        </p:spPr>
        <p:txBody>
          <a:bodyPr spcFirstLastPara="1" wrap="square" lIns="91425" tIns="45700" rIns="91425" bIns="45700" anchor="t" anchorCtr="0">
            <a:noAutofit/>
          </a:bodyPr>
          <a:lstStyle/>
          <a:p>
            <a:pPr marL="228600" marR="0" lvl="0" indent="-228240" algn="l" rtl="0">
              <a:lnSpc>
                <a:spcPct val="90000"/>
              </a:lnSpc>
              <a:spcBef>
                <a:spcPts val="0"/>
              </a:spcBef>
              <a:spcAft>
                <a:spcPts val="0"/>
              </a:spcAft>
              <a:buClr>
                <a:srgbClr val="FFFFFF"/>
              </a:buClr>
              <a:buSzPts val="2800"/>
              <a:buFont typeface="Arial"/>
              <a:buChar char="•"/>
            </a:pPr>
            <a:r>
              <a:rPr lang="en-US" sz="2800" b="0" strike="noStrike">
                <a:solidFill>
                  <a:srgbClr val="002060"/>
                </a:solidFill>
                <a:latin typeface="Calibri"/>
                <a:ea typeface="Calibri"/>
                <a:cs typeface="Calibri"/>
                <a:sym typeface="Calibri"/>
              </a:rPr>
              <a:t>Data sources</a:t>
            </a:r>
            <a:endParaRPr/>
          </a:p>
          <a:p>
            <a:pPr marL="685800" marR="0" lvl="1" indent="-228240" algn="l" rtl="0">
              <a:lnSpc>
                <a:spcPct val="100000"/>
              </a:lnSpc>
              <a:spcBef>
                <a:spcPts val="0"/>
              </a:spcBef>
              <a:spcAft>
                <a:spcPts val="0"/>
              </a:spcAft>
              <a:buClr>
                <a:srgbClr val="FFFFFF"/>
              </a:buClr>
              <a:buSzPts val="2400"/>
              <a:buFont typeface="Arial"/>
              <a:buChar char="•"/>
            </a:pPr>
            <a:r>
              <a:rPr lang="en-US" sz="2400" b="0" i="0" u="none" strike="noStrike" cap="none">
                <a:solidFill>
                  <a:srgbClr val="002060"/>
                </a:solidFill>
                <a:latin typeface="Calibri"/>
                <a:ea typeface="Calibri"/>
                <a:cs typeface="Calibri"/>
                <a:sym typeface="Calibri"/>
              </a:rPr>
              <a:t>Identify - sensors, images, videos, audio</a:t>
            </a:r>
            <a:endParaRPr sz="2000" b="0" i="0" u="none" strike="noStrike" cap="none">
              <a:solidFill>
                <a:srgbClr val="002060"/>
              </a:solidFill>
              <a:latin typeface="Calibri"/>
              <a:ea typeface="Calibri"/>
              <a:cs typeface="Calibri"/>
              <a:sym typeface="Calibri"/>
            </a:endParaRPr>
          </a:p>
          <a:p>
            <a:pPr marL="685800" marR="0" lvl="1" indent="-228240" algn="l" rtl="0">
              <a:lnSpc>
                <a:spcPct val="100000"/>
              </a:lnSpc>
              <a:spcBef>
                <a:spcPts val="0"/>
              </a:spcBef>
              <a:spcAft>
                <a:spcPts val="0"/>
              </a:spcAft>
              <a:buClr>
                <a:srgbClr val="FFFFFF"/>
              </a:buClr>
              <a:buSzPts val="2400"/>
              <a:buFont typeface="Arial"/>
              <a:buChar char="•"/>
            </a:pPr>
            <a:r>
              <a:rPr lang="en-US" sz="2400" b="0" i="0" u="none" strike="noStrike" cap="none">
                <a:solidFill>
                  <a:srgbClr val="002060"/>
                </a:solidFill>
                <a:latin typeface="Calibri"/>
                <a:ea typeface="Calibri"/>
                <a:cs typeface="Calibri"/>
                <a:sym typeface="Calibri"/>
              </a:rPr>
              <a:t>Connect, Acquire  and aggregate data </a:t>
            </a:r>
            <a:endParaRPr sz="2000" b="0" i="0" u="none" strike="noStrike" cap="none">
              <a:solidFill>
                <a:srgbClr val="002060"/>
              </a:solidFill>
              <a:latin typeface="Calibri"/>
              <a:ea typeface="Calibri"/>
              <a:cs typeface="Calibri"/>
              <a:sym typeface="Calibri"/>
            </a:endParaRPr>
          </a:p>
          <a:p>
            <a:pPr marL="0" marR="0" lvl="0" indent="0" algn="l" rtl="0">
              <a:spcBef>
                <a:spcPts val="0"/>
              </a:spcBef>
              <a:spcAft>
                <a:spcPts val="0"/>
              </a:spcAft>
              <a:buNone/>
            </a:pPr>
            <a:endParaRPr sz="2800" b="0" strike="noStrike">
              <a:solidFill>
                <a:srgbClr val="002060"/>
              </a:solidFill>
              <a:latin typeface="Calibri"/>
              <a:ea typeface="Calibri"/>
              <a:cs typeface="Calibri"/>
              <a:sym typeface="Calibri"/>
            </a:endParaRPr>
          </a:p>
          <a:p>
            <a:pPr marL="0" marR="0" lvl="0" indent="0" algn="l" rtl="0">
              <a:spcBef>
                <a:spcPts val="0"/>
              </a:spcBef>
              <a:spcAft>
                <a:spcPts val="0"/>
              </a:spcAft>
              <a:buNone/>
            </a:pPr>
            <a:endParaRPr sz="2800" b="0" strike="noStrike">
              <a:solidFill>
                <a:srgbClr val="002060"/>
              </a:solidFill>
              <a:latin typeface="Calibri"/>
              <a:ea typeface="Calibri"/>
              <a:cs typeface="Calibri"/>
              <a:sym typeface="Calibri"/>
            </a:endParaRPr>
          </a:p>
          <a:p>
            <a:pPr marL="0" marR="0" lvl="0" indent="0" algn="l" rtl="0">
              <a:lnSpc>
                <a:spcPct val="90000"/>
              </a:lnSpc>
              <a:spcBef>
                <a:spcPts val="0"/>
              </a:spcBef>
              <a:spcAft>
                <a:spcPts val="0"/>
              </a:spcAft>
              <a:buNone/>
            </a:pPr>
            <a:endParaRPr sz="2800" b="0" strike="noStrike">
              <a:solidFill>
                <a:srgbClr val="002060"/>
              </a:solidFill>
              <a:latin typeface="Calibri"/>
              <a:ea typeface="Calibri"/>
              <a:cs typeface="Calibri"/>
              <a:sym typeface="Calibri"/>
            </a:endParaRPr>
          </a:p>
          <a:p>
            <a:pPr marL="0" marR="0" lvl="0" indent="0" algn="l" rtl="0">
              <a:spcBef>
                <a:spcPts val="0"/>
              </a:spcBef>
              <a:spcAft>
                <a:spcPts val="0"/>
              </a:spcAft>
              <a:buNone/>
            </a:pPr>
            <a:endParaRPr sz="2800" b="0" strike="noStrike">
              <a:solidFill>
                <a:srgbClr val="002060"/>
              </a:solidFill>
              <a:latin typeface="Calibri"/>
              <a:ea typeface="Calibri"/>
              <a:cs typeface="Calibri"/>
              <a:sym typeface="Calibri"/>
            </a:endParaRPr>
          </a:p>
        </p:txBody>
      </p:sp>
      <p:pic>
        <p:nvPicPr>
          <p:cNvPr id="326" name="Google Shape;326;p14"/>
          <p:cNvPicPr preferRelativeResize="0"/>
          <p:nvPr/>
        </p:nvPicPr>
        <p:blipFill rotWithShape="1">
          <a:blip r:embed="rId3">
            <a:alphaModFix/>
          </a:blip>
          <a:srcRect/>
          <a:stretch/>
        </p:blipFill>
        <p:spPr>
          <a:xfrm>
            <a:off x="2225440" y="2853360"/>
            <a:ext cx="8269560" cy="3173040"/>
          </a:xfrm>
          <a:prstGeom prst="rect">
            <a:avLst/>
          </a:prstGeom>
          <a:noFill/>
          <a:ln>
            <a:noFill/>
          </a:ln>
        </p:spPr>
      </p:pic>
      <p:sp>
        <p:nvSpPr>
          <p:cNvPr id="327" name="Google Shape;327;p14"/>
          <p:cNvSpPr/>
          <p:nvPr/>
        </p:nvSpPr>
        <p:spPr>
          <a:xfrm>
            <a:off x="5478800" y="6026400"/>
            <a:ext cx="4009320" cy="639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0" strike="noStrike">
                <a:solidFill>
                  <a:srgbClr val="002060"/>
                </a:solidFill>
                <a:latin typeface="Calibri"/>
                <a:ea typeface="Calibri"/>
                <a:cs typeface="Calibri"/>
                <a:sym typeface="Calibri"/>
              </a:rPr>
              <a:t>4 V’s of Big Data</a:t>
            </a:r>
            <a:endParaRPr sz="1800" b="0" strike="noStrike">
              <a:solidFill>
                <a:srgbClr val="00206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en-US"/>
              <a:t>12</a:t>
            </a:fld>
            <a:endParaRPr/>
          </a:p>
        </p:txBody>
      </p:sp>
      <p:sp>
        <p:nvSpPr>
          <p:cNvPr id="333" name="Google Shape;333;p15"/>
          <p:cNvSpPr txBox="1"/>
          <p:nvPr/>
        </p:nvSpPr>
        <p:spPr>
          <a:xfrm>
            <a:off x="838080" y="365040"/>
            <a:ext cx="10515240" cy="90144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strike="noStrike">
                <a:solidFill>
                  <a:srgbClr val="002060"/>
                </a:solidFill>
                <a:latin typeface="Calibri"/>
                <a:ea typeface="Calibri"/>
                <a:cs typeface="Calibri"/>
                <a:sym typeface="Calibri"/>
              </a:rPr>
              <a:t>Pre-processing, Cleansing, Transforming</a:t>
            </a:r>
            <a:endParaRPr sz="1800" b="0" strike="noStrike">
              <a:solidFill>
                <a:srgbClr val="002060"/>
              </a:solidFill>
              <a:latin typeface="Calibri"/>
              <a:ea typeface="Calibri"/>
              <a:cs typeface="Calibri"/>
              <a:sym typeface="Calibri"/>
            </a:endParaRPr>
          </a:p>
        </p:txBody>
      </p:sp>
      <p:pic>
        <p:nvPicPr>
          <p:cNvPr id="334" name="Google Shape;334;p15"/>
          <p:cNvPicPr preferRelativeResize="0"/>
          <p:nvPr/>
        </p:nvPicPr>
        <p:blipFill rotWithShape="1">
          <a:blip r:embed="rId3">
            <a:alphaModFix/>
          </a:blip>
          <a:srcRect/>
          <a:stretch/>
        </p:blipFill>
        <p:spPr>
          <a:xfrm>
            <a:off x="1005480" y="1414440"/>
            <a:ext cx="10180800" cy="4029120"/>
          </a:xfrm>
          <a:prstGeom prst="rect">
            <a:avLst/>
          </a:prstGeom>
          <a:noFill/>
          <a:ln>
            <a:noFill/>
          </a:ln>
        </p:spPr>
      </p:pic>
      <p:sp>
        <p:nvSpPr>
          <p:cNvPr id="335" name="Google Shape;335;p15"/>
          <p:cNvSpPr/>
          <p:nvPr/>
        </p:nvSpPr>
        <p:spPr>
          <a:xfrm>
            <a:off x="2282000" y="5564560"/>
            <a:ext cx="7628000" cy="4544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2400" b="0" strike="noStrike">
                <a:solidFill>
                  <a:srgbClr val="002060"/>
                </a:solidFill>
                <a:latin typeface="Calibri"/>
                <a:ea typeface="Calibri"/>
                <a:cs typeface="Calibri"/>
                <a:sym typeface="Calibri"/>
              </a:rPr>
              <a:t>Importance of data cleansing and pre-processing GARBAGE IN GARBAGE OUT</a:t>
            </a:r>
            <a:endParaRPr sz="1800" b="0" strike="noStrike">
              <a:solidFill>
                <a:srgbClr val="00206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16"/>
          <p:cNvSpPr txBox="1"/>
          <p:nvPr/>
        </p:nvSpPr>
        <p:spPr>
          <a:xfrm>
            <a:off x="832680" y="0"/>
            <a:ext cx="10515240" cy="90144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strike="noStrike">
                <a:solidFill>
                  <a:srgbClr val="002060"/>
                </a:solidFill>
                <a:latin typeface="Calibri"/>
                <a:ea typeface="Calibri"/>
                <a:cs typeface="Calibri"/>
                <a:sym typeface="Calibri"/>
              </a:rPr>
              <a:t>Data Visualization</a:t>
            </a:r>
            <a:endParaRPr sz="1800" b="0" strike="noStrike">
              <a:solidFill>
                <a:srgbClr val="002060"/>
              </a:solidFill>
              <a:latin typeface="Calibri"/>
              <a:ea typeface="Calibri"/>
              <a:cs typeface="Calibri"/>
              <a:sym typeface="Calibri"/>
            </a:endParaRPr>
          </a:p>
        </p:txBody>
      </p:sp>
      <p:pic>
        <p:nvPicPr>
          <p:cNvPr id="341" name="Google Shape;341;p16"/>
          <p:cNvPicPr preferRelativeResize="0"/>
          <p:nvPr/>
        </p:nvPicPr>
        <p:blipFill rotWithShape="1">
          <a:blip r:embed="rId3">
            <a:alphaModFix/>
          </a:blip>
          <a:srcRect/>
          <a:stretch/>
        </p:blipFill>
        <p:spPr>
          <a:xfrm>
            <a:off x="223200" y="1246680"/>
            <a:ext cx="3673800" cy="2160720"/>
          </a:xfrm>
          <a:prstGeom prst="rect">
            <a:avLst/>
          </a:prstGeom>
          <a:noFill/>
          <a:ln>
            <a:noFill/>
          </a:ln>
        </p:spPr>
      </p:pic>
      <p:pic>
        <p:nvPicPr>
          <p:cNvPr id="342" name="Google Shape;342;p16"/>
          <p:cNvPicPr preferRelativeResize="0"/>
          <p:nvPr/>
        </p:nvPicPr>
        <p:blipFill rotWithShape="1">
          <a:blip r:embed="rId4">
            <a:alphaModFix/>
          </a:blip>
          <a:srcRect/>
          <a:stretch/>
        </p:blipFill>
        <p:spPr>
          <a:xfrm>
            <a:off x="0" y="3838680"/>
            <a:ext cx="4120200" cy="2288880"/>
          </a:xfrm>
          <a:prstGeom prst="rect">
            <a:avLst/>
          </a:prstGeom>
          <a:noFill/>
          <a:ln>
            <a:noFill/>
          </a:ln>
        </p:spPr>
      </p:pic>
      <p:pic>
        <p:nvPicPr>
          <p:cNvPr id="343" name="Google Shape;343;p16"/>
          <p:cNvPicPr preferRelativeResize="0"/>
          <p:nvPr/>
        </p:nvPicPr>
        <p:blipFill rotWithShape="1">
          <a:blip r:embed="rId5">
            <a:alphaModFix/>
          </a:blip>
          <a:srcRect/>
          <a:stretch/>
        </p:blipFill>
        <p:spPr>
          <a:xfrm>
            <a:off x="4340880" y="1063440"/>
            <a:ext cx="7886160" cy="4688640"/>
          </a:xfrm>
          <a:prstGeom prst="rect">
            <a:avLst/>
          </a:prstGeom>
          <a:noFill/>
          <a:ln>
            <a:noFill/>
          </a:ln>
        </p:spPr>
      </p:pic>
      <p:sp>
        <p:nvSpPr>
          <p:cNvPr id="344" name="Google Shape;344;p16"/>
          <p:cNvSpPr/>
          <p:nvPr/>
        </p:nvSpPr>
        <p:spPr>
          <a:xfrm>
            <a:off x="4961520" y="5882040"/>
            <a:ext cx="8289000" cy="456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2400" b="0" strike="noStrike">
                <a:solidFill>
                  <a:srgbClr val="002060"/>
                </a:solidFill>
                <a:latin typeface="Calibri"/>
                <a:ea typeface="Calibri"/>
                <a:cs typeface="Calibri"/>
                <a:sym typeface="Calibri"/>
              </a:rPr>
              <a:t>Data Visualization enables Interpretation &amp; Inference</a:t>
            </a:r>
            <a:endParaRPr sz="1800" b="0" strike="noStrike">
              <a:solidFill>
                <a:srgbClr val="00206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060"/>
              </a:buClr>
              <a:buSzPts val="3600"/>
              <a:buFont typeface="Calibri"/>
              <a:buNone/>
            </a:pPr>
            <a:r>
              <a:rPr lang="en-US"/>
              <a:t>Data Analytics Open-Source Tools</a:t>
            </a:r>
            <a:endParaRPr/>
          </a:p>
        </p:txBody>
      </p:sp>
      <p:sp>
        <p:nvSpPr>
          <p:cNvPr id="350" name="Google Shape;350;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400"/>
              <a:buChar char="•"/>
            </a:pPr>
            <a:r>
              <a:rPr lang="en-US"/>
              <a:t>Many popular Data Analytics Tools available which can handle data and help to infer useful information from given dataset:</a:t>
            </a:r>
            <a:endParaRPr/>
          </a:p>
          <a:p>
            <a:pPr marL="228600" lvl="0" indent="-228600" algn="l" rtl="0">
              <a:lnSpc>
                <a:spcPct val="90000"/>
              </a:lnSpc>
              <a:spcBef>
                <a:spcPts val="1000"/>
              </a:spcBef>
              <a:spcAft>
                <a:spcPts val="0"/>
              </a:spcAft>
              <a:buClr>
                <a:schemeClr val="dk1"/>
              </a:buClr>
              <a:buSzPts val="2400"/>
              <a:buChar char="•"/>
            </a:pPr>
            <a:r>
              <a:rPr lang="en-US"/>
              <a:t>Out of numerous open-source tools available, popular Data Analytics Tools which we are going to use in our workshop are:</a:t>
            </a:r>
            <a:endParaRPr/>
          </a:p>
          <a:p>
            <a:pPr marL="457200" lvl="0" indent="-457200" algn="l" rtl="0">
              <a:lnSpc>
                <a:spcPct val="90000"/>
              </a:lnSpc>
              <a:spcBef>
                <a:spcPts val="1000"/>
              </a:spcBef>
              <a:spcAft>
                <a:spcPts val="0"/>
              </a:spcAft>
              <a:buClr>
                <a:schemeClr val="dk1"/>
              </a:buClr>
              <a:buSzPts val="2400"/>
              <a:buFont typeface="Calibri"/>
              <a:buAutoNum type="arabicPeriod"/>
            </a:pPr>
            <a:r>
              <a:rPr lang="en-US"/>
              <a:t>Numpy – Numerical Python </a:t>
            </a:r>
            <a:endParaRPr/>
          </a:p>
          <a:p>
            <a:pPr marL="457200" lvl="0" indent="-457200" algn="l" rtl="0">
              <a:lnSpc>
                <a:spcPct val="90000"/>
              </a:lnSpc>
              <a:spcBef>
                <a:spcPts val="1000"/>
              </a:spcBef>
              <a:spcAft>
                <a:spcPts val="0"/>
              </a:spcAft>
              <a:buClr>
                <a:schemeClr val="dk1"/>
              </a:buClr>
              <a:buSzPts val="2400"/>
              <a:buFont typeface="Calibri"/>
              <a:buAutoNum type="arabicPeriod"/>
            </a:pPr>
            <a:r>
              <a:rPr lang="en-US"/>
              <a:t>Pandas – Data Frame </a:t>
            </a:r>
            <a:endParaRPr/>
          </a:p>
          <a:p>
            <a:pPr marL="457200" lvl="0" indent="-457200" algn="l" rtl="0">
              <a:lnSpc>
                <a:spcPct val="90000"/>
              </a:lnSpc>
              <a:spcBef>
                <a:spcPts val="1000"/>
              </a:spcBef>
              <a:spcAft>
                <a:spcPts val="0"/>
              </a:spcAft>
              <a:buClr>
                <a:schemeClr val="dk1"/>
              </a:buClr>
              <a:buSzPts val="2400"/>
              <a:buFont typeface="Calibri"/>
              <a:buAutoNum type="arabicPeriod"/>
            </a:pPr>
            <a:r>
              <a:rPr lang="en-US"/>
              <a:t>Matplotlib – Visualization </a:t>
            </a:r>
            <a:endParaRPr/>
          </a:p>
        </p:txBody>
      </p:sp>
      <p:sp>
        <p:nvSpPr>
          <p:cNvPr id="351" name="Google Shape;351;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18"/>
          <p:cNvSpPr/>
          <p:nvPr/>
        </p:nvSpPr>
        <p:spPr>
          <a:xfrm>
            <a:off x="0" y="1"/>
            <a:ext cx="12192000" cy="6356911"/>
          </a:xfrm>
          <a:prstGeom prst="rect">
            <a:avLst/>
          </a:prstGeom>
          <a:solidFill>
            <a:srgbClr val="003C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58" name="Google Shape;358;p18"/>
          <p:cNvSpPr/>
          <p:nvPr/>
        </p:nvSpPr>
        <p:spPr>
          <a:xfrm>
            <a:off x="3709495" y="5131417"/>
            <a:ext cx="86563" cy="104264"/>
          </a:xfrm>
          <a:custGeom>
            <a:avLst/>
            <a:gdLst/>
            <a:ahLst/>
            <a:cxnLst/>
            <a:rect l="l" t="t" r="r" b="b"/>
            <a:pathLst>
              <a:path w="988" h="1969" extrusionOk="0">
                <a:moveTo>
                  <a:pt x="0" y="0"/>
                </a:moveTo>
                <a:lnTo>
                  <a:pt x="0" y="1969"/>
                </a:lnTo>
                <a:lnTo>
                  <a:pt x="988" y="984"/>
                </a:lnTo>
                <a:lnTo>
                  <a:pt x="0" y="0"/>
                </a:lnTo>
                <a:close/>
              </a:path>
            </a:pathLst>
          </a:custGeom>
          <a:solidFill>
            <a:srgbClr val="00AEEF"/>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59" name="Google Shape;35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360" name="Google Shape;360;p18"/>
          <p:cNvSpPr txBox="1"/>
          <p:nvPr/>
        </p:nvSpPr>
        <p:spPr>
          <a:xfrm>
            <a:off x="905966" y="209792"/>
            <a:ext cx="9462053" cy="133761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E1EFD8"/>
              </a:buClr>
              <a:buSzPts val="3733"/>
              <a:buFont typeface="Arial"/>
              <a:buNone/>
            </a:pPr>
            <a:r>
              <a:rPr lang="en-US" sz="3733" b="0" i="0">
                <a:solidFill>
                  <a:srgbClr val="E1EFD8"/>
                </a:solidFill>
                <a:latin typeface="Arial"/>
                <a:ea typeface="Arial"/>
                <a:cs typeface="Arial"/>
                <a:sym typeface="Arial"/>
              </a:rPr>
              <a:t>Please contact</a:t>
            </a:r>
            <a:endParaRPr/>
          </a:p>
          <a:p>
            <a:pPr marL="0" marR="0" lvl="0" indent="0" algn="ctr" rtl="0">
              <a:lnSpc>
                <a:spcPct val="100000"/>
              </a:lnSpc>
              <a:spcBef>
                <a:spcPts val="0"/>
              </a:spcBef>
              <a:spcAft>
                <a:spcPts val="0"/>
              </a:spcAft>
              <a:buClr>
                <a:srgbClr val="E1EFD8"/>
              </a:buClr>
              <a:buSzPts val="4267"/>
              <a:buFont typeface="Arial"/>
              <a:buNone/>
            </a:pPr>
            <a:r>
              <a:rPr lang="en-US" sz="4267" b="0" i="0">
                <a:solidFill>
                  <a:srgbClr val="E1EFD8"/>
                </a:solidFill>
                <a:latin typeface="Arial"/>
                <a:ea typeface="Arial"/>
                <a:cs typeface="Arial"/>
                <a:sym typeface="Arial"/>
              </a:rPr>
              <a:t>Foundation for Innovation and Collaborative </a:t>
            </a:r>
            <a:endParaRPr/>
          </a:p>
          <a:p>
            <a:pPr marL="0" marR="0" lvl="0" indent="0" algn="ctr" rtl="0">
              <a:lnSpc>
                <a:spcPct val="100000"/>
              </a:lnSpc>
              <a:spcBef>
                <a:spcPts val="0"/>
              </a:spcBef>
              <a:spcAft>
                <a:spcPts val="0"/>
              </a:spcAft>
              <a:buClr>
                <a:srgbClr val="E1EFD8"/>
              </a:buClr>
              <a:buSzPts val="4267"/>
              <a:buFont typeface="Arial"/>
              <a:buNone/>
            </a:pPr>
            <a:r>
              <a:rPr lang="en-US" sz="4267" b="0" i="0">
                <a:solidFill>
                  <a:srgbClr val="E1EFD8"/>
                </a:solidFill>
                <a:latin typeface="Arial"/>
                <a:ea typeface="Arial"/>
                <a:cs typeface="Arial"/>
                <a:sym typeface="Arial"/>
              </a:rPr>
              <a:t>Education</a:t>
            </a:r>
            <a:endParaRPr/>
          </a:p>
          <a:p>
            <a:pPr marL="0" marR="0" lvl="0" indent="0" algn="ctr" rtl="0">
              <a:lnSpc>
                <a:spcPct val="100000"/>
              </a:lnSpc>
              <a:spcBef>
                <a:spcPts val="0"/>
              </a:spcBef>
              <a:spcAft>
                <a:spcPts val="0"/>
              </a:spcAft>
              <a:buClr>
                <a:srgbClr val="E1EFD8"/>
              </a:buClr>
              <a:buSzPts val="4267"/>
              <a:buFont typeface="Arial"/>
              <a:buNone/>
            </a:pPr>
            <a:r>
              <a:rPr lang="en-US" sz="4267" b="0" i="0">
                <a:solidFill>
                  <a:srgbClr val="E1EFD8"/>
                </a:solidFill>
                <a:latin typeface="Arial"/>
                <a:ea typeface="Arial"/>
                <a:cs typeface="Arial"/>
                <a:sym typeface="Arial"/>
              </a:rPr>
              <a:t>info@fice.in </a:t>
            </a:r>
            <a:endParaRPr/>
          </a:p>
          <a:p>
            <a:pPr marL="0" marR="0" lvl="0" indent="0" algn="ctr" rtl="0">
              <a:lnSpc>
                <a:spcPct val="100000"/>
              </a:lnSpc>
              <a:spcBef>
                <a:spcPts val="0"/>
              </a:spcBef>
              <a:spcAft>
                <a:spcPts val="0"/>
              </a:spcAft>
              <a:buClr>
                <a:srgbClr val="E1EFD8"/>
              </a:buClr>
              <a:buSzPts val="4267"/>
              <a:buFont typeface="Arial"/>
              <a:buNone/>
            </a:pPr>
            <a:r>
              <a:rPr lang="en-US" sz="4267" b="0" i="0">
                <a:solidFill>
                  <a:srgbClr val="E1EFD8"/>
                </a:solidFill>
                <a:latin typeface="Arial"/>
                <a:ea typeface="Arial"/>
                <a:cs typeface="Arial"/>
                <a:sym typeface="Arial"/>
              </a:rPr>
              <a:t>mentor@fice.in</a:t>
            </a:r>
            <a:endParaRPr/>
          </a:p>
          <a:p>
            <a:pPr marL="0" marR="0" lvl="0" indent="0" algn="l" rtl="0">
              <a:lnSpc>
                <a:spcPct val="100000"/>
              </a:lnSpc>
              <a:spcBef>
                <a:spcPts val="0"/>
              </a:spcBef>
              <a:spcAft>
                <a:spcPts val="0"/>
              </a:spcAft>
              <a:buClr>
                <a:srgbClr val="003C71"/>
              </a:buClr>
              <a:buSzPts val="4267"/>
              <a:buFont typeface="Arial"/>
              <a:buNone/>
            </a:pPr>
            <a:endParaRPr sz="4267" b="0" i="0">
              <a:solidFill>
                <a:schemeClr val="lt1"/>
              </a:solidFill>
              <a:latin typeface="Arial"/>
              <a:ea typeface="Arial"/>
              <a:cs typeface="Arial"/>
              <a:sym typeface="Arial"/>
            </a:endParaRPr>
          </a:p>
        </p:txBody>
      </p:sp>
      <p:sp>
        <p:nvSpPr>
          <p:cNvPr id="361" name="Google Shape;361;p18"/>
          <p:cNvSpPr txBox="1"/>
          <p:nvPr/>
        </p:nvSpPr>
        <p:spPr>
          <a:xfrm>
            <a:off x="0" y="-25400"/>
            <a:ext cx="12192000" cy="6380019"/>
          </a:xfrm>
          <a:prstGeom prst="rect">
            <a:avLst/>
          </a:prstGeom>
          <a:blipFill rotWithShape="1">
            <a:blip r:embed="rId3">
              <a:alphaModFix/>
            </a:blip>
            <a:stretch>
              <a:fillRect/>
            </a:stretch>
          </a:blip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0071C5"/>
              </a:buClr>
              <a:buSzPts val="2400"/>
              <a:buFont typeface="Noto Sans Symbols"/>
              <a:buNone/>
            </a:pPr>
            <a:endParaRPr sz="2400" b="0">
              <a:solidFill>
                <a:srgbClr val="0071C5"/>
              </a:solidFill>
              <a:latin typeface="Calibri"/>
              <a:ea typeface="Calibri"/>
              <a:cs typeface="Calibri"/>
              <a:sym typeface="Calibri"/>
            </a:endParaRPr>
          </a:p>
          <a:p>
            <a:pPr marL="0" marR="0" lvl="0" indent="0" algn="ctr" rtl="0">
              <a:spcBef>
                <a:spcPts val="1200"/>
              </a:spcBef>
              <a:spcAft>
                <a:spcPts val="0"/>
              </a:spcAft>
              <a:buClr>
                <a:srgbClr val="E1EFD8"/>
              </a:buClr>
              <a:buSzPts val="2400"/>
              <a:buFont typeface="Noto Sans Symbols"/>
              <a:buNone/>
            </a:pPr>
            <a:r>
              <a:rPr lang="en-US" sz="2400" b="0">
                <a:solidFill>
                  <a:srgbClr val="E1EFD8"/>
                </a:solidFill>
                <a:latin typeface="Calibri"/>
                <a:ea typeface="Calibri"/>
                <a:cs typeface="Calibri"/>
                <a:sym typeface="Calibri"/>
              </a:rPr>
              <a:t>Please contact</a:t>
            </a:r>
            <a:endParaRPr/>
          </a:p>
          <a:p>
            <a:pPr marL="0" marR="0" lvl="0" indent="0" algn="ctr" rtl="0">
              <a:spcBef>
                <a:spcPts val="1200"/>
              </a:spcBef>
              <a:spcAft>
                <a:spcPts val="0"/>
              </a:spcAft>
              <a:buClr>
                <a:srgbClr val="E1EFD8"/>
              </a:buClr>
              <a:buSzPts val="2800"/>
              <a:buFont typeface="Noto Sans Symbols"/>
              <a:buNone/>
            </a:pPr>
            <a:r>
              <a:rPr lang="en-US" sz="2800" b="0">
                <a:solidFill>
                  <a:srgbClr val="E1EFD8"/>
                </a:solidFill>
                <a:latin typeface="Calibri"/>
                <a:ea typeface="Calibri"/>
                <a:cs typeface="Calibri"/>
                <a:sym typeface="Calibri"/>
              </a:rPr>
              <a:t>Foundation for Innovation and Collaborative </a:t>
            </a:r>
            <a:endParaRPr/>
          </a:p>
          <a:p>
            <a:pPr marL="0" marR="0" lvl="0" indent="0" algn="ctr" rtl="0">
              <a:spcBef>
                <a:spcPts val="1200"/>
              </a:spcBef>
              <a:spcAft>
                <a:spcPts val="0"/>
              </a:spcAft>
              <a:buClr>
                <a:srgbClr val="E1EFD8"/>
              </a:buClr>
              <a:buSzPts val="2800"/>
              <a:buFont typeface="Noto Sans Symbols"/>
              <a:buNone/>
            </a:pPr>
            <a:r>
              <a:rPr lang="en-US" sz="2800" b="0">
                <a:solidFill>
                  <a:srgbClr val="E1EFD8"/>
                </a:solidFill>
                <a:latin typeface="Calibri"/>
                <a:ea typeface="Calibri"/>
                <a:cs typeface="Calibri"/>
                <a:sym typeface="Calibri"/>
              </a:rPr>
              <a:t>Education</a:t>
            </a:r>
            <a:endParaRPr/>
          </a:p>
          <a:p>
            <a:pPr marL="0" marR="0" lvl="0" indent="0" algn="ctr" rtl="0">
              <a:spcBef>
                <a:spcPts val="1200"/>
              </a:spcBef>
              <a:spcAft>
                <a:spcPts val="0"/>
              </a:spcAft>
              <a:buClr>
                <a:srgbClr val="E1EFD8"/>
              </a:buClr>
              <a:buSzPts val="2800"/>
              <a:buFont typeface="Noto Sans Symbols"/>
              <a:buNone/>
            </a:pPr>
            <a:r>
              <a:rPr lang="en-US" sz="2800" b="0">
                <a:solidFill>
                  <a:srgbClr val="E1EFD8"/>
                </a:solidFill>
                <a:latin typeface="Calibri"/>
                <a:ea typeface="Calibri"/>
                <a:cs typeface="Calibri"/>
                <a:sym typeface="Calibri"/>
              </a:rPr>
              <a:t> </a:t>
            </a:r>
            <a:endParaRPr/>
          </a:p>
          <a:p>
            <a:pPr marL="0" marR="0" lvl="0" indent="0" algn="ctr" rtl="0">
              <a:spcBef>
                <a:spcPts val="1200"/>
              </a:spcBef>
              <a:spcAft>
                <a:spcPts val="0"/>
              </a:spcAft>
              <a:buClr>
                <a:srgbClr val="E1EFD8"/>
              </a:buClr>
              <a:buSzPts val="2800"/>
              <a:buFont typeface="Noto Sans Symbols"/>
              <a:buNone/>
            </a:pPr>
            <a:r>
              <a:rPr lang="en-US" sz="2800" b="0" u="sng">
                <a:solidFill>
                  <a:srgbClr val="E1EFD8"/>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mentor@fice.in</a:t>
            </a:r>
            <a:endParaRPr sz="2800" b="0">
              <a:solidFill>
                <a:srgbClr val="E1EFD8"/>
              </a:solidFill>
              <a:latin typeface="Calibri"/>
              <a:ea typeface="Calibri"/>
              <a:cs typeface="Calibri"/>
              <a:sym typeface="Calibri"/>
            </a:endParaRPr>
          </a:p>
          <a:p>
            <a:pPr marL="0" marR="0" lvl="0" indent="0" algn="ctr" rtl="0">
              <a:spcBef>
                <a:spcPts val="1200"/>
              </a:spcBef>
              <a:spcAft>
                <a:spcPts val="0"/>
              </a:spcAft>
              <a:buClr>
                <a:srgbClr val="0071C5"/>
              </a:buClr>
              <a:buSzPts val="2800"/>
              <a:buFont typeface="Noto Sans Symbols"/>
              <a:buNone/>
            </a:pPr>
            <a:endParaRPr sz="2800" b="0">
              <a:solidFill>
                <a:srgbClr val="E1EFD8"/>
              </a:solidFill>
              <a:latin typeface="Calibri"/>
              <a:ea typeface="Calibri"/>
              <a:cs typeface="Calibri"/>
              <a:sym typeface="Calibri"/>
            </a:endParaRPr>
          </a:p>
          <a:p>
            <a:pPr marL="0" marR="0" lvl="0" indent="0" algn="ctr" rtl="0">
              <a:spcBef>
                <a:spcPts val="1200"/>
              </a:spcBef>
              <a:spcAft>
                <a:spcPts val="0"/>
              </a:spcAft>
              <a:buClr>
                <a:srgbClr val="0071C5"/>
              </a:buClr>
              <a:buSzPts val="2800"/>
              <a:buFont typeface="Noto Sans Symbols"/>
              <a:buNone/>
            </a:pPr>
            <a:endParaRPr sz="2800" b="1">
              <a:solidFill>
                <a:srgbClr val="E1EFD8"/>
              </a:solidFill>
              <a:latin typeface="Calibri"/>
              <a:ea typeface="Calibri"/>
              <a:cs typeface="Calibri"/>
              <a:sym typeface="Calibri"/>
            </a:endParaRPr>
          </a:p>
          <a:p>
            <a:pPr marL="0" marR="0" lvl="0" indent="0" algn="ctr" rtl="0">
              <a:spcBef>
                <a:spcPts val="1200"/>
              </a:spcBef>
              <a:spcAft>
                <a:spcPts val="0"/>
              </a:spcAft>
              <a:buClr>
                <a:srgbClr val="E1EFD8"/>
              </a:buClr>
              <a:buSzPts val="2800"/>
              <a:buFont typeface="Noto Sans Symbols"/>
              <a:buNone/>
            </a:pPr>
            <a:r>
              <a:rPr lang="en-US" sz="2800" b="1">
                <a:solidFill>
                  <a:srgbClr val="E1EFD8"/>
                </a:solidFill>
                <a:latin typeface="Calibri"/>
                <a:ea typeface="Calibri"/>
                <a:cs typeface="Calibri"/>
                <a:sym typeface="Calibri"/>
              </a:rPr>
              <a:t>www.fice.in</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060"/>
              </a:buClr>
              <a:buSzPts val="3600"/>
              <a:buFont typeface="Calibri"/>
              <a:buNone/>
            </a:pPr>
            <a:r>
              <a:rPr lang="en-US"/>
              <a:t>What is Data Science</a:t>
            </a:r>
            <a:endParaRPr/>
          </a:p>
        </p:txBody>
      </p:sp>
      <p:sp>
        <p:nvSpPr>
          <p:cNvPr id="97" name="Google Shape;97;p2"/>
          <p:cNvSpPr txBox="1">
            <a:spLocks noGrp="1"/>
          </p:cNvSpPr>
          <p:nvPr>
            <p:ph type="body" idx="1"/>
          </p:nvPr>
        </p:nvSpPr>
        <p:spPr>
          <a:xfrm>
            <a:off x="838200" y="1549125"/>
            <a:ext cx="10515600" cy="4627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3200"/>
              <a:buNone/>
            </a:pPr>
            <a:r>
              <a:rPr lang="en-US" sz="3200">
                <a:solidFill>
                  <a:schemeClr val="dk1"/>
                </a:solidFill>
              </a:rPr>
              <a:t>By definition:</a:t>
            </a:r>
            <a:endParaRPr/>
          </a:p>
          <a:p>
            <a:pPr marL="0" lvl="0" indent="0" algn="ctr" rtl="0">
              <a:lnSpc>
                <a:spcPct val="100000"/>
              </a:lnSpc>
              <a:spcBef>
                <a:spcPts val="0"/>
              </a:spcBef>
              <a:spcAft>
                <a:spcPts val="0"/>
              </a:spcAft>
              <a:buClr>
                <a:srgbClr val="002060"/>
              </a:buClr>
              <a:buSzPts val="3200"/>
              <a:buNone/>
            </a:pPr>
            <a:r>
              <a:rPr lang="en-US" sz="3200" b="1" i="1">
                <a:solidFill>
                  <a:srgbClr val="002060"/>
                </a:solidFill>
              </a:rPr>
              <a:t>Data Science is the </a:t>
            </a:r>
            <a:endParaRPr sz="3200">
              <a:solidFill>
                <a:srgbClr val="002060"/>
              </a:solidFill>
            </a:endParaRPr>
          </a:p>
          <a:p>
            <a:pPr marL="0" lvl="0" indent="0" algn="ctr" rtl="0">
              <a:lnSpc>
                <a:spcPct val="100000"/>
              </a:lnSpc>
              <a:spcBef>
                <a:spcPts val="0"/>
              </a:spcBef>
              <a:spcAft>
                <a:spcPts val="0"/>
              </a:spcAft>
              <a:buClr>
                <a:srgbClr val="00B050"/>
              </a:buClr>
              <a:buSzPts val="3200"/>
              <a:buNone/>
            </a:pPr>
            <a:r>
              <a:rPr lang="en-US" sz="3200" b="1" i="1">
                <a:solidFill>
                  <a:srgbClr val="00B050"/>
                </a:solidFill>
              </a:rPr>
              <a:t>exploration and quantitative analysis </a:t>
            </a:r>
            <a:endParaRPr sz="3200">
              <a:solidFill>
                <a:srgbClr val="FFFFFF"/>
              </a:solidFill>
            </a:endParaRPr>
          </a:p>
          <a:p>
            <a:pPr marL="0" lvl="0" indent="0" algn="ctr" rtl="0">
              <a:lnSpc>
                <a:spcPct val="100000"/>
              </a:lnSpc>
              <a:spcBef>
                <a:spcPts val="0"/>
              </a:spcBef>
              <a:spcAft>
                <a:spcPts val="0"/>
              </a:spcAft>
              <a:buClr>
                <a:srgbClr val="002060"/>
              </a:buClr>
              <a:buSzPts val="3200"/>
              <a:buNone/>
            </a:pPr>
            <a:r>
              <a:rPr lang="en-US" sz="3200" b="1" i="1">
                <a:solidFill>
                  <a:srgbClr val="002060"/>
                </a:solidFill>
              </a:rPr>
              <a:t>of all available </a:t>
            </a:r>
            <a:endParaRPr sz="3200">
              <a:solidFill>
                <a:srgbClr val="002060"/>
              </a:solidFill>
            </a:endParaRPr>
          </a:p>
          <a:p>
            <a:pPr marL="0" lvl="0" indent="0" algn="ctr" rtl="0">
              <a:lnSpc>
                <a:spcPct val="100000"/>
              </a:lnSpc>
              <a:spcBef>
                <a:spcPts val="0"/>
              </a:spcBef>
              <a:spcAft>
                <a:spcPts val="0"/>
              </a:spcAft>
              <a:buClr>
                <a:srgbClr val="00B050"/>
              </a:buClr>
              <a:buSzPts val="3200"/>
              <a:buNone/>
            </a:pPr>
            <a:r>
              <a:rPr lang="en-US" sz="3200" b="1" i="1">
                <a:solidFill>
                  <a:srgbClr val="00B050"/>
                </a:solidFill>
              </a:rPr>
              <a:t>structured and unstructured data </a:t>
            </a:r>
            <a:endParaRPr sz="3200">
              <a:solidFill>
                <a:srgbClr val="FFFFFF"/>
              </a:solidFill>
            </a:endParaRPr>
          </a:p>
          <a:p>
            <a:pPr marL="0" lvl="0" indent="0" algn="ctr" rtl="0">
              <a:lnSpc>
                <a:spcPct val="100000"/>
              </a:lnSpc>
              <a:spcBef>
                <a:spcPts val="0"/>
              </a:spcBef>
              <a:spcAft>
                <a:spcPts val="0"/>
              </a:spcAft>
              <a:buClr>
                <a:srgbClr val="002060"/>
              </a:buClr>
              <a:buSzPts val="3200"/>
              <a:buNone/>
            </a:pPr>
            <a:r>
              <a:rPr lang="en-US" sz="3200" b="1" i="1">
                <a:solidFill>
                  <a:srgbClr val="002060"/>
                </a:solidFill>
              </a:rPr>
              <a:t>to </a:t>
            </a:r>
            <a:endParaRPr sz="3200">
              <a:solidFill>
                <a:srgbClr val="002060"/>
              </a:solidFill>
            </a:endParaRPr>
          </a:p>
          <a:p>
            <a:pPr marL="0" lvl="0" indent="0" algn="ctr" rtl="0">
              <a:lnSpc>
                <a:spcPct val="100000"/>
              </a:lnSpc>
              <a:spcBef>
                <a:spcPts val="0"/>
              </a:spcBef>
              <a:spcAft>
                <a:spcPts val="0"/>
              </a:spcAft>
              <a:buClr>
                <a:srgbClr val="00B050"/>
              </a:buClr>
              <a:buSzPts val="3200"/>
              <a:buNone/>
            </a:pPr>
            <a:r>
              <a:rPr lang="en-US" sz="3200" b="1" i="1">
                <a:solidFill>
                  <a:srgbClr val="00B050"/>
                </a:solidFill>
              </a:rPr>
              <a:t>develop understanding, extract knowledge</a:t>
            </a:r>
            <a:r>
              <a:rPr lang="en-US" sz="3200" b="1" i="1">
                <a:solidFill>
                  <a:srgbClr val="FFFFFF"/>
                </a:solidFill>
              </a:rPr>
              <a:t>, </a:t>
            </a:r>
            <a:endParaRPr sz="3200">
              <a:solidFill>
                <a:srgbClr val="FFFFFF"/>
              </a:solidFill>
            </a:endParaRPr>
          </a:p>
          <a:p>
            <a:pPr marL="0" lvl="0" indent="0" algn="ctr" rtl="0">
              <a:lnSpc>
                <a:spcPct val="100000"/>
              </a:lnSpc>
              <a:spcBef>
                <a:spcPts val="0"/>
              </a:spcBef>
              <a:spcAft>
                <a:spcPts val="0"/>
              </a:spcAft>
              <a:buClr>
                <a:srgbClr val="002060"/>
              </a:buClr>
              <a:buSzPts val="3200"/>
              <a:buNone/>
            </a:pPr>
            <a:r>
              <a:rPr lang="en-US" sz="3200" b="1" i="1">
                <a:solidFill>
                  <a:srgbClr val="002060"/>
                </a:solidFill>
              </a:rPr>
              <a:t>and </a:t>
            </a:r>
            <a:endParaRPr sz="3200">
              <a:solidFill>
                <a:srgbClr val="002060"/>
              </a:solidFill>
            </a:endParaRPr>
          </a:p>
          <a:p>
            <a:pPr marL="0" lvl="0" indent="0" algn="ctr" rtl="0">
              <a:lnSpc>
                <a:spcPct val="100000"/>
              </a:lnSpc>
              <a:spcBef>
                <a:spcPts val="0"/>
              </a:spcBef>
              <a:spcAft>
                <a:spcPts val="0"/>
              </a:spcAft>
              <a:buClr>
                <a:srgbClr val="00B050"/>
              </a:buClr>
              <a:buSzPts val="3200"/>
              <a:buNone/>
            </a:pPr>
            <a:r>
              <a:rPr lang="en-US" sz="3200" b="1" i="1">
                <a:solidFill>
                  <a:srgbClr val="00B050"/>
                </a:solidFill>
              </a:rPr>
              <a:t>formulate actionable results</a:t>
            </a:r>
            <a:r>
              <a:rPr lang="en-US" sz="3200" b="1" i="1">
                <a:solidFill>
                  <a:srgbClr val="FFFFFF"/>
                </a:solidFill>
              </a:rPr>
              <a:t>.</a:t>
            </a:r>
            <a:endParaRPr sz="3200">
              <a:solidFill>
                <a:srgbClr val="FFFFFF"/>
              </a:solidFill>
            </a:endParaRPr>
          </a:p>
        </p:txBody>
      </p:sp>
      <p:sp>
        <p:nvSpPr>
          <p:cNvPr id="98" name="Google Shape;98;p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060"/>
              </a:buClr>
              <a:buSzPts val="3600"/>
              <a:buFont typeface="Calibri"/>
              <a:buNone/>
            </a:pPr>
            <a:r>
              <a:rPr lang="en-US"/>
              <a:t>…….So what does data science enable</a:t>
            </a:r>
            <a:endParaRPr/>
          </a:p>
        </p:txBody>
      </p:sp>
      <p:sp>
        <p:nvSpPr>
          <p:cNvPr id="105" name="Google Shape;105;p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002060"/>
              </a:buClr>
              <a:buSzPts val="4400"/>
              <a:buNone/>
            </a:pPr>
            <a:r>
              <a:rPr lang="en-US" sz="4400">
                <a:solidFill>
                  <a:srgbClr val="002060"/>
                </a:solidFill>
              </a:rPr>
              <a:t>Transition from </a:t>
            </a:r>
            <a:endParaRPr sz="2800">
              <a:solidFill>
                <a:srgbClr val="002060"/>
              </a:solidFill>
            </a:endParaRPr>
          </a:p>
          <a:p>
            <a:pPr marL="0" lvl="0" indent="0" algn="ctr" rtl="0">
              <a:lnSpc>
                <a:spcPct val="100000"/>
              </a:lnSpc>
              <a:spcBef>
                <a:spcPts val="0"/>
              </a:spcBef>
              <a:spcAft>
                <a:spcPts val="0"/>
              </a:spcAft>
              <a:buClr>
                <a:srgbClr val="00B050"/>
              </a:buClr>
              <a:buSzPts val="4400"/>
              <a:buNone/>
            </a:pPr>
            <a:r>
              <a:rPr lang="en-US" sz="4400" b="1">
                <a:solidFill>
                  <a:srgbClr val="00B050"/>
                </a:solidFill>
              </a:rPr>
              <a:t>Intuition to Data Driven Analytical Decisions</a:t>
            </a:r>
            <a:endParaRPr sz="2800">
              <a:solidFill>
                <a:srgbClr val="FFFFFF"/>
              </a:solidFill>
            </a:endParaRPr>
          </a:p>
          <a:p>
            <a:pPr marL="0" lvl="0" indent="0" algn="ctr" rtl="0">
              <a:lnSpc>
                <a:spcPct val="100000"/>
              </a:lnSpc>
              <a:spcBef>
                <a:spcPts val="0"/>
              </a:spcBef>
              <a:spcAft>
                <a:spcPts val="0"/>
              </a:spcAft>
              <a:buClr>
                <a:srgbClr val="002060"/>
              </a:buClr>
              <a:buSzPts val="4400"/>
              <a:buNone/>
            </a:pPr>
            <a:r>
              <a:rPr lang="en-US" sz="4400">
                <a:solidFill>
                  <a:srgbClr val="002060"/>
                </a:solidFill>
              </a:rPr>
              <a:t>Transform </a:t>
            </a:r>
            <a:endParaRPr sz="2800">
              <a:solidFill>
                <a:srgbClr val="002060"/>
              </a:solidFill>
            </a:endParaRPr>
          </a:p>
          <a:p>
            <a:pPr marL="0" lvl="0" indent="0" algn="ctr" rtl="0">
              <a:lnSpc>
                <a:spcPct val="100000"/>
              </a:lnSpc>
              <a:spcBef>
                <a:spcPts val="0"/>
              </a:spcBef>
              <a:spcAft>
                <a:spcPts val="0"/>
              </a:spcAft>
              <a:buClr>
                <a:srgbClr val="00B050"/>
              </a:buClr>
              <a:buSzPts val="4400"/>
              <a:buNone/>
            </a:pPr>
            <a:r>
              <a:rPr lang="en-US" sz="4400" b="1">
                <a:solidFill>
                  <a:srgbClr val="00B050"/>
                </a:solidFill>
              </a:rPr>
              <a:t>Raw Data to Valuable Asset</a:t>
            </a:r>
            <a:endParaRPr sz="2800">
              <a:solidFill>
                <a:srgbClr val="FFFFFF"/>
              </a:solidFill>
            </a:endParaRPr>
          </a:p>
          <a:p>
            <a:pPr marL="0" lvl="0" indent="0" algn="ctr" rtl="0">
              <a:lnSpc>
                <a:spcPct val="100000"/>
              </a:lnSpc>
              <a:spcBef>
                <a:spcPts val="0"/>
              </a:spcBef>
              <a:spcAft>
                <a:spcPts val="0"/>
              </a:spcAft>
              <a:buClr>
                <a:srgbClr val="002060"/>
              </a:buClr>
              <a:buSzPts val="4400"/>
              <a:buNone/>
            </a:pPr>
            <a:r>
              <a:rPr lang="en-US" sz="4400">
                <a:solidFill>
                  <a:srgbClr val="002060"/>
                </a:solidFill>
              </a:rPr>
              <a:t>Take </a:t>
            </a:r>
            <a:endParaRPr sz="2800">
              <a:solidFill>
                <a:srgbClr val="002060"/>
              </a:solidFill>
            </a:endParaRPr>
          </a:p>
          <a:p>
            <a:pPr marL="0" lvl="0" indent="0" algn="ctr" rtl="0">
              <a:lnSpc>
                <a:spcPct val="100000"/>
              </a:lnSpc>
              <a:spcBef>
                <a:spcPts val="0"/>
              </a:spcBef>
              <a:spcAft>
                <a:spcPts val="0"/>
              </a:spcAft>
              <a:buClr>
                <a:srgbClr val="00B050"/>
              </a:buClr>
              <a:buSzPts val="4400"/>
              <a:buNone/>
            </a:pPr>
            <a:r>
              <a:rPr lang="en-US" sz="4400" b="1">
                <a:solidFill>
                  <a:srgbClr val="00B050"/>
                </a:solidFill>
              </a:rPr>
              <a:t>Preventive, Predictive &amp; Prescriptive Actions</a:t>
            </a:r>
            <a:endParaRPr sz="2800">
              <a:solidFill>
                <a:srgbClr val="FFFFFF"/>
              </a:solidFill>
            </a:endParaRPr>
          </a:p>
          <a:p>
            <a:pPr marL="0" lvl="0" indent="0" algn="l" rtl="0">
              <a:lnSpc>
                <a:spcPct val="90000"/>
              </a:lnSpc>
              <a:spcBef>
                <a:spcPts val="1000"/>
              </a:spcBef>
              <a:spcAft>
                <a:spcPts val="0"/>
              </a:spcAft>
              <a:buClr>
                <a:schemeClr val="dk1"/>
              </a:buClr>
              <a:buSzPts val="2400"/>
              <a:buNone/>
            </a:pPr>
            <a:endParaRPr/>
          </a:p>
        </p:txBody>
      </p:sp>
      <p:sp>
        <p:nvSpPr>
          <p:cNvPr id="106" name="Google Shape;106;p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060"/>
              </a:buClr>
              <a:buSzPts val="3600"/>
              <a:buFont typeface="Calibri"/>
              <a:buNone/>
            </a:pPr>
            <a:r>
              <a:rPr lang="en-US"/>
              <a:t>Motivation </a:t>
            </a:r>
            <a:endParaRPr/>
          </a:p>
        </p:txBody>
      </p:sp>
      <p:sp>
        <p:nvSpPr>
          <p:cNvPr id="120" name="Google Shape;120;p5"/>
          <p:cNvSpPr txBox="1">
            <a:spLocks noGrp="1"/>
          </p:cNvSpPr>
          <p:nvPr>
            <p:ph type="body" idx="1"/>
          </p:nvPr>
        </p:nvSpPr>
        <p:spPr>
          <a:xfrm>
            <a:off x="838200" y="1507950"/>
            <a:ext cx="10515600" cy="4351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Clr>
                <a:schemeClr val="dk1"/>
              </a:buClr>
              <a:buSzPts val="2400"/>
              <a:buNone/>
            </a:pPr>
            <a:r>
              <a:rPr lang="en-US">
                <a:highlight>
                  <a:schemeClr val="lt1"/>
                </a:highlight>
                <a:latin typeface="Roboto"/>
                <a:ea typeface="Roboto"/>
                <a:cs typeface="Roboto"/>
                <a:sym typeface="Roboto"/>
              </a:rPr>
              <a:t>The relevant data stats agree that there should be </a:t>
            </a:r>
            <a:r>
              <a:rPr lang="en-US">
                <a:solidFill>
                  <a:srgbClr val="0000FF"/>
                </a:solidFill>
                <a:highlight>
                  <a:schemeClr val="lt1"/>
                </a:highlight>
                <a:latin typeface="Roboto"/>
                <a:ea typeface="Roboto"/>
                <a:cs typeface="Roboto"/>
                <a:sym typeface="Roboto"/>
              </a:rPr>
              <a:t>around 175 zettabytes </a:t>
            </a:r>
            <a:r>
              <a:rPr lang="en-US">
                <a:highlight>
                  <a:schemeClr val="lt1"/>
                </a:highlight>
                <a:latin typeface="Roboto"/>
                <a:ea typeface="Roboto"/>
                <a:cs typeface="Roboto"/>
                <a:sym typeface="Roboto"/>
              </a:rPr>
              <a:t>of data by 2025. It’s a number that’s hard to envision!</a:t>
            </a:r>
            <a:endParaRPr>
              <a:highlight>
                <a:schemeClr val="lt1"/>
              </a:highlight>
              <a:latin typeface="Roboto"/>
              <a:ea typeface="Roboto"/>
              <a:cs typeface="Roboto"/>
              <a:sym typeface="Roboto"/>
            </a:endParaRPr>
          </a:p>
          <a:p>
            <a:pPr marL="0" lvl="0" indent="0" algn="l" rtl="0">
              <a:lnSpc>
                <a:spcPct val="90000"/>
              </a:lnSpc>
              <a:spcBef>
                <a:spcPts val="1000"/>
              </a:spcBef>
              <a:spcAft>
                <a:spcPts val="0"/>
              </a:spcAft>
              <a:buClr>
                <a:schemeClr val="dk1"/>
              </a:buClr>
              <a:buSzPts val="2400"/>
              <a:buNone/>
            </a:pPr>
            <a:endParaRPr>
              <a:highlight>
                <a:schemeClr val="lt1"/>
              </a:highlight>
              <a:latin typeface="Roboto"/>
              <a:ea typeface="Roboto"/>
              <a:cs typeface="Roboto"/>
              <a:sym typeface="Roboto"/>
            </a:endParaRPr>
          </a:p>
          <a:p>
            <a:pPr marL="0" lvl="0" indent="0" algn="l" rtl="0">
              <a:lnSpc>
                <a:spcPct val="90000"/>
              </a:lnSpc>
              <a:spcBef>
                <a:spcPts val="1000"/>
              </a:spcBef>
              <a:spcAft>
                <a:spcPts val="0"/>
              </a:spcAft>
              <a:buClr>
                <a:schemeClr val="dk1"/>
              </a:buClr>
              <a:buSzPts val="2400"/>
              <a:buNone/>
            </a:pPr>
            <a:r>
              <a:rPr lang="en-US" sz="2100">
                <a:highlight>
                  <a:srgbClr val="FFFFFF"/>
                </a:highlight>
                <a:latin typeface="Roboto"/>
                <a:ea typeface="Roboto"/>
                <a:cs typeface="Roboto"/>
                <a:sym typeface="Roboto"/>
              </a:rPr>
              <a:t>1 ZB = 1000⁷bytes = 10²¹byte</a:t>
            </a:r>
            <a:endParaRPr sz="2100">
              <a:highlight>
                <a:schemeClr val="lt1"/>
              </a:highlight>
              <a:latin typeface="Roboto"/>
              <a:ea typeface="Roboto"/>
              <a:cs typeface="Roboto"/>
              <a:sym typeface="Roboto"/>
            </a:endParaRPr>
          </a:p>
          <a:p>
            <a:pPr marL="3657600" lvl="0" indent="457200" algn="l" rtl="0">
              <a:lnSpc>
                <a:spcPct val="90000"/>
              </a:lnSpc>
              <a:spcBef>
                <a:spcPts val="1000"/>
              </a:spcBef>
              <a:spcAft>
                <a:spcPts val="0"/>
              </a:spcAft>
              <a:buClr>
                <a:schemeClr val="dk1"/>
              </a:buClr>
              <a:buSzPts val="2400"/>
              <a:buNone/>
            </a:pPr>
            <a:endParaRPr>
              <a:highlight>
                <a:srgbClr val="00AEEF"/>
              </a:highlight>
            </a:endParaRPr>
          </a:p>
          <a:p>
            <a:pPr marL="3657600" lvl="0" indent="457200" algn="l" rtl="0">
              <a:lnSpc>
                <a:spcPct val="90000"/>
              </a:lnSpc>
              <a:spcBef>
                <a:spcPts val="1000"/>
              </a:spcBef>
              <a:spcAft>
                <a:spcPts val="0"/>
              </a:spcAft>
              <a:buClr>
                <a:schemeClr val="hlink"/>
              </a:buClr>
              <a:buSzPts val="2400"/>
              <a:buNone/>
            </a:pPr>
            <a:endParaRPr u="sng">
              <a:solidFill>
                <a:srgbClr val="1155CC"/>
              </a:solidFill>
              <a:highlight>
                <a:srgbClr val="00AEEF"/>
              </a:highlight>
            </a:endParaRPr>
          </a:p>
        </p:txBody>
      </p:sp>
      <p:sp>
        <p:nvSpPr>
          <p:cNvPr id="121" name="Google Shape;121;p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US"/>
              <a:t>Definitions </a:t>
            </a:r>
            <a:endParaRPr/>
          </a:p>
        </p:txBody>
      </p:sp>
      <p:sp>
        <p:nvSpPr>
          <p:cNvPr id="127" name="Google Shape;127;p6"/>
          <p:cNvSpPr txBox="1">
            <a:spLocks noGrp="1"/>
          </p:cNvSpPr>
          <p:nvPr>
            <p:ph type="body" idx="1"/>
          </p:nvPr>
        </p:nvSpPr>
        <p:spPr>
          <a:xfrm>
            <a:off x="838200" y="2005787"/>
            <a:ext cx="3159267" cy="195072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1F3864"/>
              </a:buClr>
              <a:buSzPts val="2400"/>
              <a:buChar char="•"/>
            </a:pPr>
            <a:r>
              <a:rPr lang="en-US">
                <a:solidFill>
                  <a:srgbClr val="1F3864"/>
                </a:solidFill>
              </a:rPr>
              <a:t>Data Science</a:t>
            </a:r>
            <a:endParaRPr/>
          </a:p>
          <a:p>
            <a:pPr marL="228600" lvl="0" indent="-228600" algn="l" rtl="0">
              <a:lnSpc>
                <a:spcPct val="90000"/>
              </a:lnSpc>
              <a:spcBef>
                <a:spcPts val="1000"/>
              </a:spcBef>
              <a:spcAft>
                <a:spcPts val="0"/>
              </a:spcAft>
              <a:buClr>
                <a:srgbClr val="1F3864"/>
              </a:buClr>
              <a:buSzPts val="2400"/>
              <a:buChar char="•"/>
            </a:pPr>
            <a:r>
              <a:rPr lang="en-US">
                <a:solidFill>
                  <a:srgbClr val="1F3864"/>
                </a:solidFill>
              </a:rPr>
              <a:t>Data Analysis</a:t>
            </a:r>
            <a:endParaRPr/>
          </a:p>
          <a:p>
            <a:pPr marL="228600" lvl="0" indent="-228600" algn="l" rtl="0">
              <a:lnSpc>
                <a:spcPct val="90000"/>
              </a:lnSpc>
              <a:spcBef>
                <a:spcPts val="1000"/>
              </a:spcBef>
              <a:spcAft>
                <a:spcPts val="0"/>
              </a:spcAft>
              <a:buClr>
                <a:srgbClr val="1F3864"/>
              </a:buClr>
              <a:buSzPts val="2400"/>
              <a:buChar char="•"/>
            </a:pPr>
            <a:r>
              <a:rPr lang="en-US">
                <a:solidFill>
                  <a:srgbClr val="1F3864"/>
                </a:solidFill>
              </a:rPr>
              <a:t>Data Analytics </a:t>
            </a:r>
            <a:endParaRPr/>
          </a:p>
          <a:p>
            <a:pPr marL="228600" lvl="0" indent="-228600" algn="l" rtl="0">
              <a:lnSpc>
                <a:spcPct val="90000"/>
              </a:lnSpc>
              <a:spcBef>
                <a:spcPts val="1000"/>
              </a:spcBef>
              <a:spcAft>
                <a:spcPts val="0"/>
              </a:spcAft>
              <a:buClr>
                <a:srgbClr val="1F3864"/>
              </a:buClr>
              <a:buSzPts val="2400"/>
              <a:buChar char="•"/>
            </a:pPr>
            <a:r>
              <a:rPr lang="en-US">
                <a:solidFill>
                  <a:srgbClr val="1F3864"/>
                </a:solidFill>
              </a:rPr>
              <a:t>Data Mining</a:t>
            </a:r>
            <a:endParaRPr/>
          </a:p>
        </p:txBody>
      </p:sp>
      <p:sp>
        <p:nvSpPr>
          <p:cNvPr id="128" name="Google Shape;128;p6"/>
          <p:cNvSpPr txBox="1">
            <a:spLocks noGrp="1"/>
          </p:cNvSpPr>
          <p:nvPr>
            <p:ph type="sldNum" idx="12"/>
          </p:nvPr>
        </p:nvSpPr>
        <p:spPr>
          <a:xfrm>
            <a:off x="8610600" y="6415728"/>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129" name="Google Shape;129;p6" descr="Hello"/>
          <p:cNvSpPr/>
          <p:nvPr/>
        </p:nvSpPr>
        <p:spPr>
          <a:xfrm>
            <a:off x="5062607" y="652885"/>
            <a:ext cx="6412676" cy="5593278"/>
          </a:xfrm>
          <a:prstGeom prst="flowChartConnector">
            <a:avLst/>
          </a:prstGeom>
          <a:gradFill>
            <a:gsLst>
              <a:gs pos="0">
                <a:srgbClr val="A6B6DE"/>
              </a:gs>
              <a:gs pos="50000">
                <a:srgbClr val="98AAD9"/>
              </a:gs>
              <a:gs pos="100000">
                <a:srgbClr val="859CD7"/>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30" name="Google Shape;130;p6"/>
          <p:cNvSpPr/>
          <p:nvPr/>
        </p:nvSpPr>
        <p:spPr>
          <a:xfrm>
            <a:off x="5295623" y="1922662"/>
            <a:ext cx="4881504" cy="4116203"/>
          </a:xfrm>
          <a:prstGeom prst="flowChartConnector">
            <a:avLst/>
          </a:prstGeom>
          <a:gradFill>
            <a:gsLst>
              <a:gs pos="0">
                <a:srgbClr val="F7BCA2"/>
              </a:gs>
              <a:gs pos="50000">
                <a:srgbClr val="F4B093"/>
              </a:gs>
              <a:gs pos="100000">
                <a:srgbClr val="F7A47F"/>
              </a:gs>
            </a:gsLst>
            <a:lin ang="5400000" scaled="0"/>
          </a:grad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31" name="Google Shape;131;p6"/>
          <p:cNvSpPr/>
          <p:nvPr/>
        </p:nvSpPr>
        <p:spPr>
          <a:xfrm>
            <a:off x="5484420" y="2873831"/>
            <a:ext cx="3220191" cy="2904816"/>
          </a:xfrm>
          <a:prstGeom prst="flowChartConnector">
            <a:avLst/>
          </a:prstGeom>
          <a:gradFill>
            <a:gsLst>
              <a:gs pos="0">
                <a:srgbClr val="D1D1D1"/>
              </a:gs>
              <a:gs pos="50000">
                <a:srgbClr val="C7C7C7"/>
              </a:gs>
              <a:gs pos="100000">
                <a:srgbClr val="C0C0C0"/>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32" name="Google Shape;132;p6"/>
          <p:cNvSpPr/>
          <p:nvPr/>
        </p:nvSpPr>
        <p:spPr>
          <a:xfrm>
            <a:off x="5650766" y="3963266"/>
            <a:ext cx="1910227" cy="1583454"/>
          </a:xfrm>
          <a:prstGeom prst="flowChartConnector">
            <a:avLst/>
          </a:prstGeom>
          <a:gradFill>
            <a:gsLst>
              <a:gs pos="0">
                <a:srgbClr val="FFDC9B"/>
              </a:gs>
              <a:gs pos="50000">
                <a:srgbClr val="FFD68D"/>
              </a:gs>
              <a:gs pos="100000">
                <a:srgbClr val="FFD478"/>
              </a:gs>
            </a:gsLst>
            <a:lin ang="5400000" scaled="0"/>
          </a:grad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33" name="Google Shape;133;p6"/>
          <p:cNvSpPr txBox="1"/>
          <p:nvPr/>
        </p:nvSpPr>
        <p:spPr>
          <a:xfrm>
            <a:off x="6829817" y="1999278"/>
            <a:ext cx="209848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dk1"/>
                </a:solidFill>
                <a:latin typeface="Calibri"/>
                <a:ea typeface="Calibri"/>
                <a:cs typeface="Calibri"/>
                <a:sym typeface="Calibri"/>
              </a:rPr>
              <a:t>Data Analysis</a:t>
            </a:r>
            <a:endParaRPr/>
          </a:p>
        </p:txBody>
      </p:sp>
      <p:sp>
        <p:nvSpPr>
          <p:cNvPr id="134" name="Google Shape;134;p6"/>
          <p:cNvSpPr txBox="1"/>
          <p:nvPr/>
        </p:nvSpPr>
        <p:spPr>
          <a:xfrm>
            <a:off x="7410243" y="784836"/>
            <a:ext cx="209848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Data Science</a:t>
            </a:r>
            <a:endParaRPr/>
          </a:p>
        </p:txBody>
      </p:sp>
      <p:sp>
        <p:nvSpPr>
          <p:cNvPr id="135" name="Google Shape;135;p6"/>
          <p:cNvSpPr txBox="1"/>
          <p:nvPr/>
        </p:nvSpPr>
        <p:spPr>
          <a:xfrm>
            <a:off x="6170460" y="3012268"/>
            <a:ext cx="209848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Data Analytics</a:t>
            </a:r>
            <a:endParaRPr/>
          </a:p>
        </p:txBody>
      </p:sp>
      <p:sp>
        <p:nvSpPr>
          <p:cNvPr id="136" name="Google Shape;136;p6"/>
          <p:cNvSpPr txBox="1"/>
          <p:nvPr/>
        </p:nvSpPr>
        <p:spPr>
          <a:xfrm>
            <a:off x="5882387" y="4217607"/>
            <a:ext cx="183697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Data Mining</a:t>
            </a:r>
            <a:endParaRPr/>
          </a:p>
        </p:txBody>
      </p:sp>
      <p:sp>
        <p:nvSpPr>
          <p:cNvPr id="137" name="Google Shape;137;p6"/>
          <p:cNvSpPr txBox="1"/>
          <p:nvPr/>
        </p:nvSpPr>
        <p:spPr>
          <a:xfrm>
            <a:off x="6498039" y="3329908"/>
            <a:ext cx="191022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Principle or logic that drives the analysis</a:t>
            </a:r>
            <a:endParaRPr sz="1400">
              <a:solidFill>
                <a:schemeClr val="dk1"/>
              </a:solidFill>
              <a:latin typeface="Calibri"/>
              <a:ea typeface="Calibri"/>
              <a:cs typeface="Calibri"/>
              <a:sym typeface="Calibri"/>
            </a:endParaRPr>
          </a:p>
        </p:txBody>
      </p:sp>
      <p:sp>
        <p:nvSpPr>
          <p:cNvPr id="138" name="Google Shape;138;p6"/>
          <p:cNvSpPr txBox="1"/>
          <p:nvPr/>
        </p:nvSpPr>
        <p:spPr>
          <a:xfrm>
            <a:off x="7543615" y="3986075"/>
            <a:ext cx="1304946" cy="7386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Tools</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Computations</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Statistics </a:t>
            </a:r>
            <a:endParaRPr sz="1400">
              <a:solidFill>
                <a:schemeClr val="dk1"/>
              </a:solidFill>
              <a:latin typeface="Calibri"/>
              <a:ea typeface="Calibri"/>
              <a:cs typeface="Calibri"/>
              <a:sym typeface="Calibri"/>
            </a:endParaRPr>
          </a:p>
        </p:txBody>
      </p:sp>
      <p:sp>
        <p:nvSpPr>
          <p:cNvPr id="139" name="Google Shape;139;p6"/>
          <p:cNvSpPr txBox="1"/>
          <p:nvPr/>
        </p:nvSpPr>
        <p:spPr>
          <a:xfrm>
            <a:off x="7547816" y="2283628"/>
            <a:ext cx="1910227" cy="7386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Detailed examination of the elements or structure of something</a:t>
            </a:r>
            <a:endParaRPr sz="1400">
              <a:solidFill>
                <a:schemeClr val="dk1"/>
              </a:solidFill>
              <a:latin typeface="Calibri"/>
              <a:ea typeface="Calibri"/>
              <a:cs typeface="Calibri"/>
              <a:sym typeface="Calibri"/>
            </a:endParaRPr>
          </a:p>
        </p:txBody>
      </p:sp>
      <p:sp>
        <p:nvSpPr>
          <p:cNvPr id="140" name="Google Shape;140;p6"/>
          <p:cNvSpPr txBox="1"/>
          <p:nvPr/>
        </p:nvSpPr>
        <p:spPr>
          <a:xfrm>
            <a:off x="8704610" y="3329908"/>
            <a:ext cx="1411055" cy="13849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Using statistics, with or without the aid of computerized tools, to analyze data.</a:t>
            </a:r>
            <a:endParaRPr sz="1400">
              <a:solidFill>
                <a:schemeClr val="dk1"/>
              </a:solidFill>
              <a:latin typeface="Calibri"/>
              <a:ea typeface="Calibri"/>
              <a:cs typeface="Calibri"/>
              <a:sym typeface="Calibri"/>
            </a:endParaRPr>
          </a:p>
        </p:txBody>
      </p:sp>
      <p:sp>
        <p:nvSpPr>
          <p:cNvPr id="141" name="Google Shape;141;p6"/>
          <p:cNvSpPr txBox="1"/>
          <p:nvPr/>
        </p:nvSpPr>
        <p:spPr>
          <a:xfrm>
            <a:off x="7675208" y="1153112"/>
            <a:ext cx="250618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Dealing with structured and unstructured data</a:t>
            </a:r>
            <a:endParaRPr/>
          </a:p>
        </p:txBody>
      </p:sp>
      <p:sp>
        <p:nvSpPr>
          <p:cNvPr id="142" name="Google Shape;142;p6"/>
          <p:cNvSpPr txBox="1"/>
          <p:nvPr/>
        </p:nvSpPr>
        <p:spPr>
          <a:xfrm>
            <a:off x="9212125" y="1703394"/>
            <a:ext cx="1683001" cy="7386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Everything related  data cleaning, process and analysis </a:t>
            </a:r>
            <a:endParaRPr/>
          </a:p>
        </p:txBody>
      </p:sp>
      <p:sp>
        <p:nvSpPr>
          <p:cNvPr id="143" name="Google Shape;143;p6"/>
          <p:cNvSpPr txBox="1"/>
          <p:nvPr/>
        </p:nvSpPr>
        <p:spPr>
          <a:xfrm>
            <a:off x="6124877" y="4554688"/>
            <a:ext cx="1783277" cy="7386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Predictive </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ML algorithms</a:t>
            </a:r>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7"/>
          <p:cNvSpPr txBox="1">
            <a:spLocks noGrp="1"/>
          </p:cNvSpPr>
          <p:nvPr>
            <p:ph type="title"/>
          </p:nvPr>
        </p:nvSpPr>
        <p:spPr>
          <a:xfrm>
            <a:off x="838200" y="365125"/>
            <a:ext cx="10515600" cy="10900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4400"/>
              <a:buFont typeface="Calibri"/>
              <a:buNone/>
            </a:pPr>
            <a:r>
              <a:rPr lang="en-US" b="1">
                <a:solidFill>
                  <a:srgbClr val="002060"/>
                </a:solidFill>
              </a:rPr>
              <a:t>Data Science Process</a:t>
            </a:r>
            <a:endParaRPr/>
          </a:p>
        </p:txBody>
      </p:sp>
      <p:sp>
        <p:nvSpPr>
          <p:cNvPr id="150" name="Google Shape;150;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pic>
        <p:nvPicPr>
          <p:cNvPr id="151" name="Google Shape;151;p7"/>
          <p:cNvPicPr preferRelativeResize="0"/>
          <p:nvPr/>
        </p:nvPicPr>
        <p:blipFill rotWithShape="1">
          <a:blip r:embed="rId3">
            <a:alphaModFix/>
          </a:blip>
          <a:srcRect/>
          <a:stretch/>
        </p:blipFill>
        <p:spPr>
          <a:xfrm>
            <a:off x="2090305" y="1138514"/>
            <a:ext cx="7786005" cy="5052156"/>
          </a:xfrm>
          <a:prstGeom prst="rect">
            <a:avLst/>
          </a:prstGeom>
          <a:noFill/>
          <a:ln>
            <a:noFill/>
          </a:ln>
        </p:spPr>
      </p:pic>
      <p:sp>
        <p:nvSpPr>
          <p:cNvPr id="152" name="Google Shape;152;p7"/>
          <p:cNvSpPr/>
          <p:nvPr/>
        </p:nvSpPr>
        <p:spPr>
          <a:xfrm>
            <a:off x="2315690" y="6057810"/>
            <a:ext cx="843148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Data science process flowchart from Doing Data Science, by Schutt &amp; O'Neil (2013)</a:t>
            </a:r>
            <a:endParaRPr sz="1800">
              <a:solidFill>
                <a:schemeClr val="dk1"/>
              </a:solidFill>
              <a:latin typeface="Calibri"/>
              <a:ea typeface="Calibri"/>
              <a:cs typeface="Calibri"/>
              <a:sym typeface="Calibri"/>
            </a:endParaRPr>
          </a:p>
        </p:txBody>
      </p:sp>
      <p:sp>
        <p:nvSpPr>
          <p:cNvPr id="153" name="Google Shape;153;p7"/>
          <p:cNvSpPr txBox="1"/>
          <p:nvPr/>
        </p:nvSpPr>
        <p:spPr>
          <a:xfrm>
            <a:off x="427512" y="4572000"/>
            <a:ext cx="1888178"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Define business need, requirement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160" name="Google Shape;160;p8"/>
          <p:cNvSpPr txBox="1"/>
          <p:nvPr/>
        </p:nvSpPr>
        <p:spPr>
          <a:xfrm>
            <a:off x="273054" y="375607"/>
            <a:ext cx="11404901" cy="113590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2060"/>
              </a:buClr>
              <a:buSzPts val="3600"/>
              <a:buFont typeface="Calibri"/>
              <a:buNone/>
            </a:pPr>
            <a:r>
              <a:rPr lang="en-US" sz="4400" b="1">
                <a:solidFill>
                  <a:srgbClr val="002060"/>
                </a:solidFill>
                <a:latin typeface="Calibri"/>
                <a:ea typeface="Calibri"/>
                <a:cs typeface="Calibri"/>
                <a:sym typeface="Calibri"/>
              </a:rPr>
              <a:t>Knowledge Discovery in Databases -KDD process</a:t>
            </a:r>
            <a:endParaRPr/>
          </a:p>
        </p:txBody>
      </p:sp>
      <p:grpSp>
        <p:nvGrpSpPr>
          <p:cNvPr id="161" name="Google Shape;161;p8"/>
          <p:cNvGrpSpPr/>
          <p:nvPr/>
        </p:nvGrpSpPr>
        <p:grpSpPr>
          <a:xfrm>
            <a:off x="120805" y="1677189"/>
            <a:ext cx="10775664" cy="4532761"/>
            <a:chOff x="120805" y="1677189"/>
            <a:chExt cx="10775664" cy="4532761"/>
          </a:xfrm>
        </p:grpSpPr>
        <p:grpSp>
          <p:nvGrpSpPr>
            <p:cNvPr id="162" name="Google Shape;162;p8"/>
            <p:cNvGrpSpPr/>
            <p:nvPr/>
          </p:nvGrpSpPr>
          <p:grpSpPr>
            <a:xfrm>
              <a:off x="767864" y="5629583"/>
              <a:ext cx="1286257" cy="580367"/>
              <a:chOff x="2904848" y="2885814"/>
              <a:chExt cx="1681162" cy="959376"/>
            </a:xfrm>
          </p:grpSpPr>
          <p:sp>
            <p:nvSpPr>
              <p:cNvPr id="163" name="Google Shape;163;p8"/>
              <p:cNvSpPr/>
              <p:nvPr/>
            </p:nvSpPr>
            <p:spPr>
              <a:xfrm>
                <a:off x="2904848" y="2885814"/>
                <a:ext cx="1681162" cy="959376"/>
              </a:xfrm>
              <a:prstGeom prst="flowChartMagneticDisk">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
            <p:nvSpPr>
              <p:cNvPr id="164" name="Google Shape;164;p8"/>
              <p:cNvSpPr/>
              <p:nvPr/>
            </p:nvSpPr>
            <p:spPr>
              <a:xfrm>
                <a:off x="2936469" y="2885814"/>
                <a:ext cx="1608667" cy="319087"/>
              </a:xfrm>
              <a:prstGeom prst="ellipse">
                <a:avLst/>
              </a:prstGeom>
              <a:solidFill>
                <a:srgbClr val="92D050"/>
              </a:solidFill>
              <a:ln>
                <a:noFill/>
              </a:ln>
            </p:spPr>
            <p:txBody>
              <a:bodyPr spcFirstLastPara="1" wrap="square" lIns="182875" tIns="146300" rIns="182875" bIns="146300" anchor="t" anchorCtr="0">
                <a:noAutofit/>
              </a:bodyPr>
              <a:lstStyle/>
              <a:p>
                <a:pPr marL="0" marR="0" lvl="0" indent="0" algn="ctr" rtl="0">
                  <a:lnSpc>
                    <a:spcPct val="90000"/>
                  </a:lnSpc>
                  <a:spcBef>
                    <a:spcPts val="0"/>
                  </a:spcBef>
                  <a:spcAft>
                    <a:spcPts val="0"/>
                  </a:spcAft>
                  <a:buClr>
                    <a:schemeClr val="dk1"/>
                  </a:buClr>
                  <a:buSzPts val="2400"/>
                  <a:buFont typeface="Calibri"/>
                  <a:buNone/>
                </a:pPr>
                <a:endParaRPr sz="2400">
                  <a:solidFill>
                    <a:srgbClr val="FFFFFF"/>
                  </a:solidFill>
                  <a:latin typeface="Calibri"/>
                  <a:ea typeface="Calibri"/>
                  <a:cs typeface="Calibri"/>
                  <a:sym typeface="Calibri"/>
                </a:endParaRPr>
              </a:p>
            </p:txBody>
          </p:sp>
        </p:grpSp>
        <p:grpSp>
          <p:nvGrpSpPr>
            <p:cNvPr id="165" name="Google Shape;165;p8"/>
            <p:cNvGrpSpPr/>
            <p:nvPr/>
          </p:nvGrpSpPr>
          <p:grpSpPr>
            <a:xfrm>
              <a:off x="2603642" y="5172165"/>
              <a:ext cx="1498750" cy="553932"/>
              <a:chOff x="2373792" y="4687461"/>
              <a:chExt cx="1498750" cy="553932"/>
            </a:xfrm>
          </p:grpSpPr>
          <p:grpSp>
            <p:nvGrpSpPr>
              <p:cNvPr id="166" name="Google Shape;166;p8"/>
              <p:cNvGrpSpPr/>
              <p:nvPr/>
            </p:nvGrpSpPr>
            <p:grpSpPr>
              <a:xfrm>
                <a:off x="3130149" y="4687461"/>
                <a:ext cx="742393" cy="334972"/>
                <a:chOff x="2904848" y="2885814"/>
                <a:chExt cx="1681162" cy="959376"/>
              </a:xfrm>
            </p:grpSpPr>
            <p:sp>
              <p:nvSpPr>
                <p:cNvPr id="167" name="Google Shape;167;p8"/>
                <p:cNvSpPr/>
                <p:nvPr/>
              </p:nvSpPr>
              <p:spPr>
                <a:xfrm>
                  <a:off x="2904848" y="2885814"/>
                  <a:ext cx="1681162" cy="959376"/>
                </a:xfrm>
                <a:prstGeom prst="flowChartMagneticDisk">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
              <p:nvSpPr>
                <p:cNvPr id="168" name="Google Shape;168;p8"/>
                <p:cNvSpPr/>
                <p:nvPr/>
              </p:nvSpPr>
              <p:spPr>
                <a:xfrm>
                  <a:off x="2936469" y="2885814"/>
                  <a:ext cx="1608667" cy="319087"/>
                </a:xfrm>
                <a:prstGeom prst="ellipse">
                  <a:avLst/>
                </a:prstGeom>
                <a:solidFill>
                  <a:srgbClr val="92D050"/>
                </a:solidFill>
                <a:ln>
                  <a:noFill/>
                </a:ln>
              </p:spPr>
              <p:txBody>
                <a:bodyPr spcFirstLastPara="1" wrap="square" lIns="182875" tIns="146300" rIns="182875" bIns="146300" anchor="t" anchorCtr="0">
                  <a:noAutofit/>
                </a:bodyPr>
                <a:lstStyle/>
                <a:p>
                  <a:pPr marL="0" marR="0" lvl="0" indent="0" algn="ctr" rtl="0">
                    <a:lnSpc>
                      <a:spcPct val="90000"/>
                    </a:lnSpc>
                    <a:spcBef>
                      <a:spcPts val="0"/>
                    </a:spcBef>
                    <a:spcAft>
                      <a:spcPts val="0"/>
                    </a:spcAft>
                    <a:buClr>
                      <a:schemeClr val="dk1"/>
                    </a:buClr>
                    <a:buSzPts val="2400"/>
                    <a:buFont typeface="Calibri"/>
                    <a:buNone/>
                  </a:pPr>
                  <a:endParaRPr sz="2400">
                    <a:solidFill>
                      <a:srgbClr val="FFFFFF"/>
                    </a:solidFill>
                    <a:latin typeface="Calibri"/>
                    <a:ea typeface="Calibri"/>
                    <a:cs typeface="Calibri"/>
                    <a:sym typeface="Calibri"/>
                  </a:endParaRPr>
                </a:p>
              </p:txBody>
            </p:sp>
          </p:grpSp>
          <p:grpSp>
            <p:nvGrpSpPr>
              <p:cNvPr id="169" name="Google Shape;169;p8"/>
              <p:cNvGrpSpPr/>
              <p:nvPr/>
            </p:nvGrpSpPr>
            <p:grpSpPr>
              <a:xfrm>
                <a:off x="2373792" y="4687461"/>
                <a:ext cx="742393" cy="334972"/>
                <a:chOff x="2904848" y="2885814"/>
                <a:chExt cx="1681162" cy="959376"/>
              </a:xfrm>
            </p:grpSpPr>
            <p:sp>
              <p:nvSpPr>
                <p:cNvPr id="170" name="Google Shape;170;p8"/>
                <p:cNvSpPr/>
                <p:nvPr/>
              </p:nvSpPr>
              <p:spPr>
                <a:xfrm>
                  <a:off x="2904848" y="2885814"/>
                  <a:ext cx="1681162" cy="959376"/>
                </a:xfrm>
                <a:prstGeom prst="flowChartMagneticDisk">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
              <p:nvSpPr>
                <p:cNvPr id="171" name="Google Shape;171;p8"/>
                <p:cNvSpPr/>
                <p:nvPr/>
              </p:nvSpPr>
              <p:spPr>
                <a:xfrm>
                  <a:off x="2936469" y="2885814"/>
                  <a:ext cx="1608667" cy="319087"/>
                </a:xfrm>
                <a:prstGeom prst="ellipse">
                  <a:avLst/>
                </a:prstGeom>
                <a:solidFill>
                  <a:srgbClr val="92D050"/>
                </a:solidFill>
                <a:ln>
                  <a:noFill/>
                </a:ln>
              </p:spPr>
              <p:txBody>
                <a:bodyPr spcFirstLastPara="1" wrap="square" lIns="182875" tIns="146300" rIns="182875" bIns="146300" anchor="t" anchorCtr="0">
                  <a:noAutofit/>
                </a:bodyPr>
                <a:lstStyle/>
                <a:p>
                  <a:pPr marL="0" marR="0" lvl="0" indent="0" algn="ctr" rtl="0">
                    <a:lnSpc>
                      <a:spcPct val="90000"/>
                    </a:lnSpc>
                    <a:spcBef>
                      <a:spcPts val="0"/>
                    </a:spcBef>
                    <a:spcAft>
                      <a:spcPts val="0"/>
                    </a:spcAft>
                    <a:buClr>
                      <a:schemeClr val="dk1"/>
                    </a:buClr>
                    <a:buSzPts val="2400"/>
                    <a:buFont typeface="Calibri"/>
                    <a:buNone/>
                  </a:pPr>
                  <a:endParaRPr sz="2400">
                    <a:solidFill>
                      <a:srgbClr val="FFFFFF"/>
                    </a:solidFill>
                    <a:latin typeface="Calibri"/>
                    <a:ea typeface="Calibri"/>
                    <a:cs typeface="Calibri"/>
                    <a:sym typeface="Calibri"/>
                  </a:endParaRPr>
                </a:p>
              </p:txBody>
            </p:sp>
          </p:grpSp>
          <p:grpSp>
            <p:nvGrpSpPr>
              <p:cNvPr id="172" name="Google Shape;172;p8"/>
              <p:cNvGrpSpPr/>
              <p:nvPr/>
            </p:nvGrpSpPr>
            <p:grpSpPr>
              <a:xfrm>
                <a:off x="2842907" y="4906421"/>
                <a:ext cx="742393" cy="334972"/>
                <a:chOff x="2904848" y="2885814"/>
                <a:chExt cx="1681162" cy="959376"/>
              </a:xfrm>
            </p:grpSpPr>
            <p:sp>
              <p:nvSpPr>
                <p:cNvPr id="173" name="Google Shape;173;p8"/>
                <p:cNvSpPr/>
                <p:nvPr/>
              </p:nvSpPr>
              <p:spPr>
                <a:xfrm>
                  <a:off x="2904848" y="2885814"/>
                  <a:ext cx="1681162" cy="959376"/>
                </a:xfrm>
                <a:prstGeom prst="flowChartMagneticDisk">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
              <p:nvSpPr>
                <p:cNvPr id="174" name="Google Shape;174;p8"/>
                <p:cNvSpPr/>
                <p:nvPr/>
              </p:nvSpPr>
              <p:spPr>
                <a:xfrm>
                  <a:off x="2936469" y="2885814"/>
                  <a:ext cx="1608667" cy="319087"/>
                </a:xfrm>
                <a:prstGeom prst="ellipse">
                  <a:avLst/>
                </a:prstGeom>
                <a:solidFill>
                  <a:srgbClr val="92D050"/>
                </a:solidFill>
                <a:ln>
                  <a:noFill/>
                </a:ln>
              </p:spPr>
              <p:txBody>
                <a:bodyPr spcFirstLastPara="1" wrap="square" lIns="182875" tIns="146300" rIns="182875" bIns="146300" anchor="t" anchorCtr="0">
                  <a:noAutofit/>
                </a:bodyPr>
                <a:lstStyle/>
                <a:p>
                  <a:pPr marL="0" marR="0" lvl="0" indent="0" algn="ctr" rtl="0">
                    <a:lnSpc>
                      <a:spcPct val="90000"/>
                    </a:lnSpc>
                    <a:spcBef>
                      <a:spcPts val="0"/>
                    </a:spcBef>
                    <a:spcAft>
                      <a:spcPts val="0"/>
                    </a:spcAft>
                    <a:buClr>
                      <a:schemeClr val="dk1"/>
                    </a:buClr>
                    <a:buSzPts val="2400"/>
                    <a:buFont typeface="Calibri"/>
                    <a:buNone/>
                  </a:pPr>
                  <a:endParaRPr sz="2400">
                    <a:solidFill>
                      <a:srgbClr val="FFFFFF"/>
                    </a:solidFill>
                    <a:latin typeface="Calibri"/>
                    <a:ea typeface="Calibri"/>
                    <a:cs typeface="Calibri"/>
                    <a:sym typeface="Calibri"/>
                  </a:endParaRPr>
                </a:p>
              </p:txBody>
            </p:sp>
          </p:grpSp>
        </p:grpSp>
        <p:grpSp>
          <p:nvGrpSpPr>
            <p:cNvPr id="175" name="Google Shape;175;p8"/>
            <p:cNvGrpSpPr/>
            <p:nvPr/>
          </p:nvGrpSpPr>
          <p:grpSpPr>
            <a:xfrm>
              <a:off x="6460177" y="3629775"/>
              <a:ext cx="842315" cy="1113850"/>
              <a:chOff x="6742248" y="1541935"/>
              <a:chExt cx="1204130" cy="1592303"/>
            </a:xfrm>
          </p:grpSpPr>
          <p:grpSp>
            <p:nvGrpSpPr>
              <p:cNvPr id="176" name="Google Shape;176;p8"/>
              <p:cNvGrpSpPr/>
              <p:nvPr/>
            </p:nvGrpSpPr>
            <p:grpSpPr>
              <a:xfrm>
                <a:off x="6742248" y="1541935"/>
                <a:ext cx="1204130" cy="1592303"/>
                <a:chOff x="3915" y="2947"/>
                <a:chExt cx="456" cy="603"/>
              </a:xfrm>
            </p:grpSpPr>
            <p:sp>
              <p:nvSpPr>
                <p:cNvPr id="177" name="Google Shape;177;p8"/>
                <p:cNvSpPr/>
                <p:nvPr/>
              </p:nvSpPr>
              <p:spPr>
                <a:xfrm>
                  <a:off x="3915" y="2947"/>
                  <a:ext cx="456" cy="603"/>
                </a:xfrm>
                <a:custGeom>
                  <a:avLst/>
                  <a:gdLst/>
                  <a:ahLst/>
                  <a:cxnLst/>
                  <a:rect l="l" t="t" r="r" b="b"/>
                  <a:pathLst>
                    <a:path w="456" h="603" extrusionOk="0">
                      <a:moveTo>
                        <a:pt x="456" y="603"/>
                      </a:moveTo>
                      <a:lnTo>
                        <a:pt x="0" y="603"/>
                      </a:lnTo>
                      <a:lnTo>
                        <a:pt x="0" y="136"/>
                      </a:lnTo>
                      <a:lnTo>
                        <a:pt x="144" y="0"/>
                      </a:lnTo>
                      <a:lnTo>
                        <a:pt x="456" y="0"/>
                      </a:lnTo>
                      <a:lnTo>
                        <a:pt x="456" y="603"/>
                      </a:lnTo>
                      <a:close/>
                    </a:path>
                  </a:pathLst>
                </a:custGeom>
                <a:solidFill>
                  <a:schemeClr val="lt1"/>
                </a:solidFill>
                <a:ln w="19050" cap="flat" cmpd="sng">
                  <a:solidFill>
                    <a:srgbClr val="73737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78" name="Google Shape;178;p8"/>
                <p:cNvSpPr/>
                <p:nvPr/>
              </p:nvSpPr>
              <p:spPr>
                <a:xfrm>
                  <a:off x="3915" y="2947"/>
                  <a:ext cx="144" cy="136"/>
                </a:xfrm>
                <a:custGeom>
                  <a:avLst/>
                  <a:gdLst/>
                  <a:ahLst/>
                  <a:cxnLst/>
                  <a:rect l="l" t="t" r="r" b="b"/>
                  <a:pathLst>
                    <a:path w="144" h="136" extrusionOk="0">
                      <a:moveTo>
                        <a:pt x="144" y="136"/>
                      </a:moveTo>
                      <a:lnTo>
                        <a:pt x="0" y="136"/>
                      </a:lnTo>
                      <a:lnTo>
                        <a:pt x="144" y="0"/>
                      </a:lnTo>
                      <a:lnTo>
                        <a:pt x="144" y="136"/>
                      </a:lnTo>
                      <a:close/>
                    </a:path>
                  </a:pathLst>
                </a:custGeom>
                <a:solidFill>
                  <a:srgbClr val="737373"/>
                </a:soli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grpSp>
          <p:pic>
            <p:nvPicPr>
              <p:cNvPr id="179" name="Google Shape;179;p8"/>
              <p:cNvPicPr preferRelativeResize="0"/>
              <p:nvPr/>
            </p:nvPicPr>
            <p:blipFill rotWithShape="1">
              <a:blip r:embed="rId3">
                <a:alphaModFix/>
              </a:blip>
              <a:srcRect/>
              <a:stretch/>
            </p:blipFill>
            <p:spPr>
              <a:xfrm>
                <a:off x="6813607" y="2097481"/>
                <a:ext cx="1040387" cy="646454"/>
              </a:xfrm>
              <a:prstGeom prst="rect">
                <a:avLst/>
              </a:prstGeom>
              <a:noFill/>
              <a:ln>
                <a:noFill/>
              </a:ln>
            </p:spPr>
          </p:pic>
        </p:grpSp>
        <p:grpSp>
          <p:nvGrpSpPr>
            <p:cNvPr id="180" name="Google Shape;180;p8"/>
            <p:cNvGrpSpPr/>
            <p:nvPr/>
          </p:nvGrpSpPr>
          <p:grpSpPr>
            <a:xfrm>
              <a:off x="4823601" y="4146880"/>
              <a:ext cx="803488" cy="1062507"/>
              <a:chOff x="6685445" y="3567416"/>
              <a:chExt cx="1250307" cy="1653366"/>
            </a:xfrm>
          </p:grpSpPr>
          <p:sp>
            <p:nvSpPr>
              <p:cNvPr id="181" name="Google Shape;181;p8"/>
              <p:cNvSpPr/>
              <p:nvPr/>
            </p:nvSpPr>
            <p:spPr>
              <a:xfrm>
                <a:off x="6685445" y="3567416"/>
                <a:ext cx="1250307" cy="1653366"/>
              </a:xfrm>
              <a:custGeom>
                <a:avLst/>
                <a:gdLst/>
                <a:ahLst/>
                <a:cxnLst/>
                <a:rect l="l" t="t" r="r" b="b"/>
                <a:pathLst>
                  <a:path w="456" h="603" extrusionOk="0">
                    <a:moveTo>
                      <a:pt x="456" y="603"/>
                    </a:moveTo>
                    <a:lnTo>
                      <a:pt x="0" y="603"/>
                    </a:lnTo>
                    <a:lnTo>
                      <a:pt x="0" y="136"/>
                    </a:lnTo>
                    <a:lnTo>
                      <a:pt x="144" y="0"/>
                    </a:lnTo>
                    <a:lnTo>
                      <a:pt x="456" y="0"/>
                    </a:lnTo>
                    <a:lnTo>
                      <a:pt x="456" y="603"/>
                    </a:lnTo>
                    <a:close/>
                  </a:path>
                </a:pathLst>
              </a:custGeom>
              <a:solidFill>
                <a:schemeClr val="lt1"/>
              </a:solidFill>
              <a:ln w="19050" cap="flat" cmpd="sng">
                <a:solidFill>
                  <a:srgbClr val="73737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82" name="Google Shape;182;p8"/>
              <p:cNvSpPr/>
              <p:nvPr/>
            </p:nvSpPr>
            <p:spPr>
              <a:xfrm>
                <a:off x="6685990" y="3575040"/>
                <a:ext cx="388268" cy="348221"/>
              </a:xfrm>
              <a:custGeom>
                <a:avLst/>
                <a:gdLst/>
                <a:ahLst/>
                <a:cxnLst/>
                <a:rect l="l" t="t" r="r" b="b"/>
                <a:pathLst>
                  <a:path w="144" h="136" extrusionOk="0">
                    <a:moveTo>
                      <a:pt x="144" y="136"/>
                    </a:moveTo>
                    <a:lnTo>
                      <a:pt x="0" y="136"/>
                    </a:lnTo>
                    <a:lnTo>
                      <a:pt x="144" y="0"/>
                    </a:lnTo>
                    <a:lnTo>
                      <a:pt x="144" y="136"/>
                    </a:lnTo>
                    <a:close/>
                  </a:path>
                </a:pathLst>
              </a:custGeom>
              <a:solidFill>
                <a:srgbClr val="737373"/>
              </a:soli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grpSp>
            <p:nvGrpSpPr>
              <p:cNvPr id="183" name="Google Shape;183;p8"/>
              <p:cNvGrpSpPr/>
              <p:nvPr/>
            </p:nvGrpSpPr>
            <p:grpSpPr>
              <a:xfrm>
                <a:off x="6764026" y="4061208"/>
                <a:ext cx="1092138" cy="620636"/>
                <a:chOff x="5617" y="1245"/>
                <a:chExt cx="725" cy="412"/>
              </a:xfrm>
            </p:grpSpPr>
            <p:sp>
              <p:nvSpPr>
                <p:cNvPr id="184" name="Google Shape;184;p8"/>
                <p:cNvSpPr/>
                <p:nvPr/>
              </p:nvSpPr>
              <p:spPr>
                <a:xfrm>
                  <a:off x="5617" y="1416"/>
                  <a:ext cx="151" cy="46"/>
                </a:xfrm>
                <a:prstGeom prst="rect">
                  <a:avLst/>
                </a:prstGeom>
                <a:solidFill>
                  <a:srgbClr val="0072C6"/>
                </a:soli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85" name="Google Shape;185;p8"/>
                <p:cNvSpPr/>
                <p:nvPr/>
              </p:nvSpPr>
              <p:spPr>
                <a:xfrm>
                  <a:off x="5617" y="1483"/>
                  <a:ext cx="151" cy="43"/>
                </a:xfrm>
                <a:prstGeom prst="rect">
                  <a:avLst/>
                </a:prstGeom>
                <a:solidFill>
                  <a:srgbClr val="0072C6"/>
                </a:soli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86" name="Google Shape;186;p8"/>
                <p:cNvSpPr/>
                <p:nvPr/>
              </p:nvSpPr>
              <p:spPr>
                <a:xfrm>
                  <a:off x="5617" y="1547"/>
                  <a:ext cx="151" cy="46"/>
                </a:xfrm>
                <a:prstGeom prst="rect">
                  <a:avLst/>
                </a:prstGeom>
                <a:solidFill>
                  <a:srgbClr val="0072C6"/>
                </a:soli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87" name="Google Shape;187;p8"/>
                <p:cNvSpPr/>
                <p:nvPr/>
              </p:nvSpPr>
              <p:spPr>
                <a:xfrm>
                  <a:off x="5617" y="1338"/>
                  <a:ext cx="151" cy="43"/>
                </a:xfrm>
                <a:prstGeom prst="rect">
                  <a:avLst/>
                </a:prstGeom>
                <a:solidFill>
                  <a:srgbClr val="0072C6"/>
                </a:soli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88" name="Google Shape;188;p8"/>
                <p:cNvSpPr/>
                <p:nvPr/>
              </p:nvSpPr>
              <p:spPr>
                <a:xfrm>
                  <a:off x="6190" y="1302"/>
                  <a:ext cx="152" cy="43"/>
                </a:xfrm>
                <a:prstGeom prst="rect">
                  <a:avLst/>
                </a:prstGeom>
                <a:solidFill>
                  <a:srgbClr val="0072C6"/>
                </a:soli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89" name="Google Shape;189;p8"/>
                <p:cNvSpPr/>
                <p:nvPr/>
              </p:nvSpPr>
              <p:spPr>
                <a:xfrm>
                  <a:off x="6190" y="1366"/>
                  <a:ext cx="152" cy="46"/>
                </a:xfrm>
                <a:prstGeom prst="rect">
                  <a:avLst/>
                </a:prstGeom>
                <a:solidFill>
                  <a:srgbClr val="0072C6"/>
                </a:soli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90" name="Google Shape;190;p8"/>
                <p:cNvSpPr/>
                <p:nvPr/>
              </p:nvSpPr>
              <p:spPr>
                <a:xfrm>
                  <a:off x="6185" y="1547"/>
                  <a:ext cx="152" cy="45"/>
                </a:xfrm>
                <a:prstGeom prst="rect">
                  <a:avLst/>
                </a:prstGeom>
                <a:solidFill>
                  <a:srgbClr val="0072C6"/>
                </a:soli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91" name="Google Shape;191;p8"/>
                <p:cNvSpPr/>
                <p:nvPr/>
              </p:nvSpPr>
              <p:spPr>
                <a:xfrm>
                  <a:off x="6182" y="1610"/>
                  <a:ext cx="152" cy="45"/>
                </a:xfrm>
                <a:prstGeom prst="rect">
                  <a:avLst/>
                </a:prstGeom>
                <a:solidFill>
                  <a:srgbClr val="0072C6"/>
                </a:soli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92" name="Google Shape;192;p8"/>
                <p:cNvSpPr/>
                <p:nvPr/>
              </p:nvSpPr>
              <p:spPr>
                <a:xfrm>
                  <a:off x="5920" y="1483"/>
                  <a:ext cx="152" cy="43"/>
                </a:xfrm>
                <a:prstGeom prst="rect">
                  <a:avLst/>
                </a:prstGeom>
                <a:solidFill>
                  <a:srgbClr val="0072C6"/>
                </a:soli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93" name="Google Shape;193;p8"/>
                <p:cNvSpPr/>
                <p:nvPr/>
              </p:nvSpPr>
              <p:spPr>
                <a:xfrm>
                  <a:off x="5920" y="1547"/>
                  <a:ext cx="152" cy="46"/>
                </a:xfrm>
                <a:prstGeom prst="rect">
                  <a:avLst/>
                </a:prstGeom>
                <a:solidFill>
                  <a:srgbClr val="0072C6"/>
                </a:soli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94" name="Google Shape;194;p8"/>
                <p:cNvSpPr/>
                <p:nvPr/>
              </p:nvSpPr>
              <p:spPr>
                <a:xfrm>
                  <a:off x="5920" y="1614"/>
                  <a:ext cx="152" cy="43"/>
                </a:xfrm>
                <a:prstGeom prst="rect">
                  <a:avLst/>
                </a:prstGeom>
                <a:solidFill>
                  <a:srgbClr val="0072C6"/>
                </a:soli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95" name="Google Shape;195;p8"/>
                <p:cNvSpPr/>
                <p:nvPr/>
              </p:nvSpPr>
              <p:spPr>
                <a:xfrm>
                  <a:off x="5920" y="1245"/>
                  <a:ext cx="152" cy="57"/>
                </a:xfrm>
                <a:prstGeom prst="rect">
                  <a:avLst/>
                </a:prstGeom>
                <a:solidFill>
                  <a:srgbClr val="0072C6"/>
                </a:soli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96" name="Google Shape;196;p8"/>
                <p:cNvSpPr/>
                <p:nvPr/>
              </p:nvSpPr>
              <p:spPr>
                <a:xfrm>
                  <a:off x="5920" y="1416"/>
                  <a:ext cx="152" cy="46"/>
                </a:xfrm>
                <a:prstGeom prst="rect">
                  <a:avLst/>
                </a:prstGeom>
                <a:solidFill>
                  <a:srgbClr val="0072C6"/>
                </a:soli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grpSp>
          <p:cxnSp>
            <p:nvCxnSpPr>
              <p:cNvPr id="197" name="Google Shape;197;p8"/>
              <p:cNvCxnSpPr>
                <a:stCxn id="187" idx="3"/>
                <a:endCxn id="195" idx="1"/>
              </p:cNvCxnSpPr>
              <p:nvPr/>
            </p:nvCxnSpPr>
            <p:spPr>
              <a:xfrm rot="10800000" flipH="1">
                <a:off x="6991492" y="4104091"/>
                <a:ext cx="228900" cy="129600"/>
              </a:xfrm>
              <a:prstGeom prst="straightConnector1">
                <a:avLst/>
              </a:prstGeom>
              <a:noFill/>
              <a:ln w="9525" cap="flat" cmpd="sng">
                <a:solidFill>
                  <a:schemeClr val="dk1"/>
                </a:solidFill>
                <a:prstDash val="solid"/>
                <a:miter lim="800000"/>
                <a:headEnd type="none" w="sm" len="sm"/>
                <a:tailEnd type="none" w="sm" len="sm"/>
              </a:ln>
            </p:spPr>
          </p:cxnSp>
          <p:cxnSp>
            <p:nvCxnSpPr>
              <p:cNvPr id="198" name="Google Shape;198;p8"/>
              <p:cNvCxnSpPr>
                <a:stCxn id="196" idx="0"/>
                <a:endCxn id="195" idx="2"/>
              </p:cNvCxnSpPr>
              <p:nvPr/>
            </p:nvCxnSpPr>
            <p:spPr>
              <a:xfrm rot="10800000">
                <a:off x="7334951" y="4147202"/>
                <a:ext cx="0" cy="171600"/>
              </a:xfrm>
              <a:prstGeom prst="straightConnector1">
                <a:avLst/>
              </a:prstGeom>
              <a:noFill/>
              <a:ln w="9525" cap="flat" cmpd="sng">
                <a:solidFill>
                  <a:schemeClr val="dk1"/>
                </a:solidFill>
                <a:prstDash val="solid"/>
                <a:miter lim="800000"/>
                <a:headEnd type="none" w="sm" len="sm"/>
                <a:tailEnd type="none" w="sm" len="sm"/>
              </a:ln>
            </p:spPr>
          </p:cxnSp>
          <p:cxnSp>
            <p:nvCxnSpPr>
              <p:cNvPr id="199" name="Google Shape;199;p8"/>
              <p:cNvCxnSpPr>
                <a:stCxn id="195" idx="3"/>
                <a:endCxn id="188" idx="1"/>
              </p:cNvCxnSpPr>
              <p:nvPr/>
            </p:nvCxnSpPr>
            <p:spPr>
              <a:xfrm>
                <a:off x="7449437" y="4104140"/>
                <a:ext cx="177900" cy="75300"/>
              </a:xfrm>
              <a:prstGeom prst="straightConnector1">
                <a:avLst/>
              </a:prstGeom>
              <a:noFill/>
              <a:ln w="9525" cap="flat" cmpd="sng">
                <a:solidFill>
                  <a:schemeClr val="dk1"/>
                </a:solidFill>
                <a:prstDash val="solid"/>
                <a:miter lim="800000"/>
                <a:headEnd type="none" w="sm" len="sm"/>
                <a:tailEnd type="none" w="sm" len="sm"/>
              </a:ln>
            </p:spPr>
          </p:cxnSp>
          <p:cxnSp>
            <p:nvCxnSpPr>
              <p:cNvPr id="200" name="Google Shape;200;p8"/>
              <p:cNvCxnSpPr>
                <a:stCxn id="193" idx="3"/>
                <a:endCxn id="190" idx="1"/>
              </p:cNvCxnSpPr>
              <p:nvPr/>
            </p:nvCxnSpPr>
            <p:spPr>
              <a:xfrm rot="10800000" flipH="1">
                <a:off x="7449437" y="4549887"/>
                <a:ext cx="170100" cy="900"/>
              </a:xfrm>
              <a:prstGeom prst="straightConnector1">
                <a:avLst/>
              </a:prstGeom>
              <a:noFill/>
              <a:ln w="9525" cap="flat" cmpd="sng">
                <a:solidFill>
                  <a:schemeClr val="dk1"/>
                </a:solidFill>
                <a:prstDash val="solid"/>
                <a:miter lim="800000"/>
                <a:headEnd type="none" w="sm" len="sm"/>
                <a:tailEnd type="none" w="sm" len="sm"/>
              </a:ln>
            </p:spPr>
          </p:cxnSp>
          <p:cxnSp>
            <p:nvCxnSpPr>
              <p:cNvPr id="201" name="Google Shape;201;p8"/>
              <p:cNvCxnSpPr/>
              <p:nvPr/>
            </p:nvCxnSpPr>
            <p:spPr>
              <a:xfrm>
                <a:off x="7743173" y="4315505"/>
                <a:ext cx="0" cy="200635"/>
              </a:xfrm>
              <a:prstGeom prst="straightConnector1">
                <a:avLst/>
              </a:prstGeom>
              <a:noFill/>
              <a:ln w="9525" cap="flat" cmpd="sng">
                <a:solidFill>
                  <a:schemeClr val="dk1"/>
                </a:solidFill>
                <a:prstDash val="dash"/>
                <a:miter lim="800000"/>
                <a:headEnd type="none" w="sm" len="sm"/>
                <a:tailEnd type="none" w="sm" len="sm"/>
              </a:ln>
            </p:spPr>
          </p:cxnSp>
        </p:grpSp>
        <p:grpSp>
          <p:nvGrpSpPr>
            <p:cNvPr id="202" name="Google Shape;202;p8"/>
            <p:cNvGrpSpPr/>
            <p:nvPr/>
          </p:nvGrpSpPr>
          <p:grpSpPr>
            <a:xfrm>
              <a:off x="8054128" y="2980636"/>
              <a:ext cx="808185" cy="1068717"/>
              <a:chOff x="5025897" y="1506904"/>
              <a:chExt cx="1204130" cy="1592303"/>
            </a:xfrm>
          </p:grpSpPr>
          <p:grpSp>
            <p:nvGrpSpPr>
              <p:cNvPr id="203" name="Google Shape;203;p8"/>
              <p:cNvGrpSpPr/>
              <p:nvPr/>
            </p:nvGrpSpPr>
            <p:grpSpPr>
              <a:xfrm>
                <a:off x="5025897" y="1506904"/>
                <a:ext cx="1204130" cy="1592303"/>
                <a:chOff x="3915" y="2947"/>
                <a:chExt cx="456" cy="603"/>
              </a:xfrm>
            </p:grpSpPr>
            <p:sp>
              <p:nvSpPr>
                <p:cNvPr id="204" name="Google Shape;204;p8"/>
                <p:cNvSpPr/>
                <p:nvPr/>
              </p:nvSpPr>
              <p:spPr>
                <a:xfrm>
                  <a:off x="3915" y="2947"/>
                  <a:ext cx="456" cy="603"/>
                </a:xfrm>
                <a:custGeom>
                  <a:avLst/>
                  <a:gdLst/>
                  <a:ahLst/>
                  <a:cxnLst/>
                  <a:rect l="l" t="t" r="r" b="b"/>
                  <a:pathLst>
                    <a:path w="456" h="603" extrusionOk="0">
                      <a:moveTo>
                        <a:pt x="456" y="603"/>
                      </a:moveTo>
                      <a:lnTo>
                        <a:pt x="0" y="603"/>
                      </a:lnTo>
                      <a:lnTo>
                        <a:pt x="0" y="136"/>
                      </a:lnTo>
                      <a:lnTo>
                        <a:pt x="144" y="0"/>
                      </a:lnTo>
                      <a:lnTo>
                        <a:pt x="456" y="0"/>
                      </a:lnTo>
                      <a:lnTo>
                        <a:pt x="456" y="603"/>
                      </a:lnTo>
                      <a:close/>
                    </a:path>
                  </a:pathLst>
                </a:custGeom>
                <a:solidFill>
                  <a:schemeClr val="lt1"/>
                </a:solidFill>
                <a:ln w="19050" cap="flat" cmpd="sng">
                  <a:solidFill>
                    <a:srgbClr val="73737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205" name="Google Shape;205;p8"/>
                <p:cNvSpPr/>
                <p:nvPr/>
              </p:nvSpPr>
              <p:spPr>
                <a:xfrm>
                  <a:off x="3915" y="2947"/>
                  <a:ext cx="144" cy="136"/>
                </a:xfrm>
                <a:custGeom>
                  <a:avLst/>
                  <a:gdLst/>
                  <a:ahLst/>
                  <a:cxnLst/>
                  <a:rect l="l" t="t" r="r" b="b"/>
                  <a:pathLst>
                    <a:path w="144" h="136" extrusionOk="0">
                      <a:moveTo>
                        <a:pt x="144" y="136"/>
                      </a:moveTo>
                      <a:lnTo>
                        <a:pt x="0" y="136"/>
                      </a:lnTo>
                      <a:lnTo>
                        <a:pt x="144" y="0"/>
                      </a:lnTo>
                      <a:lnTo>
                        <a:pt x="144" y="136"/>
                      </a:lnTo>
                      <a:close/>
                    </a:path>
                  </a:pathLst>
                </a:custGeom>
                <a:solidFill>
                  <a:srgbClr val="737373"/>
                </a:soli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grpSp>
          <p:grpSp>
            <p:nvGrpSpPr>
              <p:cNvPr id="206" name="Google Shape;206;p8"/>
              <p:cNvGrpSpPr/>
              <p:nvPr/>
            </p:nvGrpSpPr>
            <p:grpSpPr>
              <a:xfrm>
                <a:off x="5142186" y="1956191"/>
                <a:ext cx="914400" cy="914400"/>
                <a:chOff x="2566" y="1322"/>
                <a:chExt cx="576" cy="576"/>
              </a:xfrm>
            </p:grpSpPr>
            <p:sp>
              <p:nvSpPr>
                <p:cNvPr id="207" name="Google Shape;207;p8"/>
                <p:cNvSpPr/>
                <p:nvPr/>
              </p:nvSpPr>
              <p:spPr>
                <a:xfrm>
                  <a:off x="2566" y="1322"/>
                  <a:ext cx="576" cy="57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208" name="Google Shape;208;p8"/>
                <p:cNvSpPr/>
                <p:nvPr/>
              </p:nvSpPr>
              <p:spPr>
                <a:xfrm>
                  <a:off x="2599" y="1649"/>
                  <a:ext cx="96" cy="213"/>
                </a:xfrm>
                <a:prstGeom prst="rect">
                  <a:avLst/>
                </a:prstGeom>
                <a:solidFill>
                  <a:srgbClr val="FFB900"/>
                </a:soli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209" name="Google Shape;209;p8"/>
                <p:cNvSpPr/>
                <p:nvPr/>
              </p:nvSpPr>
              <p:spPr>
                <a:xfrm>
                  <a:off x="2872" y="1586"/>
                  <a:ext cx="93" cy="276"/>
                </a:xfrm>
                <a:prstGeom prst="rect">
                  <a:avLst/>
                </a:pr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210" name="Google Shape;210;p8"/>
                <p:cNvSpPr/>
                <p:nvPr/>
              </p:nvSpPr>
              <p:spPr>
                <a:xfrm>
                  <a:off x="3007" y="1400"/>
                  <a:ext cx="96" cy="462"/>
                </a:xfrm>
                <a:prstGeom prst="rect">
                  <a:avLst/>
                </a:prstGeom>
                <a:solidFill>
                  <a:srgbClr val="7FBA00"/>
                </a:soli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211" name="Google Shape;211;p8"/>
                <p:cNvSpPr/>
                <p:nvPr/>
              </p:nvSpPr>
              <p:spPr>
                <a:xfrm>
                  <a:off x="2737" y="1550"/>
                  <a:ext cx="93" cy="312"/>
                </a:xfrm>
                <a:prstGeom prst="rect">
                  <a:avLst/>
                </a:prstGeom>
                <a:solidFill>
                  <a:srgbClr val="B4009E"/>
                </a:soli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grpSp>
        </p:grpSp>
        <p:grpSp>
          <p:nvGrpSpPr>
            <p:cNvPr id="212" name="Google Shape;212;p8"/>
            <p:cNvGrpSpPr/>
            <p:nvPr/>
          </p:nvGrpSpPr>
          <p:grpSpPr>
            <a:xfrm>
              <a:off x="9632422" y="2508427"/>
              <a:ext cx="836246" cy="1105825"/>
              <a:chOff x="7469551" y="4040456"/>
              <a:chExt cx="1204130" cy="1592303"/>
            </a:xfrm>
          </p:grpSpPr>
          <p:grpSp>
            <p:nvGrpSpPr>
              <p:cNvPr id="213" name="Google Shape;213;p8"/>
              <p:cNvGrpSpPr/>
              <p:nvPr/>
            </p:nvGrpSpPr>
            <p:grpSpPr>
              <a:xfrm>
                <a:off x="7469551" y="4040456"/>
                <a:ext cx="1204130" cy="1592303"/>
                <a:chOff x="3915" y="2947"/>
                <a:chExt cx="456" cy="603"/>
              </a:xfrm>
            </p:grpSpPr>
            <p:sp>
              <p:nvSpPr>
                <p:cNvPr id="214" name="Google Shape;214;p8"/>
                <p:cNvSpPr/>
                <p:nvPr/>
              </p:nvSpPr>
              <p:spPr>
                <a:xfrm>
                  <a:off x="3915" y="2947"/>
                  <a:ext cx="456" cy="603"/>
                </a:xfrm>
                <a:custGeom>
                  <a:avLst/>
                  <a:gdLst/>
                  <a:ahLst/>
                  <a:cxnLst/>
                  <a:rect l="l" t="t" r="r" b="b"/>
                  <a:pathLst>
                    <a:path w="456" h="603" extrusionOk="0">
                      <a:moveTo>
                        <a:pt x="456" y="603"/>
                      </a:moveTo>
                      <a:lnTo>
                        <a:pt x="0" y="603"/>
                      </a:lnTo>
                      <a:lnTo>
                        <a:pt x="0" y="136"/>
                      </a:lnTo>
                      <a:lnTo>
                        <a:pt x="144" y="0"/>
                      </a:lnTo>
                      <a:lnTo>
                        <a:pt x="456" y="0"/>
                      </a:lnTo>
                      <a:lnTo>
                        <a:pt x="456" y="603"/>
                      </a:lnTo>
                      <a:close/>
                    </a:path>
                  </a:pathLst>
                </a:custGeom>
                <a:solidFill>
                  <a:schemeClr val="lt1"/>
                </a:solidFill>
                <a:ln w="19050" cap="flat" cmpd="sng">
                  <a:solidFill>
                    <a:srgbClr val="73737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215" name="Google Shape;215;p8"/>
                <p:cNvSpPr/>
                <p:nvPr/>
              </p:nvSpPr>
              <p:spPr>
                <a:xfrm>
                  <a:off x="3915" y="2947"/>
                  <a:ext cx="144" cy="136"/>
                </a:xfrm>
                <a:custGeom>
                  <a:avLst/>
                  <a:gdLst/>
                  <a:ahLst/>
                  <a:cxnLst/>
                  <a:rect l="l" t="t" r="r" b="b"/>
                  <a:pathLst>
                    <a:path w="144" h="136" extrusionOk="0">
                      <a:moveTo>
                        <a:pt x="144" y="136"/>
                      </a:moveTo>
                      <a:lnTo>
                        <a:pt x="0" y="136"/>
                      </a:lnTo>
                      <a:lnTo>
                        <a:pt x="144" y="0"/>
                      </a:lnTo>
                      <a:lnTo>
                        <a:pt x="144" y="136"/>
                      </a:lnTo>
                      <a:close/>
                    </a:path>
                  </a:pathLst>
                </a:custGeom>
                <a:solidFill>
                  <a:srgbClr val="737373"/>
                </a:soli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grpSp>
          <p:grpSp>
            <p:nvGrpSpPr>
              <p:cNvPr id="216" name="Google Shape;216;p8"/>
              <p:cNvGrpSpPr/>
              <p:nvPr/>
            </p:nvGrpSpPr>
            <p:grpSpPr>
              <a:xfrm>
                <a:off x="7560391" y="4460530"/>
                <a:ext cx="973883" cy="973883"/>
                <a:chOff x="4694237" y="5021262"/>
                <a:chExt cx="1371600" cy="1371600"/>
              </a:xfrm>
            </p:grpSpPr>
            <p:sp>
              <p:nvSpPr>
                <p:cNvPr id="217" name="Google Shape;217;p8"/>
                <p:cNvSpPr/>
                <p:nvPr/>
              </p:nvSpPr>
              <p:spPr>
                <a:xfrm>
                  <a:off x="4694237" y="5021262"/>
                  <a:ext cx="1371600" cy="1371600"/>
                </a:xfrm>
                <a:prstGeom prst="ellipse">
                  <a:avLst/>
                </a:prstGeom>
                <a:solidFill>
                  <a:srgbClr val="4668E9"/>
                </a:solidFill>
                <a:ln>
                  <a:noFill/>
                </a:ln>
              </p:spPr>
              <p:txBody>
                <a:bodyPr spcFirstLastPara="1" wrap="square" lIns="182875" tIns="146300" rIns="182875" bIns="146300" anchor="t" anchorCtr="0">
                  <a:noAutofit/>
                </a:bodyPr>
                <a:lstStyle/>
                <a:p>
                  <a:pPr marL="0" marR="0" lvl="0" indent="0" algn="ctr" rtl="0">
                    <a:lnSpc>
                      <a:spcPct val="90000"/>
                    </a:lnSpc>
                    <a:spcBef>
                      <a:spcPts val="0"/>
                    </a:spcBef>
                    <a:spcAft>
                      <a:spcPts val="0"/>
                    </a:spcAft>
                    <a:buClr>
                      <a:schemeClr val="dk1"/>
                    </a:buClr>
                    <a:buSzPts val="2400"/>
                    <a:buFont typeface="Calibri"/>
                    <a:buNone/>
                  </a:pPr>
                  <a:endParaRPr sz="2400">
                    <a:solidFill>
                      <a:srgbClr val="FFFFFF"/>
                    </a:solidFill>
                    <a:latin typeface="Calibri"/>
                    <a:ea typeface="Calibri"/>
                    <a:cs typeface="Calibri"/>
                    <a:sym typeface="Calibri"/>
                  </a:endParaRPr>
                </a:p>
              </p:txBody>
            </p:sp>
            <p:grpSp>
              <p:nvGrpSpPr>
                <p:cNvPr id="218" name="Google Shape;218;p8"/>
                <p:cNvGrpSpPr/>
                <p:nvPr/>
              </p:nvGrpSpPr>
              <p:grpSpPr>
                <a:xfrm rot="10800000">
                  <a:off x="5296301" y="5255490"/>
                  <a:ext cx="182880" cy="903144"/>
                  <a:chOff x="5522594" y="4049597"/>
                  <a:chExt cx="182880" cy="903144"/>
                </a:xfrm>
              </p:grpSpPr>
              <p:sp>
                <p:nvSpPr>
                  <p:cNvPr id="219" name="Google Shape;219;p8"/>
                  <p:cNvSpPr/>
                  <p:nvPr/>
                </p:nvSpPr>
                <p:spPr>
                  <a:xfrm>
                    <a:off x="5537834" y="4049597"/>
                    <a:ext cx="152400" cy="650148"/>
                  </a:xfrm>
                  <a:prstGeom prst="rect">
                    <a:avLst/>
                  </a:prstGeom>
                  <a:solidFill>
                    <a:schemeClr val="lt1"/>
                  </a:solidFill>
                  <a:ln>
                    <a:noFill/>
                  </a:ln>
                </p:spPr>
                <p:txBody>
                  <a:bodyPr spcFirstLastPara="1" wrap="square" lIns="182875" tIns="146300" rIns="182875" bIns="146300" anchor="t" anchorCtr="0">
                    <a:noAutofit/>
                  </a:bodyPr>
                  <a:lstStyle/>
                  <a:p>
                    <a:pPr marL="0" marR="0" lvl="0" indent="0" algn="ctr" rtl="0">
                      <a:lnSpc>
                        <a:spcPct val="90000"/>
                      </a:lnSpc>
                      <a:spcBef>
                        <a:spcPts val="0"/>
                      </a:spcBef>
                      <a:spcAft>
                        <a:spcPts val="0"/>
                      </a:spcAft>
                      <a:buClr>
                        <a:schemeClr val="dk1"/>
                      </a:buClr>
                      <a:buSzPts val="2400"/>
                      <a:buFont typeface="Calibri"/>
                      <a:buNone/>
                    </a:pPr>
                    <a:endParaRPr sz="2400">
                      <a:solidFill>
                        <a:srgbClr val="FFFFFF"/>
                      </a:solidFill>
                      <a:latin typeface="Calibri"/>
                      <a:ea typeface="Calibri"/>
                      <a:cs typeface="Calibri"/>
                      <a:sym typeface="Calibri"/>
                    </a:endParaRPr>
                  </a:p>
                </p:txBody>
              </p:sp>
              <p:sp>
                <p:nvSpPr>
                  <p:cNvPr id="220" name="Google Shape;220;p8"/>
                  <p:cNvSpPr/>
                  <p:nvPr/>
                </p:nvSpPr>
                <p:spPr>
                  <a:xfrm>
                    <a:off x="5522594" y="4769861"/>
                    <a:ext cx="182880" cy="182880"/>
                  </a:xfrm>
                  <a:prstGeom prst="ellipse">
                    <a:avLst/>
                  </a:prstGeom>
                  <a:solidFill>
                    <a:schemeClr val="lt1"/>
                  </a:solidFill>
                  <a:ln>
                    <a:noFill/>
                  </a:ln>
                </p:spPr>
                <p:txBody>
                  <a:bodyPr spcFirstLastPara="1" wrap="square" lIns="182875" tIns="146300" rIns="182875" bIns="146300" anchor="t" anchorCtr="0">
                    <a:noAutofit/>
                  </a:bodyPr>
                  <a:lstStyle/>
                  <a:p>
                    <a:pPr marL="0" marR="0" lvl="0" indent="0" algn="ctr" rtl="0">
                      <a:lnSpc>
                        <a:spcPct val="90000"/>
                      </a:lnSpc>
                      <a:spcBef>
                        <a:spcPts val="0"/>
                      </a:spcBef>
                      <a:spcAft>
                        <a:spcPts val="0"/>
                      </a:spcAft>
                      <a:buClr>
                        <a:schemeClr val="dk1"/>
                      </a:buClr>
                      <a:buSzPts val="2400"/>
                      <a:buFont typeface="Calibri"/>
                      <a:buNone/>
                    </a:pPr>
                    <a:endParaRPr sz="2400">
                      <a:solidFill>
                        <a:srgbClr val="FFFFFF"/>
                      </a:solidFill>
                      <a:latin typeface="Calibri"/>
                      <a:ea typeface="Calibri"/>
                      <a:cs typeface="Calibri"/>
                      <a:sym typeface="Calibri"/>
                    </a:endParaRPr>
                  </a:p>
                </p:txBody>
              </p:sp>
            </p:grpSp>
          </p:grpSp>
        </p:grpSp>
        <p:cxnSp>
          <p:nvCxnSpPr>
            <p:cNvPr id="221" name="Google Shape;221;p8"/>
            <p:cNvCxnSpPr/>
            <p:nvPr/>
          </p:nvCxnSpPr>
          <p:spPr>
            <a:xfrm rot="10800000" flipH="1">
              <a:off x="2139676" y="5608860"/>
              <a:ext cx="669305" cy="190150"/>
            </a:xfrm>
            <a:prstGeom prst="straightConnector1">
              <a:avLst/>
            </a:prstGeom>
            <a:noFill/>
            <a:ln w="19050" cap="flat" cmpd="sng">
              <a:solidFill>
                <a:schemeClr val="dk1"/>
              </a:solidFill>
              <a:prstDash val="solid"/>
              <a:miter lim="800000"/>
              <a:headEnd type="none" w="sm" len="sm"/>
              <a:tailEnd type="triangle" w="lg" len="lg"/>
            </a:ln>
          </p:spPr>
        </p:cxnSp>
        <p:cxnSp>
          <p:nvCxnSpPr>
            <p:cNvPr id="222" name="Google Shape;222;p8"/>
            <p:cNvCxnSpPr/>
            <p:nvPr/>
          </p:nvCxnSpPr>
          <p:spPr>
            <a:xfrm rot="10800000" flipH="1">
              <a:off x="4084343" y="4948604"/>
              <a:ext cx="669305" cy="190150"/>
            </a:xfrm>
            <a:prstGeom prst="straightConnector1">
              <a:avLst/>
            </a:prstGeom>
            <a:noFill/>
            <a:ln w="19050" cap="flat" cmpd="sng">
              <a:solidFill>
                <a:schemeClr val="dk1"/>
              </a:solidFill>
              <a:prstDash val="solid"/>
              <a:miter lim="800000"/>
              <a:headEnd type="none" w="sm" len="sm"/>
              <a:tailEnd type="triangle" w="lg" len="lg"/>
            </a:ln>
          </p:spPr>
        </p:cxnSp>
        <p:cxnSp>
          <p:nvCxnSpPr>
            <p:cNvPr id="223" name="Google Shape;223;p8"/>
            <p:cNvCxnSpPr/>
            <p:nvPr/>
          </p:nvCxnSpPr>
          <p:spPr>
            <a:xfrm rot="10800000" flipH="1">
              <a:off x="5734843" y="4403044"/>
              <a:ext cx="669305" cy="190150"/>
            </a:xfrm>
            <a:prstGeom prst="straightConnector1">
              <a:avLst/>
            </a:prstGeom>
            <a:noFill/>
            <a:ln w="19050" cap="flat" cmpd="sng">
              <a:solidFill>
                <a:schemeClr val="dk1"/>
              </a:solidFill>
              <a:prstDash val="solid"/>
              <a:miter lim="800000"/>
              <a:headEnd type="none" w="sm" len="sm"/>
              <a:tailEnd type="triangle" w="lg" len="lg"/>
            </a:ln>
          </p:spPr>
        </p:cxnSp>
        <p:cxnSp>
          <p:nvCxnSpPr>
            <p:cNvPr id="224" name="Google Shape;224;p8"/>
            <p:cNvCxnSpPr/>
            <p:nvPr/>
          </p:nvCxnSpPr>
          <p:spPr>
            <a:xfrm rot="10800000" flipH="1">
              <a:off x="7347243" y="3882884"/>
              <a:ext cx="669305" cy="190150"/>
            </a:xfrm>
            <a:prstGeom prst="straightConnector1">
              <a:avLst/>
            </a:prstGeom>
            <a:noFill/>
            <a:ln w="19050" cap="flat" cmpd="sng">
              <a:solidFill>
                <a:schemeClr val="dk1"/>
              </a:solidFill>
              <a:prstDash val="solid"/>
              <a:miter lim="800000"/>
              <a:headEnd type="none" w="sm" len="sm"/>
              <a:tailEnd type="triangle" w="lg" len="lg"/>
            </a:ln>
          </p:spPr>
        </p:cxnSp>
        <p:cxnSp>
          <p:nvCxnSpPr>
            <p:cNvPr id="225" name="Google Shape;225;p8"/>
            <p:cNvCxnSpPr/>
            <p:nvPr/>
          </p:nvCxnSpPr>
          <p:spPr>
            <a:xfrm rot="10800000" flipH="1">
              <a:off x="8934243" y="3400824"/>
              <a:ext cx="669305" cy="190150"/>
            </a:xfrm>
            <a:prstGeom prst="straightConnector1">
              <a:avLst/>
            </a:prstGeom>
            <a:noFill/>
            <a:ln w="19050" cap="flat" cmpd="sng">
              <a:solidFill>
                <a:schemeClr val="dk1"/>
              </a:solidFill>
              <a:prstDash val="solid"/>
              <a:miter lim="800000"/>
              <a:headEnd type="none" w="sm" len="sm"/>
              <a:tailEnd type="triangle" w="lg" len="lg"/>
            </a:ln>
          </p:spPr>
        </p:cxnSp>
        <p:sp>
          <p:nvSpPr>
            <p:cNvPr id="226" name="Google Shape;226;p8"/>
            <p:cNvSpPr/>
            <p:nvPr/>
          </p:nvSpPr>
          <p:spPr>
            <a:xfrm>
              <a:off x="499045" y="4316465"/>
              <a:ext cx="1523803" cy="378140"/>
            </a:xfrm>
            <a:prstGeom prst="wedgeRoundRectCallout">
              <a:avLst>
                <a:gd name="adj1" fmla="val 74179"/>
                <a:gd name="adj2" fmla="val 311032"/>
                <a:gd name="adj3" fmla="val 16667"/>
              </a:avLst>
            </a:prstGeom>
            <a:solidFill>
              <a:schemeClr val="lt1"/>
            </a:solidFill>
            <a:ln w="12700"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Quattrocento Sans"/>
                <a:buNone/>
              </a:pPr>
              <a:r>
                <a:rPr lang="en-US" sz="1600">
                  <a:solidFill>
                    <a:schemeClr val="dk1"/>
                  </a:solidFill>
                  <a:latin typeface="Quattrocento Sans"/>
                  <a:ea typeface="Quattrocento Sans"/>
                  <a:cs typeface="Quattrocento Sans"/>
                  <a:sym typeface="Quattrocento Sans"/>
                </a:rPr>
                <a:t>Selection</a:t>
              </a:r>
              <a:endParaRPr sz="1600">
                <a:solidFill>
                  <a:schemeClr val="dk1"/>
                </a:solidFill>
                <a:latin typeface="Quattrocento Sans"/>
                <a:ea typeface="Quattrocento Sans"/>
                <a:cs typeface="Quattrocento Sans"/>
                <a:sym typeface="Quattrocento Sans"/>
              </a:endParaRPr>
            </a:p>
          </p:txBody>
        </p:sp>
        <p:sp>
          <p:nvSpPr>
            <p:cNvPr id="227" name="Google Shape;227;p8"/>
            <p:cNvSpPr/>
            <p:nvPr/>
          </p:nvSpPr>
          <p:spPr>
            <a:xfrm>
              <a:off x="2585775" y="3700075"/>
              <a:ext cx="1523803" cy="378140"/>
            </a:xfrm>
            <a:prstGeom prst="wedgeRoundRectCallout">
              <a:avLst>
                <a:gd name="adj1" fmla="val 62511"/>
                <a:gd name="adj2" fmla="val 300957"/>
                <a:gd name="adj3" fmla="val 16667"/>
              </a:avLst>
            </a:prstGeom>
            <a:solidFill>
              <a:schemeClr val="lt1"/>
            </a:solidFill>
            <a:ln w="12700"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Quattrocento Sans"/>
                <a:buNone/>
              </a:pPr>
              <a:r>
                <a:rPr lang="en-US" sz="1600">
                  <a:solidFill>
                    <a:schemeClr val="dk1"/>
                  </a:solidFill>
                  <a:latin typeface="Quattrocento Sans"/>
                  <a:ea typeface="Quattrocento Sans"/>
                  <a:cs typeface="Quattrocento Sans"/>
                  <a:sym typeface="Quattrocento Sans"/>
                </a:rPr>
                <a:t>Preprocessing</a:t>
              </a:r>
              <a:endParaRPr sz="1600">
                <a:solidFill>
                  <a:schemeClr val="dk1"/>
                </a:solidFill>
                <a:latin typeface="Quattrocento Sans"/>
                <a:ea typeface="Quattrocento Sans"/>
                <a:cs typeface="Quattrocento Sans"/>
                <a:sym typeface="Quattrocento Sans"/>
              </a:endParaRPr>
            </a:p>
          </p:txBody>
        </p:sp>
        <p:sp>
          <p:nvSpPr>
            <p:cNvPr id="228" name="Google Shape;228;p8"/>
            <p:cNvSpPr/>
            <p:nvPr/>
          </p:nvSpPr>
          <p:spPr>
            <a:xfrm>
              <a:off x="4631865" y="3022725"/>
              <a:ext cx="1616535" cy="397876"/>
            </a:xfrm>
            <a:prstGeom prst="wedgeRoundRectCallout">
              <a:avLst>
                <a:gd name="adj1" fmla="val 35732"/>
                <a:gd name="adj2" fmla="val 321048"/>
                <a:gd name="adj3" fmla="val 16667"/>
              </a:avLst>
            </a:prstGeom>
            <a:solidFill>
              <a:schemeClr val="lt1"/>
            </a:solidFill>
            <a:ln w="12700"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Quattrocento Sans"/>
                <a:buNone/>
              </a:pPr>
              <a:r>
                <a:rPr lang="en-US" sz="1600">
                  <a:solidFill>
                    <a:schemeClr val="dk1"/>
                  </a:solidFill>
                  <a:latin typeface="Quattrocento Sans"/>
                  <a:ea typeface="Quattrocento Sans"/>
                  <a:cs typeface="Quattrocento Sans"/>
                  <a:sym typeface="Quattrocento Sans"/>
                </a:rPr>
                <a:t>Transformation</a:t>
              </a:r>
              <a:endParaRPr sz="1600">
                <a:solidFill>
                  <a:schemeClr val="dk1"/>
                </a:solidFill>
                <a:latin typeface="Quattrocento Sans"/>
                <a:ea typeface="Quattrocento Sans"/>
                <a:cs typeface="Quattrocento Sans"/>
                <a:sym typeface="Quattrocento Sans"/>
              </a:endParaRPr>
            </a:p>
          </p:txBody>
        </p:sp>
        <p:sp>
          <p:nvSpPr>
            <p:cNvPr id="229" name="Google Shape;229;p8"/>
            <p:cNvSpPr/>
            <p:nvPr/>
          </p:nvSpPr>
          <p:spPr>
            <a:xfrm>
              <a:off x="6698275" y="2375855"/>
              <a:ext cx="1523803" cy="378140"/>
            </a:xfrm>
            <a:prstGeom prst="wedgeRoundRectCallout">
              <a:avLst>
                <a:gd name="adj1" fmla="val 5837"/>
                <a:gd name="adj2" fmla="val 368128"/>
                <a:gd name="adj3" fmla="val 16667"/>
              </a:avLst>
            </a:prstGeom>
            <a:solidFill>
              <a:schemeClr val="lt1"/>
            </a:solidFill>
            <a:ln w="12700"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Quattrocento Sans"/>
                <a:buNone/>
              </a:pPr>
              <a:r>
                <a:rPr lang="en-US" sz="1600">
                  <a:solidFill>
                    <a:schemeClr val="dk1"/>
                  </a:solidFill>
                  <a:latin typeface="Quattrocento Sans"/>
                  <a:ea typeface="Quattrocento Sans"/>
                  <a:cs typeface="Quattrocento Sans"/>
                  <a:sym typeface="Quattrocento Sans"/>
                </a:rPr>
                <a:t>Data Mining</a:t>
              </a:r>
              <a:endParaRPr sz="1600">
                <a:solidFill>
                  <a:schemeClr val="dk1"/>
                </a:solidFill>
                <a:latin typeface="Quattrocento Sans"/>
                <a:ea typeface="Quattrocento Sans"/>
                <a:cs typeface="Quattrocento Sans"/>
                <a:sym typeface="Quattrocento Sans"/>
              </a:endParaRPr>
            </a:p>
          </p:txBody>
        </p:sp>
        <p:sp>
          <p:nvSpPr>
            <p:cNvPr id="230" name="Google Shape;230;p8"/>
            <p:cNvSpPr/>
            <p:nvPr/>
          </p:nvSpPr>
          <p:spPr>
            <a:xfrm>
              <a:off x="8218484" y="1677189"/>
              <a:ext cx="1523803" cy="526919"/>
            </a:xfrm>
            <a:prstGeom prst="wedgeRoundRectCallout">
              <a:avLst>
                <a:gd name="adj1" fmla="val 13339"/>
                <a:gd name="adj2" fmla="val 287922"/>
                <a:gd name="adj3" fmla="val 16667"/>
              </a:avLst>
            </a:prstGeom>
            <a:solidFill>
              <a:schemeClr val="lt1"/>
            </a:solidFill>
            <a:ln w="12700"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Quattrocento Sans"/>
                <a:buNone/>
              </a:pPr>
              <a:r>
                <a:rPr lang="en-US" sz="1600">
                  <a:solidFill>
                    <a:schemeClr val="dk1"/>
                  </a:solidFill>
                  <a:latin typeface="Quattrocento Sans"/>
                  <a:ea typeface="Quattrocento Sans"/>
                  <a:cs typeface="Quattrocento Sans"/>
                  <a:sym typeface="Quattrocento Sans"/>
                </a:rPr>
                <a:t>Interpretation / Evaluation</a:t>
              </a:r>
              <a:endParaRPr sz="1600">
                <a:solidFill>
                  <a:schemeClr val="dk1"/>
                </a:solidFill>
                <a:latin typeface="Quattrocento Sans"/>
                <a:ea typeface="Quattrocento Sans"/>
                <a:cs typeface="Quattrocento Sans"/>
                <a:sym typeface="Quattrocento Sans"/>
              </a:endParaRPr>
            </a:p>
          </p:txBody>
        </p:sp>
        <p:sp>
          <p:nvSpPr>
            <p:cNvPr id="231" name="Google Shape;231;p8"/>
            <p:cNvSpPr txBox="1"/>
            <p:nvPr/>
          </p:nvSpPr>
          <p:spPr>
            <a:xfrm>
              <a:off x="120805" y="5735100"/>
              <a:ext cx="65915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2060"/>
                </a:buClr>
                <a:buSzPts val="1800"/>
                <a:buFont typeface="Quattrocento Sans"/>
                <a:buNone/>
              </a:pPr>
              <a:r>
                <a:rPr lang="en-US" sz="1800">
                  <a:solidFill>
                    <a:srgbClr val="002060"/>
                  </a:solidFill>
                  <a:latin typeface="Quattrocento Sans"/>
                  <a:ea typeface="Quattrocento Sans"/>
                  <a:cs typeface="Quattrocento Sans"/>
                  <a:sym typeface="Quattrocento Sans"/>
                </a:rPr>
                <a:t>Data</a:t>
              </a:r>
              <a:endParaRPr sz="1800">
                <a:solidFill>
                  <a:srgbClr val="002060"/>
                </a:solidFill>
                <a:latin typeface="Quattrocento Sans"/>
                <a:ea typeface="Quattrocento Sans"/>
                <a:cs typeface="Quattrocento Sans"/>
                <a:sym typeface="Quattrocento Sans"/>
              </a:endParaRPr>
            </a:p>
          </p:txBody>
        </p:sp>
        <p:sp>
          <p:nvSpPr>
            <p:cNvPr id="232" name="Google Shape;232;p8"/>
            <p:cNvSpPr txBox="1"/>
            <p:nvPr/>
          </p:nvSpPr>
          <p:spPr>
            <a:xfrm>
              <a:off x="2740898" y="5679812"/>
              <a:ext cx="134344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2060"/>
                </a:buClr>
                <a:buSzPts val="1800"/>
                <a:buFont typeface="Quattrocento Sans"/>
                <a:buNone/>
              </a:pPr>
              <a:r>
                <a:rPr lang="en-US" sz="1800">
                  <a:solidFill>
                    <a:srgbClr val="002060"/>
                  </a:solidFill>
                  <a:latin typeface="Quattrocento Sans"/>
                  <a:ea typeface="Quattrocento Sans"/>
                  <a:cs typeface="Quattrocento Sans"/>
                  <a:sym typeface="Quattrocento Sans"/>
                </a:rPr>
                <a:t>Target Data</a:t>
              </a:r>
              <a:endParaRPr sz="1800">
                <a:solidFill>
                  <a:srgbClr val="002060"/>
                </a:solidFill>
                <a:latin typeface="Quattrocento Sans"/>
                <a:ea typeface="Quattrocento Sans"/>
                <a:cs typeface="Quattrocento Sans"/>
                <a:sym typeface="Quattrocento Sans"/>
              </a:endParaRPr>
            </a:p>
          </p:txBody>
        </p:sp>
        <p:sp>
          <p:nvSpPr>
            <p:cNvPr id="233" name="Google Shape;233;p8"/>
            <p:cNvSpPr txBox="1"/>
            <p:nvPr/>
          </p:nvSpPr>
          <p:spPr>
            <a:xfrm>
              <a:off x="4369447" y="5147162"/>
              <a:ext cx="1772283"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002060"/>
                </a:buClr>
                <a:buSzPts val="1800"/>
                <a:buFont typeface="Quattrocento Sans"/>
                <a:buNone/>
              </a:pPr>
              <a:r>
                <a:rPr lang="en-US" sz="1800">
                  <a:solidFill>
                    <a:srgbClr val="002060"/>
                  </a:solidFill>
                  <a:latin typeface="Quattrocento Sans"/>
                  <a:ea typeface="Quattrocento Sans"/>
                  <a:cs typeface="Quattrocento Sans"/>
                  <a:sym typeface="Quattrocento Sans"/>
                </a:rPr>
                <a:t>Preprocessed Data</a:t>
              </a:r>
              <a:endParaRPr sz="1800">
                <a:solidFill>
                  <a:srgbClr val="002060"/>
                </a:solidFill>
                <a:latin typeface="Quattrocento Sans"/>
                <a:ea typeface="Quattrocento Sans"/>
                <a:cs typeface="Quattrocento Sans"/>
                <a:sym typeface="Quattrocento Sans"/>
              </a:endParaRPr>
            </a:p>
          </p:txBody>
        </p:sp>
        <p:sp>
          <p:nvSpPr>
            <p:cNvPr id="234" name="Google Shape;234;p8"/>
            <p:cNvSpPr txBox="1"/>
            <p:nvPr/>
          </p:nvSpPr>
          <p:spPr>
            <a:xfrm>
              <a:off x="6051253" y="4718468"/>
              <a:ext cx="1772283"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002060"/>
                </a:buClr>
                <a:buSzPts val="1800"/>
                <a:buFont typeface="Quattrocento Sans"/>
                <a:buNone/>
              </a:pPr>
              <a:r>
                <a:rPr lang="en-US" sz="1800">
                  <a:solidFill>
                    <a:srgbClr val="002060"/>
                  </a:solidFill>
                  <a:latin typeface="Quattrocento Sans"/>
                  <a:ea typeface="Quattrocento Sans"/>
                  <a:cs typeface="Quattrocento Sans"/>
                  <a:sym typeface="Quattrocento Sans"/>
                </a:rPr>
                <a:t>Transformed Data</a:t>
              </a:r>
              <a:endParaRPr sz="1800">
                <a:solidFill>
                  <a:srgbClr val="002060"/>
                </a:solidFill>
                <a:latin typeface="Quattrocento Sans"/>
                <a:ea typeface="Quattrocento Sans"/>
                <a:cs typeface="Quattrocento Sans"/>
                <a:sym typeface="Quattrocento Sans"/>
              </a:endParaRPr>
            </a:p>
          </p:txBody>
        </p:sp>
        <p:sp>
          <p:nvSpPr>
            <p:cNvPr id="235" name="Google Shape;235;p8"/>
            <p:cNvSpPr txBox="1"/>
            <p:nvPr/>
          </p:nvSpPr>
          <p:spPr>
            <a:xfrm>
              <a:off x="7621623" y="4012900"/>
              <a:ext cx="1725577"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002060"/>
                </a:buClr>
                <a:buSzPts val="1800"/>
                <a:buFont typeface="Quattrocento Sans"/>
                <a:buNone/>
              </a:pPr>
              <a:r>
                <a:rPr lang="en-US" sz="1800">
                  <a:solidFill>
                    <a:srgbClr val="002060"/>
                  </a:solidFill>
                  <a:latin typeface="Quattrocento Sans"/>
                  <a:ea typeface="Quattrocento Sans"/>
                  <a:cs typeface="Quattrocento Sans"/>
                  <a:sym typeface="Quattrocento Sans"/>
                </a:rPr>
                <a:t>Patterns</a:t>
              </a:r>
              <a:endParaRPr sz="1800">
                <a:solidFill>
                  <a:srgbClr val="002060"/>
                </a:solidFill>
                <a:latin typeface="Quattrocento Sans"/>
                <a:ea typeface="Quattrocento Sans"/>
                <a:cs typeface="Quattrocento Sans"/>
                <a:sym typeface="Quattrocento Sans"/>
              </a:endParaRPr>
            </a:p>
          </p:txBody>
        </p:sp>
        <p:sp>
          <p:nvSpPr>
            <p:cNvPr id="236" name="Google Shape;236;p8"/>
            <p:cNvSpPr txBox="1"/>
            <p:nvPr/>
          </p:nvSpPr>
          <p:spPr>
            <a:xfrm>
              <a:off x="9170892" y="3648706"/>
              <a:ext cx="1725577"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002060"/>
                </a:buClr>
                <a:buSzPts val="1800"/>
                <a:buFont typeface="Quattrocento Sans"/>
                <a:buNone/>
              </a:pPr>
              <a:r>
                <a:rPr lang="en-US" sz="1800">
                  <a:solidFill>
                    <a:srgbClr val="002060"/>
                  </a:solidFill>
                  <a:latin typeface="Quattrocento Sans"/>
                  <a:ea typeface="Quattrocento Sans"/>
                  <a:cs typeface="Quattrocento Sans"/>
                  <a:sym typeface="Quattrocento Sans"/>
                </a:rPr>
                <a:t>Information</a:t>
              </a:r>
              <a:endParaRPr sz="1800">
                <a:solidFill>
                  <a:srgbClr val="002060"/>
                </a:solidFill>
                <a:latin typeface="Quattrocento Sans"/>
                <a:ea typeface="Quattrocento Sans"/>
                <a:cs typeface="Quattrocento Sans"/>
                <a:sym typeface="Quattrocento Sans"/>
              </a:endParaRPr>
            </a:p>
          </p:txBody>
        </p:sp>
      </p:grpSp>
      <p:sp>
        <p:nvSpPr>
          <p:cNvPr id="237" name="Google Shape;237;p8"/>
          <p:cNvSpPr txBox="1"/>
          <p:nvPr/>
        </p:nvSpPr>
        <p:spPr>
          <a:xfrm>
            <a:off x="838200" y="6346917"/>
            <a:ext cx="11275108" cy="25417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1200"/>
              <a:buFont typeface="Calibri"/>
              <a:buNone/>
            </a:pPr>
            <a:r>
              <a:rPr lang="en-US" sz="1200">
                <a:solidFill>
                  <a:schemeClr val="lt1"/>
                </a:solidFill>
                <a:latin typeface="Calibri"/>
                <a:ea typeface="Calibri"/>
                <a:cs typeface="Calibri"/>
                <a:sym typeface="Calibri"/>
              </a:rPr>
              <a:t>Based on content in “From Data Mining to Knowledge Discovery”, AI Magazine, Vol 17, No. 3 (1996)</a:t>
            </a:r>
            <a:endParaRPr sz="1200">
              <a:solidFill>
                <a:schemeClr val="dk1"/>
              </a:solidFill>
              <a:latin typeface="Calibri"/>
              <a:ea typeface="Calibri"/>
              <a:cs typeface="Calibri"/>
              <a:sym typeface="Calibri"/>
            </a:endParaRPr>
          </a:p>
          <a:p>
            <a:pPr marL="0" marR="0" lvl="0" indent="0" algn="l" rtl="0">
              <a:spcBef>
                <a:spcPts val="0"/>
              </a:spcBef>
              <a:spcAft>
                <a:spcPts val="0"/>
              </a:spcAft>
              <a:buClr>
                <a:schemeClr val="lt1"/>
              </a:buClr>
              <a:buSzPts val="1200"/>
              <a:buFont typeface="Calibri"/>
              <a:buNone/>
            </a:pPr>
            <a:r>
              <a:rPr lang="en-US" sz="1200">
                <a:solidFill>
                  <a:schemeClr val="lt1"/>
                </a:solidFill>
                <a:latin typeface="Calibri"/>
                <a:ea typeface="Calibri"/>
                <a:cs typeface="Calibri"/>
                <a:sym typeface="Calibri"/>
              </a:rPr>
              <a:t>http://www.aaai.org/ojs/index.php/aimagazine/article/view/1230</a:t>
            </a:r>
            <a:endParaRPr sz="1200">
              <a:solidFill>
                <a:schemeClr val="dk1"/>
              </a:solidFill>
              <a:latin typeface="Calibri"/>
              <a:ea typeface="Calibri"/>
              <a:cs typeface="Calibri"/>
              <a:sym typeface="Calibri"/>
            </a:endParaRPr>
          </a:p>
        </p:txBody>
      </p:sp>
      <p:cxnSp>
        <p:nvCxnSpPr>
          <p:cNvPr id="238" name="Google Shape;238;p8"/>
          <p:cNvCxnSpPr/>
          <p:nvPr/>
        </p:nvCxnSpPr>
        <p:spPr>
          <a:xfrm>
            <a:off x="9093200" y="3776140"/>
            <a:ext cx="0" cy="2387594"/>
          </a:xfrm>
          <a:prstGeom prst="straightConnector1">
            <a:avLst/>
          </a:prstGeom>
          <a:noFill/>
          <a:ln w="38100" cap="flat" cmpd="sng">
            <a:solidFill>
              <a:srgbClr val="7F7F7F"/>
            </a:solidFill>
            <a:prstDash val="solid"/>
            <a:miter lim="800000"/>
            <a:headEnd type="none" w="sm" len="sm"/>
            <a:tailEnd type="stealth" w="med" len="med"/>
          </a:ln>
        </p:spPr>
      </p:cxnSp>
      <p:cxnSp>
        <p:nvCxnSpPr>
          <p:cNvPr id="239" name="Google Shape;239;p8"/>
          <p:cNvCxnSpPr/>
          <p:nvPr/>
        </p:nvCxnSpPr>
        <p:spPr>
          <a:xfrm rot="10800000">
            <a:off x="2421468" y="6163730"/>
            <a:ext cx="6671734" cy="0"/>
          </a:xfrm>
          <a:prstGeom prst="straightConnector1">
            <a:avLst/>
          </a:prstGeom>
          <a:noFill/>
          <a:ln w="38100" cap="flat" cmpd="sng">
            <a:solidFill>
              <a:srgbClr val="7F7F7F"/>
            </a:solidFill>
            <a:prstDash val="solid"/>
            <a:miter lim="800000"/>
            <a:headEnd type="none" w="sm" len="sm"/>
            <a:tailEnd type="stealth" w="med" len="med"/>
          </a:ln>
        </p:spPr>
      </p:cxnSp>
      <p:cxnSp>
        <p:nvCxnSpPr>
          <p:cNvPr id="240" name="Google Shape;240;p8"/>
          <p:cNvCxnSpPr/>
          <p:nvPr/>
        </p:nvCxnSpPr>
        <p:spPr>
          <a:xfrm rot="10800000">
            <a:off x="7638556" y="4197566"/>
            <a:ext cx="0" cy="1915373"/>
          </a:xfrm>
          <a:prstGeom prst="straightConnector1">
            <a:avLst/>
          </a:prstGeom>
          <a:noFill/>
          <a:ln w="38100" cap="flat" cmpd="sng">
            <a:solidFill>
              <a:srgbClr val="7F7F7F"/>
            </a:solidFill>
            <a:prstDash val="solid"/>
            <a:miter lim="800000"/>
            <a:headEnd type="none" w="sm" len="sm"/>
            <a:tailEnd type="stealth" w="med" len="med"/>
          </a:ln>
        </p:spPr>
      </p:cxnSp>
      <p:cxnSp>
        <p:nvCxnSpPr>
          <p:cNvPr id="241" name="Google Shape;241;p8"/>
          <p:cNvCxnSpPr/>
          <p:nvPr/>
        </p:nvCxnSpPr>
        <p:spPr>
          <a:xfrm rot="10800000">
            <a:off x="6062133" y="4741335"/>
            <a:ext cx="1623" cy="1371606"/>
          </a:xfrm>
          <a:prstGeom prst="straightConnector1">
            <a:avLst/>
          </a:prstGeom>
          <a:noFill/>
          <a:ln w="38100" cap="flat" cmpd="sng">
            <a:solidFill>
              <a:srgbClr val="7F7F7F"/>
            </a:solidFill>
            <a:prstDash val="solid"/>
            <a:miter lim="800000"/>
            <a:headEnd type="none" w="sm" len="sm"/>
            <a:tailEnd type="stealth" w="med" len="med"/>
          </a:ln>
        </p:spPr>
      </p:cxnSp>
      <p:cxnSp>
        <p:nvCxnSpPr>
          <p:cNvPr id="242" name="Google Shape;242;p8"/>
          <p:cNvCxnSpPr/>
          <p:nvPr/>
        </p:nvCxnSpPr>
        <p:spPr>
          <a:xfrm rot="10800000" flipH="1">
            <a:off x="4370424" y="5283200"/>
            <a:ext cx="15309" cy="778939"/>
          </a:xfrm>
          <a:prstGeom prst="straightConnector1">
            <a:avLst/>
          </a:prstGeom>
          <a:noFill/>
          <a:ln w="38100" cap="flat" cmpd="sng">
            <a:solidFill>
              <a:srgbClr val="7F7F7F"/>
            </a:solidFill>
            <a:prstDash val="solid"/>
            <a:miter lim="800000"/>
            <a:headEnd type="none" w="sm" len="sm"/>
            <a:tailEnd type="stealth" w="med" len="med"/>
          </a:ln>
        </p:spPr>
      </p:cxnSp>
      <p:sp>
        <p:nvSpPr>
          <p:cNvPr id="243" name="Google Shape;243;p8"/>
          <p:cNvSpPr txBox="1"/>
          <p:nvPr/>
        </p:nvSpPr>
        <p:spPr>
          <a:xfrm>
            <a:off x="9156361" y="4593195"/>
            <a:ext cx="3041631" cy="58477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2060"/>
              </a:buClr>
              <a:buSzPts val="1800"/>
              <a:buFont typeface="Calibri"/>
              <a:buNone/>
            </a:pPr>
            <a:r>
              <a:rPr lang="en-US" sz="1800">
                <a:solidFill>
                  <a:srgbClr val="002060"/>
                </a:solidFill>
                <a:latin typeface="Calibri"/>
                <a:ea typeface="Calibri"/>
                <a:cs typeface="Calibri"/>
                <a:sym typeface="Calibri"/>
              </a:rPr>
              <a:t>*CCC had no citations to KDD </a:t>
            </a:r>
            <a:endParaRPr sz="1800">
              <a:solidFill>
                <a:srgbClr val="002060"/>
              </a:solidFill>
              <a:latin typeface="Calibri"/>
              <a:ea typeface="Calibri"/>
              <a:cs typeface="Calibri"/>
              <a:sym typeface="Calibri"/>
            </a:endParaRPr>
          </a:p>
        </p:txBody>
      </p:sp>
      <p:sp>
        <p:nvSpPr>
          <p:cNvPr id="244" name="Google Shape;244;p8"/>
          <p:cNvSpPr txBox="1"/>
          <p:nvPr/>
        </p:nvSpPr>
        <p:spPr>
          <a:xfrm>
            <a:off x="-561975" y="1914525"/>
            <a:ext cx="45719"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245" name="Google Shape;245;p8"/>
          <p:cNvSpPr txBox="1"/>
          <p:nvPr/>
        </p:nvSpPr>
        <p:spPr>
          <a:xfrm>
            <a:off x="346581" y="2337886"/>
            <a:ext cx="5877604" cy="71779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600"/>
              <a:buFont typeface="Calibri"/>
              <a:buNone/>
            </a:pPr>
            <a:r>
              <a:rPr lang="en-US" sz="1600">
                <a:solidFill>
                  <a:schemeClr val="dk1"/>
                </a:solidFill>
                <a:latin typeface="Calibri"/>
                <a:ea typeface="Calibri"/>
                <a:cs typeface="Calibri"/>
                <a:sym typeface="Calibri"/>
              </a:rPr>
              <a:t>Finding useful Feature to extract data as per target; matching the goals of the KDD process (step 1) to a data-mining method</a:t>
            </a:r>
            <a:endParaRPr sz="1600">
              <a:solidFill>
                <a:schemeClr val="dk1"/>
              </a:solidFill>
              <a:latin typeface="Calibri"/>
              <a:ea typeface="Calibri"/>
              <a:cs typeface="Calibri"/>
              <a:sym typeface="Calibri"/>
            </a:endParaRPr>
          </a:p>
        </p:txBody>
      </p:sp>
      <p:cxnSp>
        <p:nvCxnSpPr>
          <p:cNvPr id="246" name="Google Shape;246;p8"/>
          <p:cNvCxnSpPr/>
          <p:nvPr/>
        </p:nvCxnSpPr>
        <p:spPr>
          <a:xfrm>
            <a:off x="6449961" y="2098671"/>
            <a:ext cx="279616" cy="292424"/>
          </a:xfrm>
          <a:prstGeom prst="straightConnector1">
            <a:avLst/>
          </a:prstGeom>
          <a:noFill/>
          <a:ln w="9525" cap="flat" cmpd="sng">
            <a:solidFill>
              <a:schemeClr val="accent1"/>
            </a:solidFill>
            <a:prstDash val="solid"/>
            <a:miter lim="800000"/>
            <a:headEnd type="none" w="sm" len="sm"/>
            <a:tailEnd type="triangle" w="med" len="med"/>
          </a:ln>
        </p:spPr>
      </p:cxnSp>
      <p:cxnSp>
        <p:nvCxnSpPr>
          <p:cNvPr id="247" name="Google Shape;247;p8"/>
          <p:cNvCxnSpPr/>
          <p:nvPr/>
        </p:nvCxnSpPr>
        <p:spPr>
          <a:xfrm>
            <a:off x="3774151" y="2849355"/>
            <a:ext cx="791940" cy="325515"/>
          </a:xfrm>
          <a:prstGeom prst="straightConnector1">
            <a:avLst/>
          </a:prstGeom>
          <a:noFill/>
          <a:ln w="9525" cap="flat" cmpd="sng">
            <a:solidFill>
              <a:schemeClr val="accent1"/>
            </a:solidFill>
            <a:prstDash val="solid"/>
            <a:miter lim="800000"/>
            <a:headEnd type="none" w="sm" len="sm"/>
            <a:tailEnd type="triangle" w="med" len="med"/>
          </a:ln>
        </p:spPr>
      </p:cxnSp>
      <p:sp>
        <p:nvSpPr>
          <p:cNvPr id="248" name="Google Shape;248;p8"/>
          <p:cNvSpPr/>
          <p:nvPr/>
        </p:nvSpPr>
        <p:spPr>
          <a:xfrm>
            <a:off x="278633" y="1571337"/>
            <a:ext cx="6901039" cy="707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600"/>
              <a:buFont typeface="Calibri"/>
              <a:buNone/>
            </a:pPr>
            <a:r>
              <a:rPr lang="en-US" sz="1600">
                <a:solidFill>
                  <a:schemeClr val="dk1"/>
                </a:solidFill>
                <a:latin typeface="Calibri"/>
                <a:ea typeface="Calibri"/>
                <a:cs typeface="Calibri"/>
                <a:sym typeface="Calibri"/>
              </a:rPr>
              <a:t>searching for patterns of interest in a representational form or a set of such representations, including classification rules or trees, regression, and clustering. </a:t>
            </a:r>
            <a:endParaRPr sz="16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1"/>
          <p:cNvSpPr txBox="1">
            <a:spLocks noGrp="1"/>
          </p:cNvSpPr>
          <p:nvPr>
            <p:ph type="title"/>
          </p:nvPr>
        </p:nvSpPr>
        <p:spPr>
          <a:xfrm>
            <a:off x="415648" y="249385"/>
            <a:ext cx="10938152" cy="144130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US"/>
              <a:t>Types of Data Analytics </a:t>
            </a:r>
            <a:endParaRPr/>
          </a:p>
        </p:txBody>
      </p:sp>
      <p:sp>
        <p:nvSpPr>
          <p:cNvPr id="292" name="Google Shape;292;p11"/>
          <p:cNvSpPr txBox="1">
            <a:spLocks noGrp="1"/>
          </p:cNvSpPr>
          <p:nvPr>
            <p:ph type="body" idx="1"/>
          </p:nvPr>
        </p:nvSpPr>
        <p:spPr>
          <a:xfrm>
            <a:off x="415647" y="1520041"/>
            <a:ext cx="5567359" cy="4655127"/>
          </a:xfrm>
          <a:prstGeom prst="rect">
            <a:avLst/>
          </a:prstGeom>
          <a:noFill/>
          <a:ln>
            <a:noFill/>
          </a:ln>
        </p:spPr>
        <p:txBody>
          <a:bodyPr spcFirstLastPara="1" wrap="square" lIns="91425" tIns="45700" rIns="91425" bIns="45700" anchor="t" anchorCtr="0">
            <a:normAutofit/>
          </a:bodyPr>
          <a:lstStyle/>
          <a:p>
            <a:pPr marL="457200" lvl="0" indent="-457200" algn="l" rtl="0">
              <a:lnSpc>
                <a:spcPct val="70000"/>
              </a:lnSpc>
              <a:spcBef>
                <a:spcPts val="0"/>
              </a:spcBef>
              <a:spcAft>
                <a:spcPts val="0"/>
              </a:spcAft>
              <a:buClr>
                <a:srgbClr val="002060"/>
              </a:buClr>
              <a:buSzPts val="2040"/>
              <a:buFont typeface="Calibri"/>
              <a:buAutoNum type="arabicPeriod"/>
            </a:pPr>
            <a:r>
              <a:rPr lang="en-US" sz="2040" b="1">
                <a:solidFill>
                  <a:srgbClr val="002060"/>
                </a:solidFill>
              </a:rPr>
              <a:t>Descriptive Analytics</a:t>
            </a:r>
            <a:r>
              <a:rPr lang="en-US" sz="2040" b="1" i="1">
                <a:solidFill>
                  <a:srgbClr val="002060"/>
                </a:solidFill>
              </a:rPr>
              <a:t>: </a:t>
            </a:r>
            <a:r>
              <a:rPr lang="en-US" sz="2040" i="1"/>
              <a:t>What is happening?</a:t>
            </a:r>
            <a:endParaRPr/>
          </a:p>
          <a:p>
            <a:pPr marL="685800" lvl="1" indent="-228600" algn="l" rtl="0">
              <a:lnSpc>
                <a:spcPct val="70000"/>
              </a:lnSpc>
              <a:spcBef>
                <a:spcPts val="500"/>
              </a:spcBef>
              <a:spcAft>
                <a:spcPts val="0"/>
              </a:spcAft>
              <a:buClr>
                <a:schemeClr val="dk1"/>
              </a:buClr>
              <a:buSzPts val="2040"/>
              <a:buChar char="•"/>
            </a:pPr>
            <a:r>
              <a:rPr lang="en-US" sz="2040"/>
              <a:t>Comprehensive, accurate and live data</a:t>
            </a:r>
            <a:endParaRPr/>
          </a:p>
          <a:p>
            <a:pPr marL="685800" lvl="1" indent="-228600" algn="l" rtl="0">
              <a:lnSpc>
                <a:spcPct val="70000"/>
              </a:lnSpc>
              <a:spcBef>
                <a:spcPts val="500"/>
              </a:spcBef>
              <a:spcAft>
                <a:spcPts val="0"/>
              </a:spcAft>
              <a:buClr>
                <a:schemeClr val="dk1"/>
              </a:buClr>
              <a:buSzPts val="2040"/>
              <a:buChar char="•"/>
            </a:pPr>
            <a:r>
              <a:rPr lang="en-US" sz="2040"/>
              <a:t>Effective visualization </a:t>
            </a:r>
            <a:endParaRPr/>
          </a:p>
          <a:p>
            <a:pPr marL="457200" lvl="0" indent="-457200" algn="l" rtl="0">
              <a:lnSpc>
                <a:spcPct val="70000"/>
              </a:lnSpc>
              <a:spcBef>
                <a:spcPts val="1000"/>
              </a:spcBef>
              <a:spcAft>
                <a:spcPts val="0"/>
              </a:spcAft>
              <a:buClr>
                <a:srgbClr val="002060"/>
              </a:buClr>
              <a:buSzPts val="2040"/>
              <a:buFont typeface="Calibri"/>
              <a:buAutoNum type="arabicPeriod"/>
            </a:pPr>
            <a:r>
              <a:rPr lang="en-US" sz="2040" b="1">
                <a:solidFill>
                  <a:srgbClr val="002060"/>
                </a:solidFill>
              </a:rPr>
              <a:t>Diagnostic Analytics: </a:t>
            </a:r>
            <a:r>
              <a:rPr lang="en-US" sz="2040" i="1"/>
              <a:t>Why is it happening?</a:t>
            </a:r>
            <a:endParaRPr/>
          </a:p>
          <a:p>
            <a:pPr marL="685800" lvl="1" indent="-228600" algn="l" rtl="0">
              <a:lnSpc>
                <a:spcPct val="70000"/>
              </a:lnSpc>
              <a:spcBef>
                <a:spcPts val="500"/>
              </a:spcBef>
              <a:spcAft>
                <a:spcPts val="0"/>
              </a:spcAft>
              <a:buClr>
                <a:schemeClr val="dk1"/>
              </a:buClr>
              <a:buSzPts val="2040"/>
              <a:buChar char="•"/>
            </a:pPr>
            <a:r>
              <a:rPr lang="en-US" sz="2040"/>
              <a:t>Drill down the root cause</a:t>
            </a:r>
            <a:endParaRPr/>
          </a:p>
          <a:p>
            <a:pPr marL="685800" lvl="1" indent="-228600" algn="l" rtl="0">
              <a:lnSpc>
                <a:spcPct val="70000"/>
              </a:lnSpc>
              <a:spcBef>
                <a:spcPts val="500"/>
              </a:spcBef>
              <a:spcAft>
                <a:spcPts val="0"/>
              </a:spcAft>
              <a:buClr>
                <a:schemeClr val="dk1"/>
              </a:buClr>
              <a:buSzPts val="2040"/>
              <a:buChar char="•"/>
            </a:pPr>
            <a:r>
              <a:rPr lang="en-US" sz="2040"/>
              <a:t>Isolate the confounding information </a:t>
            </a:r>
            <a:endParaRPr/>
          </a:p>
          <a:p>
            <a:pPr marL="457200" lvl="0" indent="-457200" algn="l" rtl="0">
              <a:lnSpc>
                <a:spcPct val="70000"/>
              </a:lnSpc>
              <a:spcBef>
                <a:spcPts val="1000"/>
              </a:spcBef>
              <a:spcAft>
                <a:spcPts val="0"/>
              </a:spcAft>
              <a:buClr>
                <a:srgbClr val="002060"/>
              </a:buClr>
              <a:buSzPts val="2040"/>
              <a:buFont typeface="Calibri"/>
              <a:buAutoNum type="arabicPeriod"/>
            </a:pPr>
            <a:r>
              <a:rPr lang="en-US" sz="2040" b="1">
                <a:solidFill>
                  <a:srgbClr val="002060"/>
                </a:solidFill>
              </a:rPr>
              <a:t>Predictive Analytics: </a:t>
            </a:r>
            <a:r>
              <a:rPr lang="en-US" sz="2040" i="1"/>
              <a:t>What is likely to happen?</a:t>
            </a:r>
            <a:endParaRPr/>
          </a:p>
          <a:p>
            <a:pPr marL="685800" lvl="1" indent="-228600" algn="l" rtl="0">
              <a:lnSpc>
                <a:spcPct val="70000"/>
              </a:lnSpc>
              <a:spcBef>
                <a:spcPts val="500"/>
              </a:spcBef>
              <a:spcAft>
                <a:spcPts val="0"/>
              </a:spcAft>
              <a:buClr>
                <a:schemeClr val="dk1"/>
              </a:buClr>
              <a:buSzPts val="2040"/>
              <a:buChar char="•"/>
            </a:pPr>
            <a:r>
              <a:rPr lang="en-US" sz="2040"/>
              <a:t>Likelihood of an event happening in future </a:t>
            </a:r>
            <a:endParaRPr/>
          </a:p>
          <a:p>
            <a:pPr marL="685800" lvl="1" indent="-228600" algn="l" rtl="0">
              <a:lnSpc>
                <a:spcPct val="70000"/>
              </a:lnSpc>
              <a:spcBef>
                <a:spcPts val="500"/>
              </a:spcBef>
              <a:spcAft>
                <a:spcPts val="0"/>
              </a:spcAft>
              <a:buClr>
                <a:schemeClr val="dk1"/>
              </a:buClr>
              <a:buSzPts val="2040"/>
              <a:buChar char="•"/>
            </a:pPr>
            <a:r>
              <a:rPr lang="en-US" sz="2040"/>
              <a:t>Estimating a point in time at which something might happen</a:t>
            </a:r>
            <a:endParaRPr/>
          </a:p>
          <a:p>
            <a:pPr marL="457200" lvl="0" indent="-457200" algn="l" rtl="0">
              <a:lnSpc>
                <a:spcPct val="70000"/>
              </a:lnSpc>
              <a:spcBef>
                <a:spcPts val="1000"/>
              </a:spcBef>
              <a:spcAft>
                <a:spcPts val="0"/>
              </a:spcAft>
              <a:buClr>
                <a:srgbClr val="002060"/>
              </a:buClr>
              <a:buSzPts val="2040"/>
              <a:buFont typeface="Calibri"/>
              <a:buAutoNum type="arabicPeriod"/>
            </a:pPr>
            <a:r>
              <a:rPr lang="en-US" sz="2040" b="1">
                <a:solidFill>
                  <a:srgbClr val="002060"/>
                </a:solidFill>
              </a:rPr>
              <a:t>Prescriptive Analytics: </a:t>
            </a:r>
            <a:r>
              <a:rPr lang="en-US" sz="2040" i="1"/>
              <a:t>What do I need to do?</a:t>
            </a:r>
            <a:endParaRPr/>
          </a:p>
          <a:p>
            <a:pPr marL="685800" lvl="1" indent="-228600" algn="l" rtl="0">
              <a:lnSpc>
                <a:spcPct val="70000"/>
              </a:lnSpc>
              <a:spcBef>
                <a:spcPts val="500"/>
              </a:spcBef>
              <a:spcAft>
                <a:spcPts val="0"/>
              </a:spcAft>
              <a:buClr>
                <a:schemeClr val="dk1"/>
              </a:buClr>
              <a:buSzPts val="2040"/>
              <a:buChar char="•"/>
            </a:pPr>
            <a:r>
              <a:rPr lang="en-US" sz="2040"/>
              <a:t>Recommended actions and strategies based upon the challenges </a:t>
            </a:r>
            <a:endParaRPr/>
          </a:p>
          <a:p>
            <a:pPr marL="685800" lvl="1" indent="-228600" algn="l" rtl="0">
              <a:lnSpc>
                <a:spcPct val="70000"/>
              </a:lnSpc>
              <a:spcBef>
                <a:spcPts val="500"/>
              </a:spcBef>
              <a:spcAft>
                <a:spcPts val="0"/>
              </a:spcAft>
              <a:buClr>
                <a:schemeClr val="dk1"/>
              </a:buClr>
              <a:buSzPts val="2040"/>
              <a:buChar char="•"/>
            </a:pPr>
            <a:r>
              <a:rPr lang="en-US" sz="2040"/>
              <a:t>Applying advanced analytical technique</a:t>
            </a:r>
            <a:endParaRPr/>
          </a:p>
          <a:p>
            <a:pPr marL="685800" lvl="1" indent="-228600" algn="l" rtl="0">
              <a:lnSpc>
                <a:spcPct val="70000"/>
              </a:lnSpc>
              <a:spcBef>
                <a:spcPts val="500"/>
              </a:spcBef>
              <a:spcAft>
                <a:spcPts val="0"/>
              </a:spcAft>
              <a:buClr>
                <a:schemeClr val="dk1"/>
              </a:buClr>
              <a:buSzPts val="2040"/>
              <a:buChar char="•"/>
            </a:pPr>
            <a:r>
              <a:rPr lang="en-US" sz="2040"/>
              <a:t>Google maps suggesting best route home</a:t>
            </a:r>
            <a:endParaRPr/>
          </a:p>
        </p:txBody>
      </p:sp>
      <p:sp>
        <p:nvSpPr>
          <p:cNvPr id="293" name="Google Shape;29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294" name="Google Shape;294;p11" descr="Hello"/>
          <p:cNvSpPr/>
          <p:nvPr/>
        </p:nvSpPr>
        <p:spPr>
          <a:xfrm>
            <a:off x="6440135" y="989071"/>
            <a:ext cx="5043296" cy="4904711"/>
          </a:xfrm>
          <a:prstGeom prst="flowChartConnector">
            <a:avLst/>
          </a:prstGeom>
          <a:gradFill>
            <a:gsLst>
              <a:gs pos="0">
                <a:srgbClr val="B0CAE9"/>
              </a:gs>
              <a:gs pos="50000">
                <a:srgbClr val="A1C1E4"/>
              </a:gs>
              <a:gs pos="100000">
                <a:srgbClr val="90B8E4"/>
              </a:gs>
            </a:gsLst>
            <a:lin ang="5400000" scaled="0"/>
          </a:gradFill>
          <a:ln w="9525"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95" name="Google Shape;295;p11"/>
          <p:cNvSpPr/>
          <p:nvPr/>
        </p:nvSpPr>
        <p:spPr>
          <a:xfrm>
            <a:off x="6630157" y="2113814"/>
            <a:ext cx="4161288" cy="3607408"/>
          </a:xfrm>
          <a:prstGeom prst="flowChartConnector">
            <a:avLst/>
          </a:prstGeom>
          <a:gradFill>
            <a:gsLst>
              <a:gs pos="0">
                <a:srgbClr val="FFDC9B"/>
              </a:gs>
              <a:gs pos="50000">
                <a:srgbClr val="FFD68D"/>
              </a:gs>
              <a:gs pos="100000">
                <a:srgbClr val="FFD478"/>
              </a:gs>
            </a:gsLst>
            <a:lin ang="5400000" scaled="0"/>
          </a:grad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96" name="Google Shape;296;p11"/>
          <p:cNvSpPr/>
          <p:nvPr/>
        </p:nvSpPr>
        <p:spPr>
          <a:xfrm>
            <a:off x="6818890" y="2986094"/>
            <a:ext cx="2709555" cy="2560433"/>
          </a:xfrm>
          <a:prstGeom prst="flowChartConnector">
            <a:avLst/>
          </a:prstGeom>
          <a:gradFill>
            <a:gsLst>
              <a:gs pos="0">
                <a:srgbClr val="F7BCA2"/>
              </a:gs>
              <a:gs pos="50000">
                <a:srgbClr val="F4B093"/>
              </a:gs>
              <a:gs pos="100000">
                <a:srgbClr val="F7A47F"/>
              </a:gs>
            </a:gsLst>
            <a:lin ang="5400000" scaled="0"/>
          </a:grad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97" name="Google Shape;297;p11"/>
          <p:cNvSpPr/>
          <p:nvPr/>
        </p:nvSpPr>
        <p:spPr>
          <a:xfrm>
            <a:off x="6962891" y="3846694"/>
            <a:ext cx="1848395" cy="1560285"/>
          </a:xfrm>
          <a:prstGeom prst="flowChartConnector">
            <a:avLst/>
          </a:prstGeom>
          <a:gradFill>
            <a:gsLst>
              <a:gs pos="0">
                <a:srgbClr val="A6B6DE"/>
              </a:gs>
              <a:gs pos="50000">
                <a:srgbClr val="98AAD9"/>
              </a:gs>
              <a:gs pos="100000">
                <a:srgbClr val="859CD7"/>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98" name="Google Shape;298;p11"/>
          <p:cNvSpPr txBox="1"/>
          <p:nvPr/>
        </p:nvSpPr>
        <p:spPr>
          <a:xfrm>
            <a:off x="8428247" y="2474822"/>
            <a:ext cx="209848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Predictive</a:t>
            </a:r>
            <a:endParaRPr/>
          </a:p>
        </p:txBody>
      </p:sp>
      <p:sp>
        <p:nvSpPr>
          <p:cNvPr id="299" name="Google Shape;299;p11"/>
          <p:cNvSpPr txBox="1"/>
          <p:nvPr/>
        </p:nvSpPr>
        <p:spPr>
          <a:xfrm>
            <a:off x="8811286" y="1414006"/>
            <a:ext cx="209848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Prescriptive </a:t>
            </a:r>
            <a:endParaRPr/>
          </a:p>
        </p:txBody>
      </p:sp>
      <p:sp>
        <p:nvSpPr>
          <p:cNvPr id="300" name="Google Shape;300;p11"/>
          <p:cNvSpPr txBox="1"/>
          <p:nvPr/>
        </p:nvSpPr>
        <p:spPr>
          <a:xfrm>
            <a:off x="7887088" y="3340436"/>
            <a:ext cx="209848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Diagnostic</a:t>
            </a:r>
            <a:endParaRPr/>
          </a:p>
        </p:txBody>
      </p:sp>
      <p:sp>
        <p:nvSpPr>
          <p:cNvPr id="301" name="Google Shape;301;p11"/>
          <p:cNvSpPr txBox="1"/>
          <p:nvPr/>
        </p:nvSpPr>
        <p:spPr>
          <a:xfrm>
            <a:off x="7320309" y="4346163"/>
            <a:ext cx="183697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Descriptive</a:t>
            </a:r>
            <a:endParaRPr/>
          </a:p>
        </p:txBody>
      </p:sp>
      <p:cxnSp>
        <p:nvCxnSpPr>
          <p:cNvPr id="302" name="Google Shape;302;p11"/>
          <p:cNvCxnSpPr/>
          <p:nvPr/>
        </p:nvCxnSpPr>
        <p:spPr>
          <a:xfrm rot="10800000">
            <a:off x="6452010" y="800622"/>
            <a:ext cx="0" cy="2640805"/>
          </a:xfrm>
          <a:prstGeom prst="straightConnector1">
            <a:avLst/>
          </a:prstGeom>
          <a:noFill/>
          <a:ln w="38100" cap="flat" cmpd="sng">
            <a:solidFill>
              <a:srgbClr val="9CC2E5"/>
            </a:solidFill>
            <a:prstDash val="solid"/>
            <a:miter lim="800000"/>
            <a:headEnd type="none" w="sm" len="sm"/>
            <a:tailEnd type="triangle" w="med" len="med"/>
          </a:ln>
        </p:spPr>
      </p:cxnSp>
      <p:cxnSp>
        <p:nvCxnSpPr>
          <p:cNvPr id="303" name="Google Shape;303;p11"/>
          <p:cNvCxnSpPr/>
          <p:nvPr/>
        </p:nvCxnSpPr>
        <p:spPr>
          <a:xfrm>
            <a:off x="8961783" y="5881907"/>
            <a:ext cx="2594375" cy="0"/>
          </a:xfrm>
          <a:prstGeom prst="straightConnector1">
            <a:avLst/>
          </a:prstGeom>
          <a:noFill/>
          <a:ln w="38100" cap="flat" cmpd="sng">
            <a:solidFill>
              <a:srgbClr val="9CC2E5"/>
            </a:solidFill>
            <a:prstDash val="solid"/>
            <a:miter lim="800000"/>
            <a:headEnd type="none" w="sm" len="sm"/>
            <a:tailEnd type="triangle" w="med" len="med"/>
          </a:ln>
        </p:spPr>
      </p:cxnSp>
      <p:sp>
        <p:nvSpPr>
          <p:cNvPr id="304" name="Google Shape;304;p11"/>
          <p:cNvSpPr txBox="1"/>
          <p:nvPr/>
        </p:nvSpPr>
        <p:spPr>
          <a:xfrm>
            <a:off x="6463886" y="964218"/>
            <a:ext cx="10294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2060"/>
                </a:solidFill>
                <a:latin typeface="Calibri"/>
                <a:ea typeface="Calibri"/>
                <a:cs typeface="Calibri"/>
                <a:sym typeface="Calibri"/>
              </a:rPr>
              <a:t>Value</a:t>
            </a:r>
            <a:endParaRPr/>
          </a:p>
        </p:txBody>
      </p:sp>
      <p:sp>
        <p:nvSpPr>
          <p:cNvPr id="305" name="Google Shape;305;p11"/>
          <p:cNvSpPr txBox="1"/>
          <p:nvPr/>
        </p:nvSpPr>
        <p:spPr>
          <a:xfrm>
            <a:off x="9985573" y="5897565"/>
            <a:ext cx="157058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2060"/>
                </a:solidFill>
                <a:latin typeface="Calibri"/>
                <a:ea typeface="Calibri"/>
                <a:cs typeface="Calibri"/>
                <a:sym typeface="Calibri"/>
              </a:rPr>
              <a:t>Complexity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600"/>
              <a:buFont typeface="Calibri"/>
              <a:buNone/>
            </a:pPr>
            <a:r>
              <a:rPr lang="en-US"/>
              <a:t>Data Analysis &amp; Modelling – Understand data relationship</a:t>
            </a:r>
            <a:endParaRPr/>
          </a:p>
        </p:txBody>
      </p:sp>
      <p:sp>
        <p:nvSpPr>
          <p:cNvPr id="311" name="Google Shape;311;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a:t>Probability</a:t>
            </a:r>
            <a:endParaRPr/>
          </a:p>
          <a:p>
            <a:pPr marL="457200" lvl="1" indent="0" algn="l" rtl="0">
              <a:lnSpc>
                <a:spcPct val="90000"/>
              </a:lnSpc>
              <a:spcBef>
                <a:spcPts val="500"/>
              </a:spcBef>
              <a:spcAft>
                <a:spcPts val="0"/>
              </a:spcAft>
              <a:buClr>
                <a:schemeClr val="dk1"/>
              </a:buClr>
              <a:buSzPts val="2400"/>
              <a:buNone/>
            </a:pPr>
            <a:r>
              <a:rPr lang="en-US"/>
              <a:t>“Probability” measures the likelihood of a random variable to take on a specified range of outcomes. </a:t>
            </a:r>
            <a:endParaRPr/>
          </a:p>
          <a:p>
            <a:pPr marL="228600" lvl="0" indent="-228600" algn="l" rtl="0">
              <a:lnSpc>
                <a:spcPct val="90000"/>
              </a:lnSpc>
              <a:spcBef>
                <a:spcPts val="1000"/>
              </a:spcBef>
              <a:spcAft>
                <a:spcPts val="0"/>
              </a:spcAft>
              <a:buClr>
                <a:schemeClr val="dk1"/>
              </a:buClr>
              <a:buSzPts val="2400"/>
              <a:buChar char="•"/>
            </a:pPr>
            <a:r>
              <a:rPr lang="en-US"/>
              <a:t>Statistical modelling tools to get meaning out of data</a:t>
            </a:r>
            <a:endParaRPr/>
          </a:p>
          <a:p>
            <a:pPr marL="685800" lvl="1" indent="-228600" algn="l" rtl="0">
              <a:lnSpc>
                <a:spcPct val="90000"/>
              </a:lnSpc>
              <a:spcBef>
                <a:spcPts val="500"/>
              </a:spcBef>
              <a:spcAft>
                <a:spcPts val="0"/>
              </a:spcAft>
              <a:buClr>
                <a:schemeClr val="dk1"/>
              </a:buClr>
              <a:buSzPts val="2400"/>
              <a:buChar char="•"/>
            </a:pPr>
            <a:r>
              <a:rPr lang="en-US"/>
              <a:t>Average, Median</a:t>
            </a:r>
            <a:endParaRPr/>
          </a:p>
          <a:p>
            <a:pPr marL="685800" lvl="1" indent="-228600" algn="l" rtl="0">
              <a:lnSpc>
                <a:spcPct val="90000"/>
              </a:lnSpc>
              <a:spcBef>
                <a:spcPts val="500"/>
              </a:spcBef>
              <a:spcAft>
                <a:spcPts val="0"/>
              </a:spcAft>
              <a:buClr>
                <a:schemeClr val="dk1"/>
              </a:buClr>
              <a:buSzPts val="2400"/>
              <a:buChar char="•"/>
            </a:pPr>
            <a:r>
              <a:rPr lang="en-US"/>
              <a:t>Standard Deviation</a:t>
            </a:r>
            <a:endParaRPr/>
          </a:p>
          <a:p>
            <a:pPr marL="685800" lvl="1" indent="-228600" algn="l" rtl="0">
              <a:lnSpc>
                <a:spcPct val="90000"/>
              </a:lnSpc>
              <a:spcBef>
                <a:spcPts val="500"/>
              </a:spcBef>
              <a:spcAft>
                <a:spcPts val="0"/>
              </a:spcAft>
              <a:buClr>
                <a:schemeClr val="dk1"/>
              </a:buClr>
              <a:buSzPts val="2400"/>
              <a:buChar char="•"/>
            </a:pPr>
            <a:r>
              <a:rPr lang="en-US"/>
              <a:t>Regression</a:t>
            </a:r>
            <a:endParaRPr/>
          </a:p>
          <a:p>
            <a:pPr marL="685800" lvl="1" indent="-228600" algn="l" rtl="0">
              <a:lnSpc>
                <a:spcPct val="90000"/>
              </a:lnSpc>
              <a:spcBef>
                <a:spcPts val="500"/>
              </a:spcBef>
              <a:spcAft>
                <a:spcPts val="0"/>
              </a:spcAft>
              <a:buClr>
                <a:schemeClr val="dk1"/>
              </a:buClr>
              <a:buSzPts val="2400"/>
              <a:buChar char="•"/>
            </a:pPr>
            <a:r>
              <a:rPr lang="en-US"/>
              <a:t>Correlation</a:t>
            </a:r>
            <a:endParaRPr/>
          </a:p>
          <a:p>
            <a:pPr marL="685800" lvl="1" indent="-228600" algn="l" rtl="0">
              <a:lnSpc>
                <a:spcPct val="90000"/>
              </a:lnSpc>
              <a:spcBef>
                <a:spcPts val="500"/>
              </a:spcBef>
              <a:spcAft>
                <a:spcPts val="0"/>
              </a:spcAft>
              <a:buClr>
                <a:schemeClr val="dk1"/>
              </a:buClr>
              <a:buSzPts val="2400"/>
              <a:buChar char="•"/>
            </a:pPr>
            <a:r>
              <a:rPr lang="en-US"/>
              <a:t>Covariance</a:t>
            </a:r>
            <a:endParaRPr/>
          </a:p>
          <a:p>
            <a:pPr marL="0" lvl="0" indent="0" algn="l" rtl="0">
              <a:lnSpc>
                <a:spcPct val="90000"/>
              </a:lnSpc>
              <a:spcBef>
                <a:spcPts val="1000"/>
              </a:spcBef>
              <a:spcAft>
                <a:spcPts val="0"/>
              </a:spcAft>
              <a:buClr>
                <a:schemeClr val="dk1"/>
              </a:buClr>
              <a:buSzPts val="2400"/>
              <a:buNone/>
            </a:pPr>
            <a:endParaRPr/>
          </a:p>
        </p:txBody>
      </p:sp>
      <p:sp>
        <p:nvSpPr>
          <p:cNvPr id="312" name="Google Shape;312;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1482</Words>
  <Application>Microsoft Office PowerPoint</Application>
  <PresentationFormat>Widescreen</PresentationFormat>
  <Paragraphs>167</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Quattrocento Sans</vt:lpstr>
      <vt:lpstr>Roboto</vt:lpstr>
      <vt:lpstr>Calibri</vt:lpstr>
      <vt:lpstr>Noto Sans Symbols</vt:lpstr>
      <vt:lpstr>Office Theme</vt:lpstr>
      <vt:lpstr>Intel College Excellence Program</vt:lpstr>
      <vt:lpstr>What is Data Science</vt:lpstr>
      <vt:lpstr>…….So what does data science enable</vt:lpstr>
      <vt:lpstr>Motivation </vt:lpstr>
      <vt:lpstr>Definitions </vt:lpstr>
      <vt:lpstr>Data Science Process</vt:lpstr>
      <vt:lpstr>PowerPoint Presentation</vt:lpstr>
      <vt:lpstr>Types of Data Analytics </vt:lpstr>
      <vt:lpstr>Data Analysis &amp; Modelling – Understand data relationship</vt:lpstr>
      <vt:lpstr>Model Building</vt:lpstr>
      <vt:lpstr>PowerPoint Presentation</vt:lpstr>
      <vt:lpstr>PowerPoint Presentation</vt:lpstr>
      <vt:lpstr>PowerPoint Presentation</vt:lpstr>
      <vt:lpstr>Data Analytics Open-Source Tools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 College Excellence Program</dc:title>
  <dc:creator>Foundation for Innovation and Collaborative Education</dc:creator>
  <cp:lastModifiedBy>ALOK NEGI</cp:lastModifiedBy>
  <cp:revision>1</cp:revision>
  <dcterms:created xsi:type="dcterms:W3CDTF">2019-06-01T13:04:13Z</dcterms:created>
  <dcterms:modified xsi:type="dcterms:W3CDTF">2021-11-14T17:43:56Z</dcterms:modified>
</cp:coreProperties>
</file>