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B5F612-C201-8956-14E2-6287613BF923}" v="5" dt="2022-04-10T13:49:21.692"/>
  </p1510:revLst>
</p1510:revInfo>
</file>

<file path=ppt/tableStyles.xml><?xml version="1.0" encoding="utf-8"?>
<a:tblStyleLst xmlns:a="http://schemas.openxmlformats.org/drawingml/2006/main" def="{7F01996E-882C-4AE9-B1BB-3C316920F7B8}">
  <a:tblStyle styleId="{7F01996E-882C-4AE9-B1BB-3C316920F7B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A63D4E7-8F02-4F67-B503-1D50390A7ABE}" styleName="Table_1">
    <a:wholeTbl>
      <a:tcTxStyle b="off" i="off">
        <a:font>
          <a:latin typeface="Calibri"/>
          <a:ea typeface="Calibri"/>
          <a:cs typeface="Calibri"/>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5"/>
              </a:solidFill>
              <a:prstDash val="solid"/>
              <a:round/>
              <a:headEnd type="none" w="sm" len="sm"/>
              <a:tailEnd type="none" w="sm" len="sm"/>
            </a:ln>
          </a:top>
        </a:tcBdr>
        <a:fill>
          <a:solidFill>
            <a:srgbClr val="E9EFF7"/>
          </a:solidFill>
        </a:fill>
      </a:tcStyle>
    </a:lastRow>
    <a:seCell>
      <a:tcTxStyle/>
      <a:tcStyle>
        <a:tcBdr/>
      </a:tcStyle>
    </a:seCell>
    <a:swCell>
      <a:tcTxStyle/>
      <a:tcStyle>
        <a:tcBdr/>
      </a:tcStyle>
    </a:swCell>
    <a:firstRow>
      <a:tcTxStyle b="on" i="off"/>
      <a:tcStyle>
        <a:tcBdr/>
        <a:fill>
          <a:solidFill>
            <a:srgbClr val="E9EFF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vin Prajapati" userId="S::pravin@edunetfoundation.org::9f0ce95f-5aee-43b0-8285-2e8ab565fdaa" providerId="AD" clId="Web-{D3B5F612-C201-8956-14E2-6287613BF923}"/>
    <pc:docChg chg="modSld">
      <pc:chgData name="Pravin Prajapati" userId="S::pravin@edunetfoundation.org::9f0ce95f-5aee-43b0-8285-2e8ab565fdaa" providerId="AD" clId="Web-{D3B5F612-C201-8956-14E2-6287613BF923}" dt="2022-04-10T13:49:21.692" v="4" actId="20577"/>
      <pc:docMkLst>
        <pc:docMk/>
      </pc:docMkLst>
      <pc:sldChg chg="modSp">
        <pc:chgData name="Pravin Prajapati" userId="S::pravin@edunetfoundation.org::9f0ce95f-5aee-43b0-8285-2e8ab565fdaa" providerId="AD" clId="Web-{D3B5F612-C201-8956-14E2-6287613BF923}" dt="2022-04-10T13:49:21.692" v="4" actId="20577"/>
        <pc:sldMkLst>
          <pc:docMk/>
          <pc:sldMk cId="0" sldId="271"/>
        </pc:sldMkLst>
        <pc:spChg chg="mod">
          <ac:chgData name="Pravin Prajapati" userId="S::pravin@edunetfoundation.org::9f0ce95f-5aee-43b0-8285-2e8ab565fdaa" providerId="AD" clId="Web-{D3B5F612-C201-8956-14E2-6287613BF923}" dt="2022-04-10T13:49:21.692" v="4" actId="20577"/>
          <ac:spMkLst>
            <pc:docMk/>
            <pc:sldMk cId="0" sldId="271"/>
            <ac:spMk id="19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7" name="Google Shape;307;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Here are the lessons we are going to learn today.</a:t>
            </a:r>
            <a:endParaRPr/>
          </a:p>
        </p:txBody>
      </p:sp>
      <p:sp>
        <p:nvSpPr>
          <p:cNvPr id="308" name="Google Shape;308;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2C508E">
                <a:alpha val="47843"/>
              </a:srgbClr>
            </a:gs>
            <a:gs pos="26000">
              <a:srgbClr val="2C508E">
                <a:alpha val="47843"/>
              </a:srgbClr>
            </a:gs>
            <a:gs pos="90000">
              <a:srgbClr val="3F6EC2"/>
            </a:gs>
            <a:gs pos="100000">
              <a:srgbClr val="3F6EC2"/>
            </a:gs>
          </a:gsLst>
          <a:lin ang="5400000" scaled="0"/>
        </a:grad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8610600" y="6356349"/>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02060"/>
              </a:buClr>
              <a:buSzPts val="3600"/>
              <a:buFont typeface="Calibri"/>
              <a:buNone/>
              <a:defRPr sz="36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A picture containing object&#10;&#10;Description automatically generated"/>
          <p:cNvPicPr preferRelativeResize="0"/>
          <p:nvPr/>
        </p:nvPicPr>
        <p:blipFill rotWithShape="1">
          <a:blip r:embed="rId13">
            <a:alphaModFix/>
          </a:blip>
          <a:srcRect/>
          <a:stretch/>
        </p:blipFill>
        <p:spPr>
          <a:xfrm>
            <a:off x="10633800" y="95093"/>
            <a:ext cx="1440000" cy="424178"/>
          </a:xfrm>
          <a:prstGeom prst="rect">
            <a:avLst/>
          </a:prstGeom>
          <a:noFill/>
          <a:ln>
            <a:noFill/>
          </a:ln>
        </p:spPr>
      </p:pic>
      <p:sp>
        <p:nvSpPr>
          <p:cNvPr id="11" name="Google Shape;11;p1"/>
          <p:cNvSpPr/>
          <p:nvPr/>
        </p:nvSpPr>
        <p:spPr>
          <a:xfrm>
            <a:off x="0" y="6356350"/>
            <a:ext cx="12192000" cy="501650"/>
          </a:xfrm>
          <a:prstGeom prst="rect">
            <a:avLst/>
          </a:prstGeom>
          <a:gradFill>
            <a:gsLst>
              <a:gs pos="0">
                <a:srgbClr val="2F5496"/>
              </a:gs>
              <a:gs pos="13000">
                <a:srgbClr val="2F5496"/>
              </a:gs>
              <a:gs pos="100000">
                <a:srgbClr val="004380"/>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12" name="Google Shape;12;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hyperlink" Target="mailto:mentor@fice.i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ibm.com/developerworks/library/l-linuxboot/index.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US"/>
              <a:t>Linux- Introduction</a:t>
            </a:r>
            <a:endParaRPr/>
          </a:p>
        </p:txBody>
      </p:sp>
      <p:sp>
        <p:nvSpPr>
          <p:cNvPr id="89" name="Google Shape;89;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sp>
        <p:nvSpPr>
          <p:cNvPr id="90" name="Google Shape;90;p13"/>
          <p:cNvSpPr txBox="1">
            <a:spLocks noGrp="1"/>
          </p:cNvSpPr>
          <p:nvPr>
            <p:ph type="sldNum" idx="12"/>
          </p:nvPr>
        </p:nvSpPr>
        <p:spPr>
          <a:xfrm>
            <a:off x="8610600" y="635634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2"/>
          <p:cNvSpPr txBox="1">
            <a:spLocks noGrp="1"/>
          </p:cNvSpPr>
          <p:nvPr>
            <p:ph type="title"/>
          </p:nvPr>
        </p:nvSpPr>
        <p:spPr>
          <a:xfrm>
            <a:off x="838200" y="365125"/>
            <a:ext cx="10515600" cy="91503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600"/>
              <a:buFont typeface="Calibri"/>
              <a:buNone/>
            </a:pPr>
            <a:r>
              <a:rPr lang="en-US"/>
              <a:t>Linux file system</a:t>
            </a:r>
            <a:endParaRPr/>
          </a:p>
        </p:txBody>
      </p:sp>
      <p:sp>
        <p:nvSpPr>
          <p:cNvPr id="155" name="Google Shape;15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56" name="Google Shape;156;p22"/>
          <p:cNvSpPr/>
          <p:nvPr/>
        </p:nvSpPr>
        <p:spPr>
          <a:xfrm>
            <a:off x="3295650" y="1825625"/>
            <a:ext cx="12192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157" name="Google Shape;157;p22"/>
          <p:cNvGraphicFramePr/>
          <p:nvPr/>
        </p:nvGraphicFramePr>
        <p:xfrm>
          <a:off x="2566416" y="1097280"/>
          <a:ext cx="7059175" cy="5125450"/>
        </p:xfrm>
        <a:graphic>
          <a:graphicData uri="http://schemas.openxmlformats.org/drawingml/2006/table">
            <a:tbl>
              <a:tblPr>
                <a:noFill/>
                <a:tableStyleId>{7F01996E-882C-4AE9-B1BB-3C316920F7B8}</a:tableStyleId>
              </a:tblPr>
              <a:tblGrid>
                <a:gridCol w="940700">
                  <a:extLst>
                    <a:ext uri="{9D8B030D-6E8A-4147-A177-3AD203B41FA5}">
                      <a16:colId xmlns:a16="http://schemas.microsoft.com/office/drawing/2014/main" val="20000"/>
                    </a:ext>
                  </a:extLst>
                </a:gridCol>
                <a:gridCol w="6118475">
                  <a:extLst>
                    <a:ext uri="{9D8B030D-6E8A-4147-A177-3AD203B41FA5}">
                      <a16:colId xmlns:a16="http://schemas.microsoft.com/office/drawing/2014/main" val="20001"/>
                    </a:ext>
                  </a:extLst>
                </a:gridCol>
              </a:tblGrid>
              <a:tr h="301500">
                <a:tc>
                  <a:txBody>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/misc</a:t>
                      </a:r>
                      <a:endParaRPr sz="1300" u="none" strike="noStrike" cap="none"/>
                    </a:p>
                  </a:txBody>
                  <a:tcPr marL="39825" marR="39825" marT="28450" marB="227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5B9BD5"/>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Arial"/>
                          <a:ea typeface="Arial"/>
                          <a:cs typeface="Arial"/>
                          <a:sym typeface="Arial"/>
                        </a:rPr>
                        <a:t>For miscellaneous purposes.</a:t>
                      </a:r>
                      <a:endParaRPr sz="1300" u="none" strike="noStrike" cap="none"/>
                    </a:p>
                  </a:txBody>
                  <a:tcPr marL="39825" marR="39825" marT="28450" marB="227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EEBF7"/>
                    </a:solidFill>
                  </a:tcPr>
                </a:tc>
                <a:extLst>
                  <a:ext uri="{0D108BD9-81ED-4DB2-BD59-A6C34878D82A}">
                    <a16:rowId xmlns:a16="http://schemas.microsoft.com/office/drawing/2014/main" val="10000"/>
                  </a:ext>
                </a:extLst>
              </a:tr>
              <a:tr h="542700">
                <a:tc>
                  <a:txBody>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/mnt</a:t>
                      </a:r>
                      <a:endParaRPr sz="1300" u="none" strike="noStrike" cap="none"/>
                    </a:p>
                  </a:txBody>
                  <a:tcPr marL="39825" marR="39825" marT="28450" marB="227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5B9BD5"/>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Arial"/>
                          <a:ea typeface="Arial"/>
                          <a:cs typeface="Arial"/>
                          <a:sym typeface="Arial"/>
                        </a:rPr>
                        <a:t>Standard mount point for external file systems, e.g. a CD-ROM or a digital camera.</a:t>
                      </a:r>
                      <a:endParaRPr sz="1300" u="none" strike="noStrike" cap="none"/>
                    </a:p>
                  </a:txBody>
                  <a:tcPr marL="39825" marR="39825" marT="28450" marB="227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EEBF7"/>
                    </a:solidFill>
                  </a:tcPr>
                </a:tc>
                <a:extLst>
                  <a:ext uri="{0D108BD9-81ED-4DB2-BD59-A6C34878D82A}">
                    <a16:rowId xmlns:a16="http://schemas.microsoft.com/office/drawing/2014/main" val="10001"/>
                  </a:ext>
                </a:extLst>
              </a:tr>
              <a:tr h="301500">
                <a:tc>
                  <a:txBody>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/net</a:t>
                      </a:r>
                      <a:endParaRPr sz="1300" u="none" strike="noStrike" cap="none"/>
                    </a:p>
                  </a:txBody>
                  <a:tcPr marL="39825" marR="39825" marT="28450" marB="227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5B9BD5"/>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Arial"/>
                          <a:ea typeface="Arial"/>
                          <a:cs typeface="Arial"/>
                          <a:sym typeface="Arial"/>
                        </a:rPr>
                        <a:t>Standard mount point for entire remote file systems</a:t>
                      </a:r>
                      <a:endParaRPr sz="1300" u="none" strike="noStrike" cap="none"/>
                    </a:p>
                  </a:txBody>
                  <a:tcPr marL="39825" marR="39825" marT="28450" marB="227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EEBF7"/>
                    </a:solidFill>
                  </a:tcPr>
                </a:tc>
                <a:extLst>
                  <a:ext uri="{0D108BD9-81ED-4DB2-BD59-A6C34878D82A}">
                    <a16:rowId xmlns:a16="http://schemas.microsoft.com/office/drawing/2014/main" val="10002"/>
                  </a:ext>
                </a:extLst>
              </a:tr>
              <a:tr h="301500">
                <a:tc>
                  <a:txBody>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/opt</a:t>
                      </a:r>
                      <a:endParaRPr sz="1300" u="none" strike="noStrike" cap="none"/>
                    </a:p>
                  </a:txBody>
                  <a:tcPr marL="39825" marR="39825" marT="28450" marB="227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5B9BD5"/>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Arial"/>
                          <a:ea typeface="Arial"/>
                          <a:cs typeface="Arial"/>
                          <a:sym typeface="Arial"/>
                        </a:rPr>
                        <a:t>Typically contains extra and third party software.</a:t>
                      </a:r>
                      <a:endParaRPr sz="1300" u="none" strike="noStrike" cap="none"/>
                    </a:p>
                  </a:txBody>
                  <a:tcPr marL="39825" marR="39825" marT="28450" marB="227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EEBF7"/>
                    </a:solidFill>
                  </a:tcPr>
                </a:tc>
                <a:extLst>
                  <a:ext uri="{0D108BD9-81ED-4DB2-BD59-A6C34878D82A}">
                    <a16:rowId xmlns:a16="http://schemas.microsoft.com/office/drawing/2014/main" val="10003"/>
                  </a:ext>
                </a:extLst>
              </a:tr>
              <a:tr h="1266275">
                <a:tc>
                  <a:txBody>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/proc</a:t>
                      </a:r>
                      <a:endParaRPr sz="1300" u="none" strike="noStrike" cap="none"/>
                    </a:p>
                  </a:txBody>
                  <a:tcPr marL="39825" marR="39825" marT="28450" marB="227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5B9BD5"/>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Arial"/>
                          <a:ea typeface="Arial"/>
                          <a:cs typeface="Arial"/>
                          <a:sym typeface="Arial"/>
                        </a:rPr>
                        <a:t>A virtual file system containing information about system resources. More information about the meaning of the files in proc is obtained by entering the command </a:t>
                      </a:r>
                      <a:r>
                        <a:rPr lang="en-US" sz="1300" b="1" i="0" u="none" strike="noStrike" cap="none">
                          <a:solidFill>
                            <a:srgbClr val="000000"/>
                          </a:solidFill>
                          <a:latin typeface="Arial"/>
                          <a:ea typeface="Arial"/>
                          <a:cs typeface="Arial"/>
                          <a:sym typeface="Arial"/>
                        </a:rPr>
                        <a:t>man </a:t>
                      </a:r>
                      <a:r>
                        <a:rPr lang="en-US" sz="1300" b="1" i="1" u="none" strike="noStrike" cap="none">
                          <a:solidFill>
                            <a:srgbClr val="000000"/>
                          </a:solidFill>
                          <a:latin typeface="Arial"/>
                          <a:ea typeface="Arial"/>
                          <a:cs typeface="Arial"/>
                          <a:sym typeface="Arial"/>
                        </a:rPr>
                        <a:t>proc</a:t>
                      </a:r>
                      <a:r>
                        <a:rPr lang="en-US" sz="1300" b="0" i="0" u="none" strike="noStrike" cap="none">
                          <a:solidFill>
                            <a:srgbClr val="000000"/>
                          </a:solidFill>
                          <a:latin typeface="Arial"/>
                          <a:ea typeface="Arial"/>
                          <a:cs typeface="Arial"/>
                          <a:sym typeface="Arial"/>
                        </a:rPr>
                        <a:t> in a terminal window. The file proc.txt discusses the virtual file system in detail.</a:t>
                      </a:r>
                      <a:endParaRPr sz="1300" u="none" strike="noStrike" cap="none"/>
                    </a:p>
                  </a:txBody>
                  <a:tcPr marL="39825" marR="39825" marT="28450" marB="227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EEBF7"/>
                    </a:solidFill>
                  </a:tcPr>
                </a:tc>
                <a:extLst>
                  <a:ext uri="{0D108BD9-81ED-4DB2-BD59-A6C34878D82A}">
                    <a16:rowId xmlns:a16="http://schemas.microsoft.com/office/drawing/2014/main" val="10004"/>
                  </a:ext>
                </a:extLst>
              </a:tr>
              <a:tr h="783875">
                <a:tc>
                  <a:txBody>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/root</a:t>
                      </a:r>
                      <a:endParaRPr sz="1300" u="none" strike="noStrike" cap="none"/>
                    </a:p>
                  </a:txBody>
                  <a:tcPr marL="39825" marR="39825" marT="28450" marB="227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5B9BD5"/>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Arial"/>
                          <a:ea typeface="Arial"/>
                          <a:cs typeface="Arial"/>
                          <a:sym typeface="Arial"/>
                        </a:rPr>
                        <a:t>The administrative user's home directory. Mind the difference between /, the root directory and /root, the home directory of the </a:t>
                      </a:r>
                      <a:r>
                        <a:rPr lang="en-US" sz="1300" b="0" i="1" u="none" strike="noStrike" cap="none">
                          <a:solidFill>
                            <a:srgbClr val="000000"/>
                          </a:solidFill>
                          <a:latin typeface="Arial"/>
                          <a:ea typeface="Arial"/>
                          <a:cs typeface="Arial"/>
                          <a:sym typeface="Arial"/>
                        </a:rPr>
                        <a:t>root</a:t>
                      </a:r>
                      <a:r>
                        <a:rPr lang="en-US" sz="1300" b="0" i="0" u="none" strike="noStrike" cap="none">
                          <a:solidFill>
                            <a:srgbClr val="000000"/>
                          </a:solidFill>
                          <a:latin typeface="Arial"/>
                          <a:ea typeface="Arial"/>
                          <a:cs typeface="Arial"/>
                          <a:sym typeface="Arial"/>
                        </a:rPr>
                        <a:t> user.</a:t>
                      </a:r>
                      <a:endParaRPr sz="1300" u="none" strike="noStrike" cap="none"/>
                    </a:p>
                  </a:txBody>
                  <a:tcPr marL="39825" marR="39825" marT="28450" marB="227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EEBF7"/>
                    </a:solidFill>
                  </a:tcPr>
                </a:tc>
                <a:extLst>
                  <a:ext uri="{0D108BD9-81ED-4DB2-BD59-A6C34878D82A}">
                    <a16:rowId xmlns:a16="http://schemas.microsoft.com/office/drawing/2014/main" val="10005"/>
                  </a:ext>
                </a:extLst>
              </a:tr>
              <a:tr h="542700">
                <a:tc>
                  <a:txBody>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/sbin</a:t>
                      </a:r>
                      <a:endParaRPr sz="1300" u="none" strike="noStrike" cap="none"/>
                    </a:p>
                  </a:txBody>
                  <a:tcPr marL="39825" marR="39825" marT="28450" marB="227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5B9BD5"/>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Arial"/>
                          <a:ea typeface="Arial"/>
                          <a:cs typeface="Arial"/>
                          <a:sym typeface="Arial"/>
                        </a:rPr>
                        <a:t>Programs for use by the system and the system administrator.</a:t>
                      </a:r>
                      <a:endParaRPr sz="1300" u="none" strike="noStrike" cap="none"/>
                    </a:p>
                  </a:txBody>
                  <a:tcPr marL="39825" marR="39825" marT="28450" marB="227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EEBF7"/>
                    </a:solidFill>
                  </a:tcPr>
                </a:tc>
                <a:extLst>
                  <a:ext uri="{0D108BD9-81ED-4DB2-BD59-A6C34878D82A}">
                    <a16:rowId xmlns:a16="http://schemas.microsoft.com/office/drawing/2014/main" val="10006"/>
                  </a:ext>
                </a:extLst>
              </a:tr>
              <a:tr h="542700">
                <a:tc>
                  <a:txBody>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/tmp</a:t>
                      </a:r>
                      <a:endParaRPr sz="1300" u="none" strike="noStrike" cap="none"/>
                    </a:p>
                  </a:txBody>
                  <a:tcPr marL="39825" marR="39825" marT="28450" marB="227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5B9BD5"/>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Arial"/>
                          <a:ea typeface="Arial"/>
                          <a:cs typeface="Arial"/>
                          <a:sym typeface="Arial"/>
                        </a:rPr>
                        <a:t>Temporary space for use by the system, cleaned upon reboot, so don't use this for saving any work!</a:t>
                      </a:r>
                      <a:endParaRPr sz="1300" u="none" strike="noStrike" cap="none"/>
                    </a:p>
                  </a:txBody>
                  <a:tcPr marL="39825" marR="39825" marT="28450" marB="227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EEBF7"/>
                    </a:solidFill>
                  </a:tcPr>
                </a:tc>
                <a:extLst>
                  <a:ext uri="{0D108BD9-81ED-4DB2-BD59-A6C34878D82A}">
                    <a16:rowId xmlns:a16="http://schemas.microsoft.com/office/drawing/2014/main" val="10007"/>
                  </a:ext>
                </a:extLst>
              </a:tr>
              <a:tr h="542700">
                <a:tc>
                  <a:txBody>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/usr</a:t>
                      </a:r>
                      <a:endParaRPr sz="1300" u="none" strike="noStrike" cap="none"/>
                    </a:p>
                  </a:txBody>
                  <a:tcPr marL="39825" marR="39825" marT="28450" marB="227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5B9BD5"/>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Arial"/>
                          <a:ea typeface="Arial"/>
                          <a:cs typeface="Arial"/>
                          <a:sym typeface="Arial"/>
                        </a:rPr>
                        <a:t>Programs, libraries, documentation etc. for all user-related programs.</a:t>
                      </a:r>
                      <a:endParaRPr sz="1300" u="none" strike="noStrike" cap="none"/>
                    </a:p>
                  </a:txBody>
                  <a:tcPr marL="39825" marR="39825" marT="28450" marB="227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EEBF7"/>
                    </a:solidFill>
                  </a:tcPr>
                </a:tc>
                <a:extLst>
                  <a:ext uri="{0D108BD9-81ED-4DB2-BD59-A6C34878D82A}">
                    <a16:rowId xmlns:a16="http://schemas.microsoft.com/office/drawing/2014/main" val="10008"/>
                  </a:ext>
                </a:extLst>
              </a:tr>
            </a:tbl>
          </a:graphicData>
        </a:graphic>
      </p:graphicFrame>
      <p:sp>
        <p:nvSpPr>
          <p:cNvPr id="158" name="Google Shape;158;p22"/>
          <p:cNvSpPr/>
          <p:nvPr/>
        </p:nvSpPr>
        <p:spPr>
          <a:xfrm>
            <a:off x="3513138" y="1825625"/>
            <a:ext cx="12192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838200" y="2103437"/>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2060"/>
              </a:buClr>
              <a:buSzPts val="4400"/>
              <a:buFont typeface="Calibri"/>
              <a:buNone/>
            </a:pPr>
            <a:r>
              <a:rPr lang="en-US" sz="4400"/>
              <a:t>Basic Commands in Linux</a:t>
            </a:r>
            <a:endParaRPr/>
          </a:p>
        </p:txBody>
      </p:sp>
      <p:sp>
        <p:nvSpPr>
          <p:cNvPr id="164" name="Google Shape;16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600"/>
              <a:buFont typeface="Calibri"/>
              <a:buNone/>
            </a:pPr>
            <a:r>
              <a:rPr lang="en-US"/>
              <a:t>ls command</a:t>
            </a:r>
            <a:endParaRPr/>
          </a:p>
        </p:txBody>
      </p:sp>
      <p:sp>
        <p:nvSpPr>
          <p:cNvPr id="170" name="Google Shape;170;p24"/>
          <p:cNvSpPr txBox="1">
            <a:spLocks noGrp="1"/>
          </p:cNvSpPr>
          <p:nvPr>
            <p:ph type="body" idx="1"/>
          </p:nvPr>
        </p:nvSpPr>
        <p:spPr>
          <a:xfrm>
            <a:off x="838200" y="1359632"/>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Lists the files in the current directory, in alphanumeric order, except files starting with the “.” character</a:t>
            </a:r>
            <a:endParaRPr/>
          </a:p>
          <a:p>
            <a:pPr marL="0" lvl="0" indent="0" algn="l" rtl="0">
              <a:lnSpc>
                <a:spcPct val="90000"/>
              </a:lnSpc>
              <a:spcBef>
                <a:spcPts val="1000"/>
              </a:spcBef>
              <a:spcAft>
                <a:spcPts val="0"/>
              </a:spcAft>
              <a:buClr>
                <a:schemeClr val="dk1"/>
              </a:buClr>
              <a:buSzPts val="2800"/>
              <a:buNone/>
            </a:pPr>
            <a:endParaRPr/>
          </a:p>
        </p:txBody>
      </p:sp>
      <p:sp>
        <p:nvSpPr>
          <p:cNvPr id="171" name="Google Shape;17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graphicFrame>
        <p:nvGraphicFramePr>
          <p:cNvPr id="172" name="Google Shape;172;p24"/>
          <p:cNvGraphicFramePr/>
          <p:nvPr/>
        </p:nvGraphicFramePr>
        <p:xfrm>
          <a:off x="3163765" y="2336068"/>
          <a:ext cx="5864450" cy="3683025"/>
        </p:xfrm>
        <a:graphic>
          <a:graphicData uri="http://schemas.openxmlformats.org/drawingml/2006/table">
            <a:tbl>
              <a:tblPr bandRow="1">
                <a:noFill/>
                <a:tableStyleId>{1A63D4E7-8F02-4F67-B503-1D50390A7ABE}</a:tableStyleId>
              </a:tblPr>
              <a:tblGrid>
                <a:gridCol w="2932225">
                  <a:extLst>
                    <a:ext uri="{9D8B030D-6E8A-4147-A177-3AD203B41FA5}">
                      <a16:colId xmlns:a16="http://schemas.microsoft.com/office/drawing/2014/main" val="20000"/>
                    </a:ext>
                  </a:extLst>
                </a:gridCol>
                <a:gridCol w="2932225">
                  <a:extLst>
                    <a:ext uri="{9D8B030D-6E8A-4147-A177-3AD203B41FA5}">
                      <a16:colId xmlns:a16="http://schemas.microsoft.com/office/drawing/2014/main" val="20001"/>
                    </a:ext>
                  </a:extLst>
                </a:gridCol>
              </a:tblGrid>
              <a:tr h="1227675">
                <a:tc>
                  <a:txBody>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ls -a (all)</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Lists all the files (including .* files)</a:t>
                      </a:r>
                      <a:endParaRPr sz="1800"/>
                    </a:p>
                  </a:txBody>
                  <a:tcPr marL="91450" marR="91450" marT="45725" marB="45725"/>
                </a:tc>
                <a:tc>
                  <a:txBody>
                    <a:bodyPr/>
                    <a:lstStyle/>
                    <a:p>
                      <a:pPr marL="0" marR="0" lvl="0" indent="0" algn="l" rtl="0">
                        <a:spcBef>
                          <a:spcPts val="0"/>
                        </a:spcBef>
                        <a:spcAft>
                          <a:spcPts val="0"/>
                        </a:spcAft>
                        <a:buNone/>
                      </a:pPr>
                      <a:r>
                        <a:rPr lang="en-US" sz="1800" b="0" i="0" u="none" strike="noStrike">
                          <a:solidFill>
                            <a:schemeClr val="dk1"/>
                          </a:solidFill>
                          <a:latin typeface="Calibri"/>
                          <a:ea typeface="Calibri"/>
                          <a:cs typeface="Calibri"/>
                          <a:sym typeface="Calibri"/>
                        </a:rPr>
                        <a:t>ls -S (size)</a:t>
                      </a:r>
                      <a:br>
                        <a:rPr lang="en-US" sz="1800" b="0" i="0" u="none" strike="noStrike">
                          <a:solidFill>
                            <a:schemeClr val="dk1"/>
                          </a:solidFill>
                          <a:latin typeface="Calibri"/>
                          <a:ea typeface="Calibri"/>
                          <a:cs typeface="Calibri"/>
                          <a:sym typeface="Calibri"/>
                        </a:rPr>
                      </a:br>
                      <a:r>
                        <a:rPr lang="en-US" sz="1800" b="0" i="0" u="none" strike="noStrike">
                          <a:solidFill>
                            <a:schemeClr val="dk1"/>
                          </a:solidFill>
                          <a:latin typeface="Calibri"/>
                          <a:ea typeface="Calibri"/>
                          <a:cs typeface="Calibri"/>
                          <a:sym typeface="Calibri"/>
                        </a:rPr>
                        <a:t>Lists the biggest files first</a:t>
                      </a:r>
                      <a:endParaRPr sz="1800"/>
                    </a:p>
                  </a:txBody>
                  <a:tcPr marL="91450" marR="91450" marT="45725" marB="45725"/>
                </a:tc>
                <a:extLst>
                  <a:ext uri="{0D108BD9-81ED-4DB2-BD59-A6C34878D82A}">
                    <a16:rowId xmlns:a16="http://schemas.microsoft.com/office/drawing/2014/main" val="10000"/>
                  </a:ext>
                </a:extLst>
              </a:tr>
              <a:tr h="1227675">
                <a:tc>
                  <a:txBody>
                    <a:bodyPr/>
                    <a:lstStyle/>
                    <a:p>
                      <a:pPr marL="0" marR="0" lvl="0" indent="0" algn="l" rtl="0">
                        <a:spcBef>
                          <a:spcPts val="0"/>
                        </a:spcBef>
                        <a:spcAft>
                          <a:spcPts val="0"/>
                        </a:spcAft>
                        <a:buNone/>
                      </a:pPr>
                      <a:r>
                        <a:rPr lang="en-US" sz="1800" b="0" i="0" u="none" strike="noStrike">
                          <a:solidFill>
                            <a:schemeClr val="dk1"/>
                          </a:solidFill>
                          <a:latin typeface="Calibri"/>
                          <a:ea typeface="Calibri"/>
                          <a:cs typeface="Calibri"/>
                          <a:sym typeface="Calibri"/>
                        </a:rPr>
                        <a:t>ls -l (long)</a:t>
                      </a:r>
                      <a:br>
                        <a:rPr lang="en-US" sz="1800" b="0" i="0" u="none" strike="noStrike">
                          <a:solidFill>
                            <a:schemeClr val="dk1"/>
                          </a:solidFill>
                          <a:latin typeface="Calibri"/>
                          <a:ea typeface="Calibri"/>
                          <a:cs typeface="Calibri"/>
                          <a:sym typeface="Calibri"/>
                        </a:rPr>
                      </a:br>
                      <a:r>
                        <a:rPr lang="en-US" sz="1800" b="0" i="0" u="none" strike="noStrike">
                          <a:solidFill>
                            <a:schemeClr val="dk1"/>
                          </a:solidFill>
                          <a:latin typeface="Calibri"/>
                          <a:ea typeface="Calibri"/>
                          <a:cs typeface="Calibri"/>
                          <a:sym typeface="Calibri"/>
                        </a:rPr>
                        <a:t>Long listing (type, date, size, owner, permissions)</a:t>
                      </a:r>
                      <a:endParaRPr sz="1800"/>
                    </a:p>
                  </a:txBody>
                  <a:tcPr marL="91450" marR="91450" marT="45725" marB="45725"/>
                </a:tc>
                <a:tc>
                  <a:txBody>
                    <a:bodyPr/>
                    <a:lstStyle/>
                    <a:p>
                      <a:pPr marL="0" marR="0" lvl="0" indent="0" algn="l" rtl="0">
                        <a:spcBef>
                          <a:spcPts val="0"/>
                        </a:spcBef>
                        <a:spcAft>
                          <a:spcPts val="0"/>
                        </a:spcAft>
                        <a:buNone/>
                      </a:pPr>
                      <a:r>
                        <a:rPr lang="en-US" sz="1800" b="0" i="0" u="none" strike="noStrike">
                          <a:solidFill>
                            <a:schemeClr val="dk1"/>
                          </a:solidFill>
                          <a:latin typeface="Calibri"/>
                          <a:ea typeface="Calibri"/>
                          <a:cs typeface="Calibri"/>
                          <a:sym typeface="Calibri"/>
                        </a:rPr>
                        <a:t>ls -r (reverse)</a:t>
                      </a:r>
                      <a:br>
                        <a:rPr lang="en-US" sz="1800" b="0" i="0" u="none" strike="noStrike">
                          <a:solidFill>
                            <a:schemeClr val="dk1"/>
                          </a:solidFill>
                          <a:latin typeface="Calibri"/>
                          <a:ea typeface="Calibri"/>
                          <a:cs typeface="Calibri"/>
                          <a:sym typeface="Calibri"/>
                        </a:rPr>
                      </a:br>
                      <a:r>
                        <a:rPr lang="en-US" sz="1800" b="0" i="0" u="none" strike="noStrike">
                          <a:solidFill>
                            <a:schemeClr val="dk1"/>
                          </a:solidFill>
                          <a:latin typeface="Calibri"/>
                          <a:ea typeface="Calibri"/>
                          <a:cs typeface="Calibri"/>
                          <a:sym typeface="Calibri"/>
                        </a:rPr>
                        <a:t>Reverses the sort order</a:t>
                      </a:r>
                      <a:endParaRPr sz="1800"/>
                    </a:p>
                  </a:txBody>
                  <a:tcPr marL="91450" marR="91450" marT="45725" marB="45725"/>
                </a:tc>
                <a:extLst>
                  <a:ext uri="{0D108BD9-81ED-4DB2-BD59-A6C34878D82A}">
                    <a16:rowId xmlns:a16="http://schemas.microsoft.com/office/drawing/2014/main" val="10001"/>
                  </a:ext>
                </a:extLst>
              </a:tr>
              <a:tr h="1227675">
                <a:tc>
                  <a:txBody>
                    <a:bodyPr/>
                    <a:lstStyle/>
                    <a:p>
                      <a:pPr marL="0" marR="0" lvl="0" indent="0" algn="l" rtl="0">
                        <a:spcBef>
                          <a:spcPts val="0"/>
                        </a:spcBef>
                        <a:spcAft>
                          <a:spcPts val="0"/>
                        </a:spcAft>
                        <a:buNone/>
                      </a:pPr>
                      <a:r>
                        <a:rPr lang="en-US" sz="1800" b="0" i="0" u="none" strike="noStrike">
                          <a:solidFill>
                            <a:schemeClr val="dk1"/>
                          </a:solidFill>
                          <a:latin typeface="Calibri"/>
                          <a:ea typeface="Calibri"/>
                          <a:cs typeface="Calibri"/>
                          <a:sym typeface="Calibri"/>
                        </a:rPr>
                        <a:t>ls -t (time)</a:t>
                      </a:r>
                      <a:br>
                        <a:rPr lang="en-US" sz="1800" b="0" i="0" u="none" strike="noStrike">
                          <a:solidFill>
                            <a:schemeClr val="dk1"/>
                          </a:solidFill>
                          <a:latin typeface="Calibri"/>
                          <a:ea typeface="Calibri"/>
                          <a:cs typeface="Calibri"/>
                          <a:sym typeface="Calibri"/>
                        </a:rPr>
                      </a:br>
                      <a:r>
                        <a:rPr lang="en-US" sz="1800" b="0" i="0" u="none" strike="noStrike">
                          <a:solidFill>
                            <a:schemeClr val="dk1"/>
                          </a:solidFill>
                          <a:latin typeface="Calibri"/>
                          <a:ea typeface="Calibri"/>
                          <a:cs typeface="Calibri"/>
                          <a:sym typeface="Calibri"/>
                        </a:rPr>
                        <a:t>Lists the most recent files first</a:t>
                      </a:r>
                      <a:endParaRPr sz="1800"/>
                    </a:p>
                  </a:txBody>
                  <a:tcPr marL="91450" marR="91450" marT="45725" marB="45725"/>
                </a:tc>
                <a:tc>
                  <a:txBody>
                    <a:bodyPr/>
                    <a:lstStyle/>
                    <a:p>
                      <a:pPr marL="0" marR="0" lvl="0" indent="0" algn="l" rtl="0">
                        <a:spcBef>
                          <a:spcPts val="0"/>
                        </a:spcBef>
                        <a:spcAft>
                          <a:spcPts val="0"/>
                        </a:spcAft>
                        <a:buNone/>
                      </a:pPr>
                      <a:r>
                        <a:rPr lang="en-US" sz="1800" b="0" i="0" u="none" strike="noStrike">
                          <a:solidFill>
                            <a:schemeClr val="dk1"/>
                          </a:solidFill>
                          <a:latin typeface="Calibri"/>
                          <a:ea typeface="Calibri"/>
                          <a:cs typeface="Calibri"/>
                          <a:sym typeface="Calibri"/>
                        </a:rPr>
                        <a:t>ls -ltr (options can be combined)</a:t>
                      </a:r>
                      <a:br>
                        <a:rPr lang="en-US" sz="1800" b="0" i="0" u="none" strike="noStrike">
                          <a:solidFill>
                            <a:schemeClr val="dk1"/>
                          </a:solidFill>
                          <a:latin typeface="Calibri"/>
                          <a:ea typeface="Calibri"/>
                          <a:cs typeface="Calibri"/>
                          <a:sym typeface="Calibri"/>
                        </a:rPr>
                      </a:br>
                      <a:r>
                        <a:rPr lang="en-US" sz="1800" b="0" i="0" u="none" strike="noStrike">
                          <a:solidFill>
                            <a:schemeClr val="dk1"/>
                          </a:solidFill>
                          <a:latin typeface="Calibri"/>
                          <a:ea typeface="Calibri"/>
                          <a:cs typeface="Calibri"/>
                          <a:sym typeface="Calibri"/>
                        </a:rPr>
                        <a:t>Long listing, most recent files at the end</a:t>
                      </a:r>
                      <a:endParaRPr sz="1800"/>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838200" y="390891"/>
            <a:ext cx="10515600" cy="114458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240"/>
              <a:buFont typeface="Calibri"/>
              <a:buNone/>
            </a:pPr>
            <a:br>
              <a:rPr lang="en-US" sz="3240" b="0"/>
            </a:br>
            <a:r>
              <a:rPr lang="en-US" sz="3240" b="0"/>
              <a:t>File name pattern substitutions</a:t>
            </a:r>
            <a:br>
              <a:rPr lang="en-US" sz="3240" b="0"/>
            </a:br>
            <a:br>
              <a:rPr lang="en-US" sz="3240" b="0"/>
            </a:br>
            <a:endParaRPr sz="3240" b="0"/>
          </a:p>
        </p:txBody>
      </p:sp>
      <p:sp>
        <p:nvSpPr>
          <p:cNvPr id="178" name="Google Shape;178;p25"/>
          <p:cNvSpPr txBox="1">
            <a:spLocks noGrp="1"/>
          </p:cNvSpPr>
          <p:nvPr>
            <p:ph type="body" idx="1"/>
          </p:nvPr>
        </p:nvSpPr>
        <p:spPr>
          <a:xfrm>
            <a:off x="838200" y="922214"/>
            <a:ext cx="10515600" cy="5302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Practice following commands </a:t>
            </a:r>
            <a:endParaRPr/>
          </a:p>
          <a:p>
            <a:pPr marL="0" lvl="0" indent="0" algn="l" rtl="0">
              <a:lnSpc>
                <a:spcPct val="90000"/>
              </a:lnSpc>
              <a:spcBef>
                <a:spcPts val="1000"/>
              </a:spcBef>
              <a:spcAft>
                <a:spcPts val="0"/>
              </a:spcAft>
              <a:buClr>
                <a:schemeClr val="dk1"/>
              </a:buClr>
              <a:buSzPts val="2400"/>
              <a:buNone/>
            </a:pPr>
            <a:br>
              <a:rPr lang="en-US" sz="2400"/>
            </a:br>
            <a:r>
              <a:rPr lang="en-US" sz="2400">
                <a:solidFill>
                  <a:srgbClr val="002060"/>
                </a:solidFill>
              </a:rPr>
              <a:t>ls *txt</a:t>
            </a:r>
            <a:br>
              <a:rPr lang="en-US" sz="2400"/>
            </a:br>
            <a:r>
              <a:rPr lang="en-US" sz="2400"/>
              <a:t>The shell first replaces *txt by all the file and directory names ending by txt (including .txt), except those starting with ., and then executes the ls command line.</a:t>
            </a:r>
            <a:endParaRPr/>
          </a:p>
          <a:p>
            <a:pPr marL="0" lvl="0" indent="0" algn="l" rtl="0">
              <a:lnSpc>
                <a:spcPct val="90000"/>
              </a:lnSpc>
              <a:spcBef>
                <a:spcPts val="1000"/>
              </a:spcBef>
              <a:spcAft>
                <a:spcPts val="0"/>
              </a:spcAft>
              <a:buClr>
                <a:schemeClr val="dk1"/>
              </a:buClr>
              <a:buSzPts val="2400"/>
              <a:buNone/>
            </a:pPr>
            <a:br>
              <a:rPr lang="en-US" sz="2400"/>
            </a:br>
            <a:r>
              <a:rPr lang="en-US" sz="2400">
                <a:solidFill>
                  <a:srgbClr val="002060"/>
                </a:solidFill>
              </a:rPr>
              <a:t>ls -d .*</a:t>
            </a:r>
            <a:br>
              <a:rPr lang="en-US" sz="2400"/>
            </a:br>
            <a:r>
              <a:rPr lang="en-US" sz="2400"/>
              <a:t>Lists all the files and directories starting with .</a:t>
            </a:r>
            <a:br>
              <a:rPr lang="en-US" sz="2400"/>
            </a:br>
            <a:r>
              <a:rPr lang="en-US" sz="2400"/>
              <a:t>-d tells ls not to display the contents of directories.</a:t>
            </a:r>
            <a:endParaRPr/>
          </a:p>
          <a:p>
            <a:pPr marL="0" lvl="0" indent="0" algn="l" rtl="0">
              <a:lnSpc>
                <a:spcPct val="90000"/>
              </a:lnSpc>
              <a:spcBef>
                <a:spcPts val="1000"/>
              </a:spcBef>
              <a:spcAft>
                <a:spcPts val="0"/>
              </a:spcAft>
              <a:buClr>
                <a:schemeClr val="dk1"/>
              </a:buClr>
              <a:buSzPts val="2400"/>
              <a:buNone/>
            </a:pPr>
            <a:br>
              <a:rPr lang="en-US" sz="2400"/>
            </a:br>
            <a:r>
              <a:rPr lang="en-US" sz="2400">
                <a:solidFill>
                  <a:srgbClr val="002060"/>
                </a:solidFill>
              </a:rPr>
              <a:t>cat ?.log</a:t>
            </a:r>
            <a:br>
              <a:rPr lang="en-US" sz="2400"/>
            </a:br>
            <a:r>
              <a:rPr lang="en-US" sz="2400"/>
              <a:t>Displays all the files which names start by 1 character and end by </a:t>
            </a:r>
            <a:endParaRPr/>
          </a:p>
          <a:p>
            <a:pPr marL="0" lvl="0" indent="0" algn="l" rtl="0">
              <a:lnSpc>
                <a:spcPct val="90000"/>
              </a:lnSpc>
              <a:spcBef>
                <a:spcPts val="1000"/>
              </a:spcBef>
              <a:spcAft>
                <a:spcPts val="0"/>
              </a:spcAft>
              <a:buClr>
                <a:srgbClr val="002060"/>
              </a:buClr>
              <a:buSzPts val="2400"/>
              <a:buNone/>
            </a:pPr>
            <a:r>
              <a:rPr lang="en-US" sz="2400">
                <a:solidFill>
                  <a:srgbClr val="002060"/>
                </a:solidFill>
              </a:rPr>
              <a:t>.log</a:t>
            </a:r>
            <a:endParaRPr/>
          </a:p>
        </p:txBody>
      </p:sp>
      <p:sp>
        <p:nvSpPr>
          <p:cNvPr id="179" name="Google Shape;17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600"/>
              <a:buFont typeface="Calibri"/>
              <a:buNone/>
            </a:pPr>
            <a:r>
              <a:rPr lang="en-US"/>
              <a:t>The cd and pwd commands</a:t>
            </a:r>
            <a:br>
              <a:rPr lang="en-US"/>
            </a:br>
            <a:endParaRPr/>
          </a:p>
        </p:txBody>
      </p:sp>
      <p:sp>
        <p:nvSpPr>
          <p:cNvPr id="185" name="Google Shape;185;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2800"/>
              <a:buNone/>
            </a:pPr>
            <a:r>
              <a:rPr lang="en-US">
                <a:solidFill>
                  <a:srgbClr val="002060"/>
                </a:solidFill>
              </a:rPr>
              <a:t>cd &lt;dir&gt;</a:t>
            </a:r>
            <a:br>
              <a:rPr lang="en-US"/>
            </a:br>
            <a:r>
              <a:rPr lang="en-US"/>
              <a:t>Changes the current directory to &lt;dir&gt;.</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rgbClr val="002060"/>
              </a:buClr>
              <a:buSzPts val="2800"/>
              <a:buNone/>
            </a:pPr>
            <a:r>
              <a:rPr lang="en-US">
                <a:solidFill>
                  <a:srgbClr val="002060"/>
                </a:solidFill>
              </a:rPr>
              <a:t>cd -</a:t>
            </a:r>
            <a:br>
              <a:rPr lang="en-US"/>
            </a:br>
            <a:r>
              <a:rPr lang="en-US"/>
              <a:t>Gets back to the previous current directory.</a:t>
            </a:r>
            <a:endParaRPr/>
          </a:p>
          <a:p>
            <a:pPr marL="0" lvl="0" indent="0" algn="l" rtl="0">
              <a:lnSpc>
                <a:spcPct val="90000"/>
              </a:lnSpc>
              <a:spcBef>
                <a:spcPts val="1000"/>
              </a:spcBef>
              <a:spcAft>
                <a:spcPts val="0"/>
              </a:spcAft>
              <a:buClr>
                <a:schemeClr val="dk1"/>
              </a:buClr>
              <a:buSzPts val="2800"/>
              <a:buNone/>
            </a:pPr>
            <a:br>
              <a:rPr lang="en-US"/>
            </a:br>
            <a:r>
              <a:rPr lang="en-US">
                <a:solidFill>
                  <a:srgbClr val="002060"/>
                </a:solidFill>
              </a:rPr>
              <a:t>pwd</a:t>
            </a:r>
            <a:br>
              <a:rPr lang="en-US"/>
            </a:br>
            <a:r>
              <a:rPr lang="en-US"/>
              <a:t>Displays the current directory ("working directory").</a:t>
            </a:r>
            <a:endParaRPr/>
          </a:p>
        </p:txBody>
      </p:sp>
      <p:sp>
        <p:nvSpPr>
          <p:cNvPr id="186" name="Google Shape;186;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600"/>
              <a:buFont typeface="Calibri"/>
              <a:buNone/>
            </a:pPr>
            <a:r>
              <a:rPr lang="en-US"/>
              <a:t>The cp command</a:t>
            </a:r>
            <a:endParaRPr/>
          </a:p>
        </p:txBody>
      </p:sp>
      <p:sp>
        <p:nvSpPr>
          <p:cNvPr id="192" name="Google Shape;192;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rgbClr val="002060"/>
              </a:buClr>
              <a:buSzPts val="2590"/>
              <a:buNone/>
            </a:pPr>
            <a:r>
              <a:rPr lang="en-US" sz="2590">
                <a:solidFill>
                  <a:srgbClr val="002060"/>
                </a:solidFill>
              </a:rPr>
              <a:t>cp &lt;source_file&gt; &lt;target_file&gt;</a:t>
            </a:r>
            <a:br>
              <a:rPr lang="en-US" sz="2590"/>
            </a:br>
            <a:r>
              <a:rPr lang="en-US" sz="2590"/>
              <a:t>Copies the source file to the target.</a:t>
            </a:r>
            <a:endParaRPr/>
          </a:p>
          <a:p>
            <a:pPr marL="0" lvl="0" indent="0" algn="l" rtl="0">
              <a:lnSpc>
                <a:spcPct val="80000"/>
              </a:lnSpc>
              <a:spcBef>
                <a:spcPts val="1000"/>
              </a:spcBef>
              <a:spcAft>
                <a:spcPts val="0"/>
              </a:spcAft>
              <a:buClr>
                <a:schemeClr val="dk1"/>
              </a:buClr>
              <a:buSzPts val="2590"/>
              <a:buNone/>
            </a:pPr>
            <a:br>
              <a:rPr lang="en-US" sz="2590"/>
            </a:br>
            <a:r>
              <a:rPr lang="en-US" sz="2590">
                <a:solidFill>
                  <a:srgbClr val="002060"/>
                </a:solidFill>
              </a:rPr>
              <a:t>cp file1 file2 file3 ... dir</a:t>
            </a:r>
            <a:br>
              <a:rPr lang="en-US" sz="2590"/>
            </a:br>
            <a:r>
              <a:rPr lang="en-US" sz="2590"/>
              <a:t>Copies the files to the target directory (last argument).</a:t>
            </a:r>
            <a:endParaRPr/>
          </a:p>
          <a:p>
            <a:pPr marL="0" lvl="0" indent="0" algn="l" rtl="0">
              <a:lnSpc>
                <a:spcPct val="80000"/>
              </a:lnSpc>
              <a:spcBef>
                <a:spcPts val="1000"/>
              </a:spcBef>
              <a:spcAft>
                <a:spcPts val="0"/>
              </a:spcAft>
              <a:buClr>
                <a:schemeClr val="dk1"/>
              </a:buClr>
              <a:buSzPts val="2590"/>
              <a:buNone/>
            </a:pPr>
            <a:br>
              <a:rPr lang="en-US" sz="2590"/>
            </a:br>
            <a:r>
              <a:rPr lang="en-US" sz="2590">
                <a:solidFill>
                  <a:srgbClr val="002060"/>
                </a:solidFill>
              </a:rPr>
              <a:t>cp -i </a:t>
            </a:r>
            <a:r>
              <a:rPr lang="en-US" sz="2590"/>
              <a:t>(interactive)</a:t>
            </a:r>
            <a:br>
              <a:rPr lang="en-US" sz="2590"/>
            </a:br>
            <a:r>
              <a:rPr lang="en-US" sz="2590"/>
              <a:t>Asks for user confirmation if the target file already exists</a:t>
            </a:r>
            <a:endParaRPr/>
          </a:p>
          <a:p>
            <a:pPr marL="0" lvl="0" indent="0" algn="l" rtl="0">
              <a:lnSpc>
                <a:spcPct val="80000"/>
              </a:lnSpc>
              <a:spcBef>
                <a:spcPts val="1000"/>
              </a:spcBef>
              <a:spcAft>
                <a:spcPts val="0"/>
              </a:spcAft>
              <a:buClr>
                <a:srgbClr val="002060"/>
              </a:buClr>
              <a:buSzPts val="2590"/>
              <a:buNone/>
            </a:pPr>
            <a:br>
              <a:rPr lang="en-US" sz="2590">
                <a:solidFill>
                  <a:srgbClr val="002060"/>
                </a:solidFill>
              </a:rPr>
            </a:br>
            <a:r>
              <a:rPr lang="en-US" sz="2590">
                <a:solidFill>
                  <a:srgbClr val="002060"/>
                </a:solidFill>
              </a:rPr>
              <a:t>cp -r &lt;source_dir&gt; &lt;target_dir&gt; </a:t>
            </a:r>
            <a:r>
              <a:rPr lang="en-US" sz="2590"/>
              <a:t>(recursive)</a:t>
            </a:r>
            <a:br>
              <a:rPr lang="en-US" sz="2590"/>
            </a:br>
            <a:r>
              <a:rPr lang="en-US" sz="2590"/>
              <a:t>Copies the whole directory.</a:t>
            </a:r>
            <a:endParaRPr/>
          </a:p>
          <a:p>
            <a:pPr marL="0" lvl="0" indent="0" algn="l" rtl="0">
              <a:lnSpc>
                <a:spcPct val="80000"/>
              </a:lnSpc>
              <a:spcBef>
                <a:spcPts val="1000"/>
              </a:spcBef>
              <a:spcAft>
                <a:spcPts val="0"/>
              </a:spcAft>
              <a:buClr>
                <a:schemeClr val="dk1"/>
              </a:buClr>
              <a:buSzPts val="2590"/>
              <a:buNone/>
            </a:pPr>
            <a:endParaRPr sz="2590"/>
          </a:p>
        </p:txBody>
      </p:sp>
      <p:sp>
        <p:nvSpPr>
          <p:cNvPr id="193" name="Google Shape;19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600"/>
              <a:buFont typeface="Calibri"/>
              <a:buNone/>
            </a:pPr>
            <a:r>
              <a:rPr lang="en-US"/>
              <a:t>mv and rm commands</a:t>
            </a:r>
            <a:endParaRPr/>
          </a:p>
        </p:txBody>
      </p:sp>
      <p:sp>
        <p:nvSpPr>
          <p:cNvPr id="199" name="Google Shape;199;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indent="0">
              <a:lnSpc>
                <a:spcPct val="70000"/>
              </a:lnSpc>
              <a:spcBef>
                <a:spcPts val="0"/>
              </a:spcBef>
              <a:buClr>
                <a:srgbClr val="002060"/>
              </a:buClr>
              <a:buSzPts val="2380"/>
              <a:buNone/>
            </a:pPr>
            <a:r>
              <a:rPr lang="en-US" sz="2350" dirty="0">
                <a:solidFill>
                  <a:srgbClr val="002060"/>
                </a:solidFill>
              </a:rPr>
              <a:t>mv &lt;</a:t>
            </a:r>
            <a:r>
              <a:rPr lang="en-US" sz="2350" dirty="0" err="1">
                <a:solidFill>
                  <a:srgbClr val="002060"/>
                </a:solidFill>
              </a:rPr>
              <a:t>old_name</a:t>
            </a:r>
            <a:r>
              <a:rPr lang="en-US" sz="2350" dirty="0">
                <a:solidFill>
                  <a:srgbClr val="002060"/>
                </a:solidFill>
              </a:rPr>
              <a:t>&gt; &lt;</a:t>
            </a:r>
            <a:r>
              <a:rPr lang="en-US" sz="2350" dirty="0" err="1">
                <a:solidFill>
                  <a:srgbClr val="002060"/>
                </a:solidFill>
              </a:rPr>
              <a:t>new_name</a:t>
            </a:r>
            <a:r>
              <a:rPr lang="en-US" sz="2350" dirty="0">
                <a:solidFill>
                  <a:srgbClr val="002060"/>
                </a:solidFill>
              </a:rPr>
              <a:t>&gt; </a:t>
            </a:r>
            <a:r>
              <a:rPr lang="en-US" sz="2350"/>
              <a:t>(move)</a:t>
            </a:r>
            <a:br>
              <a:rPr lang="en-US" sz="2350" dirty="0"/>
            </a:br>
            <a:r>
              <a:rPr lang="en-US" sz="2350"/>
              <a:t>move the given file or directory.</a:t>
            </a:r>
            <a:endParaRPr sz="2350"/>
          </a:p>
          <a:p>
            <a:pPr marL="0" lvl="0" indent="0" algn="l" rtl="0">
              <a:lnSpc>
                <a:spcPct val="70000"/>
              </a:lnSpc>
              <a:spcBef>
                <a:spcPts val="1000"/>
              </a:spcBef>
              <a:spcAft>
                <a:spcPts val="0"/>
              </a:spcAft>
              <a:buClr>
                <a:schemeClr val="dk1"/>
              </a:buClr>
              <a:buSzPts val="2380"/>
              <a:buNone/>
            </a:pPr>
            <a:br>
              <a:rPr lang="en-US" sz="2380"/>
            </a:br>
            <a:r>
              <a:rPr lang="en-US" sz="2380">
                <a:solidFill>
                  <a:srgbClr val="002060"/>
                </a:solidFill>
              </a:rPr>
              <a:t>mv -i </a:t>
            </a:r>
            <a:r>
              <a:rPr lang="en-US" sz="2380"/>
              <a:t>(interactive)</a:t>
            </a:r>
            <a:br>
              <a:rPr lang="en-US" sz="2380"/>
            </a:br>
            <a:r>
              <a:rPr lang="en-US" sz="2380"/>
              <a:t>If the new file already exits, asks for user confirm</a:t>
            </a:r>
            <a:endParaRPr/>
          </a:p>
          <a:p>
            <a:pPr marL="0" lvl="0" indent="0" algn="l" rtl="0">
              <a:lnSpc>
                <a:spcPct val="70000"/>
              </a:lnSpc>
              <a:spcBef>
                <a:spcPts val="1000"/>
              </a:spcBef>
              <a:spcAft>
                <a:spcPts val="0"/>
              </a:spcAft>
              <a:buClr>
                <a:schemeClr val="dk1"/>
              </a:buClr>
              <a:buSzPts val="2380"/>
              <a:buNone/>
            </a:pPr>
            <a:br>
              <a:rPr lang="en-US" sz="2380"/>
            </a:br>
            <a:r>
              <a:rPr lang="en-US" sz="2380">
                <a:solidFill>
                  <a:srgbClr val="002060"/>
                </a:solidFill>
              </a:rPr>
              <a:t>rm file1 file2 file3 ... </a:t>
            </a:r>
            <a:r>
              <a:rPr lang="en-US" sz="2380"/>
              <a:t>(remove)</a:t>
            </a:r>
            <a:br>
              <a:rPr lang="en-US" sz="2380"/>
            </a:br>
            <a:r>
              <a:rPr lang="en-US" sz="2380"/>
              <a:t>Removes the given files.</a:t>
            </a:r>
            <a:endParaRPr/>
          </a:p>
          <a:p>
            <a:pPr marL="0" lvl="0" indent="0" algn="l" rtl="0">
              <a:lnSpc>
                <a:spcPct val="70000"/>
              </a:lnSpc>
              <a:spcBef>
                <a:spcPts val="1000"/>
              </a:spcBef>
              <a:spcAft>
                <a:spcPts val="0"/>
              </a:spcAft>
              <a:buClr>
                <a:schemeClr val="dk1"/>
              </a:buClr>
              <a:buSzPts val="2380"/>
              <a:buNone/>
            </a:pPr>
            <a:br>
              <a:rPr lang="en-US" sz="2380"/>
            </a:br>
            <a:r>
              <a:rPr lang="en-US" sz="2380">
                <a:solidFill>
                  <a:srgbClr val="002060"/>
                </a:solidFill>
              </a:rPr>
              <a:t>rm -i </a:t>
            </a:r>
            <a:r>
              <a:rPr lang="en-US" sz="2380"/>
              <a:t>(interactive)</a:t>
            </a:r>
            <a:br>
              <a:rPr lang="en-US" sz="2380"/>
            </a:br>
            <a:r>
              <a:rPr lang="en-US" sz="2380"/>
              <a:t>Always ask for user confirm.</a:t>
            </a:r>
            <a:endParaRPr/>
          </a:p>
          <a:p>
            <a:pPr marL="0" lvl="0" indent="0" algn="l" rtl="0">
              <a:lnSpc>
                <a:spcPct val="70000"/>
              </a:lnSpc>
              <a:spcBef>
                <a:spcPts val="1000"/>
              </a:spcBef>
              <a:spcAft>
                <a:spcPts val="0"/>
              </a:spcAft>
              <a:buClr>
                <a:schemeClr val="dk1"/>
              </a:buClr>
              <a:buSzPts val="2380"/>
              <a:buNone/>
            </a:pPr>
            <a:br>
              <a:rPr lang="en-US" sz="2380"/>
            </a:br>
            <a:r>
              <a:rPr lang="en-US" sz="2380">
                <a:solidFill>
                  <a:srgbClr val="002060"/>
                </a:solidFill>
              </a:rPr>
              <a:t>rm -r dir1 dir2 dir3 </a:t>
            </a:r>
            <a:r>
              <a:rPr lang="en-US" sz="2380"/>
              <a:t>(recursive)</a:t>
            </a:r>
            <a:br>
              <a:rPr lang="en-US" sz="2380"/>
            </a:br>
            <a:r>
              <a:rPr lang="en-US" sz="2380"/>
              <a:t>Removes the given directories with all their contents.</a:t>
            </a:r>
            <a:endParaRPr/>
          </a:p>
          <a:p>
            <a:pPr marL="0" lvl="0" indent="0" algn="l" rtl="0">
              <a:lnSpc>
                <a:spcPct val="70000"/>
              </a:lnSpc>
              <a:spcBef>
                <a:spcPts val="1000"/>
              </a:spcBef>
              <a:spcAft>
                <a:spcPts val="0"/>
              </a:spcAft>
              <a:buClr>
                <a:schemeClr val="dk1"/>
              </a:buClr>
              <a:buSzPts val="2380"/>
              <a:buNone/>
            </a:pPr>
            <a:endParaRPr sz="2380"/>
          </a:p>
        </p:txBody>
      </p:sp>
      <p:sp>
        <p:nvSpPr>
          <p:cNvPr id="200" name="Google Shape;20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600"/>
              <a:buFont typeface="Calibri"/>
              <a:buNone/>
            </a:pPr>
            <a:r>
              <a:rPr lang="en-US"/>
              <a:t>Creating and removing directories</a:t>
            </a:r>
            <a:endParaRPr/>
          </a:p>
        </p:txBody>
      </p:sp>
      <p:sp>
        <p:nvSpPr>
          <p:cNvPr id="206" name="Google Shape;206;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2400"/>
              <a:buNone/>
            </a:pPr>
            <a:r>
              <a:rPr lang="en-US" sz="2400">
                <a:solidFill>
                  <a:srgbClr val="002060"/>
                </a:solidFill>
              </a:rPr>
              <a:t>mkdir dir1 dir2 dir3 </a:t>
            </a:r>
            <a:r>
              <a:rPr lang="en-US" sz="2400"/>
              <a:t>... (make dir)</a:t>
            </a:r>
            <a:br>
              <a:rPr lang="en-US" sz="2400"/>
            </a:br>
            <a:r>
              <a:rPr lang="en-US" sz="2400"/>
              <a:t>Creates directories with the given names.</a:t>
            </a:r>
            <a:endParaRPr/>
          </a:p>
          <a:p>
            <a:pPr marL="0" lvl="0" indent="0" algn="l" rtl="0">
              <a:lnSpc>
                <a:spcPct val="90000"/>
              </a:lnSpc>
              <a:spcBef>
                <a:spcPts val="1000"/>
              </a:spcBef>
              <a:spcAft>
                <a:spcPts val="0"/>
              </a:spcAft>
              <a:buClr>
                <a:schemeClr val="dk1"/>
              </a:buClr>
              <a:buSzPts val="2400"/>
              <a:buNone/>
            </a:pPr>
            <a:br>
              <a:rPr lang="en-US" sz="2400"/>
            </a:br>
            <a:r>
              <a:rPr lang="en-US" sz="2400">
                <a:solidFill>
                  <a:srgbClr val="002060"/>
                </a:solidFill>
              </a:rPr>
              <a:t>rmdir dir1 dir2 dir3 </a:t>
            </a:r>
            <a:r>
              <a:rPr lang="en-US" sz="2400"/>
              <a:t>... (remove dir)</a:t>
            </a:r>
            <a:br>
              <a:rPr lang="en-US" sz="2400"/>
            </a:br>
            <a:r>
              <a:rPr lang="en-US" sz="2400"/>
              <a:t>Removes the given directories</a:t>
            </a:r>
            <a:br>
              <a:rPr lang="en-US" sz="2400"/>
            </a:br>
            <a:r>
              <a:rPr lang="en-US" sz="2400"/>
              <a:t>Safe: only works when directories and empty.</a:t>
            </a:r>
            <a:br>
              <a:rPr lang="en-US" sz="2400"/>
            </a:br>
            <a:r>
              <a:rPr lang="en-US" sz="2400"/>
              <a:t>Alternative: </a:t>
            </a:r>
            <a:r>
              <a:rPr lang="en-US" sz="2400">
                <a:solidFill>
                  <a:srgbClr val="002060"/>
                </a:solidFill>
              </a:rPr>
              <a:t>rm -r </a:t>
            </a:r>
            <a:r>
              <a:rPr lang="en-US" sz="2400"/>
              <a:t>(doesn't need empty directories).</a:t>
            </a:r>
            <a:endParaRPr sz="2400"/>
          </a:p>
        </p:txBody>
      </p:sp>
      <p:sp>
        <p:nvSpPr>
          <p:cNvPr id="207" name="Google Shape;20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600"/>
              <a:buFont typeface="Calibri"/>
              <a:buNone/>
            </a:pPr>
            <a:r>
              <a:rPr lang="en-US"/>
              <a:t>Displaying file contents</a:t>
            </a:r>
            <a:endParaRPr/>
          </a:p>
        </p:txBody>
      </p:sp>
      <p:sp>
        <p:nvSpPr>
          <p:cNvPr id="213" name="Google Shape;213;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70000"/>
              </a:lnSpc>
              <a:spcBef>
                <a:spcPts val="0"/>
              </a:spcBef>
              <a:spcAft>
                <a:spcPts val="0"/>
              </a:spcAft>
              <a:buClr>
                <a:schemeClr val="dk1"/>
              </a:buClr>
              <a:buSzPts val="2380"/>
              <a:buNone/>
            </a:pPr>
            <a:r>
              <a:rPr lang="en-US" sz="2380"/>
              <a:t>Several ways of displaying the contents of files.</a:t>
            </a:r>
            <a:endParaRPr/>
          </a:p>
          <a:p>
            <a:pPr marL="0" lvl="0" indent="0" algn="l" rtl="0">
              <a:lnSpc>
                <a:spcPct val="70000"/>
              </a:lnSpc>
              <a:spcBef>
                <a:spcPts val="1000"/>
              </a:spcBef>
              <a:spcAft>
                <a:spcPts val="0"/>
              </a:spcAft>
              <a:buClr>
                <a:schemeClr val="dk1"/>
              </a:buClr>
              <a:buSzPts val="2380"/>
              <a:buNone/>
            </a:pPr>
            <a:br>
              <a:rPr lang="en-US" sz="2380"/>
            </a:br>
            <a:r>
              <a:rPr lang="en-US" sz="2380">
                <a:solidFill>
                  <a:srgbClr val="002060"/>
                </a:solidFill>
              </a:rPr>
              <a:t>cat file1 file2 file3 </a:t>
            </a:r>
            <a:r>
              <a:rPr lang="en-US" sz="2380"/>
              <a:t>... (concatenate)</a:t>
            </a:r>
            <a:br>
              <a:rPr lang="en-US" sz="2380"/>
            </a:br>
            <a:r>
              <a:rPr lang="en-US" sz="2380"/>
              <a:t>Concatenates and outputs the contents of the given files.</a:t>
            </a:r>
            <a:endParaRPr/>
          </a:p>
          <a:p>
            <a:pPr marL="0" lvl="0" indent="0" algn="l" rtl="0">
              <a:lnSpc>
                <a:spcPct val="70000"/>
              </a:lnSpc>
              <a:spcBef>
                <a:spcPts val="1000"/>
              </a:spcBef>
              <a:spcAft>
                <a:spcPts val="0"/>
              </a:spcAft>
              <a:buClr>
                <a:schemeClr val="dk1"/>
              </a:buClr>
              <a:buSzPts val="2380"/>
              <a:buNone/>
            </a:pPr>
            <a:br>
              <a:rPr lang="en-US" sz="2380"/>
            </a:br>
            <a:r>
              <a:rPr lang="en-US" sz="2380">
                <a:solidFill>
                  <a:srgbClr val="002060"/>
                </a:solidFill>
              </a:rPr>
              <a:t>more file1 file2 file3 </a:t>
            </a:r>
            <a:r>
              <a:rPr lang="en-US" sz="2380"/>
              <a:t>...</a:t>
            </a:r>
            <a:br>
              <a:rPr lang="en-US" sz="2380"/>
            </a:br>
            <a:r>
              <a:rPr lang="en-US" sz="2380"/>
              <a:t>After each page, asks the user to hit a key to continue.</a:t>
            </a:r>
            <a:br>
              <a:rPr lang="en-US" sz="2380"/>
            </a:br>
            <a:r>
              <a:rPr lang="en-US" sz="2380"/>
              <a:t>Can also jump to the first occurrence of a keyword</a:t>
            </a:r>
            <a:br>
              <a:rPr lang="en-US" sz="2380"/>
            </a:br>
            <a:r>
              <a:rPr lang="en-US" sz="2380"/>
              <a:t>(/ command).</a:t>
            </a:r>
            <a:endParaRPr/>
          </a:p>
          <a:p>
            <a:pPr marL="0" lvl="0" indent="0" algn="l" rtl="0">
              <a:lnSpc>
                <a:spcPct val="70000"/>
              </a:lnSpc>
              <a:spcBef>
                <a:spcPts val="1000"/>
              </a:spcBef>
              <a:spcAft>
                <a:spcPts val="0"/>
              </a:spcAft>
              <a:buClr>
                <a:schemeClr val="dk1"/>
              </a:buClr>
              <a:buSzPts val="2380"/>
              <a:buNone/>
            </a:pPr>
            <a:br>
              <a:rPr lang="en-US" sz="2380"/>
            </a:br>
            <a:r>
              <a:rPr lang="en-US" sz="2380">
                <a:solidFill>
                  <a:srgbClr val="002060"/>
                </a:solidFill>
              </a:rPr>
              <a:t>less file1 file2 file3 </a:t>
            </a:r>
            <a:r>
              <a:rPr lang="en-US" sz="2380"/>
              <a:t>...</a:t>
            </a:r>
            <a:br>
              <a:rPr lang="en-US" sz="2380"/>
            </a:br>
            <a:r>
              <a:rPr lang="en-US" sz="2380"/>
              <a:t>Does more than more with less.</a:t>
            </a:r>
            <a:br>
              <a:rPr lang="en-US" sz="2380"/>
            </a:br>
            <a:r>
              <a:rPr lang="en-US" sz="2380"/>
              <a:t>Doesn't read the whole file before starting.</a:t>
            </a:r>
            <a:br>
              <a:rPr lang="en-US" sz="2380"/>
            </a:br>
            <a:r>
              <a:rPr lang="en-US" sz="2380"/>
              <a:t>Supports backward movement in the file (? command).</a:t>
            </a:r>
            <a:endParaRPr/>
          </a:p>
          <a:p>
            <a:pPr marL="0" lvl="0" indent="0" algn="l" rtl="0">
              <a:lnSpc>
                <a:spcPct val="70000"/>
              </a:lnSpc>
              <a:spcBef>
                <a:spcPts val="1000"/>
              </a:spcBef>
              <a:spcAft>
                <a:spcPts val="0"/>
              </a:spcAft>
              <a:buClr>
                <a:schemeClr val="dk1"/>
              </a:buClr>
              <a:buSzPts val="2380"/>
              <a:buNone/>
            </a:pPr>
            <a:endParaRPr sz="2380"/>
          </a:p>
        </p:txBody>
      </p:sp>
      <p:sp>
        <p:nvSpPr>
          <p:cNvPr id="214" name="Google Shape;21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1"/>
          <p:cNvSpPr txBox="1">
            <a:spLocks noGrp="1"/>
          </p:cNvSpPr>
          <p:nvPr>
            <p:ph type="title"/>
          </p:nvPr>
        </p:nvSpPr>
        <p:spPr>
          <a:xfrm>
            <a:off x="838200" y="417879"/>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600"/>
              <a:buFont typeface="Calibri"/>
              <a:buNone/>
            </a:pPr>
            <a:r>
              <a:rPr lang="en-US"/>
              <a:t>File access rights</a:t>
            </a:r>
            <a:endParaRPr/>
          </a:p>
        </p:txBody>
      </p:sp>
      <p:sp>
        <p:nvSpPr>
          <p:cNvPr id="220" name="Google Shape;220;p31"/>
          <p:cNvSpPr txBox="1">
            <a:spLocks noGrp="1"/>
          </p:cNvSpPr>
          <p:nvPr>
            <p:ph type="body" idx="1"/>
          </p:nvPr>
        </p:nvSpPr>
        <p:spPr>
          <a:xfrm>
            <a:off x="838200" y="1743442"/>
            <a:ext cx="5257800" cy="448627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Use ls -l to check file access rights</a:t>
            </a:r>
            <a:endParaRPr/>
          </a:p>
          <a:p>
            <a:pPr marL="0" lvl="0" indent="0" algn="l" rtl="0">
              <a:lnSpc>
                <a:spcPct val="90000"/>
              </a:lnSpc>
              <a:spcBef>
                <a:spcPts val="1000"/>
              </a:spcBef>
              <a:spcAft>
                <a:spcPts val="0"/>
              </a:spcAft>
              <a:buClr>
                <a:schemeClr val="dk1"/>
              </a:buClr>
              <a:buSzPts val="2400"/>
              <a:buNone/>
            </a:pPr>
            <a:endParaRPr sz="2400"/>
          </a:p>
          <a:p>
            <a:pPr marL="0" lvl="0" indent="0" algn="l" rtl="0">
              <a:lnSpc>
                <a:spcPct val="90000"/>
              </a:lnSpc>
              <a:spcBef>
                <a:spcPts val="1000"/>
              </a:spcBef>
              <a:spcAft>
                <a:spcPts val="0"/>
              </a:spcAft>
              <a:buClr>
                <a:schemeClr val="dk1"/>
              </a:buClr>
              <a:buSzPts val="2400"/>
              <a:buNone/>
            </a:pPr>
            <a:r>
              <a:rPr lang="en-US" sz="2400"/>
              <a:t>3 types of access rights:</a:t>
            </a:r>
            <a:endParaRPr/>
          </a:p>
          <a:p>
            <a:pPr marL="228600" lvl="0" indent="-228600" algn="l" rtl="0">
              <a:lnSpc>
                <a:spcPct val="90000"/>
              </a:lnSpc>
              <a:spcBef>
                <a:spcPts val="1000"/>
              </a:spcBef>
              <a:spcAft>
                <a:spcPts val="0"/>
              </a:spcAft>
              <a:buClr>
                <a:schemeClr val="dk1"/>
              </a:buClr>
              <a:buSzPts val="2400"/>
              <a:buChar char="•"/>
            </a:pPr>
            <a:r>
              <a:rPr lang="en-US" sz="2400"/>
              <a:t>Read access (r)</a:t>
            </a:r>
            <a:endParaRPr/>
          </a:p>
          <a:p>
            <a:pPr marL="228600" lvl="0" indent="-228600" algn="l" rtl="0">
              <a:lnSpc>
                <a:spcPct val="90000"/>
              </a:lnSpc>
              <a:spcBef>
                <a:spcPts val="1000"/>
              </a:spcBef>
              <a:spcAft>
                <a:spcPts val="0"/>
              </a:spcAft>
              <a:buClr>
                <a:schemeClr val="dk1"/>
              </a:buClr>
              <a:buSzPts val="2400"/>
              <a:buChar char="•"/>
            </a:pPr>
            <a:r>
              <a:rPr lang="en-US" sz="2400"/>
              <a:t>Write access (w)</a:t>
            </a:r>
            <a:endParaRPr/>
          </a:p>
          <a:p>
            <a:pPr marL="228600" lvl="0" indent="-228600" algn="l" rtl="0">
              <a:lnSpc>
                <a:spcPct val="90000"/>
              </a:lnSpc>
              <a:spcBef>
                <a:spcPts val="1000"/>
              </a:spcBef>
              <a:spcAft>
                <a:spcPts val="0"/>
              </a:spcAft>
              <a:buClr>
                <a:schemeClr val="dk1"/>
              </a:buClr>
              <a:buSzPts val="2400"/>
              <a:buChar char="•"/>
            </a:pPr>
            <a:r>
              <a:rPr lang="en-US" sz="2400"/>
              <a:t>Execute rights (x)</a:t>
            </a:r>
            <a:br>
              <a:rPr lang="en-US" sz="2400"/>
            </a:br>
            <a:endParaRPr sz="2400"/>
          </a:p>
        </p:txBody>
      </p:sp>
      <p:sp>
        <p:nvSpPr>
          <p:cNvPr id="221" name="Google Shape;221;p31"/>
          <p:cNvSpPr txBox="1">
            <a:spLocks noGrp="1"/>
          </p:cNvSpPr>
          <p:nvPr>
            <p:ph type="sldNum" idx="12"/>
          </p:nvPr>
        </p:nvSpPr>
        <p:spPr>
          <a:xfrm>
            <a:off x="8610600" y="640910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22" name="Google Shape;222;p31"/>
          <p:cNvSpPr txBox="1"/>
          <p:nvPr/>
        </p:nvSpPr>
        <p:spPr>
          <a:xfrm>
            <a:off x="5785338" y="2616764"/>
            <a:ext cx="5650523" cy="30469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3 types of access levels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User (u): for the owner of the file</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Group (g): each file also has a “group” attribute, corresponding to a given list of users</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Others (o): for all other users</a:t>
            </a:r>
            <a:endParaRPr/>
          </a:p>
          <a:p>
            <a:pPr marL="0" marR="0" lvl="0" indent="0" algn="l" rtl="0">
              <a:spcBef>
                <a:spcPts val="0"/>
              </a:spcBef>
              <a:spcAft>
                <a:spcPts val="0"/>
              </a:spcAft>
              <a:buNone/>
            </a:pPr>
            <a:br>
              <a:rPr lang="en-US"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600"/>
              <a:buFont typeface="Calibri"/>
              <a:buNone/>
            </a:pPr>
            <a:r>
              <a:rPr lang="en-US"/>
              <a:t>What is Linux?</a:t>
            </a:r>
            <a:endParaRPr/>
          </a:p>
        </p:txBody>
      </p:sp>
      <p:sp>
        <p:nvSpPr>
          <p:cNvPr id="96" name="Google Shape;96;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sz="2400"/>
              <a:t>Linux is a freely distributed version of a UNIX-like kernel, developed by Linus Torvalds at the University of Helsinki.</a:t>
            </a:r>
            <a:endParaRPr/>
          </a:p>
          <a:p>
            <a:pPr marL="228600" lvl="0" indent="-228600" algn="l" rtl="0">
              <a:lnSpc>
                <a:spcPct val="90000"/>
              </a:lnSpc>
              <a:spcBef>
                <a:spcPts val="1000"/>
              </a:spcBef>
              <a:spcAft>
                <a:spcPts val="0"/>
              </a:spcAft>
              <a:buClr>
                <a:schemeClr val="dk1"/>
              </a:buClr>
              <a:buSzPts val="2400"/>
              <a:buChar char="•"/>
            </a:pPr>
            <a:r>
              <a:rPr lang="en-US" sz="2400"/>
              <a:t>The intention is that the Linux kernel will not incorporate proprietary code but will</a:t>
            </a:r>
            <a:r>
              <a:rPr lang="en-US" sz="2400" u="sng"/>
              <a:t> contain nothing but freely distributable code.</a:t>
            </a:r>
            <a:endParaRPr sz="2400"/>
          </a:p>
          <a:p>
            <a:pPr marL="228600" lvl="0" indent="-228600" algn="l" rtl="0">
              <a:lnSpc>
                <a:spcPct val="90000"/>
              </a:lnSpc>
              <a:spcBef>
                <a:spcPts val="1000"/>
              </a:spcBef>
              <a:spcAft>
                <a:spcPts val="0"/>
              </a:spcAft>
              <a:buClr>
                <a:schemeClr val="dk1"/>
              </a:buClr>
              <a:buSzPts val="2400"/>
              <a:buChar char="•"/>
            </a:pPr>
            <a:r>
              <a:rPr lang="en-US" sz="2400" b="1"/>
              <a:t>Open-source software</a:t>
            </a:r>
            <a:r>
              <a:rPr lang="en-US" sz="2400"/>
              <a:t> (</a:t>
            </a:r>
            <a:r>
              <a:rPr lang="en-US" sz="2400" b="1"/>
              <a:t>OSS</a:t>
            </a:r>
            <a:r>
              <a:rPr lang="en-US" sz="2400"/>
              <a:t>)- A type of computer software whose source code is released under a license in which the copyright holder grants users the rights to study, change, and distribute the software to anyone and for any purpose. </a:t>
            </a:r>
            <a:endParaRPr sz="2400" b="1"/>
          </a:p>
          <a:p>
            <a:pPr marL="228600" lvl="0" indent="-228600" algn="l" rtl="0">
              <a:lnSpc>
                <a:spcPct val="90000"/>
              </a:lnSpc>
              <a:spcBef>
                <a:spcPts val="1000"/>
              </a:spcBef>
              <a:spcAft>
                <a:spcPts val="0"/>
              </a:spcAft>
              <a:buClr>
                <a:schemeClr val="dk1"/>
              </a:buClr>
              <a:buSzPts val="2400"/>
              <a:buChar char="•"/>
            </a:pPr>
            <a:r>
              <a:rPr lang="en-US" sz="2400"/>
              <a:t>Open-source software may be developed in a collaborative public manner between multiple independent contributors..</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
        <p:nvSpPr>
          <p:cNvPr id="97" name="Google Shape;9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600"/>
              <a:buFont typeface="Calibri"/>
              <a:buNone/>
            </a:pPr>
            <a:r>
              <a:rPr lang="en-US"/>
              <a:t>Access right constraints</a:t>
            </a:r>
            <a:endParaRPr/>
          </a:p>
        </p:txBody>
      </p:sp>
      <p:sp>
        <p:nvSpPr>
          <p:cNvPr id="228" name="Google Shape;228;p32"/>
          <p:cNvSpPr txBox="1">
            <a:spLocks noGrp="1"/>
          </p:cNvSpPr>
          <p:nvPr>
            <p:ph type="body" idx="1"/>
          </p:nvPr>
        </p:nvSpPr>
        <p:spPr>
          <a:xfrm>
            <a:off x="838200" y="1475520"/>
            <a:ext cx="10515600" cy="390696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x is sufficient to execute binaries</a:t>
            </a:r>
            <a:br>
              <a:rPr lang="en-US" sz="2400"/>
            </a:br>
            <a:r>
              <a:rPr lang="en-US" sz="2400"/>
              <a:t>Both x and r and required for shell scripts.</a:t>
            </a:r>
            <a:endParaRPr/>
          </a:p>
          <a:p>
            <a:pPr marL="0" lvl="0" indent="0" algn="l" rtl="0">
              <a:lnSpc>
                <a:spcPct val="90000"/>
              </a:lnSpc>
              <a:spcBef>
                <a:spcPts val="1000"/>
              </a:spcBef>
              <a:spcAft>
                <a:spcPts val="0"/>
              </a:spcAft>
              <a:buClr>
                <a:schemeClr val="dk1"/>
              </a:buClr>
              <a:buSzPts val="2400"/>
              <a:buNone/>
            </a:pPr>
            <a:br>
              <a:rPr lang="en-US" sz="2400"/>
            </a:br>
            <a:r>
              <a:rPr lang="en-US" sz="2400"/>
              <a:t>Both r and x permissions needed in practice for directories:</a:t>
            </a:r>
            <a:br>
              <a:rPr lang="en-US" sz="2400"/>
            </a:br>
            <a:r>
              <a:rPr lang="en-US" sz="2400"/>
              <a:t>r to list the contents, x to access the contents.</a:t>
            </a:r>
            <a:endParaRPr/>
          </a:p>
          <a:p>
            <a:pPr marL="0" lvl="0" indent="0" algn="l" rtl="0">
              <a:lnSpc>
                <a:spcPct val="90000"/>
              </a:lnSpc>
              <a:spcBef>
                <a:spcPts val="1000"/>
              </a:spcBef>
              <a:spcAft>
                <a:spcPts val="0"/>
              </a:spcAft>
              <a:buClr>
                <a:schemeClr val="dk1"/>
              </a:buClr>
              <a:buSzPts val="2400"/>
              <a:buNone/>
            </a:pPr>
            <a:br>
              <a:rPr lang="en-US" sz="2400"/>
            </a:br>
            <a:r>
              <a:rPr lang="en-US" sz="2400"/>
              <a:t>You can't rename, remove, copy files in a directory if you don't have w access to this directory.</a:t>
            </a:r>
            <a:endParaRPr/>
          </a:p>
          <a:p>
            <a:pPr marL="0" lvl="0" indent="0" algn="l" rtl="0">
              <a:lnSpc>
                <a:spcPct val="90000"/>
              </a:lnSpc>
              <a:spcBef>
                <a:spcPts val="1000"/>
              </a:spcBef>
              <a:spcAft>
                <a:spcPts val="0"/>
              </a:spcAft>
              <a:buClr>
                <a:schemeClr val="dk1"/>
              </a:buClr>
              <a:buSzPts val="2400"/>
              <a:buNone/>
            </a:pPr>
            <a:br>
              <a:rPr lang="en-US" sz="2400"/>
            </a:br>
            <a:r>
              <a:rPr lang="en-US" sz="2400"/>
              <a:t>If you have w access to a directory, you CAN remove a file even if you don't have write access to this file (remember that a directory is just a file describing a list of files). This even lets you modify (remove + recreate) a file even without w access to it.</a:t>
            </a:r>
            <a:endParaRPr/>
          </a:p>
          <a:p>
            <a:pPr marL="0" lvl="0" indent="0" algn="l" rtl="0">
              <a:lnSpc>
                <a:spcPct val="90000"/>
              </a:lnSpc>
              <a:spcBef>
                <a:spcPts val="1000"/>
              </a:spcBef>
              <a:spcAft>
                <a:spcPts val="0"/>
              </a:spcAft>
              <a:buClr>
                <a:schemeClr val="dk1"/>
              </a:buClr>
              <a:buSzPts val="2400"/>
              <a:buNone/>
            </a:pPr>
            <a:br>
              <a:rPr lang="en-US" sz="2400"/>
            </a:br>
            <a:endParaRPr sz="2400"/>
          </a:p>
        </p:txBody>
      </p:sp>
      <p:sp>
        <p:nvSpPr>
          <p:cNvPr id="229" name="Google Shape;229;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600"/>
              <a:buFont typeface="Calibri"/>
              <a:buNone/>
            </a:pPr>
            <a:r>
              <a:rPr lang="en-US"/>
              <a:t>Access right examples</a:t>
            </a:r>
            <a:endParaRPr/>
          </a:p>
        </p:txBody>
      </p:sp>
      <p:sp>
        <p:nvSpPr>
          <p:cNvPr id="235" name="Google Shape;235;p33"/>
          <p:cNvSpPr txBox="1">
            <a:spLocks noGrp="1"/>
          </p:cNvSpPr>
          <p:nvPr>
            <p:ph type="body" idx="1"/>
          </p:nvPr>
        </p:nvSpPr>
        <p:spPr>
          <a:xfrm>
            <a:off x="838200" y="13684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2400"/>
              <a:buNone/>
            </a:pPr>
            <a:r>
              <a:rPr lang="en-US" sz="2400">
                <a:solidFill>
                  <a:srgbClr val="002060"/>
                </a:solidFill>
              </a:rPr>
              <a:t>-rw-r--r--</a:t>
            </a:r>
            <a:br>
              <a:rPr lang="en-US" sz="2400"/>
            </a:br>
            <a:r>
              <a:rPr lang="en-US" sz="2400"/>
              <a:t>Readable and writable for file owner, only readable for others</a:t>
            </a:r>
            <a:endParaRPr/>
          </a:p>
          <a:p>
            <a:pPr marL="0" lvl="0" indent="0" algn="l" rtl="0">
              <a:lnSpc>
                <a:spcPct val="90000"/>
              </a:lnSpc>
              <a:spcBef>
                <a:spcPts val="1000"/>
              </a:spcBef>
              <a:spcAft>
                <a:spcPts val="0"/>
              </a:spcAft>
              <a:buClr>
                <a:schemeClr val="dk1"/>
              </a:buClr>
              <a:buSzPts val="2400"/>
              <a:buNone/>
            </a:pPr>
            <a:br>
              <a:rPr lang="en-US" sz="2400"/>
            </a:br>
            <a:r>
              <a:rPr lang="en-US" sz="2400">
                <a:solidFill>
                  <a:srgbClr val="002060"/>
                </a:solidFill>
              </a:rPr>
              <a:t>-rw-r-----</a:t>
            </a:r>
            <a:br>
              <a:rPr lang="en-US" sz="2400"/>
            </a:br>
            <a:r>
              <a:rPr lang="en-US" sz="2400"/>
              <a:t>Readable and writable for file owner, only readable for users belonging to the file group.</a:t>
            </a:r>
            <a:endParaRPr/>
          </a:p>
          <a:p>
            <a:pPr marL="0" lvl="0" indent="0" algn="l" rtl="0">
              <a:lnSpc>
                <a:spcPct val="90000"/>
              </a:lnSpc>
              <a:spcBef>
                <a:spcPts val="1000"/>
              </a:spcBef>
              <a:spcAft>
                <a:spcPts val="0"/>
              </a:spcAft>
              <a:buClr>
                <a:schemeClr val="dk1"/>
              </a:buClr>
              <a:buSzPts val="2400"/>
              <a:buNone/>
            </a:pPr>
            <a:br>
              <a:rPr lang="en-US" sz="2400"/>
            </a:br>
            <a:r>
              <a:rPr lang="en-US" sz="2400">
                <a:solidFill>
                  <a:srgbClr val="002060"/>
                </a:solidFill>
              </a:rPr>
              <a:t>drwx------</a:t>
            </a:r>
            <a:br>
              <a:rPr lang="en-US" sz="2400"/>
            </a:br>
            <a:r>
              <a:rPr lang="en-US" sz="2400"/>
              <a:t>Directory only accessible by its owner</a:t>
            </a:r>
            <a:endParaRPr/>
          </a:p>
          <a:p>
            <a:pPr marL="0" lvl="0" indent="0" algn="l" rtl="0">
              <a:lnSpc>
                <a:spcPct val="90000"/>
              </a:lnSpc>
              <a:spcBef>
                <a:spcPts val="1000"/>
              </a:spcBef>
              <a:spcAft>
                <a:spcPts val="0"/>
              </a:spcAft>
              <a:buClr>
                <a:schemeClr val="dk1"/>
              </a:buClr>
              <a:buSzPts val="2400"/>
              <a:buNone/>
            </a:pPr>
            <a:br>
              <a:rPr lang="en-US" sz="2400"/>
            </a:br>
            <a:r>
              <a:rPr lang="en-US" sz="2400">
                <a:solidFill>
                  <a:srgbClr val="002060"/>
                </a:solidFill>
              </a:rPr>
              <a:t>-------r-x</a:t>
            </a:r>
            <a:br>
              <a:rPr lang="en-US" sz="2400"/>
            </a:br>
            <a:r>
              <a:rPr lang="en-US" sz="2400"/>
              <a:t>File executable by others but neither by your friends nor by yourself. Nice protections for a trap...</a:t>
            </a:r>
            <a:endParaRPr/>
          </a:p>
          <a:p>
            <a:pPr marL="0" lvl="0" indent="0" algn="l" rtl="0">
              <a:lnSpc>
                <a:spcPct val="90000"/>
              </a:lnSpc>
              <a:spcBef>
                <a:spcPts val="1000"/>
              </a:spcBef>
              <a:spcAft>
                <a:spcPts val="0"/>
              </a:spcAft>
              <a:buClr>
                <a:schemeClr val="dk1"/>
              </a:buClr>
              <a:buSzPts val="2400"/>
              <a:buNone/>
            </a:pPr>
            <a:endParaRPr sz="2400"/>
          </a:p>
        </p:txBody>
      </p:sp>
      <p:sp>
        <p:nvSpPr>
          <p:cNvPr id="236" name="Google Shape;236;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600"/>
              <a:buFont typeface="Calibri"/>
              <a:buNone/>
            </a:pPr>
            <a:r>
              <a:rPr lang="en-US"/>
              <a:t>chmod: changing permissions</a:t>
            </a:r>
            <a:endParaRPr/>
          </a:p>
        </p:txBody>
      </p:sp>
      <p:sp>
        <p:nvSpPr>
          <p:cNvPr id="242" name="Google Shape;242;p34"/>
          <p:cNvSpPr txBox="1">
            <a:spLocks noGrp="1"/>
          </p:cNvSpPr>
          <p:nvPr>
            <p:ph type="body" idx="1"/>
          </p:nvPr>
        </p:nvSpPr>
        <p:spPr>
          <a:xfrm>
            <a:off x="838200" y="1055076"/>
            <a:ext cx="10515600" cy="39349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endParaRPr sz="2400">
              <a:solidFill>
                <a:srgbClr val="002060"/>
              </a:solidFill>
            </a:endParaRPr>
          </a:p>
          <a:p>
            <a:pPr marL="0" lvl="0" indent="0" algn="l" rtl="0">
              <a:lnSpc>
                <a:spcPct val="90000"/>
              </a:lnSpc>
              <a:spcBef>
                <a:spcPts val="1000"/>
              </a:spcBef>
              <a:spcAft>
                <a:spcPts val="0"/>
              </a:spcAft>
              <a:buClr>
                <a:srgbClr val="002060"/>
              </a:buClr>
              <a:buSzPts val="2400"/>
              <a:buNone/>
            </a:pPr>
            <a:r>
              <a:rPr lang="en-US" sz="2400">
                <a:solidFill>
                  <a:srgbClr val="002060"/>
                </a:solidFill>
              </a:rPr>
              <a:t>chmod &lt;permissions&gt; &lt;files&gt;</a:t>
            </a:r>
            <a:br>
              <a:rPr lang="en-US" sz="2400">
                <a:solidFill>
                  <a:srgbClr val="002060"/>
                </a:solidFill>
              </a:rPr>
            </a:br>
            <a:r>
              <a:rPr lang="en-US" sz="2400"/>
              <a:t>2 formats for permissions:</a:t>
            </a:r>
            <a:endParaRPr/>
          </a:p>
          <a:p>
            <a:pPr marL="0" lvl="0" indent="0" algn="l" rtl="0">
              <a:lnSpc>
                <a:spcPct val="90000"/>
              </a:lnSpc>
              <a:spcBef>
                <a:spcPts val="1000"/>
              </a:spcBef>
              <a:spcAft>
                <a:spcPts val="0"/>
              </a:spcAft>
              <a:buClr>
                <a:schemeClr val="dk1"/>
              </a:buClr>
              <a:buSzPts val="2400"/>
              <a:buNone/>
            </a:pPr>
            <a:endParaRPr sz="2400"/>
          </a:p>
          <a:p>
            <a:pPr marL="0" lvl="0" indent="0" algn="l" rtl="0">
              <a:lnSpc>
                <a:spcPct val="90000"/>
              </a:lnSpc>
              <a:spcBef>
                <a:spcPts val="1000"/>
              </a:spcBef>
              <a:spcAft>
                <a:spcPts val="0"/>
              </a:spcAft>
              <a:buClr>
                <a:schemeClr val="dk1"/>
              </a:buClr>
              <a:buSzPts val="2400"/>
              <a:buNone/>
            </a:pPr>
            <a:r>
              <a:rPr lang="en-US" sz="2400"/>
              <a:t>Octal format (abc): </a:t>
            </a:r>
            <a:br>
              <a:rPr lang="en-US" sz="2400"/>
            </a:br>
            <a:r>
              <a:rPr lang="en-US" sz="2400">
                <a:solidFill>
                  <a:srgbClr val="002060"/>
                </a:solidFill>
              </a:rPr>
              <a:t>a,b,c = r*4+w*2+x*1</a:t>
            </a:r>
            <a:r>
              <a:rPr lang="en-US" sz="2400"/>
              <a:t> (r, w, x: booleans) </a:t>
            </a:r>
            <a:endParaRPr/>
          </a:p>
          <a:p>
            <a:pPr marL="0" lvl="0" indent="0" algn="l" rtl="0">
              <a:lnSpc>
                <a:spcPct val="90000"/>
              </a:lnSpc>
              <a:spcBef>
                <a:spcPts val="1000"/>
              </a:spcBef>
              <a:spcAft>
                <a:spcPts val="0"/>
              </a:spcAft>
              <a:buClr>
                <a:schemeClr val="dk1"/>
              </a:buClr>
              <a:buSzPts val="2400"/>
              <a:buNone/>
            </a:pPr>
            <a:r>
              <a:rPr lang="en-US" sz="2400"/>
              <a:t>Example: </a:t>
            </a:r>
            <a:r>
              <a:rPr lang="en-US" sz="2400">
                <a:solidFill>
                  <a:srgbClr val="002060"/>
                </a:solidFill>
              </a:rPr>
              <a:t>chmod 644 &lt;file&gt;</a:t>
            </a:r>
            <a:br>
              <a:rPr lang="en-US" sz="2400">
                <a:solidFill>
                  <a:srgbClr val="002060"/>
                </a:solidFill>
              </a:rPr>
            </a:br>
            <a:r>
              <a:rPr lang="en-US" sz="2400"/>
              <a:t>(</a:t>
            </a:r>
            <a:r>
              <a:rPr lang="en-US" sz="2400">
                <a:solidFill>
                  <a:srgbClr val="002060"/>
                </a:solidFill>
              </a:rPr>
              <a:t>rw</a:t>
            </a:r>
            <a:r>
              <a:rPr lang="en-US" sz="2400"/>
              <a:t> for</a:t>
            </a:r>
            <a:r>
              <a:rPr lang="en-US" sz="2400">
                <a:solidFill>
                  <a:srgbClr val="002060"/>
                </a:solidFill>
              </a:rPr>
              <a:t> u</a:t>
            </a:r>
            <a:r>
              <a:rPr lang="en-US" sz="2400"/>
              <a:t>,</a:t>
            </a:r>
            <a:r>
              <a:rPr lang="en-US" sz="2400">
                <a:solidFill>
                  <a:srgbClr val="002060"/>
                </a:solidFill>
              </a:rPr>
              <a:t> r </a:t>
            </a:r>
            <a:r>
              <a:rPr lang="en-US" sz="2400"/>
              <a:t>for </a:t>
            </a:r>
            <a:r>
              <a:rPr lang="en-US" sz="2400">
                <a:solidFill>
                  <a:srgbClr val="002060"/>
                </a:solidFill>
              </a:rPr>
              <a:t>g </a:t>
            </a:r>
            <a:r>
              <a:rPr lang="en-US" sz="2400"/>
              <a:t>and </a:t>
            </a:r>
            <a:r>
              <a:rPr lang="en-US" sz="2400">
                <a:solidFill>
                  <a:srgbClr val="002060"/>
                </a:solidFill>
              </a:rPr>
              <a:t>o</a:t>
            </a:r>
            <a:r>
              <a:rPr lang="en-US" sz="2400"/>
              <a:t>)</a:t>
            </a:r>
            <a:endParaRPr/>
          </a:p>
          <a:p>
            <a:pPr marL="0" lvl="0" indent="0" algn="l" rtl="0">
              <a:lnSpc>
                <a:spcPct val="90000"/>
              </a:lnSpc>
              <a:spcBef>
                <a:spcPts val="1000"/>
              </a:spcBef>
              <a:spcAft>
                <a:spcPts val="0"/>
              </a:spcAft>
              <a:buClr>
                <a:schemeClr val="dk1"/>
              </a:buClr>
              <a:buSzPts val="2400"/>
              <a:buNone/>
            </a:pPr>
            <a:br>
              <a:rPr lang="en-US" sz="2400"/>
            </a:br>
            <a:r>
              <a:rPr lang="en-US" sz="2400"/>
              <a:t>symbolic format. Easy to understand by examples:</a:t>
            </a:r>
            <a:br>
              <a:rPr lang="en-US" sz="2400"/>
            </a:br>
            <a:r>
              <a:rPr lang="en-US" sz="2400">
                <a:solidFill>
                  <a:srgbClr val="002060"/>
                </a:solidFill>
              </a:rPr>
              <a:t>chmod go+r: </a:t>
            </a:r>
            <a:r>
              <a:rPr lang="en-US" sz="2400"/>
              <a:t>add read permissions to group and others.</a:t>
            </a:r>
            <a:br>
              <a:rPr lang="en-US" sz="2400"/>
            </a:br>
            <a:r>
              <a:rPr lang="en-US" sz="2400">
                <a:solidFill>
                  <a:srgbClr val="002060"/>
                </a:solidFill>
              </a:rPr>
              <a:t>chmod u-w: </a:t>
            </a:r>
            <a:r>
              <a:rPr lang="en-US" sz="2400"/>
              <a:t>remove write permissions from user.</a:t>
            </a:r>
            <a:br>
              <a:rPr lang="en-US" sz="2400"/>
            </a:br>
            <a:r>
              <a:rPr lang="en-US" sz="2400">
                <a:solidFill>
                  <a:srgbClr val="002060"/>
                </a:solidFill>
              </a:rPr>
              <a:t>chmod a-x: </a:t>
            </a:r>
            <a:r>
              <a:rPr lang="en-US" sz="2400"/>
              <a:t>(a: all) remove execute permission from all.</a:t>
            </a:r>
            <a:endParaRPr/>
          </a:p>
          <a:p>
            <a:pPr marL="228600" lvl="0" indent="-76200" algn="l" rtl="0">
              <a:lnSpc>
                <a:spcPct val="90000"/>
              </a:lnSpc>
              <a:spcBef>
                <a:spcPts val="1000"/>
              </a:spcBef>
              <a:spcAft>
                <a:spcPts val="0"/>
              </a:spcAft>
              <a:buClr>
                <a:schemeClr val="dk1"/>
              </a:buClr>
              <a:buSzPts val="2400"/>
              <a:buNone/>
            </a:pPr>
            <a:endParaRPr sz="2400"/>
          </a:p>
        </p:txBody>
      </p:sp>
      <p:sp>
        <p:nvSpPr>
          <p:cNvPr id="243" name="Google Shape;24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5"/>
          <p:cNvSpPr/>
          <p:nvPr/>
        </p:nvSpPr>
        <p:spPr>
          <a:xfrm>
            <a:off x="838200" y="1418461"/>
            <a:ext cx="6793523" cy="1043385"/>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9" name="Google Shape;249;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600"/>
              <a:buFont typeface="Calibri"/>
              <a:buNone/>
            </a:pPr>
            <a:r>
              <a:rPr lang="en-US"/>
              <a:t>What is a shell?</a:t>
            </a:r>
            <a:endParaRPr/>
          </a:p>
        </p:txBody>
      </p:sp>
      <p:sp>
        <p:nvSpPr>
          <p:cNvPr id="250" name="Google Shape;25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pic>
        <p:nvPicPr>
          <p:cNvPr id="251" name="Google Shape;251;p35" descr="Image result for linux kernel shell"/>
          <p:cNvPicPr preferRelativeResize="0">
            <a:picLocks noGrp="1"/>
          </p:cNvPicPr>
          <p:nvPr>
            <p:ph type="body" idx="1"/>
          </p:nvPr>
        </p:nvPicPr>
        <p:blipFill rotWithShape="1">
          <a:blip r:embed="rId3">
            <a:alphaModFix/>
          </a:blip>
          <a:srcRect/>
          <a:stretch/>
        </p:blipFill>
        <p:spPr>
          <a:xfrm>
            <a:off x="8424862" y="2161869"/>
            <a:ext cx="3114675" cy="3133725"/>
          </a:xfrm>
          <a:prstGeom prst="rect">
            <a:avLst/>
          </a:prstGeom>
          <a:noFill/>
          <a:ln>
            <a:noFill/>
          </a:ln>
        </p:spPr>
      </p:pic>
      <p:sp>
        <p:nvSpPr>
          <p:cNvPr id="252" name="Google Shape;252;p35"/>
          <p:cNvSpPr txBox="1"/>
          <p:nvPr/>
        </p:nvSpPr>
        <p:spPr>
          <a:xfrm>
            <a:off x="838201" y="1561732"/>
            <a:ext cx="6477000"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lt1"/>
                </a:solidFill>
                <a:latin typeface="Calibri"/>
                <a:ea typeface="Calibri"/>
                <a:cs typeface="Calibri"/>
                <a:sym typeface="Calibri"/>
              </a:rPr>
              <a:t>Shell is a program, which accepts our instructions and commands and passes them to the kernel. </a:t>
            </a:r>
            <a:endParaRPr/>
          </a:p>
        </p:txBody>
      </p:sp>
      <p:sp>
        <p:nvSpPr>
          <p:cNvPr id="253" name="Google Shape;253;p35"/>
          <p:cNvSpPr/>
          <p:nvPr/>
        </p:nvSpPr>
        <p:spPr>
          <a:xfrm>
            <a:off x="838200" y="2620108"/>
            <a:ext cx="6793523" cy="3367454"/>
          </a:xfrm>
          <a:prstGeom prst="rect">
            <a:avLst/>
          </a:prstGeom>
          <a:solidFill>
            <a:srgbClr val="1F386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lt1"/>
              </a:solidFill>
              <a:latin typeface="Calibri"/>
              <a:ea typeface="Calibri"/>
              <a:cs typeface="Calibri"/>
              <a:sym typeface="Calibri"/>
            </a:endParaRPr>
          </a:p>
          <a:p>
            <a:pPr marL="0" marR="0" lvl="0" indent="0" algn="l" rtl="0">
              <a:spcBef>
                <a:spcPts val="0"/>
              </a:spcBef>
              <a:spcAft>
                <a:spcPts val="0"/>
              </a:spcAft>
              <a:buNone/>
            </a:pPr>
            <a:endParaRPr sz="2400">
              <a:solidFill>
                <a:schemeClr val="lt1"/>
              </a:solidFill>
              <a:latin typeface="Calibri"/>
              <a:ea typeface="Calibri"/>
              <a:cs typeface="Calibri"/>
              <a:sym typeface="Calibri"/>
            </a:endParaRPr>
          </a:p>
          <a:p>
            <a:pPr marL="0" marR="0" lvl="0" indent="0" algn="l" rtl="0">
              <a:spcBef>
                <a:spcPts val="0"/>
              </a:spcBef>
              <a:spcAft>
                <a:spcPts val="0"/>
              </a:spcAft>
              <a:buNone/>
            </a:pPr>
            <a:r>
              <a:rPr lang="en-US" sz="2400">
                <a:solidFill>
                  <a:schemeClr val="lt1"/>
                </a:solidFill>
                <a:latin typeface="Calibri"/>
                <a:ea typeface="Calibri"/>
                <a:cs typeface="Calibri"/>
                <a:sym typeface="Calibri"/>
              </a:rPr>
              <a:t>- Shell is a command language interpreter that executes commands read from the standard input device (keyboard) or any file.</a:t>
            </a:r>
            <a:endParaRPr/>
          </a:p>
          <a:p>
            <a:pPr marL="0" marR="0" lvl="0" indent="0" algn="l" rtl="0">
              <a:spcBef>
                <a:spcPts val="0"/>
              </a:spcBef>
              <a:spcAft>
                <a:spcPts val="0"/>
              </a:spcAft>
              <a:buNone/>
            </a:pPr>
            <a:r>
              <a:rPr lang="en-US" sz="2400">
                <a:solidFill>
                  <a:schemeClr val="lt1"/>
                </a:solidFill>
                <a:latin typeface="Calibri"/>
                <a:ea typeface="Calibri"/>
                <a:cs typeface="Calibri"/>
                <a:sym typeface="Calibri"/>
              </a:rPr>
              <a:t>- Shell is not a part of system kernel, but uses the kernel to execute programs.</a:t>
            </a:r>
            <a:endParaRPr/>
          </a:p>
          <a:p>
            <a:pPr marL="0" marR="0" lvl="0" indent="0" algn="l" rtl="0">
              <a:spcBef>
                <a:spcPts val="0"/>
              </a:spcBef>
              <a:spcAft>
                <a:spcPts val="0"/>
              </a:spcAft>
              <a:buNone/>
            </a:pPr>
            <a:r>
              <a:rPr lang="en-US" sz="2400" b="1">
                <a:solidFill>
                  <a:schemeClr val="lt1"/>
                </a:solidFill>
                <a:latin typeface="Calibri"/>
                <a:ea typeface="Calibri"/>
                <a:cs typeface="Calibri"/>
                <a:sym typeface="Calibri"/>
              </a:rPr>
              <a:t>- cat /etc/shells </a:t>
            </a:r>
            <a:r>
              <a:rPr lang="en-US" sz="2400">
                <a:solidFill>
                  <a:schemeClr val="lt1"/>
                </a:solidFill>
                <a:latin typeface="Calibri"/>
                <a:ea typeface="Calibri"/>
                <a:cs typeface="Calibri"/>
                <a:sym typeface="Calibri"/>
              </a:rPr>
              <a:t>command will give the various shells in our system.</a:t>
            </a:r>
            <a:endParaRPr sz="2400" b="1">
              <a:solidFill>
                <a:schemeClr val="lt1"/>
              </a:solidFill>
              <a:latin typeface="Calibri"/>
              <a:ea typeface="Calibri"/>
              <a:cs typeface="Calibri"/>
              <a:sym typeface="Calibri"/>
            </a:endParaRPr>
          </a:p>
          <a:p>
            <a:pPr marL="0" marR="0" lvl="0" indent="0" algn="l" rtl="0">
              <a:spcBef>
                <a:spcPts val="0"/>
              </a:spcBef>
              <a:spcAft>
                <a:spcPts val="0"/>
              </a:spcAft>
              <a:buNone/>
            </a:pPr>
            <a:r>
              <a:rPr lang="en-US" sz="2400" b="1">
                <a:solidFill>
                  <a:schemeClr val="lt1"/>
                </a:solidFill>
                <a:latin typeface="Calibri"/>
                <a:ea typeface="Calibri"/>
                <a:cs typeface="Calibri"/>
                <a:sym typeface="Calibri"/>
              </a:rPr>
              <a:t>- Shell types: Bourne, Bash, csh, tcsh, Ksh, etc.</a:t>
            </a:r>
            <a:endParaRPr/>
          </a:p>
          <a:p>
            <a:pPr marL="0" marR="0" lvl="0" indent="0" algn="l" rtl="0">
              <a:spcBef>
                <a:spcPts val="0"/>
              </a:spcBef>
              <a:spcAft>
                <a:spcPts val="0"/>
              </a:spcAft>
              <a:buNone/>
            </a:pPr>
            <a:br>
              <a:rPr lang="en-US" sz="2400">
                <a:solidFill>
                  <a:schemeClr val="lt1"/>
                </a:solidFill>
                <a:latin typeface="Calibri"/>
                <a:ea typeface="Calibri"/>
                <a:cs typeface="Calibri"/>
                <a:sym typeface="Calibri"/>
              </a:rPr>
            </a:br>
            <a:endParaRPr sz="24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600"/>
              <a:buFont typeface="Calibri"/>
              <a:buNone/>
            </a:pPr>
            <a:r>
              <a:rPr lang="en-US"/>
              <a:t>Why program with Shell?</a:t>
            </a:r>
            <a:endParaRPr/>
          </a:p>
        </p:txBody>
      </p:sp>
      <p:sp>
        <p:nvSpPr>
          <p:cNvPr id="259" name="Google Shape;259;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sz="2400"/>
              <a:t>You can program the shell </a:t>
            </a:r>
            <a:r>
              <a:rPr lang="en-US" sz="2400">
                <a:solidFill>
                  <a:srgbClr val="2E75B5"/>
                </a:solidFill>
              </a:rPr>
              <a:t>quickly and simply.</a:t>
            </a:r>
            <a:endParaRPr/>
          </a:p>
          <a:p>
            <a:pPr marL="228600" lvl="0" indent="-228600" algn="l" rtl="0">
              <a:lnSpc>
                <a:spcPct val="90000"/>
              </a:lnSpc>
              <a:spcBef>
                <a:spcPts val="1000"/>
              </a:spcBef>
              <a:spcAft>
                <a:spcPts val="0"/>
              </a:spcAft>
              <a:buClr>
                <a:schemeClr val="dk1"/>
              </a:buClr>
              <a:buSzPts val="2400"/>
              <a:buChar char="•"/>
            </a:pPr>
            <a:r>
              <a:rPr lang="en-US" sz="2400"/>
              <a:t>Shell is always available on most basic Linux installation</a:t>
            </a:r>
            <a:endParaRPr/>
          </a:p>
          <a:p>
            <a:pPr marL="228600" lvl="0" indent="-228600" algn="l" rtl="0">
              <a:lnSpc>
                <a:spcPct val="90000"/>
              </a:lnSpc>
              <a:spcBef>
                <a:spcPts val="1000"/>
              </a:spcBef>
              <a:spcAft>
                <a:spcPts val="0"/>
              </a:spcAft>
              <a:buClr>
                <a:schemeClr val="dk1"/>
              </a:buClr>
              <a:buSzPts val="2400"/>
              <a:buChar char="•"/>
            </a:pPr>
            <a:r>
              <a:rPr lang="en-US" sz="2400"/>
              <a:t>Shell is </a:t>
            </a:r>
            <a:r>
              <a:rPr lang="en-US" sz="2400">
                <a:solidFill>
                  <a:srgbClr val="2E75B5"/>
                </a:solidFill>
              </a:rPr>
              <a:t>ideal for simple tasks where efficiency is less important </a:t>
            </a:r>
            <a:r>
              <a:rPr lang="en-US" sz="2400"/>
              <a:t>than easy configuration, maintenance &amp; portability.</a:t>
            </a:r>
            <a:endParaRPr/>
          </a:p>
          <a:p>
            <a:pPr marL="228600" lvl="0" indent="-228600" algn="l" rtl="0">
              <a:lnSpc>
                <a:spcPct val="90000"/>
              </a:lnSpc>
              <a:spcBef>
                <a:spcPts val="1000"/>
              </a:spcBef>
              <a:spcAft>
                <a:spcPts val="0"/>
              </a:spcAft>
              <a:buClr>
                <a:schemeClr val="dk1"/>
              </a:buClr>
              <a:buSzPts val="2400"/>
              <a:buChar char="•"/>
            </a:pPr>
            <a:r>
              <a:rPr lang="en-US" sz="2400"/>
              <a:t>In shell, commands run in a predetermined sequence.</a:t>
            </a:r>
            <a:endParaRPr/>
          </a:p>
          <a:p>
            <a:pPr marL="228600" lvl="0" indent="-228600" algn="l" rtl="0">
              <a:lnSpc>
                <a:spcPct val="90000"/>
              </a:lnSpc>
              <a:spcBef>
                <a:spcPts val="1000"/>
              </a:spcBef>
              <a:spcAft>
                <a:spcPts val="0"/>
              </a:spcAft>
              <a:buClr>
                <a:schemeClr val="dk1"/>
              </a:buClr>
              <a:buSzPts val="2400"/>
              <a:buChar char="•"/>
            </a:pPr>
            <a:r>
              <a:rPr lang="en-US" sz="2400"/>
              <a:t>The shell executes shell scripts, which are interpreted at run-time.</a:t>
            </a:r>
            <a:endParaRPr/>
          </a:p>
          <a:p>
            <a:pPr marL="228600" lvl="0" indent="-228600" algn="l" rtl="0">
              <a:lnSpc>
                <a:spcPct val="90000"/>
              </a:lnSpc>
              <a:spcBef>
                <a:spcPts val="1000"/>
              </a:spcBef>
              <a:spcAft>
                <a:spcPts val="0"/>
              </a:spcAft>
              <a:buClr>
                <a:schemeClr val="dk1"/>
              </a:buClr>
              <a:buSzPts val="2400"/>
              <a:buChar char="•"/>
            </a:pPr>
            <a:r>
              <a:rPr lang="en-US" sz="2400"/>
              <a:t>Shell helps to automate some task of day today life.</a:t>
            </a:r>
            <a:endParaRPr/>
          </a:p>
          <a:p>
            <a:pPr marL="228600" lvl="0" indent="-228600" algn="l" rtl="0">
              <a:lnSpc>
                <a:spcPct val="90000"/>
              </a:lnSpc>
              <a:spcBef>
                <a:spcPts val="1000"/>
              </a:spcBef>
              <a:spcAft>
                <a:spcPts val="0"/>
              </a:spcAft>
              <a:buClr>
                <a:schemeClr val="dk1"/>
              </a:buClr>
              <a:buSzPts val="2400"/>
              <a:buChar char="•"/>
            </a:pPr>
            <a:r>
              <a:rPr lang="en-US" sz="2400"/>
              <a:t>These scripts </a:t>
            </a:r>
            <a:r>
              <a:rPr lang="en-US" sz="2400">
                <a:solidFill>
                  <a:srgbClr val="2E75B5"/>
                </a:solidFill>
              </a:rPr>
              <a:t>makes debugging easier.</a:t>
            </a:r>
            <a:endParaRPr/>
          </a:p>
          <a:p>
            <a:pPr marL="228600" lvl="0" indent="-76200" algn="l" rtl="0">
              <a:lnSpc>
                <a:spcPct val="90000"/>
              </a:lnSpc>
              <a:spcBef>
                <a:spcPts val="1000"/>
              </a:spcBef>
              <a:spcAft>
                <a:spcPts val="0"/>
              </a:spcAft>
              <a:buClr>
                <a:schemeClr val="dk1"/>
              </a:buClr>
              <a:buSzPts val="2400"/>
              <a:buNone/>
            </a:pPr>
            <a:endParaRPr sz="2400"/>
          </a:p>
        </p:txBody>
      </p:sp>
      <p:sp>
        <p:nvSpPr>
          <p:cNvPr id="260" name="Google Shape;260;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600"/>
              <a:buFont typeface="Calibri"/>
              <a:buNone/>
            </a:pPr>
            <a:r>
              <a:rPr lang="en-US"/>
              <a:t>Stages- User to Hardware</a:t>
            </a:r>
            <a:endParaRPr/>
          </a:p>
        </p:txBody>
      </p:sp>
      <p:sp>
        <p:nvSpPr>
          <p:cNvPr id="266" name="Google Shape;266;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pic>
        <p:nvPicPr>
          <p:cNvPr id="267" name="Google Shape;267;p37" descr="Image result for linux kernel shell"/>
          <p:cNvPicPr preferRelativeResize="0">
            <a:picLocks noGrp="1"/>
          </p:cNvPicPr>
          <p:nvPr>
            <p:ph type="body" idx="1"/>
          </p:nvPr>
        </p:nvPicPr>
        <p:blipFill rotWithShape="1">
          <a:blip r:embed="rId3">
            <a:alphaModFix/>
          </a:blip>
          <a:srcRect/>
          <a:stretch/>
        </p:blipFill>
        <p:spPr>
          <a:xfrm>
            <a:off x="2491106" y="1797447"/>
            <a:ext cx="7209788" cy="326310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600"/>
              <a:buFont typeface="Calibri"/>
              <a:buNone/>
            </a:pPr>
            <a:r>
              <a:rPr lang="en-US"/>
              <a:t>Shell Script</a:t>
            </a:r>
            <a:endParaRPr/>
          </a:p>
        </p:txBody>
      </p:sp>
      <p:sp>
        <p:nvSpPr>
          <p:cNvPr id="273" name="Google Shape;273;p38"/>
          <p:cNvSpPr txBox="1">
            <a:spLocks noGrp="1"/>
          </p:cNvSpPr>
          <p:nvPr>
            <p:ph type="body" idx="1"/>
          </p:nvPr>
        </p:nvSpPr>
        <p:spPr>
          <a:xfrm>
            <a:off x="838200" y="1509101"/>
            <a:ext cx="10515600" cy="4759813"/>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sz="2400" u="sng"/>
              <a:t>Normally shells are interactive but if you can store this sequence of command to text file and tell the shell to execute this text file instead of entering the commands. </a:t>
            </a:r>
            <a:endParaRPr/>
          </a:p>
          <a:p>
            <a:pPr marL="228600" lvl="0" indent="-228600" algn="l" rtl="0">
              <a:lnSpc>
                <a:spcPct val="90000"/>
              </a:lnSpc>
              <a:spcBef>
                <a:spcPts val="1000"/>
              </a:spcBef>
              <a:spcAft>
                <a:spcPts val="0"/>
              </a:spcAft>
              <a:buClr>
                <a:schemeClr val="dk1"/>
              </a:buClr>
              <a:buSzPts val="2400"/>
              <a:buChar char="•"/>
            </a:pPr>
            <a:r>
              <a:rPr lang="en-US" sz="2400"/>
              <a:t>This is know as </a:t>
            </a:r>
            <a:r>
              <a:rPr lang="en-US" sz="2400" b="1" i="1"/>
              <a:t>shell script</a:t>
            </a:r>
            <a:r>
              <a:rPr lang="en-US" sz="2400"/>
              <a:t>.</a:t>
            </a:r>
            <a:endParaRPr/>
          </a:p>
          <a:p>
            <a:pPr marL="228600" lvl="0" indent="-228600" algn="l" rtl="0">
              <a:lnSpc>
                <a:spcPct val="90000"/>
              </a:lnSpc>
              <a:spcBef>
                <a:spcPts val="1000"/>
              </a:spcBef>
              <a:spcAft>
                <a:spcPts val="0"/>
              </a:spcAft>
              <a:buClr>
                <a:schemeClr val="dk1"/>
              </a:buClr>
              <a:buSzPts val="2400"/>
              <a:buChar char="•"/>
            </a:pPr>
            <a:r>
              <a:rPr lang="en-US" sz="2400"/>
              <a:t>To make a script executable, you can run it in two ways:</a:t>
            </a:r>
            <a:endParaRPr/>
          </a:p>
          <a:p>
            <a:pPr marL="0" lvl="0" indent="0" algn="l" rtl="0">
              <a:lnSpc>
                <a:spcPct val="90000"/>
              </a:lnSpc>
              <a:spcBef>
                <a:spcPts val="1000"/>
              </a:spcBef>
              <a:spcAft>
                <a:spcPts val="0"/>
              </a:spcAft>
              <a:buClr>
                <a:schemeClr val="dk1"/>
              </a:buClr>
              <a:buSzPts val="2400"/>
              <a:buNone/>
            </a:pPr>
            <a:r>
              <a:rPr lang="en-US" sz="2400"/>
              <a:t>	1. Invoke the shell with the name of the script file as parameter:</a:t>
            </a:r>
            <a:endParaRPr/>
          </a:p>
          <a:p>
            <a:pPr marL="0" lvl="0" indent="0" algn="l" rtl="0">
              <a:lnSpc>
                <a:spcPct val="90000"/>
              </a:lnSpc>
              <a:spcBef>
                <a:spcPts val="1000"/>
              </a:spcBef>
              <a:spcAft>
                <a:spcPts val="0"/>
              </a:spcAft>
              <a:buClr>
                <a:schemeClr val="dk1"/>
              </a:buClr>
              <a:buSzPts val="2400"/>
              <a:buNone/>
            </a:pPr>
            <a:r>
              <a:rPr lang="en-US" sz="2400"/>
              <a:t>	ex: # /bin/sh first.sh</a:t>
            </a:r>
            <a:endParaRPr/>
          </a:p>
          <a:p>
            <a:pPr marL="0" lvl="0" indent="0" algn="l" rtl="0">
              <a:lnSpc>
                <a:spcPct val="90000"/>
              </a:lnSpc>
              <a:spcBef>
                <a:spcPts val="1000"/>
              </a:spcBef>
              <a:spcAft>
                <a:spcPts val="0"/>
              </a:spcAft>
              <a:buClr>
                <a:schemeClr val="dk1"/>
              </a:buClr>
              <a:buSzPts val="2400"/>
              <a:buNone/>
            </a:pPr>
            <a:r>
              <a:rPr lang="en-US" sz="2400"/>
              <a:t>	2. Change the file mode to make the file executable for all users using the     	chmod command and then execute:</a:t>
            </a:r>
            <a:endParaRPr/>
          </a:p>
          <a:p>
            <a:pPr marL="0" lvl="0" indent="0" algn="l" rtl="0">
              <a:lnSpc>
                <a:spcPct val="90000"/>
              </a:lnSpc>
              <a:spcBef>
                <a:spcPts val="1000"/>
              </a:spcBef>
              <a:spcAft>
                <a:spcPts val="0"/>
              </a:spcAft>
              <a:buClr>
                <a:schemeClr val="dk1"/>
              </a:buClr>
              <a:buSzPts val="2400"/>
              <a:buNone/>
            </a:pPr>
            <a:r>
              <a:rPr lang="en-US" sz="2400"/>
              <a:t>	ex: # chmod +x first.sh</a:t>
            </a:r>
            <a:endParaRPr/>
          </a:p>
          <a:p>
            <a:pPr marL="0" lvl="0" indent="0" algn="l" rtl="0">
              <a:lnSpc>
                <a:spcPct val="90000"/>
              </a:lnSpc>
              <a:spcBef>
                <a:spcPts val="1000"/>
              </a:spcBef>
              <a:spcAft>
                <a:spcPts val="0"/>
              </a:spcAft>
              <a:buClr>
                <a:schemeClr val="dk1"/>
              </a:buClr>
              <a:buSzPts val="2400"/>
              <a:buNone/>
            </a:pPr>
            <a:r>
              <a:rPr lang="en-US" sz="2400"/>
              <a:t>	# ./first.sh</a:t>
            </a:r>
            <a:br>
              <a:rPr lang="en-US" sz="2400"/>
            </a:br>
            <a:endParaRPr sz="2400"/>
          </a:p>
        </p:txBody>
      </p:sp>
      <p:sp>
        <p:nvSpPr>
          <p:cNvPr id="274" name="Google Shape;274;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9"/>
          <p:cNvSpPr txBox="1">
            <a:spLocks noGrp="1"/>
          </p:cNvSpPr>
          <p:nvPr>
            <p:ph type="title"/>
          </p:nvPr>
        </p:nvSpPr>
        <p:spPr>
          <a:xfrm>
            <a:off x="838200" y="1365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600"/>
              <a:buFont typeface="Calibri"/>
              <a:buNone/>
            </a:pPr>
            <a:r>
              <a:rPr lang="en-US"/>
              <a:t>Shell script examples</a:t>
            </a:r>
            <a:endParaRPr/>
          </a:p>
        </p:txBody>
      </p:sp>
      <p:sp>
        <p:nvSpPr>
          <p:cNvPr id="280" name="Google Shape;280;p39"/>
          <p:cNvSpPr txBox="1">
            <a:spLocks noGrp="1"/>
          </p:cNvSpPr>
          <p:nvPr>
            <p:ph type="body" idx="1"/>
          </p:nvPr>
        </p:nvSpPr>
        <p:spPr>
          <a:xfrm>
            <a:off x="838200" y="1183785"/>
            <a:ext cx="10515600" cy="461034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b="1"/>
              <a:t>Write a shell script that asks for a valid password as input. If given password matches to secret password stored internally, then only it allows the access.</a:t>
            </a:r>
            <a:r>
              <a:rPr lang="en-US" sz="2400"/>
              <a:t> </a:t>
            </a:r>
            <a:endParaRPr/>
          </a:p>
          <a:p>
            <a:pPr marL="0" lvl="0" indent="0" algn="l" rtl="0">
              <a:lnSpc>
                <a:spcPct val="90000"/>
              </a:lnSpc>
              <a:spcBef>
                <a:spcPts val="1000"/>
              </a:spcBef>
              <a:spcAft>
                <a:spcPts val="0"/>
              </a:spcAft>
              <a:buClr>
                <a:schemeClr val="dk1"/>
              </a:buClr>
              <a:buSzPts val="1600"/>
              <a:buNone/>
            </a:pPr>
            <a:endParaRPr sz="1600"/>
          </a:p>
          <a:p>
            <a:pPr marL="0" lvl="0" indent="0" algn="l" rtl="0">
              <a:lnSpc>
                <a:spcPct val="90000"/>
              </a:lnSpc>
              <a:spcBef>
                <a:spcPts val="1000"/>
              </a:spcBef>
              <a:spcAft>
                <a:spcPts val="0"/>
              </a:spcAft>
              <a:buClr>
                <a:schemeClr val="dk1"/>
              </a:buClr>
              <a:buSzPts val="1600"/>
              <a:buNone/>
            </a:pPr>
            <a:r>
              <a:rPr lang="en-US" sz="1600"/>
              <a:t>#!/bin/sh</a:t>
            </a:r>
            <a:endParaRPr sz="1600"/>
          </a:p>
          <a:p>
            <a:pPr marL="0" lvl="0" indent="0" algn="l" rtl="0">
              <a:lnSpc>
                <a:spcPct val="90000"/>
              </a:lnSpc>
              <a:spcBef>
                <a:spcPts val="1000"/>
              </a:spcBef>
              <a:spcAft>
                <a:spcPts val="0"/>
              </a:spcAft>
              <a:buClr>
                <a:schemeClr val="dk1"/>
              </a:buClr>
              <a:buSzPts val="1600"/>
              <a:buNone/>
            </a:pPr>
            <a:r>
              <a:rPr lang="en-US" sz="1600"/>
              <a:t># This is some secure program that uses security.</a:t>
            </a:r>
            <a:endParaRPr/>
          </a:p>
          <a:p>
            <a:pPr marL="0" lvl="0" indent="0" algn="l" rtl="0">
              <a:lnSpc>
                <a:spcPct val="90000"/>
              </a:lnSpc>
              <a:spcBef>
                <a:spcPts val="1000"/>
              </a:spcBef>
              <a:spcAft>
                <a:spcPts val="0"/>
              </a:spcAft>
              <a:buClr>
                <a:schemeClr val="dk1"/>
              </a:buClr>
              <a:buSzPts val="1600"/>
              <a:buNone/>
            </a:pPr>
            <a:r>
              <a:rPr lang="en-US" sz="1600"/>
              <a:t>VALID_PASSWORD="secret" </a:t>
            </a:r>
            <a:endParaRPr/>
          </a:p>
          <a:p>
            <a:pPr marL="0" lvl="0" indent="0" algn="l" rtl="0">
              <a:lnSpc>
                <a:spcPct val="90000"/>
              </a:lnSpc>
              <a:spcBef>
                <a:spcPts val="1000"/>
              </a:spcBef>
              <a:spcAft>
                <a:spcPts val="0"/>
              </a:spcAft>
              <a:buClr>
                <a:schemeClr val="dk1"/>
              </a:buClr>
              <a:buSzPts val="1600"/>
              <a:buNone/>
            </a:pPr>
            <a:r>
              <a:rPr lang="en-US" sz="1600"/>
              <a:t>echo "Please enter the password:"</a:t>
            </a:r>
            <a:endParaRPr/>
          </a:p>
          <a:p>
            <a:pPr marL="0" lvl="0" indent="0" algn="l" rtl="0">
              <a:lnSpc>
                <a:spcPct val="90000"/>
              </a:lnSpc>
              <a:spcBef>
                <a:spcPts val="1000"/>
              </a:spcBef>
              <a:spcAft>
                <a:spcPts val="0"/>
              </a:spcAft>
              <a:buClr>
                <a:schemeClr val="dk1"/>
              </a:buClr>
              <a:buSzPts val="1600"/>
              <a:buNone/>
            </a:pPr>
            <a:r>
              <a:rPr lang="en-US" sz="1600"/>
              <a:t>read PASSWORD</a:t>
            </a:r>
            <a:endParaRPr/>
          </a:p>
          <a:p>
            <a:pPr marL="0" lvl="0" indent="0" algn="l" rtl="0">
              <a:lnSpc>
                <a:spcPct val="90000"/>
              </a:lnSpc>
              <a:spcBef>
                <a:spcPts val="1000"/>
              </a:spcBef>
              <a:spcAft>
                <a:spcPts val="0"/>
              </a:spcAft>
              <a:buClr>
                <a:schemeClr val="dk1"/>
              </a:buClr>
              <a:buSzPts val="1600"/>
              <a:buNone/>
            </a:pPr>
            <a:r>
              <a:rPr lang="en-US" sz="1600"/>
              <a:t>if [ "$PASSWORD" == "$VALID_PASSWORD" ]; then</a:t>
            </a:r>
            <a:endParaRPr/>
          </a:p>
          <a:p>
            <a:pPr marL="0" lvl="0" indent="0" algn="l" rtl="0">
              <a:lnSpc>
                <a:spcPct val="90000"/>
              </a:lnSpc>
              <a:spcBef>
                <a:spcPts val="1000"/>
              </a:spcBef>
              <a:spcAft>
                <a:spcPts val="0"/>
              </a:spcAft>
              <a:buClr>
                <a:schemeClr val="dk1"/>
              </a:buClr>
              <a:buSzPts val="1600"/>
              <a:buNone/>
            </a:pPr>
            <a:r>
              <a:rPr lang="en-US" sz="1600"/>
              <a:t>       echo "You have access!"</a:t>
            </a:r>
            <a:endParaRPr/>
          </a:p>
          <a:p>
            <a:pPr marL="0" lvl="0" indent="0" algn="l" rtl="0">
              <a:lnSpc>
                <a:spcPct val="90000"/>
              </a:lnSpc>
              <a:spcBef>
                <a:spcPts val="1000"/>
              </a:spcBef>
              <a:spcAft>
                <a:spcPts val="0"/>
              </a:spcAft>
              <a:buClr>
                <a:schemeClr val="dk1"/>
              </a:buClr>
              <a:buSzPts val="1600"/>
              <a:buNone/>
            </a:pPr>
            <a:r>
              <a:rPr lang="en-US" sz="1600"/>
              <a:t>else</a:t>
            </a:r>
            <a:endParaRPr/>
          </a:p>
          <a:p>
            <a:pPr marL="0" lvl="0" indent="0" algn="l" rtl="0">
              <a:lnSpc>
                <a:spcPct val="90000"/>
              </a:lnSpc>
              <a:spcBef>
                <a:spcPts val="1000"/>
              </a:spcBef>
              <a:spcAft>
                <a:spcPts val="0"/>
              </a:spcAft>
              <a:buClr>
                <a:schemeClr val="dk1"/>
              </a:buClr>
              <a:buSzPts val="1600"/>
              <a:buNone/>
            </a:pPr>
            <a:r>
              <a:rPr lang="en-US" sz="1600"/>
              <a:t>       echo "ACCESS DENIED!“</a:t>
            </a:r>
            <a:endParaRPr/>
          </a:p>
          <a:p>
            <a:pPr marL="0" lvl="0" indent="0" algn="l" rtl="0">
              <a:lnSpc>
                <a:spcPct val="90000"/>
              </a:lnSpc>
              <a:spcBef>
                <a:spcPts val="1000"/>
              </a:spcBef>
              <a:spcAft>
                <a:spcPts val="0"/>
              </a:spcAft>
              <a:buClr>
                <a:schemeClr val="dk1"/>
              </a:buClr>
              <a:buSzPts val="1600"/>
              <a:buNone/>
            </a:pPr>
            <a:r>
              <a:rPr lang="en-US" sz="1600"/>
              <a:t>fi</a:t>
            </a:r>
            <a:br>
              <a:rPr lang="en-US" sz="2400"/>
            </a:br>
            <a:endParaRPr sz="2400"/>
          </a:p>
        </p:txBody>
      </p:sp>
      <p:sp>
        <p:nvSpPr>
          <p:cNvPr id="281" name="Google Shape;281;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0"/>
          <p:cNvSpPr txBox="1">
            <a:spLocks noGrp="1"/>
          </p:cNvSpPr>
          <p:nvPr>
            <p:ph type="title"/>
          </p:nvPr>
        </p:nvSpPr>
        <p:spPr>
          <a:xfrm>
            <a:off x="838200" y="1365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600"/>
              <a:buFont typeface="Calibri"/>
              <a:buNone/>
            </a:pPr>
            <a:r>
              <a:rPr lang="en-US"/>
              <a:t>Shell script examples (contd.)</a:t>
            </a:r>
            <a:endParaRPr/>
          </a:p>
        </p:txBody>
      </p:sp>
      <p:sp>
        <p:nvSpPr>
          <p:cNvPr id="287" name="Google Shape;287;p40"/>
          <p:cNvSpPr txBox="1">
            <a:spLocks noGrp="1"/>
          </p:cNvSpPr>
          <p:nvPr>
            <p:ph type="body" idx="1"/>
          </p:nvPr>
        </p:nvSpPr>
        <p:spPr>
          <a:xfrm>
            <a:off x="838200" y="1253331"/>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70000"/>
              </a:lnSpc>
              <a:spcBef>
                <a:spcPts val="0"/>
              </a:spcBef>
              <a:spcAft>
                <a:spcPts val="0"/>
              </a:spcAft>
              <a:buClr>
                <a:schemeClr val="dk1"/>
              </a:buClr>
              <a:buSzPts val="2400"/>
              <a:buNone/>
            </a:pPr>
            <a:r>
              <a:rPr lang="en-US" sz="2400"/>
              <a:t>Write a Shell script that will check for certain age ranges. If you are less than 20 or greater than 50, you are out of the age range. If you are between 20 and 30 you are in your 20's and so on.</a:t>
            </a:r>
            <a:endParaRPr sz="700"/>
          </a:p>
          <a:p>
            <a:pPr marL="0" lvl="0" indent="0" algn="l" rtl="0">
              <a:lnSpc>
                <a:spcPct val="70000"/>
              </a:lnSpc>
              <a:spcBef>
                <a:spcPts val="1000"/>
              </a:spcBef>
              <a:spcAft>
                <a:spcPts val="0"/>
              </a:spcAft>
              <a:buClr>
                <a:schemeClr val="dk1"/>
              </a:buClr>
              <a:buSzPts val="1600"/>
              <a:buNone/>
            </a:pPr>
            <a:r>
              <a:rPr lang="en-US" sz="1600"/>
              <a:t>#!/bin/sh</a:t>
            </a:r>
            <a:endParaRPr sz="1600"/>
          </a:p>
          <a:p>
            <a:pPr marL="0" lvl="0" indent="0" algn="l" rtl="0">
              <a:lnSpc>
                <a:spcPct val="70000"/>
              </a:lnSpc>
              <a:spcBef>
                <a:spcPts val="1000"/>
              </a:spcBef>
              <a:spcAft>
                <a:spcPts val="0"/>
              </a:spcAft>
              <a:buClr>
                <a:schemeClr val="dk1"/>
              </a:buClr>
              <a:buSzPts val="1600"/>
              <a:buNone/>
            </a:pPr>
            <a:r>
              <a:rPr lang="en-US" sz="1600"/>
              <a:t># Prompt for a user name...</a:t>
            </a:r>
            <a:endParaRPr/>
          </a:p>
          <a:p>
            <a:pPr marL="0" lvl="0" indent="0" algn="l" rtl="0">
              <a:lnSpc>
                <a:spcPct val="70000"/>
              </a:lnSpc>
              <a:spcBef>
                <a:spcPts val="1000"/>
              </a:spcBef>
              <a:spcAft>
                <a:spcPts val="0"/>
              </a:spcAft>
              <a:buClr>
                <a:schemeClr val="dk1"/>
              </a:buClr>
              <a:buSzPts val="1600"/>
              <a:buNone/>
            </a:pPr>
            <a:r>
              <a:rPr lang="en-US" sz="1600"/>
              <a:t>echo "Please enter your age:"</a:t>
            </a:r>
            <a:endParaRPr/>
          </a:p>
          <a:p>
            <a:pPr marL="0" lvl="0" indent="0" algn="l" rtl="0">
              <a:lnSpc>
                <a:spcPct val="70000"/>
              </a:lnSpc>
              <a:spcBef>
                <a:spcPts val="1000"/>
              </a:spcBef>
              <a:spcAft>
                <a:spcPts val="0"/>
              </a:spcAft>
              <a:buClr>
                <a:schemeClr val="dk1"/>
              </a:buClr>
              <a:buSzPts val="1600"/>
              <a:buNone/>
            </a:pPr>
            <a:r>
              <a:rPr lang="en-US" sz="1600"/>
              <a:t>read AGE </a:t>
            </a:r>
            <a:endParaRPr/>
          </a:p>
          <a:p>
            <a:pPr marL="0" lvl="0" indent="0" algn="l" rtl="0">
              <a:lnSpc>
                <a:spcPct val="70000"/>
              </a:lnSpc>
              <a:spcBef>
                <a:spcPts val="1000"/>
              </a:spcBef>
              <a:spcAft>
                <a:spcPts val="0"/>
              </a:spcAft>
              <a:buClr>
                <a:schemeClr val="dk1"/>
              </a:buClr>
              <a:buSzPts val="1600"/>
              <a:buNone/>
            </a:pPr>
            <a:r>
              <a:rPr lang="en-US" sz="1600"/>
              <a:t>if [ "$AGE" -lt 20 ] || [ "$AGE" -ge 50 ]; then</a:t>
            </a:r>
            <a:endParaRPr/>
          </a:p>
          <a:p>
            <a:pPr marL="0" lvl="0" indent="0" algn="l" rtl="0">
              <a:lnSpc>
                <a:spcPct val="70000"/>
              </a:lnSpc>
              <a:spcBef>
                <a:spcPts val="1000"/>
              </a:spcBef>
              <a:spcAft>
                <a:spcPts val="0"/>
              </a:spcAft>
              <a:buClr>
                <a:schemeClr val="dk1"/>
              </a:buClr>
              <a:buSzPts val="1600"/>
              <a:buNone/>
            </a:pPr>
            <a:r>
              <a:rPr lang="en-US" sz="1600"/>
              <a:t>       echo "Sorry, you are out of the age range."</a:t>
            </a:r>
            <a:endParaRPr/>
          </a:p>
          <a:p>
            <a:pPr marL="0" lvl="0" indent="0" algn="l" rtl="0">
              <a:lnSpc>
                <a:spcPct val="70000"/>
              </a:lnSpc>
              <a:spcBef>
                <a:spcPts val="1000"/>
              </a:spcBef>
              <a:spcAft>
                <a:spcPts val="0"/>
              </a:spcAft>
              <a:buClr>
                <a:schemeClr val="dk1"/>
              </a:buClr>
              <a:buSzPts val="1600"/>
              <a:buNone/>
            </a:pPr>
            <a:r>
              <a:rPr lang="en-US" sz="1600"/>
              <a:t>elif [ "$AGE" -ge 20 ] &amp;&amp; [ "$AGE" -lt 30 ]; then</a:t>
            </a:r>
            <a:endParaRPr/>
          </a:p>
          <a:p>
            <a:pPr marL="0" lvl="0" indent="0" algn="l" rtl="0">
              <a:lnSpc>
                <a:spcPct val="70000"/>
              </a:lnSpc>
              <a:spcBef>
                <a:spcPts val="1000"/>
              </a:spcBef>
              <a:spcAft>
                <a:spcPts val="0"/>
              </a:spcAft>
              <a:buClr>
                <a:schemeClr val="dk1"/>
              </a:buClr>
              <a:buSzPts val="1600"/>
              <a:buNone/>
            </a:pPr>
            <a:r>
              <a:rPr lang="en-US" sz="1600"/>
              <a:t>       echo "You are in your 20s"</a:t>
            </a:r>
            <a:endParaRPr/>
          </a:p>
          <a:p>
            <a:pPr marL="0" lvl="0" indent="0" algn="l" rtl="0">
              <a:lnSpc>
                <a:spcPct val="70000"/>
              </a:lnSpc>
              <a:spcBef>
                <a:spcPts val="1000"/>
              </a:spcBef>
              <a:spcAft>
                <a:spcPts val="0"/>
              </a:spcAft>
              <a:buClr>
                <a:schemeClr val="dk1"/>
              </a:buClr>
              <a:buSzPts val="1600"/>
              <a:buNone/>
            </a:pPr>
            <a:r>
              <a:rPr lang="en-US" sz="1600"/>
              <a:t>elif [ "$AGE" -ge 30 ] &amp;&amp; [ "$AGE" -lt 40 ]; then</a:t>
            </a:r>
            <a:endParaRPr/>
          </a:p>
          <a:p>
            <a:pPr marL="0" lvl="0" indent="0" algn="l" rtl="0">
              <a:lnSpc>
                <a:spcPct val="70000"/>
              </a:lnSpc>
              <a:spcBef>
                <a:spcPts val="1000"/>
              </a:spcBef>
              <a:spcAft>
                <a:spcPts val="0"/>
              </a:spcAft>
              <a:buClr>
                <a:schemeClr val="dk1"/>
              </a:buClr>
              <a:buSzPts val="1600"/>
              <a:buNone/>
            </a:pPr>
            <a:r>
              <a:rPr lang="en-US" sz="1600"/>
              <a:t>       echo "You are in your 30s"</a:t>
            </a:r>
            <a:endParaRPr/>
          </a:p>
          <a:p>
            <a:pPr marL="0" lvl="0" indent="0" algn="l" rtl="0">
              <a:lnSpc>
                <a:spcPct val="70000"/>
              </a:lnSpc>
              <a:spcBef>
                <a:spcPts val="1000"/>
              </a:spcBef>
              <a:spcAft>
                <a:spcPts val="0"/>
              </a:spcAft>
              <a:buClr>
                <a:schemeClr val="dk1"/>
              </a:buClr>
              <a:buSzPts val="1600"/>
              <a:buNone/>
            </a:pPr>
            <a:r>
              <a:rPr lang="en-US" sz="1600"/>
              <a:t>elif [ "$AGE" -ge 40 ] &amp;&amp; [ "$AGE" -lt 50 ]; then</a:t>
            </a:r>
            <a:endParaRPr/>
          </a:p>
          <a:p>
            <a:pPr marL="0" lvl="0" indent="0" algn="l" rtl="0">
              <a:lnSpc>
                <a:spcPct val="70000"/>
              </a:lnSpc>
              <a:spcBef>
                <a:spcPts val="1000"/>
              </a:spcBef>
              <a:spcAft>
                <a:spcPts val="0"/>
              </a:spcAft>
              <a:buClr>
                <a:schemeClr val="dk1"/>
              </a:buClr>
              <a:buSzPts val="1600"/>
              <a:buNone/>
            </a:pPr>
            <a:r>
              <a:rPr lang="en-US" sz="1600"/>
              <a:t>       echo "You are in your 40s"</a:t>
            </a:r>
            <a:endParaRPr/>
          </a:p>
          <a:p>
            <a:pPr marL="0" lvl="0" indent="0" algn="l" rtl="0">
              <a:lnSpc>
                <a:spcPct val="70000"/>
              </a:lnSpc>
              <a:spcBef>
                <a:spcPts val="1000"/>
              </a:spcBef>
              <a:spcAft>
                <a:spcPts val="0"/>
              </a:spcAft>
              <a:buClr>
                <a:schemeClr val="dk1"/>
              </a:buClr>
              <a:buSzPts val="1600"/>
              <a:buNone/>
            </a:pPr>
            <a:r>
              <a:rPr lang="en-US" sz="1600"/>
              <a:t>fi</a:t>
            </a:r>
            <a:br>
              <a:rPr lang="en-US" sz="700"/>
            </a:br>
            <a:endParaRPr sz="700"/>
          </a:p>
        </p:txBody>
      </p:sp>
      <p:sp>
        <p:nvSpPr>
          <p:cNvPr id="288" name="Google Shape;288;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1"/>
          <p:cNvSpPr txBox="1">
            <a:spLocks noGrp="1"/>
          </p:cNvSpPr>
          <p:nvPr>
            <p:ph type="title"/>
          </p:nvPr>
        </p:nvSpPr>
        <p:spPr>
          <a:xfrm>
            <a:off x="838200" y="1365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600"/>
              <a:buFont typeface="Calibri"/>
              <a:buNone/>
            </a:pPr>
            <a:r>
              <a:rPr lang="en-US"/>
              <a:t>Shell script examples (contd.)</a:t>
            </a:r>
            <a:endParaRPr/>
          </a:p>
        </p:txBody>
      </p:sp>
      <p:sp>
        <p:nvSpPr>
          <p:cNvPr id="294" name="Google Shape;294;p41"/>
          <p:cNvSpPr txBox="1">
            <a:spLocks noGrp="1"/>
          </p:cNvSpPr>
          <p:nvPr>
            <p:ph type="body" idx="1"/>
          </p:nvPr>
        </p:nvSpPr>
        <p:spPr>
          <a:xfrm>
            <a:off x="838200" y="1371600"/>
            <a:ext cx="2582008"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b="1"/>
              <a:t>Write a script say, Hello to print</a:t>
            </a:r>
            <a:br>
              <a:rPr lang="en-US" sz="2400" b="1"/>
            </a:br>
            <a:r>
              <a:rPr lang="en-US" sz="2400" b="1"/>
              <a:t>Good Morning</a:t>
            </a:r>
            <a:br>
              <a:rPr lang="en-US" sz="2400" b="1"/>
            </a:br>
            <a:r>
              <a:rPr lang="en-US" sz="2400" b="1"/>
              <a:t>Good Afternoon</a:t>
            </a:r>
            <a:br>
              <a:rPr lang="en-US" sz="2400" b="1"/>
            </a:br>
            <a:r>
              <a:rPr lang="en-US" sz="2400" b="1"/>
              <a:t>Good Evening , according to system time.</a:t>
            </a:r>
            <a:endParaRPr/>
          </a:p>
          <a:p>
            <a:pPr marL="0" lvl="0" indent="0" algn="l" rtl="0">
              <a:lnSpc>
                <a:spcPct val="90000"/>
              </a:lnSpc>
              <a:spcBef>
                <a:spcPts val="1000"/>
              </a:spcBef>
              <a:spcAft>
                <a:spcPts val="0"/>
              </a:spcAft>
              <a:buClr>
                <a:schemeClr val="dk1"/>
              </a:buClr>
              <a:buSzPts val="2400"/>
              <a:buNone/>
            </a:pPr>
            <a:br>
              <a:rPr lang="en-US" sz="2400"/>
            </a:br>
            <a:br>
              <a:rPr lang="en-US" sz="2400"/>
            </a:br>
            <a:br>
              <a:rPr lang="en-US" sz="2400"/>
            </a:br>
            <a:br>
              <a:rPr lang="en-US" sz="2400"/>
            </a:br>
            <a:endParaRPr sz="2400"/>
          </a:p>
        </p:txBody>
      </p:sp>
      <p:sp>
        <p:nvSpPr>
          <p:cNvPr id="295" name="Google Shape;295;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296" name="Google Shape;296;p41"/>
          <p:cNvSpPr txBox="1"/>
          <p:nvPr/>
        </p:nvSpPr>
        <p:spPr>
          <a:xfrm>
            <a:off x="5521570" y="1371600"/>
            <a:ext cx="6119446" cy="53553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temph=`date | cut -c12-13`</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dat=`date +"%A %d in %B of %Y (%r)"`</a:t>
            </a:r>
            <a:endParaRPr/>
          </a:p>
          <a:p>
            <a:pPr marL="0" marR="0" lvl="0" indent="0" algn="l" rtl="0">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if [ $temph -lt 12 ]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mess="Good Morning $LOGNAME, Have nice day!"</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fi</a:t>
            </a:r>
            <a:endParaRPr/>
          </a:p>
          <a:p>
            <a:pPr marL="0" marR="0" lvl="0" indent="0" algn="l" rtl="0">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if [ $temph -gt 12 -a $temph -le 16 ]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mess="Good Afternoon $LOGNAME"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fi</a:t>
            </a:r>
            <a:endParaRPr/>
          </a:p>
          <a:p>
            <a:pPr marL="0" marR="0" lvl="0" indent="0" algn="l" rtl="0">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if [ $temph -gt 16 -a $temph -le 18 ]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mess="Good Evening $LOGNAME"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fi</a:t>
            </a:r>
            <a:endParaRPr/>
          </a:p>
          <a:p>
            <a:pPr marL="0" marR="0" lvl="0" indent="0" algn="l" rtl="0">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600"/>
              <a:buFont typeface="Calibri"/>
              <a:buNone/>
            </a:pPr>
            <a:r>
              <a:rPr lang="en-US"/>
              <a:t>Kernel</a:t>
            </a:r>
            <a:endParaRPr/>
          </a:p>
        </p:txBody>
      </p:sp>
      <p:sp>
        <p:nvSpPr>
          <p:cNvPr id="103" name="Google Shape;103;p15"/>
          <p:cNvSpPr txBox="1">
            <a:spLocks noGrp="1"/>
          </p:cNvSpPr>
          <p:nvPr>
            <p:ph type="body" idx="1"/>
          </p:nvPr>
        </p:nvSpPr>
        <p:spPr>
          <a:xfrm>
            <a:off x="838200" y="1403594"/>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A kernel is the central part of an operating system. It manages the operations of the computer and the hardware - most notably memory and CPU time. In other words it manages the system resources and the communication among the hardware and other system services. </a:t>
            </a:r>
            <a:endParaRPr/>
          </a:p>
          <a:p>
            <a:pPr marL="228600" lvl="0" indent="-50800" algn="l" rtl="0">
              <a:lnSpc>
                <a:spcPct val="90000"/>
              </a:lnSpc>
              <a:spcBef>
                <a:spcPts val="1000"/>
              </a:spcBef>
              <a:spcAft>
                <a:spcPts val="0"/>
              </a:spcAft>
              <a:buClr>
                <a:schemeClr val="dk1"/>
              </a:buClr>
              <a:buSzPts val="2800"/>
              <a:buNone/>
            </a:pPr>
            <a:endParaRPr/>
          </a:p>
        </p:txBody>
      </p:sp>
      <p:sp>
        <p:nvSpPr>
          <p:cNvPr id="104" name="Google Shape;10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105" name="Google Shape;105;p15" descr="Linux Kernel between you/shell/apps and your computers hardware"/>
          <p:cNvPicPr preferRelativeResize="0"/>
          <p:nvPr/>
        </p:nvPicPr>
        <p:blipFill rotWithShape="1">
          <a:blip r:embed="rId3">
            <a:alphaModFix/>
          </a:blip>
          <a:srcRect/>
          <a:stretch/>
        </p:blipFill>
        <p:spPr>
          <a:xfrm>
            <a:off x="3968286" y="2963923"/>
            <a:ext cx="3692720" cy="279100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2"/>
          <p:cNvSpPr txBox="1">
            <a:spLocks noGrp="1"/>
          </p:cNvSpPr>
          <p:nvPr>
            <p:ph type="title"/>
          </p:nvPr>
        </p:nvSpPr>
        <p:spPr>
          <a:xfrm>
            <a:off x="838200" y="1365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600"/>
              <a:buFont typeface="Calibri"/>
              <a:buNone/>
            </a:pPr>
            <a:r>
              <a:rPr lang="en-US"/>
              <a:t>Shell script examples (contd.)</a:t>
            </a:r>
            <a:endParaRPr/>
          </a:p>
        </p:txBody>
      </p:sp>
      <p:sp>
        <p:nvSpPr>
          <p:cNvPr id="302" name="Google Shape;302;p42"/>
          <p:cNvSpPr txBox="1">
            <a:spLocks noGrp="1"/>
          </p:cNvSpPr>
          <p:nvPr>
            <p:ph type="body" idx="1"/>
          </p:nvPr>
        </p:nvSpPr>
        <p:spPr>
          <a:xfrm>
            <a:off x="838199" y="1371600"/>
            <a:ext cx="3373315" cy="4351338"/>
          </a:xfrm>
          <a:prstGeom prst="rect">
            <a:avLst/>
          </a:prstGeom>
          <a:noFill/>
          <a:ln>
            <a:noFill/>
          </a:ln>
        </p:spPr>
        <p:txBody>
          <a:bodyPr spcFirstLastPara="1" wrap="square" lIns="91425" tIns="45700" rIns="91425" bIns="45700" anchor="t" anchorCtr="0">
            <a:noAutofit/>
          </a:bodyPr>
          <a:lstStyle/>
          <a:p>
            <a:pPr marL="0" lvl="0" indent="0" algn="l" rtl="0">
              <a:lnSpc>
                <a:spcPct val="70000"/>
              </a:lnSpc>
              <a:spcBef>
                <a:spcPts val="0"/>
              </a:spcBef>
              <a:spcAft>
                <a:spcPts val="0"/>
              </a:spcAft>
              <a:buClr>
                <a:schemeClr val="dk1"/>
              </a:buClr>
              <a:buSzPts val="1870"/>
              <a:buNone/>
            </a:pPr>
            <a:r>
              <a:rPr lang="en-US" sz="1870" b="1"/>
              <a:t>Write Script, using case statement to perform basic math operation as follows</a:t>
            </a:r>
            <a:endParaRPr/>
          </a:p>
          <a:p>
            <a:pPr marL="0" lvl="0" indent="0" algn="l" rtl="0">
              <a:lnSpc>
                <a:spcPct val="70000"/>
              </a:lnSpc>
              <a:spcBef>
                <a:spcPts val="1000"/>
              </a:spcBef>
              <a:spcAft>
                <a:spcPts val="0"/>
              </a:spcAft>
              <a:buClr>
                <a:schemeClr val="dk1"/>
              </a:buClr>
              <a:buSzPts val="1870"/>
              <a:buNone/>
            </a:pPr>
            <a:r>
              <a:rPr lang="en-US" sz="1870" b="1"/>
              <a:t>+ addition</a:t>
            </a:r>
            <a:endParaRPr/>
          </a:p>
          <a:p>
            <a:pPr marL="0" lvl="0" indent="0" algn="l" rtl="0">
              <a:lnSpc>
                <a:spcPct val="70000"/>
              </a:lnSpc>
              <a:spcBef>
                <a:spcPts val="1000"/>
              </a:spcBef>
              <a:spcAft>
                <a:spcPts val="0"/>
              </a:spcAft>
              <a:buClr>
                <a:schemeClr val="dk1"/>
              </a:buClr>
              <a:buSzPts val="1870"/>
              <a:buNone/>
            </a:pPr>
            <a:r>
              <a:rPr lang="en-US" sz="1870" b="1"/>
              <a:t>- subtraction</a:t>
            </a:r>
            <a:endParaRPr/>
          </a:p>
          <a:p>
            <a:pPr marL="0" lvl="0" indent="0" algn="l" rtl="0">
              <a:lnSpc>
                <a:spcPct val="70000"/>
              </a:lnSpc>
              <a:spcBef>
                <a:spcPts val="1000"/>
              </a:spcBef>
              <a:spcAft>
                <a:spcPts val="0"/>
              </a:spcAft>
              <a:buClr>
                <a:schemeClr val="dk1"/>
              </a:buClr>
              <a:buSzPts val="1870"/>
              <a:buNone/>
            </a:pPr>
            <a:r>
              <a:rPr lang="en-US" sz="1870" b="1"/>
              <a:t>x multiplication</a:t>
            </a:r>
            <a:endParaRPr/>
          </a:p>
          <a:p>
            <a:pPr marL="0" lvl="0" indent="0" algn="l" rtl="0">
              <a:lnSpc>
                <a:spcPct val="70000"/>
              </a:lnSpc>
              <a:spcBef>
                <a:spcPts val="1000"/>
              </a:spcBef>
              <a:spcAft>
                <a:spcPts val="0"/>
              </a:spcAft>
              <a:buClr>
                <a:schemeClr val="dk1"/>
              </a:buClr>
              <a:buSzPts val="1870"/>
              <a:buNone/>
            </a:pPr>
            <a:r>
              <a:rPr lang="en-US" sz="1870" b="1"/>
              <a:t>/ division</a:t>
            </a:r>
            <a:endParaRPr/>
          </a:p>
          <a:p>
            <a:pPr marL="0" lvl="0" indent="0" algn="l" rtl="0">
              <a:lnSpc>
                <a:spcPct val="70000"/>
              </a:lnSpc>
              <a:spcBef>
                <a:spcPts val="1000"/>
              </a:spcBef>
              <a:spcAft>
                <a:spcPts val="0"/>
              </a:spcAft>
              <a:buClr>
                <a:schemeClr val="dk1"/>
              </a:buClr>
              <a:buSzPts val="1870"/>
              <a:buNone/>
            </a:pPr>
            <a:r>
              <a:rPr lang="en-US" sz="1870" b="1"/>
              <a:t>The name of script must be 'q4' which works as follows</a:t>
            </a:r>
            <a:endParaRPr/>
          </a:p>
          <a:p>
            <a:pPr marL="0" lvl="0" indent="0" algn="l" rtl="0">
              <a:lnSpc>
                <a:spcPct val="70000"/>
              </a:lnSpc>
              <a:spcBef>
                <a:spcPts val="1000"/>
              </a:spcBef>
              <a:spcAft>
                <a:spcPts val="0"/>
              </a:spcAft>
              <a:buClr>
                <a:schemeClr val="dk1"/>
              </a:buClr>
              <a:buSzPts val="1870"/>
              <a:buNone/>
            </a:pPr>
            <a:r>
              <a:rPr lang="en-US" sz="1870" b="1"/>
              <a:t>$ ./q4 20/3, Also check for sufficient command line arguments</a:t>
            </a:r>
            <a:endParaRPr/>
          </a:p>
          <a:p>
            <a:pPr marL="0" lvl="0" indent="0" algn="l" rtl="0">
              <a:lnSpc>
                <a:spcPct val="70000"/>
              </a:lnSpc>
              <a:spcBef>
                <a:spcPts val="1000"/>
              </a:spcBef>
              <a:spcAft>
                <a:spcPts val="0"/>
              </a:spcAft>
              <a:buClr>
                <a:schemeClr val="dk1"/>
              </a:buClr>
              <a:buSzPts val="1320"/>
              <a:buNone/>
            </a:pPr>
            <a:br>
              <a:rPr lang="en-US" sz="1320"/>
            </a:br>
            <a:br>
              <a:rPr lang="en-US" sz="1320"/>
            </a:br>
            <a:br>
              <a:rPr lang="en-US" sz="1320"/>
            </a:br>
            <a:br>
              <a:rPr lang="en-US" sz="1320"/>
            </a:br>
            <a:endParaRPr sz="1320"/>
          </a:p>
        </p:txBody>
      </p:sp>
      <p:sp>
        <p:nvSpPr>
          <p:cNvPr id="303" name="Google Shape;303;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304" name="Google Shape;304;p42"/>
          <p:cNvSpPr txBox="1"/>
          <p:nvPr/>
        </p:nvSpPr>
        <p:spPr>
          <a:xfrm>
            <a:off x="5521570" y="1371600"/>
            <a:ext cx="6119446" cy="56323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if test $# = 3      # no. of parameters passed</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case $2 in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let z=$1+$3;;</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let z=$1-$3;;</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let z=$1/$3;;</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x|X) let z=$1*$3;;</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echo Warning - $2 invalid operator, only +,-,x,/ operator allowed</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exit;;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esac</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echo Answer is $z</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else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echo "Usage - $0   value1 operator value2"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echo "        Where, value1 and value2 are numeric values"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echo  " operator can only be +,-,/,x"</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fi</a:t>
            </a:r>
            <a:endParaRPr/>
          </a:p>
          <a:p>
            <a:pPr marL="0" marR="0" lvl="0" indent="0" algn="l" rtl="0">
              <a:spcBef>
                <a:spcPts val="0"/>
              </a:spcBef>
              <a:spcAft>
                <a:spcPts val="0"/>
              </a:spcAft>
              <a:buNone/>
            </a:pP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3"/>
          <p:cNvSpPr/>
          <p:nvPr/>
        </p:nvSpPr>
        <p:spPr>
          <a:xfrm>
            <a:off x="0" y="1"/>
            <a:ext cx="12192000" cy="6356911"/>
          </a:xfrm>
          <a:prstGeom prst="rect">
            <a:avLst/>
          </a:prstGeom>
          <a:solidFill>
            <a:srgbClr val="003C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11" name="Google Shape;311;p43"/>
          <p:cNvSpPr/>
          <p:nvPr/>
        </p:nvSpPr>
        <p:spPr>
          <a:xfrm>
            <a:off x="3709495" y="5131417"/>
            <a:ext cx="86563" cy="104264"/>
          </a:xfrm>
          <a:custGeom>
            <a:avLst/>
            <a:gdLst/>
            <a:ahLst/>
            <a:cxnLst/>
            <a:rect l="l" t="t" r="r" b="b"/>
            <a:pathLst>
              <a:path w="988" h="1969" extrusionOk="0">
                <a:moveTo>
                  <a:pt x="0" y="0"/>
                </a:moveTo>
                <a:lnTo>
                  <a:pt x="0" y="1969"/>
                </a:lnTo>
                <a:lnTo>
                  <a:pt x="988" y="984"/>
                </a:lnTo>
                <a:lnTo>
                  <a:pt x="0" y="0"/>
                </a:lnTo>
                <a:close/>
              </a:path>
            </a:pathLst>
          </a:custGeom>
          <a:solidFill>
            <a:srgbClr val="00AEEF"/>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2" name="Google Shape;312;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313" name="Google Shape;313;p43"/>
          <p:cNvSpPr txBox="1"/>
          <p:nvPr/>
        </p:nvSpPr>
        <p:spPr>
          <a:xfrm>
            <a:off x="905966" y="209792"/>
            <a:ext cx="9462053" cy="133761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E1EFD8"/>
              </a:buClr>
              <a:buSzPts val="3733"/>
              <a:buFont typeface="Arial"/>
              <a:buNone/>
            </a:pPr>
            <a:r>
              <a:rPr lang="en-US" sz="3733" b="0" i="0">
                <a:solidFill>
                  <a:srgbClr val="E1EFD8"/>
                </a:solidFill>
                <a:latin typeface="Arial"/>
                <a:ea typeface="Arial"/>
                <a:cs typeface="Arial"/>
                <a:sym typeface="Arial"/>
              </a:rPr>
              <a:t>Please contact</a:t>
            </a:r>
            <a:endParaRPr/>
          </a:p>
          <a:p>
            <a:pPr marL="0" marR="0" lvl="0" indent="0" algn="ctr" rtl="0">
              <a:lnSpc>
                <a:spcPct val="100000"/>
              </a:lnSpc>
              <a:spcBef>
                <a:spcPts val="0"/>
              </a:spcBef>
              <a:spcAft>
                <a:spcPts val="0"/>
              </a:spcAft>
              <a:buClr>
                <a:srgbClr val="E1EFD8"/>
              </a:buClr>
              <a:buSzPts val="4267"/>
              <a:buFont typeface="Arial"/>
              <a:buNone/>
            </a:pPr>
            <a:r>
              <a:rPr lang="en-US" sz="4267" b="0" i="0">
                <a:solidFill>
                  <a:srgbClr val="E1EFD8"/>
                </a:solidFill>
                <a:latin typeface="Arial"/>
                <a:ea typeface="Arial"/>
                <a:cs typeface="Arial"/>
                <a:sym typeface="Arial"/>
              </a:rPr>
              <a:t>Foundation for Innovation and Collaborative </a:t>
            </a:r>
            <a:endParaRPr/>
          </a:p>
          <a:p>
            <a:pPr marL="0" marR="0" lvl="0" indent="0" algn="ctr" rtl="0">
              <a:lnSpc>
                <a:spcPct val="100000"/>
              </a:lnSpc>
              <a:spcBef>
                <a:spcPts val="0"/>
              </a:spcBef>
              <a:spcAft>
                <a:spcPts val="0"/>
              </a:spcAft>
              <a:buClr>
                <a:srgbClr val="E1EFD8"/>
              </a:buClr>
              <a:buSzPts val="4267"/>
              <a:buFont typeface="Arial"/>
              <a:buNone/>
            </a:pPr>
            <a:r>
              <a:rPr lang="en-US" sz="4267" b="0" i="0">
                <a:solidFill>
                  <a:srgbClr val="E1EFD8"/>
                </a:solidFill>
                <a:latin typeface="Arial"/>
                <a:ea typeface="Arial"/>
                <a:cs typeface="Arial"/>
                <a:sym typeface="Arial"/>
              </a:rPr>
              <a:t>Education</a:t>
            </a:r>
            <a:endParaRPr/>
          </a:p>
          <a:p>
            <a:pPr marL="0" marR="0" lvl="0" indent="0" algn="ctr" rtl="0">
              <a:lnSpc>
                <a:spcPct val="100000"/>
              </a:lnSpc>
              <a:spcBef>
                <a:spcPts val="0"/>
              </a:spcBef>
              <a:spcAft>
                <a:spcPts val="0"/>
              </a:spcAft>
              <a:buClr>
                <a:srgbClr val="E1EFD8"/>
              </a:buClr>
              <a:buSzPts val="4267"/>
              <a:buFont typeface="Arial"/>
              <a:buNone/>
            </a:pPr>
            <a:r>
              <a:rPr lang="en-US" sz="4267" b="0" i="0">
                <a:solidFill>
                  <a:srgbClr val="E1EFD8"/>
                </a:solidFill>
                <a:latin typeface="Arial"/>
                <a:ea typeface="Arial"/>
                <a:cs typeface="Arial"/>
                <a:sym typeface="Arial"/>
              </a:rPr>
              <a:t>info@fice.in </a:t>
            </a:r>
            <a:endParaRPr/>
          </a:p>
          <a:p>
            <a:pPr marL="0" marR="0" lvl="0" indent="0" algn="ctr" rtl="0">
              <a:lnSpc>
                <a:spcPct val="100000"/>
              </a:lnSpc>
              <a:spcBef>
                <a:spcPts val="0"/>
              </a:spcBef>
              <a:spcAft>
                <a:spcPts val="0"/>
              </a:spcAft>
              <a:buClr>
                <a:srgbClr val="E1EFD8"/>
              </a:buClr>
              <a:buSzPts val="4267"/>
              <a:buFont typeface="Arial"/>
              <a:buNone/>
            </a:pPr>
            <a:r>
              <a:rPr lang="en-US" sz="4267" b="0" i="0">
                <a:solidFill>
                  <a:srgbClr val="E1EFD8"/>
                </a:solidFill>
                <a:latin typeface="Arial"/>
                <a:ea typeface="Arial"/>
                <a:cs typeface="Arial"/>
                <a:sym typeface="Arial"/>
              </a:rPr>
              <a:t>mentor@fice.in</a:t>
            </a:r>
            <a:endParaRPr/>
          </a:p>
          <a:p>
            <a:pPr marL="0" marR="0" lvl="0" indent="0" algn="l" rtl="0">
              <a:lnSpc>
                <a:spcPct val="100000"/>
              </a:lnSpc>
              <a:spcBef>
                <a:spcPts val="0"/>
              </a:spcBef>
              <a:spcAft>
                <a:spcPts val="0"/>
              </a:spcAft>
              <a:buClr>
                <a:srgbClr val="003C71"/>
              </a:buClr>
              <a:buSzPts val="4267"/>
              <a:buFont typeface="Arial"/>
              <a:buNone/>
            </a:pPr>
            <a:endParaRPr sz="4267" b="0" i="0">
              <a:solidFill>
                <a:schemeClr val="lt1"/>
              </a:solidFill>
              <a:latin typeface="Arial"/>
              <a:ea typeface="Arial"/>
              <a:cs typeface="Arial"/>
              <a:sym typeface="Arial"/>
            </a:endParaRPr>
          </a:p>
        </p:txBody>
      </p:sp>
      <p:sp>
        <p:nvSpPr>
          <p:cNvPr id="314" name="Google Shape;314;p43"/>
          <p:cNvSpPr txBox="1"/>
          <p:nvPr/>
        </p:nvSpPr>
        <p:spPr>
          <a:xfrm>
            <a:off x="0" y="-25400"/>
            <a:ext cx="12192000" cy="6380019"/>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71C5"/>
              </a:buClr>
              <a:buSzPts val="2400"/>
              <a:buFont typeface="Noto Sans Symbols"/>
              <a:buNone/>
            </a:pPr>
            <a:endParaRPr sz="2400" b="0">
              <a:solidFill>
                <a:srgbClr val="0071C5"/>
              </a:solidFill>
              <a:latin typeface="Calibri"/>
              <a:ea typeface="Calibri"/>
              <a:cs typeface="Calibri"/>
              <a:sym typeface="Calibri"/>
            </a:endParaRPr>
          </a:p>
          <a:p>
            <a:pPr marL="0" marR="0" lvl="0" indent="0" algn="ctr" rtl="0">
              <a:spcBef>
                <a:spcPts val="1200"/>
              </a:spcBef>
              <a:spcAft>
                <a:spcPts val="0"/>
              </a:spcAft>
              <a:buClr>
                <a:srgbClr val="E1EFD8"/>
              </a:buClr>
              <a:buSzPts val="2400"/>
              <a:buFont typeface="Noto Sans Symbols"/>
              <a:buNone/>
            </a:pPr>
            <a:r>
              <a:rPr lang="en-US" sz="2400" b="0">
                <a:solidFill>
                  <a:srgbClr val="E1EFD8"/>
                </a:solidFill>
                <a:latin typeface="Calibri"/>
                <a:ea typeface="Calibri"/>
                <a:cs typeface="Calibri"/>
                <a:sym typeface="Calibri"/>
              </a:rPr>
              <a:t>Please contact</a:t>
            </a:r>
            <a:endParaRPr/>
          </a:p>
          <a:p>
            <a:pPr marL="0" marR="0" lvl="0" indent="0" algn="ctr" rtl="0">
              <a:spcBef>
                <a:spcPts val="1200"/>
              </a:spcBef>
              <a:spcAft>
                <a:spcPts val="0"/>
              </a:spcAft>
              <a:buClr>
                <a:srgbClr val="E1EFD8"/>
              </a:buClr>
              <a:buSzPts val="2800"/>
              <a:buFont typeface="Noto Sans Symbols"/>
              <a:buNone/>
            </a:pPr>
            <a:r>
              <a:rPr lang="en-US" sz="2800" b="0">
                <a:solidFill>
                  <a:srgbClr val="E1EFD8"/>
                </a:solidFill>
                <a:latin typeface="Calibri"/>
                <a:ea typeface="Calibri"/>
                <a:cs typeface="Calibri"/>
                <a:sym typeface="Calibri"/>
              </a:rPr>
              <a:t>Foundation for Innovation and Collaborative </a:t>
            </a:r>
            <a:endParaRPr/>
          </a:p>
          <a:p>
            <a:pPr marL="0" marR="0" lvl="0" indent="0" algn="ctr" rtl="0">
              <a:spcBef>
                <a:spcPts val="1200"/>
              </a:spcBef>
              <a:spcAft>
                <a:spcPts val="0"/>
              </a:spcAft>
              <a:buClr>
                <a:srgbClr val="E1EFD8"/>
              </a:buClr>
              <a:buSzPts val="2800"/>
              <a:buFont typeface="Noto Sans Symbols"/>
              <a:buNone/>
            </a:pPr>
            <a:r>
              <a:rPr lang="en-US" sz="2800" b="0">
                <a:solidFill>
                  <a:srgbClr val="E1EFD8"/>
                </a:solidFill>
                <a:latin typeface="Calibri"/>
                <a:ea typeface="Calibri"/>
                <a:cs typeface="Calibri"/>
                <a:sym typeface="Calibri"/>
              </a:rPr>
              <a:t>Education</a:t>
            </a:r>
            <a:endParaRPr/>
          </a:p>
          <a:p>
            <a:pPr marL="0" marR="0" lvl="0" indent="0" algn="ctr" rtl="0">
              <a:spcBef>
                <a:spcPts val="1200"/>
              </a:spcBef>
              <a:spcAft>
                <a:spcPts val="0"/>
              </a:spcAft>
              <a:buClr>
                <a:srgbClr val="E1EFD8"/>
              </a:buClr>
              <a:buSzPts val="2800"/>
              <a:buFont typeface="Noto Sans Symbols"/>
              <a:buNone/>
            </a:pPr>
            <a:r>
              <a:rPr lang="en-US" sz="2800" b="0">
                <a:solidFill>
                  <a:srgbClr val="E1EFD8"/>
                </a:solidFill>
                <a:latin typeface="Calibri"/>
                <a:ea typeface="Calibri"/>
                <a:cs typeface="Calibri"/>
                <a:sym typeface="Calibri"/>
              </a:rPr>
              <a:t> </a:t>
            </a:r>
            <a:endParaRPr/>
          </a:p>
          <a:p>
            <a:pPr marL="0" marR="0" lvl="0" indent="0" algn="ctr" rtl="0">
              <a:spcBef>
                <a:spcPts val="1200"/>
              </a:spcBef>
              <a:spcAft>
                <a:spcPts val="0"/>
              </a:spcAft>
              <a:buClr>
                <a:srgbClr val="E1EFD8"/>
              </a:buClr>
              <a:buSzPts val="2800"/>
              <a:buFont typeface="Noto Sans Symbols"/>
              <a:buNone/>
            </a:pPr>
            <a:r>
              <a:rPr lang="en-US" sz="2800" b="0" u="sng">
                <a:solidFill>
                  <a:schemeClr val="hlink"/>
                </a:solidFill>
                <a:latin typeface="Calibri"/>
                <a:ea typeface="Calibri"/>
                <a:cs typeface="Calibri"/>
                <a:sym typeface="Calibri"/>
                <a:hlinkClick r:id="rId4"/>
              </a:rPr>
              <a:t>mentor@fice.in</a:t>
            </a:r>
            <a:endParaRPr sz="2800" b="0">
              <a:solidFill>
                <a:srgbClr val="E1EFD8"/>
              </a:solidFill>
              <a:latin typeface="Calibri"/>
              <a:ea typeface="Calibri"/>
              <a:cs typeface="Calibri"/>
              <a:sym typeface="Calibri"/>
            </a:endParaRPr>
          </a:p>
          <a:p>
            <a:pPr marL="0" marR="0" lvl="0" indent="0" algn="ctr" rtl="0">
              <a:spcBef>
                <a:spcPts val="1200"/>
              </a:spcBef>
              <a:spcAft>
                <a:spcPts val="0"/>
              </a:spcAft>
              <a:buClr>
                <a:srgbClr val="0071C5"/>
              </a:buClr>
              <a:buSzPts val="2800"/>
              <a:buFont typeface="Noto Sans Symbols"/>
              <a:buNone/>
            </a:pPr>
            <a:endParaRPr sz="2800" b="0">
              <a:solidFill>
                <a:srgbClr val="E1EFD8"/>
              </a:solidFill>
              <a:latin typeface="Calibri"/>
              <a:ea typeface="Calibri"/>
              <a:cs typeface="Calibri"/>
              <a:sym typeface="Calibri"/>
            </a:endParaRPr>
          </a:p>
          <a:p>
            <a:pPr marL="0" marR="0" lvl="0" indent="0" algn="ctr" rtl="0">
              <a:spcBef>
                <a:spcPts val="1200"/>
              </a:spcBef>
              <a:spcAft>
                <a:spcPts val="0"/>
              </a:spcAft>
              <a:buClr>
                <a:srgbClr val="0071C5"/>
              </a:buClr>
              <a:buSzPts val="2800"/>
              <a:buFont typeface="Noto Sans Symbols"/>
              <a:buNone/>
            </a:pPr>
            <a:endParaRPr sz="2800" b="1">
              <a:solidFill>
                <a:srgbClr val="E1EFD8"/>
              </a:solidFill>
              <a:latin typeface="Calibri"/>
              <a:ea typeface="Calibri"/>
              <a:cs typeface="Calibri"/>
              <a:sym typeface="Calibri"/>
            </a:endParaRPr>
          </a:p>
          <a:p>
            <a:pPr marL="0" marR="0" lvl="0" indent="0" algn="ctr" rtl="0">
              <a:spcBef>
                <a:spcPts val="1200"/>
              </a:spcBef>
              <a:spcAft>
                <a:spcPts val="0"/>
              </a:spcAft>
              <a:buClr>
                <a:srgbClr val="E1EFD8"/>
              </a:buClr>
              <a:buSzPts val="2800"/>
              <a:buFont typeface="Noto Sans Symbols"/>
              <a:buNone/>
            </a:pPr>
            <a:r>
              <a:rPr lang="en-US" sz="2800" b="1">
                <a:solidFill>
                  <a:srgbClr val="E1EFD8"/>
                </a:solidFill>
                <a:latin typeface="Calibri"/>
                <a:ea typeface="Calibri"/>
                <a:cs typeface="Calibri"/>
                <a:sym typeface="Calibri"/>
              </a:rPr>
              <a:t>www.fice.in</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600"/>
              <a:buFont typeface="Calibri"/>
              <a:buNone/>
            </a:pPr>
            <a:r>
              <a:rPr lang="en-US"/>
              <a:t>Features of the kernel</a:t>
            </a:r>
            <a:endParaRPr/>
          </a:p>
        </p:txBody>
      </p:sp>
      <p:sp>
        <p:nvSpPr>
          <p:cNvPr id="111" name="Google Shape;111;p16"/>
          <p:cNvSpPr txBox="1">
            <a:spLocks noGrp="1"/>
          </p:cNvSpPr>
          <p:nvPr>
            <p:ph type="body" idx="1"/>
          </p:nvPr>
        </p:nvSpPr>
        <p:spPr>
          <a:xfrm>
            <a:off x="838200" y="1359632"/>
            <a:ext cx="10515600" cy="4351338"/>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Clr>
                <a:schemeClr val="dk1"/>
              </a:buClr>
              <a:buSzPts val="2800"/>
              <a:buNone/>
            </a:pPr>
            <a:endParaRPr/>
          </a:p>
          <a:p>
            <a:pPr marL="685800" lvl="1" indent="-228600" algn="l" rtl="0">
              <a:lnSpc>
                <a:spcPct val="90000"/>
              </a:lnSpc>
              <a:spcBef>
                <a:spcPts val="500"/>
              </a:spcBef>
              <a:spcAft>
                <a:spcPts val="0"/>
              </a:spcAft>
              <a:buClr>
                <a:schemeClr val="dk1"/>
              </a:buClr>
              <a:buSzPts val="2400"/>
              <a:buChar char="•"/>
            </a:pPr>
            <a:r>
              <a:rPr lang="en-US"/>
              <a:t>Process management</a:t>
            </a:r>
            <a:endParaRPr/>
          </a:p>
          <a:p>
            <a:pPr marL="685800" lvl="1" indent="-228600" algn="l" rtl="0">
              <a:lnSpc>
                <a:spcPct val="90000"/>
              </a:lnSpc>
              <a:spcBef>
                <a:spcPts val="500"/>
              </a:spcBef>
              <a:spcAft>
                <a:spcPts val="0"/>
              </a:spcAft>
              <a:buClr>
                <a:schemeClr val="dk1"/>
              </a:buClr>
              <a:buSzPts val="2400"/>
              <a:buChar char="•"/>
            </a:pPr>
            <a:r>
              <a:rPr lang="en-US"/>
              <a:t>File management </a:t>
            </a:r>
            <a:endParaRPr/>
          </a:p>
          <a:p>
            <a:pPr marL="685800" lvl="1" indent="-228600" algn="l" rtl="0">
              <a:lnSpc>
                <a:spcPct val="90000"/>
              </a:lnSpc>
              <a:spcBef>
                <a:spcPts val="500"/>
              </a:spcBef>
              <a:spcAft>
                <a:spcPts val="0"/>
              </a:spcAft>
              <a:buClr>
                <a:schemeClr val="dk1"/>
              </a:buClr>
              <a:buSzPts val="2400"/>
              <a:buChar char="•"/>
            </a:pPr>
            <a:r>
              <a:rPr lang="en-US"/>
              <a:t>Multitasking or multithreaded capability</a:t>
            </a:r>
            <a:endParaRPr/>
          </a:p>
          <a:p>
            <a:pPr marL="685800" lvl="1" indent="-228600" algn="l" rtl="0">
              <a:lnSpc>
                <a:spcPct val="90000"/>
              </a:lnSpc>
              <a:spcBef>
                <a:spcPts val="500"/>
              </a:spcBef>
              <a:spcAft>
                <a:spcPts val="0"/>
              </a:spcAft>
              <a:buClr>
                <a:schemeClr val="dk1"/>
              </a:buClr>
              <a:buSzPts val="2400"/>
              <a:buChar char="•"/>
            </a:pPr>
            <a:r>
              <a:rPr lang="en-US"/>
              <a:t>Inter Task communication facilities</a:t>
            </a:r>
            <a:endParaRPr/>
          </a:p>
          <a:p>
            <a:pPr marL="685800" lvl="1" indent="-228600" algn="l" rtl="0">
              <a:lnSpc>
                <a:spcPct val="90000"/>
              </a:lnSpc>
              <a:spcBef>
                <a:spcPts val="500"/>
              </a:spcBef>
              <a:spcAft>
                <a:spcPts val="0"/>
              </a:spcAft>
              <a:buClr>
                <a:schemeClr val="dk1"/>
              </a:buClr>
              <a:buSzPts val="2400"/>
              <a:buChar char="•"/>
            </a:pPr>
            <a:r>
              <a:rPr lang="en-US"/>
              <a:t>Resource (ex. Memory) management mechanism</a:t>
            </a:r>
            <a:endParaRPr/>
          </a:p>
          <a:p>
            <a:pPr marL="685800" lvl="1" indent="-228600" algn="l" rtl="0">
              <a:lnSpc>
                <a:spcPct val="90000"/>
              </a:lnSpc>
              <a:spcBef>
                <a:spcPts val="500"/>
              </a:spcBef>
              <a:spcAft>
                <a:spcPts val="0"/>
              </a:spcAft>
              <a:buClr>
                <a:schemeClr val="dk1"/>
              </a:buClr>
              <a:buSzPts val="2400"/>
              <a:buChar char="•"/>
            </a:pPr>
            <a:r>
              <a:rPr lang="en-US"/>
              <a:t>Interrupt handling mechanism</a:t>
            </a:r>
            <a:endParaRPr/>
          </a:p>
          <a:p>
            <a:pPr marL="228600" lvl="0" indent="-50800" algn="l" rtl="0">
              <a:lnSpc>
                <a:spcPct val="90000"/>
              </a:lnSpc>
              <a:spcBef>
                <a:spcPts val="1000"/>
              </a:spcBef>
              <a:spcAft>
                <a:spcPts val="0"/>
              </a:spcAft>
              <a:buClr>
                <a:schemeClr val="dk1"/>
              </a:buClr>
              <a:buSzPts val="2800"/>
              <a:buNone/>
            </a:pPr>
            <a:endParaRPr/>
          </a:p>
        </p:txBody>
      </p:sp>
      <p:sp>
        <p:nvSpPr>
          <p:cNvPr id="112" name="Google Shape;11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600"/>
              <a:buFont typeface="Calibri"/>
              <a:buNone/>
            </a:pPr>
            <a:r>
              <a:rPr lang="en-US"/>
              <a:t>Booting Linux OS</a:t>
            </a:r>
            <a:endParaRPr/>
          </a:p>
        </p:txBody>
      </p:sp>
      <p:sp>
        <p:nvSpPr>
          <p:cNvPr id="118" name="Google Shape;118;p17"/>
          <p:cNvSpPr txBox="1">
            <a:spLocks noGrp="1"/>
          </p:cNvSpPr>
          <p:nvPr>
            <p:ph type="body" idx="1"/>
          </p:nvPr>
        </p:nvSpPr>
        <p:spPr>
          <a:xfrm>
            <a:off x="838200" y="1825625"/>
            <a:ext cx="9281746"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sz="2400"/>
              <a:t>The embedded Linux kernel image is stored in flash memory in compressed format.</a:t>
            </a:r>
            <a:endParaRPr/>
          </a:p>
          <a:p>
            <a:pPr marL="228600" lvl="0" indent="-228600" algn="l" rtl="0">
              <a:lnSpc>
                <a:spcPct val="90000"/>
              </a:lnSpc>
              <a:spcBef>
                <a:spcPts val="1000"/>
              </a:spcBef>
              <a:spcAft>
                <a:spcPts val="0"/>
              </a:spcAft>
              <a:buClr>
                <a:schemeClr val="dk1"/>
              </a:buClr>
              <a:buSzPts val="2400"/>
              <a:buChar char="•"/>
            </a:pPr>
            <a:r>
              <a:rPr lang="en-US" sz="2400"/>
              <a:t>When the target is powered up, a small bootloader residing at the base of flash memory begins execution.</a:t>
            </a:r>
            <a:endParaRPr/>
          </a:p>
          <a:p>
            <a:pPr marL="228600" lvl="0" indent="-228600" algn="l" rtl="0">
              <a:lnSpc>
                <a:spcPct val="90000"/>
              </a:lnSpc>
              <a:spcBef>
                <a:spcPts val="1000"/>
              </a:spcBef>
              <a:spcAft>
                <a:spcPts val="0"/>
              </a:spcAft>
              <a:buClr>
                <a:schemeClr val="dk1"/>
              </a:buClr>
              <a:buSzPts val="2400"/>
              <a:buChar char="•"/>
            </a:pPr>
            <a:r>
              <a:rPr lang="en-US" sz="2400"/>
              <a:t>The bootloader copies the compressed kernel image from flash memory to RAM.</a:t>
            </a:r>
            <a:br>
              <a:rPr lang="en-US" sz="2400"/>
            </a:br>
            <a:endParaRPr sz="2400"/>
          </a:p>
        </p:txBody>
      </p:sp>
      <p:sp>
        <p:nvSpPr>
          <p:cNvPr id="119" name="Google Shape;11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600"/>
              <a:buFont typeface="Calibri"/>
              <a:buNone/>
            </a:pPr>
            <a:r>
              <a:rPr lang="en-US"/>
              <a:t>Booting Linux OS</a:t>
            </a:r>
            <a:endParaRPr/>
          </a:p>
        </p:txBody>
      </p:sp>
      <p:sp>
        <p:nvSpPr>
          <p:cNvPr id="125" name="Google Shape;125;p18"/>
          <p:cNvSpPr txBox="1">
            <a:spLocks noGrp="1"/>
          </p:cNvSpPr>
          <p:nvPr>
            <p:ph type="body" idx="1"/>
          </p:nvPr>
        </p:nvSpPr>
        <p:spPr>
          <a:xfrm>
            <a:off x="838200" y="1825625"/>
            <a:ext cx="8938846" cy="2939806"/>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sz="2400"/>
              <a:t>It then transfers control to an address at the beginning of kernel image. </a:t>
            </a:r>
            <a:endParaRPr/>
          </a:p>
          <a:p>
            <a:pPr marL="228600" lvl="0" indent="-228600" algn="l" rtl="0">
              <a:lnSpc>
                <a:spcPct val="90000"/>
              </a:lnSpc>
              <a:spcBef>
                <a:spcPts val="1000"/>
              </a:spcBef>
              <a:spcAft>
                <a:spcPts val="0"/>
              </a:spcAft>
              <a:buClr>
                <a:schemeClr val="dk1"/>
              </a:buClr>
              <a:buSzPts val="2400"/>
              <a:buChar char="•"/>
            </a:pPr>
            <a:r>
              <a:rPr lang="en-US" sz="2400"/>
              <a:t>The kernel then un-compresses itself and boots up the target.</a:t>
            </a:r>
            <a:endParaRPr sz="2400"/>
          </a:p>
        </p:txBody>
      </p:sp>
      <p:sp>
        <p:nvSpPr>
          <p:cNvPr id="126" name="Google Shape;12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838200" y="365125"/>
            <a:ext cx="10515600" cy="88338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600"/>
              <a:buFont typeface="Calibri"/>
              <a:buNone/>
            </a:pPr>
            <a:r>
              <a:rPr lang="en-US"/>
              <a:t>Linux Boot Process</a:t>
            </a:r>
            <a:endParaRPr/>
          </a:p>
        </p:txBody>
      </p:sp>
      <p:sp>
        <p:nvSpPr>
          <p:cNvPr id="132" name="Google Shape;13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133" name="Google Shape;133;p19"/>
          <p:cNvPicPr preferRelativeResize="0"/>
          <p:nvPr/>
        </p:nvPicPr>
        <p:blipFill rotWithShape="1">
          <a:blip r:embed="rId3">
            <a:alphaModFix/>
          </a:blip>
          <a:srcRect/>
          <a:stretch/>
        </p:blipFill>
        <p:spPr>
          <a:xfrm>
            <a:off x="2119312" y="1166813"/>
            <a:ext cx="7953375" cy="5010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600"/>
              <a:buFont typeface="Calibri"/>
              <a:buNone/>
            </a:pPr>
            <a:r>
              <a:rPr lang="en-US"/>
              <a:t>Linux Binary Images	</a:t>
            </a:r>
            <a:endParaRPr/>
          </a:p>
        </p:txBody>
      </p:sp>
      <p:sp>
        <p:nvSpPr>
          <p:cNvPr id="139" name="Google Shape;139;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sz="2400"/>
              <a:t>Minimum 2 binary images are required to be downloaded on the embedded Linux target, viz., </a:t>
            </a:r>
            <a:r>
              <a:rPr lang="en-US" sz="2400" b="1"/>
              <a:t>zImage and ramdisk.gz</a:t>
            </a:r>
            <a:endParaRPr sz="2400"/>
          </a:p>
          <a:p>
            <a:pPr marL="228600" lvl="0" indent="-228600" algn="l" rtl="0">
              <a:lnSpc>
                <a:spcPct val="90000"/>
              </a:lnSpc>
              <a:spcBef>
                <a:spcPts val="1000"/>
              </a:spcBef>
              <a:spcAft>
                <a:spcPts val="0"/>
              </a:spcAft>
              <a:buClr>
                <a:schemeClr val="dk1"/>
              </a:buClr>
              <a:buSzPts val="2400"/>
              <a:buChar char="•"/>
            </a:pPr>
            <a:r>
              <a:rPr lang="en-US" sz="2400" b="1"/>
              <a:t>zImage</a:t>
            </a:r>
            <a:r>
              <a:rPr lang="en-US" sz="2400"/>
              <a:t> is the compressed Linux kernel image, </a:t>
            </a:r>
            <a:r>
              <a:rPr lang="en-US" sz="2400">
                <a:solidFill>
                  <a:srgbClr val="2F5496"/>
                </a:solidFill>
              </a:rPr>
              <a:t>which mainly includes all the device drivers compiled for the specific target.</a:t>
            </a:r>
            <a:endParaRPr sz="2400" b="1">
              <a:solidFill>
                <a:srgbClr val="2F5496"/>
              </a:solidFill>
            </a:endParaRPr>
          </a:p>
          <a:p>
            <a:pPr marL="228600" lvl="0" indent="-228600" algn="l" rtl="0">
              <a:lnSpc>
                <a:spcPct val="90000"/>
              </a:lnSpc>
              <a:spcBef>
                <a:spcPts val="1000"/>
              </a:spcBef>
              <a:spcAft>
                <a:spcPts val="0"/>
              </a:spcAft>
              <a:buClr>
                <a:schemeClr val="dk1"/>
              </a:buClr>
              <a:buSzPts val="2400"/>
              <a:buChar char="•"/>
            </a:pPr>
            <a:r>
              <a:rPr lang="en-US" sz="2400" b="1"/>
              <a:t>ramdisk.gz</a:t>
            </a:r>
            <a:r>
              <a:rPr lang="en-US" sz="2400"/>
              <a:t> will contain the compressed image of root file system. </a:t>
            </a:r>
            <a:r>
              <a:rPr lang="en-US" sz="2400">
                <a:solidFill>
                  <a:srgbClr val="2F5496"/>
                </a:solidFill>
              </a:rPr>
              <a:t>It is the file system that will be present on the board after booting</a:t>
            </a:r>
            <a:r>
              <a:rPr lang="en-US" sz="2400"/>
              <a:t>. The initial </a:t>
            </a:r>
            <a:r>
              <a:rPr lang="en-US" sz="2400" b="1"/>
              <a:t>ramdisk</a:t>
            </a:r>
            <a:r>
              <a:rPr lang="en-US" sz="2400"/>
              <a:t> file system is present in the system RAM.</a:t>
            </a:r>
            <a:endParaRPr sz="2400" b="1"/>
          </a:p>
          <a:p>
            <a:pPr marL="228600" lvl="0" indent="-228600" algn="l" rtl="0">
              <a:lnSpc>
                <a:spcPct val="90000"/>
              </a:lnSpc>
              <a:spcBef>
                <a:spcPts val="1000"/>
              </a:spcBef>
              <a:spcAft>
                <a:spcPts val="0"/>
              </a:spcAft>
              <a:buClr>
                <a:schemeClr val="dk1"/>
              </a:buClr>
              <a:buSzPts val="2400"/>
              <a:buChar char="•"/>
            </a:pPr>
            <a:r>
              <a:rPr lang="en-US" sz="2400"/>
              <a:t>This file system will contain the files that were copied when the initial </a:t>
            </a:r>
            <a:r>
              <a:rPr lang="en-US" sz="2400" b="1"/>
              <a:t>ramdisk</a:t>
            </a:r>
            <a:r>
              <a:rPr lang="en-US" sz="2400"/>
              <a:t> image was created during the build process.</a:t>
            </a:r>
            <a:endParaRPr sz="2400"/>
          </a:p>
        </p:txBody>
      </p:sp>
      <p:sp>
        <p:nvSpPr>
          <p:cNvPr id="140" name="Google Shape;14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41" name="Google Shape;141;p20"/>
          <p:cNvSpPr/>
          <p:nvPr/>
        </p:nvSpPr>
        <p:spPr>
          <a:xfrm>
            <a:off x="120161" y="5934670"/>
            <a:ext cx="11380177"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rgbClr val="000000"/>
                </a:solidFill>
                <a:latin typeface="Calibri"/>
                <a:ea typeface="Calibri"/>
                <a:cs typeface="Calibri"/>
                <a:sym typeface="Calibri"/>
              </a:rPr>
              <a:t>Refer: </a:t>
            </a:r>
            <a:r>
              <a:rPr lang="en-US" sz="1800" b="0" i="0" u="sng" strike="noStrike" cap="none">
                <a:solidFill>
                  <a:schemeClr val="hlink"/>
                </a:solidFill>
                <a:latin typeface="Calibri"/>
                <a:ea typeface="Calibri"/>
                <a:cs typeface="Calibri"/>
                <a:sym typeface="Calibri"/>
                <a:hlinkClick r:id="rId3"/>
              </a:rPr>
              <a:t>https://www.ibm.com/developerworks/library/l-linuxboot/index.html</a:t>
            </a:r>
            <a:r>
              <a:rPr lang="en-US" sz="1800" b="0" i="0" u="none" strike="noStrike" cap="none">
                <a:solidFill>
                  <a:srgbClr val="000000"/>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title"/>
          </p:nvPr>
        </p:nvSpPr>
        <p:spPr>
          <a:xfrm>
            <a:off x="838200" y="365125"/>
            <a:ext cx="10515600" cy="91503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600"/>
              <a:buFont typeface="Calibri"/>
              <a:buNone/>
            </a:pPr>
            <a:r>
              <a:rPr lang="en-US"/>
              <a:t>Linux file system</a:t>
            </a:r>
            <a:endParaRPr/>
          </a:p>
        </p:txBody>
      </p:sp>
      <p:graphicFrame>
        <p:nvGraphicFramePr>
          <p:cNvPr id="147" name="Google Shape;147;p21"/>
          <p:cNvGraphicFramePr/>
          <p:nvPr/>
        </p:nvGraphicFramePr>
        <p:xfrm>
          <a:off x="2578608" y="1170432"/>
          <a:ext cx="7040875" cy="5088850"/>
        </p:xfrm>
        <a:graphic>
          <a:graphicData uri="http://schemas.openxmlformats.org/drawingml/2006/table">
            <a:tbl>
              <a:tblPr>
                <a:noFill/>
                <a:tableStyleId>{7F01996E-882C-4AE9-B1BB-3C316920F7B8}</a:tableStyleId>
              </a:tblPr>
              <a:tblGrid>
                <a:gridCol w="1040050">
                  <a:extLst>
                    <a:ext uri="{9D8B030D-6E8A-4147-A177-3AD203B41FA5}">
                      <a16:colId xmlns:a16="http://schemas.microsoft.com/office/drawing/2014/main" val="20000"/>
                    </a:ext>
                  </a:extLst>
                </a:gridCol>
                <a:gridCol w="6000825">
                  <a:extLst>
                    <a:ext uri="{9D8B030D-6E8A-4147-A177-3AD203B41FA5}">
                      <a16:colId xmlns:a16="http://schemas.microsoft.com/office/drawing/2014/main" val="20001"/>
                    </a:ext>
                  </a:extLst>
                </a:gridCol>
              </a:tblGrid>
              <a:tr h="466425">
                <a:tc>
                  <a:txBody>
                    <a:bodyPr/>
                    <a:lstStyle/>
                    <a:p>
                      <a:pPr marL="0" marR="0" lvl="0" indent="0" algn="l" rtl="0">
                        <a:spcBef>
                          <a:spcPts val="0"/>
                        </a:spcBef>
                        <a:spcAft>
                          <a:spcPts val="0"/>
                        </a:spcAft>
                        <a:buNone/>
                      </a:pPr>
                      <a:r>
                        <a:rPr lang="en-US" sz="1400" b="1" i="0" u="none" strike="noStrike" cap="none">
                          <a:solidFill>
                            <a:srgbClr val="FFFFFF"/>
                          </a:solidFill>
                          <a:latin typeface="Calibri"/>
                          <a:ea typeface="Calibri"/>
                          <a:cs typeface="Calibri"/>
                          <a:sym typeface="Calibri"/>
                        </a:rPr>
                        <a:t>Directory</a:t>
                      </a:r>
                      <a:endParaRPr sz="1400" u="none" strike="noStrike" cap="none"/>
                    </a:p>
                  </a:txBody>
                  <a:tcPr marL="47625" marR="47625" marT="29775" marB="23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5B9BD5"/>
                    </a:solidFill>
                  </a:tcPr>
                </a:tc>
                <a:tc>
                  <a:txBody>
                    <a:bodyPr/>
                    <a:lstStyle/>
                    <a:p>
                      <a:pPr marL="0" marR="0" lvl="0" indent="0" algn="l" rtl="0">
                        <a:spcBef>
                          <a:spcPts val="0"/>
                        </a:spcBef>
                        <a:spcAft>
                          <a:spcPts val="0"/>
                        </a:spcAft>
                        <a:buNone/>
                      </a:pPr>
                      <a:r>
                        <a:rPr lang="en-US" sz="1400" b="1" i="0" u="none" strike="noStrike" cap="none">
                          <a:solidFill>
                            <a:srgbClr val="000000"/>
                          </a:solidFill>
                          <a:latin typeface="Calibri"/>
                          <a:ea typeface="Calibri"/>
                          <a:cs typeface="Calibri"/>
                          <a:sym typeface="Calibri"/>
                        </a:rPr>
                        <a:t>Content</a:t>
                      </a:r>
                      <a:endParaRPr sz="1400" u="none" strike="noStrike" cap="none"/>
                    </a:p>
                  </a:txBody>
                  <a:tcPr marL="47625" marR="47625" marT="29775" marB="23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EEBF7"/>
                    </a:solidFill>
                  </a:tcPr>
                </a:tc>
                <a:extLst>
                  <a:ext uri="{0D108BD9-81ED-4DB2-BD59-A6C34878D82A}">
                    <a16:rowId xmlns:a16="http://schemas.microsoft.com/office/drawing/2014/main" val="10000"/>
                  </a:ext>
                </a:extLst>
              </a:tr>
              <a:tr h="563875">
                <a:tc>
                  <a:txBody>
                    <a:bodyPr/>
                    <a:lstStyle/>
                    <a:p>
                      <a:pPr marL="0" marR="0" lvl="0" indent="0" algn="l" rtl="0">
                        <a:spcBef>
                          <a:spcPts val="0"/>
                        </a:spcBef>
                        <a:spcAft>
                          <a:spcPts val="0"/>
                        </a:spcAft>
                        <a:buNone/>
                      </a:pPr>
                      <a:r>
                        <a:rPr lang="en-US" sz="1400" b="1" i="0" u="none" strike="noStrike" cap="none">
                          <a:solidFill>
                            <a:srgbClr val="FFFFFF"/>
                          </a:solidFill>
                          <a:latin typeface="Calibri"/>
                          <a:ea typeface="Calibri"/>
                          <a:cs typeface="Calibri"/>
                          <a:sym typeface="Calibri"/>
                        </a:rPr>
                        <a:t>/bin</a:t>
                      </a:r>
                      <a:endParaRPr sz="1400" u="none" strike="noStrike" cap="none"/>
                    </a:p>
                  </a:txBody>
                  <a:tcPr marL="47625" marR="47625" marT="29775" marB="23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5B9BD5"/>
                    </a:solidFill>
                  </a:tcPr>
                </a:tc>
                <a:tc>
                  <a:txBody>
                    <a:bodyPr/>
                    <a:lstStyle/>
                    <a:p>
                      <a:pPr marL="0" marR="0" lvl="0" indent="0" algn="l" rtl="0">
                        <a:spcBef>
                          <a:spcPts val="0"/>
                        </a:spcBef>
                        <a:spcAft>
                          <a:spcPts val="0"/>
                        </a:spcAft>
                        <a:buNone/>
                      </a:pPr>
                      <a:r>
                        <a:rPr lang="en-US" sz="1400" b="0" i="0" u="none" strike="noStrike" cap="none">
                          <a:solidFill>
                            <a:srgbClr val="000000"/>
                          </a:solidFill>
                          <a:latin typeface="Calibri"/>
                          <a:ea typeface="Calibri"/>
                          <a:cs typeface="Calibri"/>
                          <a:sym typeface="Calibri"/>
                        </a:rPr>
                        <a:t>Common programs, shared by the system, the system administrator and the users.</a:t>
                      </a:r>
                      <a:endParaRPr sz="1400" u="none" strike="noStrike" cap="none"/>
                    </a:p>
                  </a:txBody>
                  <a:tcPr marL="47625" marR="47625" marT="29775" marB="23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EEBF7"/>
                    </a:solidFill>
                  </a:tcPr>
                </a:tc>
                <a:extLst>
                  <a:ext uri="{0D108BD9-81ED-4DB2-BD59-A6C34878D82A}">
                    <a16:rowId xmlns:a16="http://schemas.microsoft.com/office/drawing/2014/main" val="10001"/>
                  </a:ext>
                </a:extLst>
              </a:tr>
              <a:tr h="814500">
                <a:tc>
                  <a:txBody>
                    <a:bodyPr/>
                    <a:lstStyle/>
                    <a:p>
                      <a:pPr marL="0" marR="0" lvl="0" indent="0" algn="l" rtl="0">
                        <a:spcBef>
                          <a:spcPts val="0"/>
                        </a:spcBef>
                        <a:spcAft>
                          <a:spcPts val="0"/>
                        </a:spcAft>
                        <a:buNone/>
                      </a:pPr>
                      <a:r>
                        <a:rPr lang="en-US" sz="1400" b="1" i="0" u="none" strike="noStrike" cap="none">
                          <a:solidFill>
                            <a:srgbClr val="FFFFFF"/>
                          </a:solidFill>
                          <a:latin typeface="Calibri"/>
                          <a:ea typeface="Calibri"/>
                          <a:cs typeface="Calibri"/>
                          <a:sym typeface="Calibri"/>
                        </a:rPr>
                        <a:t>/boot</a:t>
                      </a:r>
                      <a:endParaRPr sz="1400" u="none" strike="noStrike" cap="none"/>
                    </a:p>
                  </a:txBody>
                  <a:tcPr marL="47625" marR="47625" marT="29775" marB="23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5B9BD5"/>
                    </a:solidFill>
                  </a:tcPr>
                </a:tc>
                <a:tc>
                  <a:txBody>
                    <a:bodyPr/>
                    <a:lstStyle/>
                    <a:p>
                      <a:pPr marL="0" marR="0" lvl="0" indent="0" algn="l" rtl="0">
                        <a:spcBef>
                          <a:spcPts val="0"/>
                        </a:spcBef>
                        <a:spcAft>
                          <a:spcPts val="0"/>
                        </a:spcAft>
                        <a:buNone/>
                      </a:pPr>
                      <a:r>
                        <a:rPr lang="en-US" sz="1400" b="0" i="0" u="none" strike="noStrike" cap="none">
                          <a:solidFill>
                            <a:srgbClr val="000000"/>
                          </a:solidFill>
                          <a:latin typeface="Calibri"/>
                          <a:ea typeface="Calibri"/>
                          <a:cs typeface="Calibri"/>
                          <a:sym typeface="Calibri"/>
                        </a:rPr>
                        <a:t>The startup files and the kernel, vmlinuz. In some recent distributions also grub data. Grub is the GRand Unified Boot loader.</a:t>
                      </a:r>
                      <a:endParaRPr sz="1400" u="none" strike="noStrike" cap="none"/>
                    </a:p>
                  </a:txBody>
                  <a:tcPr marL="47625" marR="47625" marT="29775" marB="23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EEBF7"/>
                    </a:solidFill>
                  </a:tcPr>
                </a:tc>
                <a:extLst>
                  <a:ext uri="{0D108BD9-81ED-4DB2-BD59-A6C34878D82A}">
                    <a16:rowId xmlns:a16="http://schemas.microsoft.com/office/drawing/2014/main" val="10002"/>
                  </a:ext>
                </a:extLst>
              </a:tr>
              <a:tr h="563875">
                <a:tc>
                  <a:txBody>
                    <a:bodyPr/>
                    <a:lstStyle/>
                    <a:p>
                      <a:pPr marL="0" marR="0" lvl="0" indent="0" algn="l" rtl="0">
                        <a:spcBef>
                          <a:spcPts val="0"/>
                        </a:spcBef>
                        <a:spcAft>
                          <a:spcPts val="0"/>
                        </a:spcAft>
                        <a:buNone/>
                      </a:pPr>
                      <a:r>
                        <a:rPr lang="en-US" sz="1400" b="1" i="0" u="none" strike="noStrike" cap="none">
                          <a:solidFill>
                            <a:srgbClr val="FFFFFF"/>
                          </a:solidFill>
                          <a:latin typeface="Calibri"/>
                          <a:ea typeface="Calibri"/>
                          <a:cs typeface="Calibri"/>
                          <a:sym typeface="Calibri"/>
                        </a:rPr>
                        <a:t>/dev</a:t>
                      </a:r>
                      <a:endParaRPr sz="1400" u="none" strike="noStrike" cap="none"/>
                    </a:p>
                  </a:txBody>
                  <a:tcPr marL="47625" marR="47625" marT="29775" marB="23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5B9BD5"/>
                    </a:solidFill>
                  </a:tcPr>
                </a:tc>
                <a:tc>
                  <a:txBody>
                    <a:bodyPr/>
                    <a:lstStyle/>
                    <a:p>
                      <a:pPr marL="0" marR="0" lvl="0" indent="0" algn="l" rtl="0">
                        <a:spcBef>
                          <a:spcPts val="0"/>
                        </a:spcBef>
                        <a:spcAft>
                          <a:spcPts val="0"/>
                        </a:spcAft>
                        <a:buNone/>
                      </a:pPr>
                      <a:r>
                        <a:rPr lang="en-US" sz="1400" b="0" i="0" u="none" strike="noStrike" cap="none">
                          <a:solidFill>
                            <a:srgbClr val="000000"/>
                          </a:solidFill>
                          <a:latin typeface="Calibri"/>
                          <a:ea typeface="Calibri"/>
                          <a:cs typeface="Calibri"/>
                          <a:sym typeface="Calibri"/>
                        </a:rPr>
                        <a:t>Contains references to all the CPU peripheral hardware, which are represented as files with special properties.</a:t>
                      </a:r>
                      <a:endParaRPr sz="1400" u="none" strike="noStrike" cap="none"/>
                    </a:p>
                  </a:txBody>
                  <a:tcPr marL="47625" marR="47625" marT="29775" marB="23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EEBF7"/>
                    </a:solidFill>
                  </a:tcPr>
                </a:tc>
                <a:extLst>
                  <a:ext uri="{0D108BD9-81ED-4DB2-BD59-A6C34878D82A}">
                    <a16:rowId xmlns:a16="http://schemas.microsoft.com/office/drawing/2014/main" val="10003"/>
                  </a:ext>
                </a:extLst>
              </a:tr>
              <a:tr h="814500">
                <a:tc>
                  <a:txBody>
                    <a:bodyPr/>
                    <a:lstStyle/>
                    <a:p>
                      <a:pPr marL="0" marR="0" lvl="0" indent="0" algn="l" rtl="0">
                        <a:spcBef>
                          <a:spcPts val="0"/>
                        </a:spcBef>
                        <a:spcAft>
                          <a:spcPts val="0"/>
                        </a:spcAft>
                        <a:buNone/>
                      </a:pPr>
                      <a:r>
                        <a:rPr lang="en-US" sz="1400" b="1" i="0" u="none" strike="noStrike" cap="none">
                          <a:solidFill>
                            <a:srgbClr val="FFFFFF"/>
                          </a:solidFill>
                          <a:latin typeface="Calibri"/>
                          <a:ea typeface="Calibri"/>
                          <a:cs typeface="Calibri"/>
                          <a:sym typeface="Calibri"/>
                        </a:rPr>
                        <a:t>/etc</a:t>
                      </a:r>
                      <a:endParaRPr sz="1400" u="none" strike="noStrike" cap="none"/>
                    </a:p>
                  </a:txBody>
                  <a:tcPr marL="47625" marR="47625" marT="29775" marB="23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5B9BD5"/>
                    </a:solidFill>
                  </a:tcPr>
                </a:tc>
                <a:tc>
                  <a:txBody>
                    <a:bodyPr/>
                    <a:lstStyle/>
                    <a:p>
                      <a:pPr marL="0" marR="0" lvl="0" indent="0" algn="l" rtl="0">
                        <a:spcBef>
                          <a:spcPts val="0"/>
                        </a:spcBef>
                        <a:spcAft>
                          <a:spcPts val="0"/>
                        </a:spcAft>
                        <a:buNone/>
                      </a:pPr>
                      <a:r>
                        <a:rPr lang="en-US" sz="1400" b="0" i="0" u="none" strike="noStrike" cap="none">
                          <a:solidFill>
                            <a:srgbClr val="000000"/>
                          </a:solidFill>
                          <a:latin typeface="Calibri"/>
                          <a:ea typeface="Calibri"/>
                          <a:cs typeface="Calibri"/>
                          <a:sym typeface="Calibri"/>
                        </a:rPr>
                        <a:t>Most important system configuration files are in /etc, this directory contains data similar to those in the Control Panel in Windows</a:t>
                      </a:r>
                      <a:endParaRPr sz="1400" u="none" strike="noStrike" cap="none"/>
                    </a:p>
                  </a:txBody>
                  <a:tcPr marL="47625" marR="47625" marT="29775" marB="23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EEBF7"/>
                    </a:solidFill>
                  </a:tcPr>
                </a:tc>
                <a:extLst>
                  <a:ext uri="{0D108BD9-81ED-4DB2-BD59-A6C34878D82A}">
                    <a16:rowId xmlns:a16="http://schemas.microsoft.com/office/drawing/2014/main" val="10004"/>
                  </a:ext>
                </a:extLst>
              </a:tr>
              <a:tr h="313275">
                <a:tc>
                  <a:txBody>
                    <a:bodyPr/>
                    <a:lstStyle/>
                    <a:p>
                      <a:pPr marL="0" marR="0" lvl="0" indent="0" algn="l" rtl="0">
                        <a:spcBef>
                          <a:spcPts val="0"/>
                        </a:spcBef>
                        <a:spcAft>
                          <a:spcPts val="0"/>
                        </a:spcAft>
                        <a:buNone/>
                      </a:pPr>
                      <a:r>
                        <a:rPr lang="en-US" sz="1400" b="1" i="0" u="none" strike="noStrike" cap="none">
                          <a:solidFill>
                            <a:srgbClr val="FFFFFF"/>
                          </a:solidFill>
                          <a:latin typeface="Calibri"/>
                          <a:ea typeface="Calibri"/>
                          <a:cs typeface="Calibri"/>
                          <a:sym typeface="Calibri"/>
                        </a:rPr>
                        <a:t>/home</a:t>
                      </a:r>
                      <a:endParaRPr sz="1400" u="none" strike="noStrike" cap="none"/>
                    </a:p>
                  </a:txBody>
                  <a:tcPr marL="47625" marR="47625" marT="29775" marB="23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5B9BD5"/>
                    </a:solidFill>
                  </a:tcPr>
                </a:tc>
                <a:tc>
                  <a:txBody>
                    <a:bodyPr/>
                    <a:lstStyle/>
                    <a:p>
                      <a:pPr marL="0" marR="0" lvl="0" indent="0" algn="l" rtl="0">
                        <a:spcBef>
                          <a:spcPts val="0"/>
                        </a:spcBef>
                        <a:spcAft>
                          <a:spcPts val="0"/>
                        </a:spcAft>
                        <a:buNone/>
                      </a:pPr>
                      <a:r>
                        <a:rPr lang="en-US" sz="1400" b="0" i="0" u="none" strike="noStrike" cap="none">
                          <a:solidFill>
                            <a:srgbClr val="000000"/>
                          </a:solidFill>
                          <a:latin typeface="Calibri"/>
                          <a:ea typeface="Calibri"/>
                          <a:cs typeface="Calibri"/>
                          <a:sym typeface="Calibri"/>
                        </a:rPr>
                        <a:t>Home directories of the common users.</a:t>
                      </a:r>
                      <a:endParaRPr sz="1400" u="none" strike="noStrike" cap="none"/>
                    </a:p>
                  </a:txBody>
                  <a:tcPr marL="47625" marR="47625" marT="29775" marB="23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EEBF7"/>
                    </a:solidFill>
                  </a:tcPr>
                </a:tc>
                <a:extLst>
                  <a:ext uri="{0D108BD9-81ED-4DB2-BD59-A6C34878D82A}">
                    <a16:rowId xmlns:a16="http://schemas.microsoft.com/office/drawing/2014/main" val="10005"/>
                  </a:ext>
                </a:extLst>
              </a:tr>
              <a:tr h="313275">
                <a:tc>
                  <a:txBody>
                    <a:bodyPr/>
                    <a:lstStyle/>
                    <a:p>
                      <a:pPr marL="0" marR="0" lvl="0" indent="0" algn="l" rtl="0">
                        <a:spcBef>
                          <a:spcPts val="0"/>
                        </a:spcBef>
                        <a:spcAft>
                          <a:spcPts val="0"/>
                        </a:spcAft>
                        <a:buNone/>
                      </a:pPr>
                      <a:r>
                        <a:rPr lang="en-US" sz="1400" b="1" i="0" u="none" strike="noStrike" cap="none">
                          <a:solidFill>
                            <a:srgbClr val="FFFFFF"/>
                          </a:solidFill>
                          <a:latin typeface="Calibri"/>
                          <a:ea typeface="Calibri"/>
                          <a:cs typeface="Calibri"/>
                          <a:sym typeface="Calibri"/>
                        </a:rPr>
                        <a:t>/initrd</a:t>
                      </a:r>
                      <a:endParaRPr sz="1400" u="none" strike="noStrike" cap="none"/>
                    </a:p>
                  </a:txBody>
                  <a:tcPr marL="47625" marR="47625" marT="29775" marB="23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5B9BD5"/>
                    </a:solidFill>
                  </a:tcPr>
                </a:tc>
                <a:tc>
                  <a:txBody>
                    <a:bodyPr/>
                    <a:lstStyle/>
                    <a:p>
                      <a:pPr marL="0" marR="0" lvl="0" indent="0" algn="l" rtl="0">
                        <a:spcBef>
                          <a:spcPts val="0"/>
                        </a:spcBef>
                        <a:spcAft>
                          <a:spcPts val="0"/>
                        </a:spcAft>
                        <a:buNone/>
                      </a:pPr>
                      <a:r>
                        <a:rPr lang="en-US" sz="1400" b="0" i="0" u="none" strike="noStrike" cap="none">
                          <a:solidFill>
                            <a:srgbClr val="000000"/>
                          </a:solidFill>
                          <a:latin typeface="Calibri"/>
                          <a:ea typeface="Calibri"/>
                          <a:cs typeface="Calibri"/>
                          <a:sym typeface="Calibri"/>
                        </a:rPr>
                        <a:t>(on some distributions) Information for booting. Do not remove!</a:t>
                      </a:r>
                      <a:endParaRPr sz="1400" u="none" strike="noStrike" cap="none"/>
                    </a:p>
                  </a:txBody>
                  <a:tcPr marL="47625" marR="47625" marT="29775" marB="23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EEBF7"/>
                    </a:solidFill>
                  </a:tcPr>
                </a:tc>
                <a:extLst>
                  <a:ext uri="{0D108BD9-81ED-4DB2-BD59-A6C34878D82A}">
                    <a16:rowId xmlns:a16="http://schemas.microsoft.com/office/drawing/2014/main" val="10006"/>
                  </a:ext>
                </a:extLst>
              </a:tr>
              <a:tr h="563875">
                <a:tc>
                  <a:txBody>
                    <a:bodyPr/>
                    <a:lstStyle/>
                    <a:p>
                      <a:pPr marL="0" marR="0" lvl="0" indent="0" algn="l" rtl="0">
                        <a:spcBef>
                          <a:spcPts val="0"/>
                        </a:spcBef>
                        <a:spcAft>
                          <a:spcPts val="0"/>
                        </a:spcAft>
                        <a:buNone/>
                      </a:pPr>
                      <a:r>
                        <a:rPr lang="en-US" sz="1400" b="1" i="0" u="none" strike="noStrike" cap="none">
                          <a:solidFill>
                            <a:srgbClr val="FFFFFF"/>
                          </a:solidFill>
                          <a:latin typeface="Calibri"/>
                          <a:ea typeface="Calibri"/>
                          <a:cs typeface="Calibri"/>
                          <a:sym typeface="Calibri"/>
                        </a:rPr>
                        <a:t>/lib</a:t>
                      </a:r>
                      <a:endParaRPr sz="1400" u="none" strike="noStrike" cap="none"/>
                    </a:p>
                  </a:txBody>
                  <a:tcPr marL="47625" marR="47625" marT="29775" marB="23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5B9BD5"/>
                    </a:solidFill>
                  </a:tcPr>
                </a:tc>
                <a:tc>
                  <a:txBody>
                    <a:bodyPr/>
                    <a:lstStyle/>
                    <a:p>
                      <a:pPr marL="0" marR="0" lvl="0" indent="0" algn="l" rtl="0">
                        <a:spcBef>
                          <a:spcPts val="0"/>
                        </a:spcBef>
                        <a:spcAft>
                          <a:spcPts val="0"/>
                        </a:spcAft>
                        <a:buNone/>
                      </a:pPr>
                      <a:r>
                        <a:rPr lang="en-US" sz="1400" b="0" i="0" u="none" strike="noStrike" cap="none">
                          <a:solidFill>
                            <a:srgbClr val="000000"/>
                          </a:solidFill>
                          <a:latin typeface="Calibri"/>
                          <a:ea typeface="Calibri"/>
                          <a:cs typeface="Calibri"/>
                          <a:sym typeface="Calibri"/>
                        </a:rPr>
                        <a:t>Library files, includes files for all kinds of programs needed by the system and the users.</a:t>
                      </a:r>
                      <a:endParaRPr sz="1400" u="none" strike="noStrike" cap="none"/>
                    </a:p>
                  </a:txBody>
                  <a:tcPr marL="47625" marR="47625" marT="29775" marB="23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EEBF7"/>
                    </a:solidFill>
                  </a:tcPr>
                </a:tc>
                <a:extLst>
                  <a:ext uri="{0D108BD9-81ED-4DB2-BD59-A6C34878D82A}">
                    <a16:rowId xmlns:a16="http://schemas.microsoft.com/office/drawing/2014/main" val="10007"/>
                  </a:ext>
                </a:extLst>
              </a:tr>
              <a:tr h="675250">
                <a:tc>
                  <a:txBody>
                    <a:bodyPr/>
                    <a:lstStyle/>
                    <a:p>
                      <a:pPr marL="0" marR="0" lvl="0" indent="0" algn="l" rtl="0">
                        <a:spcBef>
                          <a:spcPts val="0"/>
                        </a:spcBef>
                        <a:spcAft>
                          <a:spcPts val="0"/>
                        </a:spcAft>
                        <a:buNone/>
                      </a:pPr>
                      <a:r>
                        <a:rPr lang="en-US" sz="1400" b="1" i="0" u="none" strike="noStrike" cap="none">
                          <a:solidFill>
                            <a:srgbClr val="FFFFFF"/>
                          </a:solidFill>
                          <a:latin typeface="Calibri"/>
                          <a:ea typeface="Calibri"/>
                          <a:cs typeface="Calibri"/>
                          <a:sym typeface="Calibri"/>
                        </a:rPr>
                        <a:t>/lost+found</a:t>
                      </a:r>
                      <a:endParaRPr sz="1400" u="none" strike="noStrike" cap="none"/>
                    </a:p>
                  </a:txBody>
                  <a:tcPr marL="47625" marR="47625" marT="29775" marB="23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5B9BD5"/>
                    </a:solidFill>
                  </a:tcPr>
                </a:tc>
                <a:tc>
                  <a:txBody>
                    <a:bodyPr/>
                    <a:lstStyle/>
                    <a:p>
                      <a:pPr marL="0" marR="0" lvl="0" indent="0" algn="l" rtl="0">
                        <a:spcBef>
                          <a:spcPts val="0"/>
                        </a:spcBef>
                        <a:spcAft>
                          <a:spcPts val="0"/>
                        </a:spcAft>
                        <a:buNone/>
                      </a:pPr>
                      <a:r>
                        <a:rPr lang="en-US" sz="1400" b="0" i="0" u="none" strike="noStrike" cap="none">
                          <a:solidFill>
                            <a:srgbClr val="000000"/>
                          </a:solidFill>
                          <a:latin typeface="Calibri"/>
                          <a:ea typeface="Calibri"/>
                          <a:cs typeface="Calibri"/>
                          <a:sym typeface="Calibri"/>
                        </a:rPr>
                        <a:t>Every partition has a lost+found in its upper directory. Files that were saved during failures are here.</a:t>
                      </a:r>
                      <a:endParaRPr sz="1400" u="none" strike="noStrike" cap="none"/>
                    </a:p>
                  </a:txBody>
                  <a:tcPr marL="47625" marR="47625" marT="29775" marB="23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EEBF7"/>
                    </a:solidFill>
                  </a:tcPr>
                </a:tc>
                <a:extLst>
                  <a:ext uri="{0D108BD9-81ED-4DB2-BD59-A6C34878D82A}">
                    <a16:rowId xmlns:a16="http://schemas.microsoft.com/office/drawing/2014/main" val="10008"/>
                  </a:ext>
                </a:extLst>
              </a:tr>
            </a:tbl>
          </a:graphicData>
        </a:graphic>
      </p:graphicFrame>
      <p:sp>
        <p:nvSpPr>
          <p:cNvPr id="148" name="Google Shape;14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49" name="Google Shape;149;p21"/>
          <p:cNvSpPr/>
          <p:nvPr/>
        </p:nvSpPr>
        <p:spPr>
          <a:xfrm>
            <a:off x="3295650" y="1825625"/>
            <a:ext cx="12192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31</Slides>
  <Notes>31</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Linux- Introduction</vt:lpstr>
      <vt:lpstr>What is Linux?</vt:lpstr>
      <vt:lpstr>Kernel</vt:lpstr>
      <vt:lpstr>Features of the kernel</vt:lpstr>
      <vt:lpstr>Booting Linux OS</vt:lpstr>
      <vt:lpstr>Booting Linux OS</vt:lpstr>
      <vt:lpstr>Linux Boot Process</vt:lpstr>
      <vt:lpstr>Linux Binary Images </vt:lpstr>
      <vt:lpstr>Linux file system</vt:lpstr>
      <vt:lpstr>Linux file system</vt:lpstr>
      <vt:lpstr>Basic Commands in Linux</vt:lpstr>
      <vt:lpstr>ls command</vt:lpstr>
      <vt:lpstr> File name pattern substitutions  </vt:lpstr>
      <vt:lpstr>The cd and pwd commands </vt:lpstr>
      <vt:lpstr>The cp command</vt:lpstr>
      <vt:lpstr>mv and rm commands</vt:lpstr>
      <vt:lpstr>Creating and removing directories</vt:lpstr>
      <vt:lpstr>Displaying file contents</vt:lpstr>
      <vt:lpstr>File access rights</vt:lpstr>
      <vt:lpstr>Access right constraints</vt:lpstr>
      <vt:lpstr>Access right examples</vt:lpstr>
      <vt:lpstr>chmod: changing permissions</vt:lpstr>
      <vt:lpstr>What is a shell?</vt:lpstr>
      <vt:lpstr>Why program with Shell?</vt:lpstr>
      <vt:lpstr>Stages- User to Hardware</vt:lpstr>
      <vt:lpstr>Shell Script</vt:lpstr>
      <vt:lpstr>Shell script examples</vt:lpstr>
      <vt:lpstr>Shell script examples (contd.)</vt:lpstr>
      <vt:lpstr>Shell script examples (contd.)</vt:lpstr>
      <vt:lpstr>Shell script examples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Introduction</dc:title>
  <cp:revision>4</cp:revision>
  <dcterms:modified xsi:type="dcterms:W3CDTF">2022-04-10T13:49:29Z</dcterms:modified>
</cp:coreProperties>
</file>