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6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t>25-04-2019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t>25-04-2019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t>25-04-2019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AD86-126B-4EFA-B3A7-0C5D31679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2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C03-291B-4F5B-8672-998FB02E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Clustering can be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6A71-5BD6-4A0C-84F5-8E27A1F5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Clustering can be used for one of the following purposes: </a:t>
            </a:r>
          </a:p>
          <a:p>
            <a:pPr lvl="1"/>
            <a:r>
              <a:rPr lang="en-IN" dirty="0"/>
              <a:t>Exploratory data analysis </a:t>
            </a:r>
          </a:p>
          <a:p>
            <a:pPr lvl="1"/>
            <a:r>
              <a:rPr lang="en-IN" dirty="0"/>
              <a:t>Summary generation or reducing the scale </a:t>
            </a:r>
          </a:p>
          <a:p>
            <a:pPr lvl="1"/>
            <a:r>
              <a:rPr lang="en-IN" dirty="0"/>
              <a:t>Outlier detection, especially to be used for fraud detection</a:t>
            </a:r>
          </a:p>
          <a:p>
            <a:pPr lvl="1"/>
            <a:r>
              <a:rPr lang="en-IN" dirty="0"/>
              <a:t>Noise removal</a:t>
            </a:r>
          </a:p>
          <a:p>
            <a:pPr lvl="1"/>
            <a:r>
              <a:rPr lang="en-IN" dirty="0"/>
              <a:t>Finding duplicates in datasets </a:t>
            </a:r>
          </a:p>
          <a:p>
            <a:pPr lvl="1"/>
            <a:r>
              <a:rPr lang="en-IN" dirty="0"/>
              <a:t>Pre-processing step for either prediction, other data mining tasks </a:t>
            </a:r>
          </a:p>
          <a:p>
            <a:pPr lvl="1"/>
            <a:r>
              <a:rPr lang="en-IN" dirty="0"/>
              <a:t>Part of a complex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75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190D-BFD6-4CA4-9DF3-4619B81C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clustering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426B-60F0-473E-A6F4-CDCF10F936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Clustering means finding clusters in a dataset, unsupervised.</a:t>
            </a:r>
          </a:p>
          <a:p>
            <a:r>
              <a:rPr lang="en-US" dirty="0"/>
              <a:t>So, what is a cluster? </a:t>
            </a:r>
          </a:p>
          <a:p>
            <a:r>
              <a:rPr lang="en-US" dirty="0"/>
              <a:t>A cluster is group of data points or objects in a dataset that are similar to other objects in the group, and dissimilar to data points in other clusters.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0D0779-554F-4BED-8070-BA432DA82A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5087" y="2010569"/>
            <a:ext cx="46958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B10D-6092-4FFA-BE78-05D34723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4C79-6B6F-440F-9A02-01C9F2D8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Imagine that you have a customer dataset, and you need to apply customer segmentation on this historical data. </a:t>
            </a:r>
          </a:p>
          <a:p>
            <a:r>
              <a:rPr lang="en-US" sz="2400" dirty="0"/>
              <a:t>Customer segmentation is the practice of partitioning a customer base into groups of individuals that have similar characteristics.</a:t>
            </a:r>
          </a:p>
          <a:p>
            <a:r>
              <a:rPr lang="en-IN" sz="2400" dirty="0"/>
              <a:t>This helps business to target specific groups of customers (ex: high profit &amp; low risk customers or non-profile organization customers) by to more effectively allocating marketing resources.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1A11C-B9C5-44CD-A65A-60C8D8750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587874"/>
            <a:ext cx="6991350" cy="21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7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EBB4-C88A-4FDA-8536-E695D9C4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1AF-9F56-426A-98FD-125D0F41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general segmentation process is not usually feasible for large volumes of varied data. </a:t>
            </a:r>
          </a:p>
          <a:p>
            <a:r>
              <a:rPr lang="en-US" sz="2400" dirty="0"/>
              <a:t>Therefore, you need an analytical approach to deriving segments and groups from large data sets.</a:t>
            </a:r>
          </a:p>
          <a:p>
            <a:r>
              <a:rPr lang="en-US" sz="2400" dirty="0"/>
              <a:t>Customers can be grouped based on several factors: including age, gender, interests, spending habits, and so on. </a:t>
            </a:r>
          </a:p>
          <a:p>
            <a:r>
              <a:rPr lang="en-US" sz="2400" dirty="0"/>
              <a:t>The important requirement is to use the available data to understand and identify how customers are similar to each other.</a:t>
            </a:r>
          </a:p>
          <a:p>
            <a:r>
              <a:rPr lang="en-US" sz="2400" dirty="0"/>
              <a:t>One of the most adopted approaches that can be used for customer segmentation is clustering.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68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B1E0-DC99-40D7-B3A5-79C60D95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C8B9-D4D8-40A2-BD6A-8397DA06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Clustering can group data only “unsupervised,” based on the similarity of customers to each other.</a:t>
            </a:r>
          </a:p>
          <a:p>
            <a:r>
              <a:rPr lang="en-US" sz="2400" dirty="0"/>
              <a:t>It will partition your customers into mutually exclusive groups, ex: into 3 clusters.</a:t>
            </a:r>
          </a:p>
          <a:p>
            <a:r>
              <a:rPr lang="en-US" sz="2400" dirty="0"/>
              <a:t>The customers in each cluster are similar to each other demographically.</a:t>
            </a:r>
          </a:p>
          <a:p>
            <a:r>
              <a:rPr lang="en-US" sz="2400" dirty="0"/>
              <a:t>Now we can create a profile for each group, considering the common characteristics of each cluster.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B1983-2E6C-4340-A618-B1D7C62A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4473575"/>
            <a:ext cx="1685925" cy="183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23470-E35B-4F40-8614-3C88C0A5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37" y="4216401"/>
            <a:ext cx="1990725" cy="2095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0090C-2A84-4EF7-BCD1-15DE86922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955" y="4502150"/>
            <a:ext cx="4781550" cy="18097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2037175-33DE-4E2C-B09E-BF1916123914}"/>
              </a:ext>
            </a:extLst>
          </p:cNvPr>
          <p:cNvSpPr/>
          <p:nvPr/>
        </p:nvSpPr>
        <p:spPr>
          <a:xfrm>
            <a:off x="3273106" y="5413057"/>
            <a:ext cx="781051" cy="238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766592-F34B-4BEE-A9A9-E28D35DA5A49}"/>
              </a:ext>
            </a:extLst>
          </p:cNvPr>
          <p:cNvSpPr/>
          <p:nvPr/>
        </p:nvSpPr>
        <p:spPr>
          <a:xfrm>
            <a:off x="6215062" y="5433377"/>
            <a:ext cx="781051" cy="238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EE94-5520-4445-8D9B-22DC742B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E89B-0E1E-4E82-A817-19A7B4FC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Finally, we can assign each individual in our dataset to one of these groups or segments of customers.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C4A1C-09BC-4154-A59E-282C3015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6824"/>
            <a:ext cx="6991350" cy="211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D8A92D-44BB-4402-A020-3655E82D9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3806823"/>
            <a:ext cx="3171825" cy="21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0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EE94-5520-4445-8D9B-22DC742B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8A92D-44BB-4402-A020-3655E82D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3806823"/>
            <a:ext cx="3171825" cy="211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855CCC-8015-400D-A632-B70D8036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" y="3806823"/>
            <a:ext cx="6924675" cy="211772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4D341D-094E-4417-96D7-7C1A37E0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When we </a:t>
            </a:r>
            <a:r>
              <a:rPr lang="en-US" sz="2400" b="1" u="sng" dirty="0"/>
              <a:t>cross-join this segmented dataset, with the dataset of the product </a:t>
            </a:r>
            <a:r>
              <a:rPr lang="en-US" sz="2400" u="sng" dirty="0"/>
              <a:t>or services that customers purchase from our company, it would really </a:t>
            </a:r>
            <a:r>
              <a:rPr lang="en-US" sz="2400" u="sng" dirty="0">
                <a:solidFill>
                  <a:srgbClr val="FF0000"/>
                </a:solidFill>
              </a:rPr>
              <a:t>help us to understand and predict the differences in individual customers’ preferences and their buying behaviors across various products</a:t>
            </a:r>
            <a:r>
              <a:rPr lang="en-US" sz="2400" u="sng" dirty="0"/>
              <a:t>, allowing your company to </a:t>
            </a:r>
            <a:r>
              <a:rPr lang="en-US" sz="2400" b="1" u="sng" dirty="0"/>
              <a:t>provide highly personalized experiences for each segment</a:t>
            </a:r>
            <a:r>
              <a:rPr lang="en-US" sz="2400" u="sng" dirty="0"/>
              <a:t>. 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146350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F799-C144-4FB9-AE1A-355D9BE8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F0FE-D55B-4525-865D-B7D58157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Customer segmentation is one of the popular usages of clustering.</a:t>
            </a:r>
          </a:p>
          <a:p>
            <a:r>
              <a:rPr lang="en-US" dirty="0"/>
              <a:t>Cluster analysis also has many other applications in different domains. </a:t>
            </a:r>
          </a:p>
          <a:p>
            <a:r>
              <a:rPr lang="en-US" b="1" dirty="0"/>
              <a:t>Retail/Marketing</a:t>
            </a:r>
          </a:p>
          <a:p>
            <a:pPr lvl="1"/>
            <a:r>
              <a:rPr lang="en-US" dirty="0"/>
              <a:t>Based on customer’s demographic characteristics, identifying buying patterns of customer groups</a:t>
            </a:r>
          </a:p>
          <a:p>
            <a:pPr lvl="1"/>
            <a:r>
              <a:rPr lang="en-US" dirty="0"/>
              <a:t>Recommending new books or movies to customers</a:t>
            </a:r>
          </a:p>
          <a:p>
            <a:r>
              <a:rPr lang="en-US" b="1" dirty="0"/>
              <a:t>Banking</a:t>
            </a:r>
          </a:p>
          <a:p>
            <a:pPr lvl="1"/>
            <a:r>
              <a:rPr lang="en-US" dirty="0"/>
              <a:t>Find clusters of normal transactions to find pattern of fraudulent credit card usage.</a:t>
            </a:r>
          </a:p>
          <a:p>
            <a:pPr lvl="1"/>
            <a:r>
              <a:rPr lang="en-US" dirty="0"/>
              <a:t>Identify clusters of customers to find loyal customers versus churn customers.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7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E495-B514-44A8-A01F-D6EC7967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94B7-278E-4D3D-BFA6-27742F2C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Insurance</a:t>
            </a:r>
          </a:p>
          <a:p>
            <a:pPr lvl="1"/>
            <a:r>
              <a:rPr lang="en-IN" dirty="0"/>
              <a:t>Analyse genuine claim clusters to identify false claim fraud.</a:t>
            </a:r>
          </a:p>
          <a:p>
            <a:pPr lvl="1"/>
            <a:r>
              <a:rPr lang="en-IN" dirty="0"/>
              <a:t> Evaluate insurance risk of customers based on their segments</a:t>
            </a:r>
          </a:p>
          <a:p>
            <a:r>
              <a:rPr lang="en-IN" b="1" dirty="0"/>
              <a:t>Publication</a:t>
            </a:r>
          </a:p>
          <a:p>
            <a:pPr lvl="1"/>
            <a:r>
              <a:rPr lang="en-IN" dirty="0"/>
              <a:t>Clustering is used to auto-categorize news based on its content,</a:t>
            </a:r>
          </a:p>
          <a:p>
            <a:pPr lvl="1"/>
            <a:r>
              <a:rPr lang="en-IN" dirty="0"/>
              <a:t>Tag news, then cluster it, so as to recommend similar news articles to readers</a:t>
            </a:r>
          </a:p>
          <a:p>
            <a:r>
              <a:rPr lang="en-IN" b="1" dirty="0"/>
              <a:t>Medicine</a:t>
            </a:r>
          </a:p>
          <a:p>
            <a:pPr lvl="1"/>
            <a:r>
              <a:rPr lang="en-IN" dirty="0"/>
              <a:t>Characterize patient behaviour, based on their similar characteristics, so as to </a:t>
            </a:r>
            <a:r>
              <a:rPr lang="en-IN" u="sng" dirty="0"/>
              <a:t>identify successful medical therapies for different illnesses.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97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611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Intel Clear</vt:lpstr>
      <vt:lpstr>Intel Clear Pro</vt:lpstr>
      <vt:lpstr>Wingdings</vt:lpstr>
      <vt:lpstr>Office Theme</vt:lpstr>
      <vt:lpstr>Introduction to Clustering</vt:lpstr>
      <vt:lpstr>What is clustering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PowerPoint Presentation</vt:lpstr>
      <vt:lpstr>Where Clustering can be used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Abhishek Srivastava</cp:lastModifiedBy>
  <cp:revision>26</cp:revision>
  <dcterms:created xsi:type="dcterms:W3CDTF">2019-04-15T00:21:10Z</dcterms:created>
  <dcterms:modified xsi:type="dcterms:W3CDTF">2019-04-25T05:03:24Z</dcterms:modified>
</cp:coreProperties>
</file>