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63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1721-5F01-4602-A6D2-F5F6ED2F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640B-AE66-49F9-A355-371DBFDA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Machine Learning, classification is a supervised learning approach, which can be thought of as a </a:t>
            </a:r>
            <a:r>
              <a:rPr lang="en-US" dirty="0">
                <a:solidFill>
                  <a:srgbClr val="FF0000"/>
                </a:solidFill>
              </a:rPr>
              <a:t>means of categorizing or "classifying" some unknown items into a discrete set of "classes."</a:t>
            </a:r>
          </a:p>
          <a:p>
            <a:r>
              <a:rPr lang="en-US" b="1" dirty="0"/>
              <a:t>The target attribute in classification is a categorical variable with discrete values.</a:t>
            </a:r>
          </a:p>
          <a:p>
            <a:r>
              <a:rPr lang="en-US" dirty="0"/>
              <a:t>So, how does classification and classifiers work?</a:t>
            </a:r>
          </a:p>
          <a:p>
            <a:r>
              <a:rPr lang="en-IN" dirty="0"/>
              <a:t>Let’s explain this with an example.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8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FD5124-A3B9-4376-AC17-20A4D0A0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Classification– Ex</a:t>
            </a:r>
            <a:r>
              <a:rPr lang="en-IN"/>
              <a:t>: Loan </a:t>
            </a:r>
            <a:r>
              <a:rPr lang="en-IN" dirty="0"/>
              <a:t>Default prediction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C5985B-BC87-40EE-B2BF-78C552527C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3503" y="3086100"/>
            <a:ext cx="5596297" cy="170410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0B178-D42A-427C-AC42-47ED158EB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Suppose a bank is concerned about the potential for loans not to be repaid.</a:t>
            </a:r>
          </a:p>
          <a:p>
            <a:r>
              <a:rPr lang="en-IN" sz="2000" dirty="0"/>
              <a:t>If previous loan default data can be used to predict which customers are likely to have problems repaying loans, these "bad risk" customers can either have their loan application </a:t>
            </a:r>
            <a:r>
              <a:rPr lang="en-IN" sz="2000" b="1" dirty="0"/>
              <a:t>declined or offered alternative products.</a:t>
            </a:r>
          </a:p>
          <a:p>
            <a:r>
              <a:rPr lang="en-IN" sz="2000" dirty="0"/>
              <a:t>The goal of a </a:t>
            </a:r>
            <a:r>
              <a:rPr lang="en-IN" sz="2000" b="1" dirty="0"/>
              <a:t>loan default predictor </a:t>
            </a:r>
            <a:r>
              <a:rPr lang="en-IN" sz="2000" dirty="0"/>
              <a:t>is to use existing loan default data, which is information about the customers (such as age, income, education, etc.), to build a classifier, pass </a:t>
            </a:r>
            <a:r>
              <a:rPr lang="en-IN" sz="2000" u="sng" dirty="0"/>
              <a:t>a new customer or potential future defaulter to the model, and then label it (i.e. the </a:t>
            </a:r>
            <a:r>
              <a:rPr lang="en-IN" sz="2000" dirty="0"/>
              <a:t>data points) as "Defaulter" or "Not Defaulter", or for example, 0 or 1.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E7CFB-831E-439A-A5FA-088F7EBE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03" y="5405437"/>
            <a:ext cx="5596298" cy="466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986852-5583-4578-8AC9-528B9F409CAA}"/>
              </a:ext>
            </a:extLst>
          </p:cNvPr>
          <p:cNvSpPr txBox="1"/>
          <p:nvPr/>
        </p:nvSpPr>
        <p:spPr>
          <a:xfrm>
            <a:off x="5453063" y="5538032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A9736-3881-4F70-B850-BDC20DB04DA7}"/>
              </a:ext>
            </a:extLst>
          </p:cNvPr>
          <p:cNvSpPr txBox="1"/>
          <p:nvPr/>
        </p:nvSpPr>
        <p:spPr>
          <a:xfrm>
            <a:off x="3967163" y="2158191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Categorical variable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DADB2-ABC7-41F7-A054-FB7A6AD5FE7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19676" y="2527523"/>
            <a:ext cx="433387" cy="523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DDE196-C000-4598-A989-983C3EBA5F46}"/>
              </a:ext>
            </a:extLst>
          </p:cNvPr>
          <p:cNvSpPr txBox="1"/>
          <p:nvPr/>
        </p:nvSpPr>
        <p:spPr>
          <a:xfrm>
            <a:off x="838200" y="1788859"/>
            <a:ext cx="233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5051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3E6D-2B1D-4D2A-A253-B510AEF7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Multi-Class Classification-- Ex: Drug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54677-AC0E-415E-A42D-C76E84CD8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84705"/>
            <a:ext cx="5181600" cy="203317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B1FE-550D-49F5-8ACD-7DBCC92A6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Imagine that you collected data about a set of patients, all of whom suffered from the same illness.</a:t>
            </a:r>
          </a:p>
          <a:p>
            <a:r>
              <a:rPr lang="en-IN" dirty="0"/>
              <a:t>During their course of treatment, each patient responded to one of three medications.</a:t>
            </a:r>
          </a:p>
          <a:p>
            <a:r>
              <a:rPr lang="en-IN" dirty="0"/>
              <a:t>You can use this labelled dataset, with a classification algorithm, to build a classification model.</a:t>
            </a:r>
          </a:p>
          <a:p>
            <a:r>
              <a:rPr lang="en-IN" dirty="0"/>
              <a:t>Then you can use it to find out which drug might be appropriate for a future patient with the same illness.</a:t>
            </a:r>
          </a:p>
          <a:p>
            <a:r>
              <a:rPr lang="en-US" dirty="0"/>
              <a:t>As you can see, it is a sample of multi-class classification.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E7F91-7E3F-41C6-9671-5EEF0EDDBEA4}"/>
              </a:ext>
            </a:extLst>
          </p:cNvPr>
          <p:cNvSpPr txBox="1"/>
          <p:nvPr/>
        </p:nvSpPr>
        <p:spPr>
          <a:xfrm>
            <a:off x="838199" y="2105025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Multi-class Classification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73D10-AE14-490B-B026-B14650BE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438774"/>
            <a:ext cx="5181601" cy="466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979DBD-507A-4415-8F39-3694DF3B6779}"/>
              </a:ext>
            </a:extLst>
          </p:cNvPr>
          <p:cNvSpPr txBox="1"/>
          <p:nvPr/>
        </p:nvSpPr>
        <p:spPr>
          <a:xfrm>
            <a:off x="5400675" y="5605461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B46AB-A9B3-4653-B33D-B5865C92C525}"/>
              </a:ext>
            </a:extLst>
          </p:cNvPr>
          <p:cNvSpPr txBox="1"/>
          <p:nvPr/>
        </p:nvSpPr>
        <p:spPr>
          <a:xfrm>
            <a:off x="3967163" y="2158191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Categorical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93BCB6-5EC2-4299-8CDC-3B19B3B0A363}"/>
              </a:ext>
            </a:extLst>
          </p:cNvPr>
          <p:cNvCxnSpPr>
            <a:stCxn id="9" idx="2"/>
          </p:cNvCxnSpPr>
          <p:nvPr/>
        </p:nvCxnSpPr>
        <p:spPr>
          <a:xfrm>
            <a:off x="5019676" y="2527523"/>
            <a:ext cx="504824" cy="457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0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563677-AE47-48CB-9D3D-1ADB5E1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592BE-843E-447F-92C7-68929D79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has different business use cases as well, for 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predict the category to which a customer belongs;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Churn detection, where we predict whether a customer switches to another provider or brand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predict whether or not a customer responds to a particular advertising campaign.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48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6C07-9A7D-47D3-A444-B0498846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AA34-602C-4F17-B732-AD31FFBF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classification has several applications in a wide variety of industries.</a:t>
            </a:r>
          </a:p>
          <a:p>
            <a:r>
              <a:rPr lang="en-US" sz="2400" dirty="0"/>
              <a:t>Essentially, many problems can be expressed as associations between feature and target variables, especially when labeled data is available.</a:t>
            </a:r>
          </a:p>
          <a:p>
            <a:r>
              <a:rPr lang="en-US" sz="2400" dirty="0"/>
              <a:t>This provides a broad range of applicability for classification.</a:t>
            </a:r>
          </a:p>
          <a:p>
            <a:r>
              <a:rPr lang="en-US" sz="2400" dirty="0"/>
              <a:t>For example, classification can be used for: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Email filtering,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Speech recognition,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Handwriting recognition,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Bio-metric identification,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Document classification,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36256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2BD6-4018-4469-A672-60872739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6D34-ED42-42A3-B0D6-32E06F7D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have the types of classification algorithms in machine learning:</a:t>
            </a:r>
          </a:p>
          <a:p>
            <a:r>
              <a:rPr lang="en-US" dirty="0"/>
              <a:t>They include: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Decision Trees,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Naïve Bayes,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Linear Discriminant Analysis,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K-nearest neighbor,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Logistic regression,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Neural Networks, 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Support Vector Machines.</a:t>
            </a:r>
          </a:p>
        </p:txBody>
      </p:sp>
    </p:spTree>
    <p:extLst>
      <p:ext uri="{BB962C8B-B14F-4D97-AF65-F5344CB8AC3E}">
        <p14:creationId xmlns:p14="http://schemas.microsoft.com/office/powerpoint/2010/main" val="275882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537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Introduction to Classification</vt:lpstr>
      <vt:lpstr>Introduction</vt:lpstr>
      <vt:lpstr>Binary Classification– Ex: Loan Default prediction</vt:lpstr>
      <vt:lpstr>Multi-Class Classification-- Ex: Drug Prediction</vt:lpstr>
      <vt:lpstr>Classification Use cases</vt:lpstr>
      <vt:lpstr>Classification Applications</vt:lpstr>
      <vt:lpstr>Classification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Abhishek Srivastava</cp:lastModifiedBy>
  <cp:revision>29</cp:revision>
  <dcterms:created xsi:type="dcterms:W3CDTF">2019-04-15T00:21:10Z</dcterms:created>
  <dcterms:modified xsi:type="dcterms:W3CDTF">2019-04-25T06:06:52Z</dcterms:modified>
</cp:coreProperties>
</file>