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63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undation for Innovation and Collaborative Education" initials="FfIaCE" lastIdx="1" clrIdx="0">
    <p:extLst>
      <p:ext uri="{19B8F6BF-5375-455C-9EA6-DF929625EA0E}">
        <p15:presenceInfo xmlns:p15="http://schemas.microsoft.com/office/powerpoint/2012/main" userId="cb46ab2c325188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3DE"/>
    <a:srgbClr val="797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965B0-2D97-44D4-804F-1824F8B860B2}" type="datetimeFigureOut">
              <a:rPr lang="en-IN" smtClean="0"/>
              <a:t>08-12-2022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C0CCC-D84D-446A-B435-C04EABB94988}" type="slidenum">
              <a:rPr lang="en-IN" smtClean="0"/>
              <a:t>‹#›</a:t>
            </a:fld>
            <a:endParaRPr lang="en-IN"/>
          </a:p>
        </p:txBody>
      </p:sp>
    </p:spTree>
    <p:extLst>
      <p:ext uri="{BB962C8B-B14F-4D97-AF65-F5344CB8AC3E}">
        <p14:creationId xmlns:p14="http://schemas.microsoft.com/office/powerpoint/2010/main" val="2326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lessons we are going to learn today.</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67492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26000">
              <a:schemeClr val="accent1">
                <a:lumMod val="71000"/>
                <a:alpha val="48000"/>
              </a:schemeClr>
            </a:gs>
            <a:gs pos="90000">
              <a:schemeClr val="accent1">
                <a:lumMod val="98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914-5DFF-48DF-BF7C-7223D7DD30FA}"/>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[Workshop Title]</a:t>
            </a:r>
            <a:endParaRPr lang="en-IN" dirty="0"/>
          </a:p>
        </p:txBody>
      </p:sp>
      <p:sp>
        <p:nvSpPr>
          <p:cNvPr id="3" name="Subtitle 2">
            <a:extLst>
              <a:ext uri="{FF2B5EF4-FFF2-40B4-BE49-F238E27FC236}">
                <a16:creationId xmlns:a16="http://schemas.microsoft.com/office/drawing/2014/main" id="{74068ABA-479A-48C5-B6B3-955CA014DA5D}"/>
              </a:ext>
            </a:extLst>
          </p:cNvPr>
          <p:cNvSpPr>
            <a:spLocks noGrp="1"/>
          </p:cNvSpPr>
          <p:nvPr>
            <p:ph type="subTitle" idx="1" hasCustomPrompt="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[Description]</a:t>
            </a:r>
            <a:endParaRPr lang="en-IN" dirty="0"/>
          </a:p>
        </p:txBody>
      </p:sp>
      <p:sp>
        <p:nvSpPr>
          <p:cNvPr id="4" name="Date Placeholder 3">
            <a:extLst>
              <a:ext uri="{FF2B5EF4-FFF2-40B4-BE49-F238E27FC236}">
                <a16:creationId xmlns:a16="http://schemas.microsoft.com/office/drawing/2014/main" id="{20570408-F7B9-42F6-B480-90C24FC5E1DD}"/>
              </a:ext>
            </a:extLst>
          </p:cNvPr>
          <p:cNvSpPr>
            <a:spLocks noGrp="1"/>
          </p:cNvSpPr>
          <p:nvPr>
            <p:ph type="dt" sz="half" idx="10"/>
          </p:nvPr>
        </p:nvSpPr>
        <p:spPr>
          <a:xfrm>
            <a:off x="838200" y="6356350"/>
            <a:ext cx="2743200" cy="365125"/>
          </a:xfrm>
          <a:prstGeom prst="rect">
            <a:avLst/>
          </a:prstGeom>
        </p:spPr>
        <p:txBody>
          <a:bodyPr/>
          <a:lstStyle/>
          <a:p>
            <a:fld id="{82832AB3-7F43-4751-9772-195CB2D51EA6}" type="datetime1">
              <a:rPr lang="en-IN" smtClean="0"/>
              <a:t>08-12-2022</a:t>
            </a:fld>
            <a:endParaRPr lang="en-IN"/>
          </a:p>
        </p:txBody>
      </p:sp>
      <p:sp>
        <p:nvSpPr>
          <p:cNvPr id="5" name="Footer Placeholder 4">
            <a:extLst>
              <a:ext uri="{FF2B5EF4-FFF2-40B4-BE49-F238E27FC236}">
                <a16:creationId xmlns:a16="http://schemas.microsoft.com/office/drawing/2014/main" id="{0A767993-6789-44FE-A2E6-2D0F49C604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2AF5809-FF03-43F0-A6F3-68B10D8272DB}"/>
              </a:ext>
            </a:extLst>
          </p:cNvPr>
          <p:cNvSpPr>
            <a:spLocks noGrp="1"/>
          </p:cNvSpPr>
          <p:nvPr>
            <p:ph type="sldNum" sz="quarter" idx="12"/>
          </p:nvPr>
        </p:nvSpPr>
        <p:spPr>
          <a:xfrm>
            <a:off x="8610600" y="6356349"/>
            <a:ext cx="2743200" cy="365125"/>
          </a:xfrm>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48658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EE6-1145-4DA0-817D-DC8287E45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5A6B02-2A87-4D7C-8C18-311EDABC4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46897-87D5-4777-BEFA-9FFF7E49854C}"/>
              </a:ext>
            </a:extLst>
          </p:cNvPr>
          <p:cNvSpPr>
            <a:spLocks noGrp="1"/>
          </p:cNvSpPr>
          <p:nvPr>
            <p:ph type="dt" sz="half" idx="10"/>
          </p:nvPr>
        </p:nvSpPr>
        <p:spPr>
          <a:xfrm>
            <a:off x="838200" y="6356350"/>
            <a:ext cx="2743200" cy="365125"/>
          </a:xfrm>
          <a:prstGeom prst="rect">
            <a:avLst/>
          </a:prstGeom>
        </p:spPr>
        <p:txBody>
          <a:bodyPr/>
          <a:lstStyle/>
          <a:p>
            <a:fld id="{4A7D318A-28A5-42C6-B8DB-17C0D0535564}" type="datetime1">
              <a:rPr lang="en-IN" smtClean="0"/>
              <a:t>08-12-2022</a:t>
            </a:fld>
            <a:endParaRPr lang="en-IN"/>
          </a:p>
        </p:txBody>
      </p:sp>
      <p:sp>
        <p:nvSpPr>
          <p:cNvPr id="5" name="Footer Placeholder 4">
            <a:extLst>
              <a:ext uri="{FF2B5EF4-FFF2-40B4-BE49-F238E27FC236}">
                <a16:creationId xmlns:a16="http://schemas.microsoft.com/office/drawing/2014/main" id="{DD94B198-BBE4-4F1B-B660-4DF276EED2E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200018-78CA-46C2-81B8-C36726893A16}"/>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08219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3C1C3-EF6D-4552-BFA2-BDEBCDEE1354}"/>
              </a:ext>
            </a:extLst>
          </p:cNvPr>
          <p:cNvSpPr>
            <a:spLocks noGrp="1"/>
          </p:cNvSpPr>
          <p:nvPr>
            <p:ph type="title" orient="vert"/>
          </p:nvPr>
        </p:nvSpPr>
        <p:spPr>
          <a:xfrm>
            <a:off x="8724900"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7D5052EE-9EC6-4F14-AA1C-B58E7808DD7C}"/>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2DAE698-B835-4454-BEF8-F55426ACC3A3}"/>
              </a:ext>
            </a:extLst>
          </p:cNvPr>
          <p:cNvSpPr>
            <a:spLocks noGrp="1"/>
          </p:cNvSpPr>
          <p:nvPr>
            <p:ph type="dt" sz="half" idx="10"/>
          </p:nvPr>
        </p:nvSpPr>
        <p:spPr>
          <a:xfrm>
            <a:off x="838200" y="6356350"/>
            <a:ext cx="2743200" cy="365125"/>
          </a:xfrm>
          <a:prstGeom prst="rect">
            <a:avLst/>
          </a:prstGeom>
        </p:spPr>
        <p:txBody>
          <a:bodyPr/>
          <a:lstStyle/>
          <a:p>
            <a:fld id="{3D4E9311-69CA-4C96-B416-15D1D2D57D7D}" type="datetime1">
              <a:rPr lang="en-IN" smtClean="0"/>
              <a:t>08-12-2022</a:t>
            </a:fld>
            <a:endParaRPr lang="en-IN"/>
          </a:p>
        </p:txBody>
      </p:sp>
      <p:sp>
        <p:nvSpPr>
          <p:cNvPr id="5" name="Footer Placeholder 4">
            <a:extLst>
              <a:ext uri="{FF2B5EF4-FFF2-40B4-BE49-F238E27FC236}">
                <a16:creationId xmlns:a16="http://schemas.microsoft.com/office/drawing/2014/main" id="{36C27076-F1C0-4349-8FC7-5BDED085FD6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C32BA5F-8BCB-4A1B-A825-9D3BAE30082D}"/>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9302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75C-0EA6-4A5A-8A9D-63B656733322}"/>
              </a:ext>
            </a:extLst>
          </p:cNvPr>
          <p:cNvSpPr>
            <a:spLocks noGrp="1"/>
          </p:cNvSpPr>
          <p:nvPr>
            <p:ph type="title"/>
          </p:nvPr>
        </p:nvSpPr>
        <p:spPr/>
        <p:txBody>
          <a:bodyPr>
            <a:normAutofit/>
          </a:bodyPr>
          <a:lstStyle>
            <a:lvl1pPr>
              <a:defRPr sz="3600" b="1">
                <a:solidFill>
                  <a:srgbClr val="00206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4B8CBA5-CF7F-4B83-BDF7-23718BCE018C}"/>
              </a:ext>
            </a:extLst>
          </p:cNvPr>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20B1E1C-947D-49FD-94BD-8DC77D903FC4}"/>
              </a:ext>
            </a:extLst>
          </p:cNvPr>
          <p:cNvSpPr>
            <a:spLocks noGrp="1"/>
          </p:cNvSpPr>
          <p:nvPr>
            <p:ph type="dt" sz="half" idx="10"/>
          </p:nvPr>
        </p:nvSpPr>
        <p:spPr>
          <a:xfrm>
            <a:off x="838200" y="6356350"/>
            <a:ext cx="2743200" cy="365125"/>
          </a:xfrm>
          <a:prstGeom prst="rect">
            <a:avLst/>
          </a:prstGeom>
        </p:spPr>
        <p:txBody>
          <a:bodyPr/>
          <a:lstStyle/>
          <a:p>
            <a:fld id="{C9F39F84-126B-401F-A3A4-598491D3325A}" type="datetime1">
              <a:rPr lang="en-IN" smtClean="0"/>
              <a:t>08-12-2022</a:t>
            </a:fld>
            <a:endParaRPr lang="en-IN"/>
          </a:p>
        </p:txBody>
      </p:sp>
      <p:sp>
        <p:nvSpPr>
          <p:cNvPr id="5" name="Footer Placeholder 4">
            <a:extLst>
              <a:ext uri="{FF2B5EF4-FFF2-40B4-BE49-F238E27FC236}">
                <a16:creationId xmlns:a16="http://schemas.microsoft.com/office/drawing/2014/main" id="{EE4EEE20-D3AB-41A8-9100-F5F1665E0C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AEEB162-A6D0-421D-8A29-BED81A5FD71A}"/>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365472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5262-2255-4CC8-9212-FF68C0A23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6C6711-DC13-47DF-A887-E02FFD944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68A28-4B63-495E-BE6F-353C321C78A0}"/>
              </a:ext>
            </a:extLst>
          </p:cNvPr>
          <p:cNvSpPr>
            <a:spLocks noGrp="1"/>
          </p:cNvSpPr>
          <p:nvPr>
            <p:ph type="dt" sz="half" idx="10"/>
          </p:nvPr>
        </p:nvSpPr>
        <p:spPr>
          <a:xfrm>
            <a:off x="838200" y="6356350"/>
            <a:ext cx="2743200" cy="365125"/>
          </a:xfrm>
          <a:prstGeom prst="rect">
            <a:avLst/>
          </a:prstGeom>
        </p:spPr>
        <p:txBody>
          <a:bodyPr/>
          <a:lstStyle/>
          <a:p>
            <a:fld id="{D91B0B9F-7322-4E48-A3AA-8C2E9D6438C7}" type="datetime1">
              <a:rPr lang="en-IN" smtClean="0"/>
              <a:t>08-12-2022</a:t>
            </a:fld>
            <a:endParaRPr lang="en-IN"/>
          </a:p>
        </p:txBody>
      </p:sp>
      <p:sp>
        <p:nvSpPr>
          <p:cNvPr id="5" name="Footer Placeholder 4">
            <a:extLst>
              <a:ext uri="{FF2B5EF4-FFF2-40B4-BE49-F238E27FC236}">
                <a16:creationId xmlns:a16="http://schemas.microsoft.com/office/drawing/2014/main" id="{C37F9030-E13E-40F0-BA9D-BFD2E40FF31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811E653-ACA9-4372-8C96-201463ED1253}"/>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9211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82A4-29FD-45DE-BF18-98703FC50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0C5AF-8DA6-4758-A226-DEB90EE5A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A544C8-0989-4197-BFAB-DB2CEFB7E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60E187-FF16-4F07-9C30-33BA80114485}"/>
              </a:ext>
            </a:extLst>
          </p:cNvPr>
          <p:cNvSpPr>
            <a:spLocks noGrp="1"/>
          </p:cNvSpPr>
          <p:nvPr>
            <p:ph type="dt" sz="half" idx="10"/>
          </p:nvPr>
        </p:nvSpPr>
        <p:spPr>
          <a:xfrm>
            <a:off x="838200" y="6356350"/>
            <a:ext cx="2743200" cy="365125"/>
          </a:xfrm>
          <a:prstGeom prst="rect">
            <a:avLst/>
          </a:prstGeom>
        </p:spPr>
        <p:txBody>
          <a:bodyPr/>
          <a:lstStyle/>
          <a:p>
            <a:fld id="{0CE392C8-12CD-4482-BA87-631FA8FF1E06}" type="datetime1">
              <a:rPr lang="en-IN" smtClean="0"/>
              <a:t>08-12-2022</a:t>
            </a:fld>
            <a:endParaRPr lang="en-IN"/>
          </a:p>
        </p:txBody>
      </p:sp>
      <p:sp>
        <p:nvSpPr>
          <p:cNvPr id="6" name="Footer Placeholder 5">
            <a:extLst>
              <a:ext uri="{FF2B5EF4-FFF2-40B4-BE49-F238E27FC236}">
                <a16:creationId xmlns:a16="http://schemas.microsoft.com/office/drawing/2014/main" id="{CA5F27A1-8D1D-44AA-B725-2F206A793FD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30F852-95BB-4FF6-908C-59BCEF2DD92B}"/>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64304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BDCC-912F-4DD5-BCEB-06B4B1D0F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93603-C443-4C32-BEF9-F116B56D3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08E6D-6E83-4741-A62A-3839BAD6E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5B182-A6FF-4C4A-A4B2-287DDF8A3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ABD36-665E-497B-9D63-2B9A28FA9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50EED-2EAA-4ADD-8B2E-E46C40EE2672}"/>
              </a:ext>
            </a:extLst>
          </p:cNvPr>
          <p:cNvSpPr>
            <a:spLocks noGrp="1"/>
          </p:cNvSpPr>
          <p:nvPr>
            <p:ph type="dt" sz="half" idx="10"/>
          </p:nvPr>
        </p:nvSpPr>
        <p:spPr>
          <a:xfrm>
            <a:off x="838200" y="6356350"/>
            <a:ext cx="2743200" cy="365125"/>
          </a:xfrm>
          <a:prstGeom prst="rect">
            <a:avLst/>
          </a:prstGeom>
        </p:spPr>
        <p:txBody>
          <a:bodyPr/>
          <a:lstStyle/>
          <a:p>
            <a:fld id="{BB90874C-D2D4-4B89-AA9F-12B184189908}" type="datetime1">
              <a:rPr lang="en-IN" smtClean="0"/>
              <a:t>08-12-2022</a:t>
            </a:fld>
            <a:endParaRPr lang="en-IN"/>
          </a:p>
        </p:txBody>
      </p:sp>
      <p:sp>
        <p:nvSpPr>
          <p:cNvPr id="8" name="Footer Placeholder 7">
            <a:extLst>
              <a:ext uri="{FF2B5EF4-FFF2-40B4-BE49-F238E27FC236}">
                <a16:creationId xmlns:a16="http://schemas.microsoft.com/office/drawing/2014/main" id="{4F91B44B-8C83-42A9-BADB-9CB1C744CD1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78284688-DD55-45E5-813E-C5B2F0A71C8F}"/>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49610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8032-25D0-478A-B4B9-ED8ED3E92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A45ABA-5410-46F7-9AB8-A836A3D67129}"/>
              </a:ext>
            </a:extLst>
          </p:cNvPr>
          <p:cNvSpPr>
            <a:spLocks noGrp="1"/>
          </p:cNvSpPr>
          <p:nvPr>
            <p:ph type="dt" sz="half" idx="10"/>
          </p:nvPr>
        </p:nvSpPr>
        <p:spPr>
          <a:xfrm>
            <a:off x="838200" y="6356350"/>
            <a:ext cx="2743200" cy="365125"/>
          </a:xfrm>
          <a:prstGeom prst="rect">
            <a:avLst/>
          </a:prstGeom>
        </p:spPr>
        <p:txBody>
          <a:bodyPr/>
          <a:lstStyle/>
          <a:p>
            <a:fld id="{319EE350-8144-432C-BE96-0DD4612B090A}" type="datetime1">
              <a:rPr lang="en-IN" smtClean="0"/>
              <a:t>08-12-2022</a:t>
            </a:fld>
            <a:endParaRPr lang="en-IN"/>
          </a:p>
        </p:txBody>
      </p:sp>
      <p:sp>
        <p:nvSpPr>
          <p:cNvPr id="4" name="Footer Placeholder 3">
            <a:extLst>
              <a:ext uri="{FF2B5EF4-FFF2-40B4-BE49-F238E27FC236}">
                <a16:creationId xmlns:a16="http://schemas.microsoft.com/office/drawing/2014/main" id="{D239F99D-98AE-4C65-9CDD-9D06D1ABF3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BF9D85E5-85E1-4BBF-B398-5BAF912BD3EC}"/>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75880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E63C5-81A3-44AF-8429-6FFDE5B6F071}"/>
              </a:ext>
            </a:extLst>
          </p:cNvPr>
          <p:cNvSpPr>
            <a:spLocks noGrp="1"/>
          </p:cNvSpPr>
          <p:nvPr>
            <p:ph type="dt" sz="half" idx="10"/>
          </p:nvPr>
        </p:nvSpPr>
        <p:spPr>
          <a:xfrm>
            <a:off x="838200" y="6356350"/>
            <a:ext cx="2743200" cy="365125"/>
          </a:xfrm>
          <a:prstGeom prst="rect">
            <a:avLst/>
          </a:prstGeom>
        </p:spPr>
        <p:txBody>
          <a:bodyPr/>
          <a:lstStyle/>
          <a:p>
            <a:fld id="{23A775B0-269E-4197-98A8-CA2075805B82}" type="datetime1">
              <a:rPr lang="en-IN" smtClean="0"/>
              <a:t>08-12-2022</a:t>
            </a:fld>
            <a:endParaRPr lang="en-IN"/>
          </a:p>
        </p:txBody>
      </p:sp>
      <p:sp>
        <p:nvSpPr>
          <p:cNvPr id="3" name="Footer Placeholder 2">
            <a:extLst>
              <a:ext uri="{FF2B5EF4-FFF2-40B4-BE49-F238E27FC236}">
                <a16:creationId xmlns:a16="http://schemas.microsoft.com/office/drawing/2014/main" id="{1355596C-3243-49C9-BA17-6209CEDB319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0FA82B2-B1FE-46C3-B3D9-FC24ED3C20B2}"/>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2436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36E5-FE8B-46FE-87A1-FFDA9AACB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D6C6D4-3643-44FF-9CFD-25A6A92C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D293A-D3DB-4AD3-A9EC-C613586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8686A-DF38-46EF-B84B-230458C6C2CE}"/>
              </a:ext>
            </a:extLst>
          </p:cNvPr>
          <p:cNvSpPr>
            <a:spLocks noGrp="1"/>
          </p:cNvSpPr>
          <p:nvPr>
            <p:ph type="dt" sz="half" idx="10"/>
          </p:nvPr>
        </p:nvSpPr>
        <p:spPr>
          <a:xfrm>
            <a:off x="838200" y="6356350"/>
            <a:ext cx="2743200" cy="365125"/>
          </a:xfrm>
          <a:prstGeom prst="rect">
            <a:avLst/>
          </a:prstGeom>
        </p:spPr>
        <p:txBody>
          <a:bodyPr/>
          <a:lstStyle/>
          <a:p>
            <a:fld id="{1946645B-2613-41AE-8447-29434AF2CEC2}" type="datetime1">
              <a:rPr lang="en-IN" smtClean="0"/>
              <a:t>08-12-2022</a:t>
            </a:fld>
            <a:endParaRPr lang="en-IN"/>
          </a:p>
        </p:txBody>
      </p:sp>
      <p:sp>
        <p:nvSpPr>
          <p:cNvPr id="6" name="Footer Placeholder 5">
            <a:extLst>
              <a:ext uri="{FF2B5EF4-FFF2-40B4-BE49-F238E27FC236}">
                <a16:creationId xmlns:a16="http://schemas.microsoft.com/office/drawing/2014/main" id="{33428A43-A05E-46B4-8E71-574DE638C99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0474B95-D386-4941-A47A-E9F6ED655187}"/>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1693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D705-451C-4761-823D-42276B1C4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2AC3B-7062-4ECC-8ED6-0640C66DB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D50E7F-12B4-46C6-AB3F-72F65FFA2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93272-3D66-4A00-8A03-D005EA33E838}"/>
              </a:ext>
            </a:extLst>
          </p:cNvPr>
          <p:cNvSpPr>
            <a:spLocks noGrp="1"/>
          </p:cNvSpPr>
          <p:nvPr>
            <p:ph type="dt" sz="half" idx="10"/>
          </p:nvPr>
        </p:nvSpPr>
        <p:spPr>
          <a:xfrm>
            <a:off x="838200" y="6356350"/>
            <a:ext cx="2743200" cy="365125"/>
          </a:xfrm>
          <a:prstGeom prst="rect">
            <a:avLst/>
          </a:prstGeom>
        </p:spPr>
        <p:txBody>
          <a:bodyPr/>
          <a:lstStyle/>
          <a:p>
            <a:fld id="{7950F617-CBD3-4ECF-AF47-96C84DF2A20B}" type="datetime1">
              <a:rPr lang="en-IN" smtClean="0"/>
              <a:t>08-12-2022</a:t>
            </a:fld>
            <a:endParaRPr lang="en-IN"/>
          </a:p>
        </p:txBody>
      </p:sp>
      <p:sp>
        <p:nvSpPr>
          <p:cNvPr id="6" name="Footer Placeholder 5">
            <a:extLst>
              <a:ext uri="{FF2B5EF4-FFF2-40B4-BE49-F238E27FC236}">
                <a16:creationId xmlns:a16="http://schemas.microsoft.com/office/drawing/2014/main" id="{D00F0F99-656D-4C52-9CE1-4E53854555C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A72445C-3486-421E-8E84-AC9F9737E2B0}"/>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7164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object&#10;&#10;Description automatically generated">
            <a:extLst>
              <a:ext uri="{FF2B5EF4-FFF2-40B4-BE49-F238E27FC236}">
                <a16:creationId xmlns:a16="http://schemas.microsoft.com/office/drawing/2014/main" id="{9EDFE2C0-4977-418D-B3A7-DADAFF357B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633800" y="95093"/>
            <a:ext cx="1440000" cy="424178"/>
          </a:xfrm>
          <a:prstGeom prst="rect">
            <a:avLst/>
          </a:prstGeom>
        </p:spPr>
      </p:pic>
      <p:sp>
        <p:nvSpPr>
          <p:cNvPr id="7" name="Rectangle 6">
            <a:extLst>
              <a:ext uri="{FF2B5EF4-FFF2-40B4-BE49-F238E27FC236}">
                <a16:creationId xmlns:a16="http://schemas.microsoft.com/office/drawing/2014/main" id="{75364438-6992-4BBF-86CD-95AD57F68B82}"/>
              </a:ext>
            </a:extLst>
          </p:cNvPr>
          <p:cNvSpPr/>
          <p:nvPr userDrawn="1"/>
        </p:nvSpPr>
        <p:spPr>
          <a:xfrm>
            <a:off x="0" y="6356350"/>
            <a:ext cx="12192000" cy="501650"/>
          </a:xfrm>
          <a:prstGeom prst="rect">
            <a:avLst/>
          </a:prstGeom>
          <a:gradFill flip="none" rotWithShape="1">
            <a:gsLst>
              <a:gs pos="100000">
                <a:srgbClr val="003C71">
                  <a:lumMod val="96000"/>
                  <a:lumOff val="4000"/>
                </a:srgbClr>
              </a:gs>
              <a:gs pos="13000">
                <a:schemeClr val="accent1">
                  <a:lumMod val="75000"/>
                </a:schemeClr>
              </a:gs>
            </a:gsLst>
            <a:lin ang="0" scaled="1"/>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 name="Title Placeholder 1">
            <a:extLst>
              <a:ext uri="{FF2B5EF4-FFF2-40B4-BE49-F238E27FC236}">
                <a16:creationId xmlns:a16="http://schemas.microsoft.com/office/drawing/2014/main" id="{A54C2442-1540-4E5C-A36E-D7261EF50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D05CF79-FCDE-4104-9882-015616042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663B15E-7156-49B0-B656-60556DF69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4982E-5F02-408B-BDDE-58840AB23428}" type="slidenum">
              <a:rPr lang="en-IN" smtClean="0"/>
              <a:t>‹#›</a:t>
            </a:fld>
            <a:endParaRPr lang="en-IN" dirty="0"/>
          </a:p>
        </p:txBody>
      </p:sp>
    </p:spTree>
    <p:extLst>
      <p:ext uri="{BB962C8B-B14F-4D97-AF65-F5344CB8AC3E}">
        <p14:creationId xmlns:p14="http://schemas.microsoft.com/office/powerpoint/2010/main" val="302017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mentor@fice.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6989-1023-469B-9867-94C3260ED0C8}"/>
              </a:ext>
            </a:extLst>
          </p:cNvPr>
          <p:cNvSpPr>
            <a:spLocks noGrp="1"/>
          </p:cNvSpPr>
          <p:nvPr>
            <p:ph type="ctrTitle"/>
          </p:nvPr>
        </p:nvSpPr>
        <p:spPr/>
        <p:txBody>
          <a:bodyPr/>
          <a:lstStyle/>
          <a:p>
            <a:r>
              <a:rPr lang="en-IN" dirty="0"/>
              <a:t>Decision Trees</a:t>
            </a:r>
          </a:p>
        </p:txBody>
      </p:sp>
      <p:sp>
        <p:nvSpPr>
          <p:cNvPr id="3" name="Subtitle 2">
            <a:extLst>
              <a:ext uri="{FF2B5EF4-FFF2-40B4-BE49-F238E27FC236}">
                <a16:creationId xmlns:a16="http://schemas.microsoft.com/office/drawing/2014/main" id="{9102AD86-126B-4EFA-B3A7-0C5D316795E2}"/>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728A691-D580-42EF-8185-A0FE696FB65E}"/>
              </a:ext>
            </a:extLst>
          </p:cNvPr>
          <p:cNvSpPr>
            <a:spLocks noGrp="1"/>
          </p:cNvSpPr>
          <p:nvPr>
            <p:ph type="sldNum" sz="quarter" idx="12"/>
          </p:nvPr>
        </p:nvSpPr>
        <p:spPr/>
        <p:txBody>
          <a:bodyPr/>
          <a:lstStyle/>
          <a:p>
            <a:fld id="{8A24982E-5F02-408B-BDDE-58840AB23428}" type="slidenum">
              <a:rPr lang="en-IN" smtClean="0"/>
              <a:t>1</a:t>
            </a:fld>
            <a:endParaRPr lang="en-IN" dirty="0"/>
          </a:p>
        </p:txBody>
      </p:sp>
    </p:spTree>
    <p:extLst>
      <p:ext uri="{BB962C8B-B14F-4D97-AF65-F5344CB8AC3E}">
        <p14:creationId xmlns:p14="http://schemas.microsoft.com/office/powerpoint/2010/main" val="3921224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C73AC6-0836-4A98-819F-EF70384A368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22ECC16D-EC7B-482C-9ACE-29A2921DC854}"/>
              </a:ext>
            </a:extLst>
          </p:cNvPr>
          <p:cNvSpPr>
            <a:spLocks noGrp="1"/>
          </p:cNvSpPr>
          <p:nvPr>
            <p:ph idx="1"/>
          </p:nvPr>
        </p:nvSpPr>
        <p:spPr/>
        <p:txBody>
          <a:bodyPr>
            <a:normAutofit/>
          </a:bodyPr>
          <a:lstStyle/>
          <a:p>
            <a:r>
              <a:rPr lang="en-IN" sz="2400" dirty="0"/>
              <a:t>In fact, the method uses recursive partitioning to split the training records into segments by minimizing the “impurity” at each step.</a:t>
            </a:r>
          </a:p>
          <a:p>
            <a:r>
              <a:rPr lang="en-IN" sz="2400" dirty="0"/>
              <a:t>”Impurity” of nodes is calculated by “Entropy” of data in the node.</a:t>
            </a:r>
          </a:p>
          <a:p>
            <a:r>
              <a:rPr lang="en-IN" sz="2400" dirty="0"/>
              <a:t>So, what is “Entropy”?</a:t>
            </a:r>
          </a:p>
          <a:p>
            <a:r>
              <a:rPr lang="en-IN" sz="2400" dirty="0"/>
              <a:t>Entropy is the amount of information disorder, or the </a:t>
            </a:r>
            <a:r>
              <a:rPr lang="en-IN" sz="2400" u="sng" dirty="0"/>
              <a:t>amount of randomness in the data.</a:t>
            </a:r>
          </a:p>
          <a:p>
            <a:r>
              <a:rPr lang="en-IN" sz="2400" dirty="0"/>
              <a:t>In decision trees, we're looking for trees that have the smallest entropy in their nodes.</a:t>
            </a:r>
          </a:p>
          <a:p>
            <a:r>
              <a:rPr lang="en-IN" sz="2400" dirty="0"/>
              <a:t>Lower the Entropy, distribution is less uniform and nodes are more pure!</a:t>
            </a:r>
          </a:p>
          <a:p>
            <a:endParaRPr lang="en-IN" sz="2400" u="sng" dirty="0"/>
          </a:p>
          <a:p>
            <a:endParaRPr lang="en-IN" sz="2400" dirty="0"/>
          </a:p>
        </p:txBody>
      </p:sp>
    </p:spTree>
    <p:extLst>
      <p:ext uri="{BB962C8B-B14F-4D97-AF65-F5344CB8AC3E}">
        <p14:creationId xmlns:p14="http://schemas.microsoft.com/office/powerpoint/2010/main" val="2029451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C2DD-1C5F-41F9-877A-466674C25C9A}"/>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B9F413-A0F4-4E28-B94D-7F0D40055277}"/>
                  </a:ext>
                </a:extLst>
              </p:cNvPr>
              <p:cNvSpPr>
                <a:spLocks noGrp="1"/>
              </p:cNvSpPr>
              <p:nvPr>
                <p:ph idx="1"/>
              </p:nvPr>
            </p:nvSpPr>
            <p:spPr>
              <a:xfrm>
                <a:off x="838199" y="1825625"/>
                <a:ext cx="10655595" cy="4351338"/>
              </a:xfrm>
            </p:spPr>
            <p:txBody>
              <a:bodyPr>
                <a:normAutofit/>
              </a:bodyPr>
              <a:lstStyle/>
              <a:p>
                <a:r>
                  <a:rPr lang="en-IN" sz="2400" b="1" dirty="0"/>
                  <a:t>To calculate entropy, formulae is:</a:t>
                </a:r>
              </a:p>
              <a:p>
                <a:pPr marL="0" indent="0">
                  <a:buNone/>
                </a:pPr>
                <a:r>
                  <a:rPr lang="en-IN" sz="2400" dirty="0"/>
                  <a:t>		</a:t>
                </a:r>
                <a14:m>
                  <m:oMath xmlns:m="http://schemas.openxmlformats.org/officeDocument/2006/math">
                    <m:r>
                      <a:rPr lang="en-IN" sz="2400" b="0" i="1" smtClean="0">
                        <a:latin typeface="Cambria Math" panose="02040503050406030204" pitchFamily="18" charset="0"/>
                      </a:rPr>
                      <m:t>𝐸𝑛𝑡𝑟𝑜𝑝𝑦</m:t>
                    </m:r>
                    <m:r>
                      <a:rPr lang="en-IN" sz="2400" b="0" i="1" smtClean="0">
                        <a:latin typeface="Cambria Math" panose="02040503050406030204" pitchFamily="18" charset="0"/>
                      </a:rPr>
                      <m:t>=−</m:t>
                    </m:r>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e>
                    </m:d>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log</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𝐴</m:t>
                                </m:r>
                              </m:e>
                            </m:d>
                          </m:e>
                        </m:d>
                      </m:e>
                    </m:func>
                    <m:r>
                      <a:rPr lang="en-IN" sz="2400" b="0" i="1" smtClean="0">
                        <a:latin typeface="Cambria Math" panose="02040503050406030204" pitchFamily="18" charset="0"/>
                      </a:rPr>
                      <m:t>−</m:t>
                    </m:r>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e>
                    </m:d>
                    <m:func>
                      <m:funcPr>
                        <m:ctrlPr>
                          <a:rPr lang="en-IN" sz="2400" b="0" i="1" smtClean="0">
                            <a:latin typeface="Cambria Math" panose="02040503050406030204" pitchFamily="18" charset="0"/>
                          </a:rPr>
                        </m:ctrlPr>
                      </m:funcPr>
                      <m:fName>
                        <m:r>
                          <m:rPr>
                            <m:sty m:val="p"/>
                          </m:rPr>
                          <a:rPr lang="en-IN" sz="2400" b="0" i="0" smtClean="0">
                            <a:latin typeface="Cambria Math" panose="02040503050406030204" pitchFamily="18" charset="0"/>
                          </a:rPr>
                          <m:t>log</m:t>
                        </m:r>
                      </m:fName>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e>
                            </m:d>
                          </m:e>
                        </m:d>
                      </m:e>
                    </m:func>
                  </m:oMath>
                </a14:m>
                <a:endParaRPr lang="en-IN" sz="2400" b="0" dirty="0"/>
              </a:p>
              <a:p>
                <a:pPr marL="0" indent="0">
                  <a:buNone/>
                </a:pPr>
                <a:r>
                  <a:rPr lang="en-IN" sz="2400" dirty="0"/>
                  <a:t>   where p is for the proportion or ratio of a category, such as Drug A or B. </a:t>
                </a:r>
              </a:p>
              <a:p>
                <a:r>
                  <a:rPr lang="en-US" sz="2400" dirty="0"/>
                  <a:t>Let’s calculate the entropy of the dataset in our case, </a:t>
                </a:r>
                <a:r>
                  <a:rPr lang="en-US" sz="2400" b="1" dirty="0"/>
                  <a:t>before splitting it.</a:t>
                </a:r>
              </a:p>
              <a:p>
                <a:r>
                  <a:rPr lang="en-US" sz="2400" b="1" dirty="0"/>
                  <a:t>We have 9 occurrences of Drug B and 5 of Drug A.</a:t>
                </a:r>
              </a:p>
              <a:p>
                <a:r>
                  <a:rPr lang="en-US" sz="2400" dirty="0"/>
                  <a:t>Entropy = 0.528 + (-0.410) = 0.938 </a:t>
                </a:r>
                <a:r>
                  <a:rPr lang="en-US" sz="2400" dirty="0">
                    <a:sym typeface="Wingdings" panose="05000000000000000000" pitchFamily="2" charset="2"/>
                  </a:rPr>
                  <a:t></a:t>
                </a:r>
                <a:r>
                  <a:rPr lang="en-US" sz="2400" dirty="0"/>
                  <a:t> 0.94.</a:t>
                </a:r>
                <a:endParaRPr lang="en-IN" sz="2400" dirty="0"/>
              </a:p>
              <a:p>
                <a:pPr marL="0" indent="0">
                  <a:buNone/>
                </a:pPr>
                <a:endParaRPr lang="en-IN" sz="2400" dirty="0"/>
              </a:p>
            </p:txBody>
          </p:sp>
        </mc:Choice>
        <mc:Fallback xmlns="">
          <p:sp>
            <p:nvSpPr>
              <p:cNvPr id="3" name="Content Placeholder 2">
                <a:extLst>
                  <a:ext uri="{FF2B5EF4-FFF2-40B4-BE49-F238E27FC236}">
                    <a16:creationId xmlns:a16="http://schemas.microsoft.com/office/drawing/2014/main" id="{61B9F413-A0F4-4E28-B94D-7F0D40055277}"/>
                  </a:ext>
                </a:extLst>
              </p:cNvPr>
              <p:cNvSpPr>
                <a:spLocks noGrp="1" noRot="1" noChangeAspect="1" noMove="1" noResize="1" noEditPoints="1" noAdjustHandles="1" noChangeArrowheads="1" noChangeShapeType="1" noTextEdit="1"/>
              </p:cNvSpPr>
              <p:nvPr>
                <p:ph idx="1"/>
              </p:nvPr>
            </p:nvSpPr>
            <p:spPr>
              <a:xfrm>
                <a:off x="838199" y="1825625"/>
                <a:ext cx="10655595" cy="4351338"/>
              </a:xfrm>
              <a:blipFill>
                <a:blip r:embed="rId2"/>
                <a:stretch>
                  <a:fillRect l="-744" t="-1961"/>
                </a:stretch>
              </a:blipFill>
            </p:spPr>
            <p:txBody>
              <a:bodyPr/>
              <a:lstStyle/>
              <a:p>
                <a:r>
                  <a:rPr lang="en-IN">
                    <a:noFill/>
                  </a:rPr>
                  <a:t> </a:t>
                </a:r>
              </a:p>
            </p:txBody>
          </p:sp>
        </mc:Fallback>
      </mc:AlternateContent>
    </p:spTree>
    <p:extLst>
      <p:ext uri="{BB962C8B-B14F-4D97-AF65-F5344CB8AC3E}">
        <p14:creationId xmlns:p14="http://schemas.microsoft.com/office/powerpoint/2010/main" val="39668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F8492-8582-4F97-8302-8D962E09BACA}"/>
              </a:ext>
            </a:extLst>
          </p:cNvPr>
          <p:cNvSpPr>
            <a:spLocks noGrp="1"/>
          </p:cNvSpPr>
          <p:nvPr>
            <p:ph type="title"/>
          </p:nvPr>
        </p:nvSpPr>
        <p:spPr/>
        <p:txBody>
          <a:bodyPr/>
          <a:lstStyle/>
          <a:p>
            <a:r>
              <a:rPr lang="en-IN" dirty="0"/>
              <a:t>Calculate the entropy at each node (for each Attribute)</a:t>
            </a:r>
          </a:p>
        </p:txBody>
      </p:sp>
      <p:pic>
        <p:nvPicPr>
          <p:cNvPr id="7" name="Content Placeholder 6">
            <a:extLst>
              <a:ext uri="{FF2B5EF4-FFF2-40B4-BE49-F238E27FC236}">
                <a16:creationId xmlns:a16="http://schemas.microsoft.com/office/drawing/2014/main" id="{5248CB88-7839-439F-807C-9AFE5BE55A24}"/>
              </a:ext>
            </a:extLst>
          </p:cNvPr>
          <p:cNvPicPr>
            <a:picLocks noGrp="1" noChangeAspect="1"/>
          </p:cNvPicPr>
          <p:nvPr>
            <p:ph sz="half" idx="2"/>
          </p:nvPr>
        </p:nvPicPr>
        <p:blipFill>
          <a:blip r:embed="rId2"/>
          <a:stretch>
            <a:fillRect/>
          </a:stretch>
        </p:blipFill>
        <p:spPr>
          <a:xfrm>
            <a:off x="7038975" y="2234406"/>
            <a:ext cx="3764216" cy="3857801"/>
          </a:xfrm>
          <a:prstGeom prst="rect">
            <a:avLst/>
          </a:prstGeom>
        </p:spPr>
      </p:pic>
      <p:pic>
        <p:nvPicPr>
          <p:cNvPr id="8" name="Content Placeholder 8">
            <a:extLst>
              <a:ext uri="{FF2B5EF4-FFF2-40B4-BE49-F238E27FC236}">
                <a16:creationId xmlns:a16="http://schemas.microsoft.com/office/drawing/2014/main" id="{7FC31CFA-3496-43A7-A5CB-D87E9587281A}"/>
              </a:ext>
            </a:extLst>
          </p:cNvPr>
          <p:cNvPicPr>
            <a:picLocks noGrp="1" noChangeAspect="1"/>
          </p:cNvPicPr>
          <p:nvPr>
            <p:ph sz="half" idx="1"/>
          </p:nvPr>
        </p:nvPicPr>
        <p:blipFill>
          <a:blip r:embed="rId3"/>
          <a:stretch>
            <a:fillRect/>
          </a:stretch>
        </p:blipFill>
        <p:spPr>
          <a:xfrm>
            <a:off x="838200" y="2888576"/>
            <a:ext cx="5181600" cy="3203631"/>
          </a:xfrm>
          <a:prstGeom prst="rect">
            <a:avLst/>
          </a:prstGeom>
        </p:spPr>
      </p:pic>
      <p:sp>
        <p:nvSpPr>
          <p:cNvPr id="9" name="Rectangle 8">
            <a:extLst>
              <a:ext uri="{FF2B5EF4-FFF2-40B4-BE49-F238E27FC236}">
                <a16:creationId xmlns:a16="http://schemas.microsoft.com/office/drawing/2014/main" id="{82736804-8B14-4141-B985-9097454A5831}"/>
              </a:ext>
            </a:extLst>
          </p:cNvPr>
          <p:cNvSpPr/>
          <p:nvPr/>
        </p:nvSpPr>
        <p:spPr>
          <a:xfrm>
            <a:off x="853374" y="1690688"/>
            <a:ext cx="6096000" cy="707886"/>
          </a:xfrm>
          <a:prstGeom prst="rect">
            <a:avLst/>
          </a:prstGeom>
        </p:spPr>
        <p:txBody>
          <a:bodyPr>
            <a:spAutoFit/>
          </a:bodyPr>
          <a:lstStyle/>
          <a:p>
            <a:r>
              <a:rPr lang="en-IN" sz="2000" dirty="0">
                <a:solidFill>
                  <a:srgbClr val="FF0000"/>
                </a:solidFill>
              </a:rPr>
              <a:t>Consider</a:t>
            </a:r>
            <a:r>
              <a:rPr lang="en-IN" sz="2000" b="0" i="0" dirty="0">
                <a:solidFill>
                  <a:srgbClr val="FF0000"/>
                </a:solidFill>
                <a:effectLst/>
              </a:rPr>
              <a:t> all the attributes and calculate the “Entropy” after the split, and then chose the best attribute.</a:t>
            </a:r>
          </a:p>
        </p:txBody>
      </p:sp>
      <p:sp>
        <p:nvSpPr>
          <p:cNvPr id="10" name="Rectangle: Rounded Corners 9">
            <a:extLst>
              <a:ext uri="{FF2B5EF4-FFF2-40B4-BE49-F238E27FC236}">
                <a16:creationId xmlns:a16="http://schemas.microsoft.com/office/drawing/2014/main" id="{DF124FC9-224E-4BA5-8EE3-6C3B44EAF83A}"/>
              </a:ext>
            </a:extLst>
          </p:cNvPr>
          <p:cNvSpPr/>
          <p:nvPr/>
        </p:nvSpPr>
        <p:spPr>
          <a:xfrm>
            <a:off x="4401879" y="2888576"/>
            <a:ext cx="839972" cy="32036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6862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A18D-3F3F-4E21-A21D-22CECD4D0C04}"/>
              </a:ext>
            </a:extLst>
          </p:cNvPr>
          <p:cNvSpPr>
            <a:spLocks noGrp="1"/>
          </p:cNvSpPr>
          <p:nvPr>
            <p:ph type="title"/>
          </p:nvPr>
        </p:nvSpPr>
        <p:spPr/>
        <p:txBody>
          <a:bodyPr/>
          <a:lstStyle/>
          <a:p>
            <a:r>
              <a:rPr lang="en-IN" dirty="0"/>
              <a:t>Calculate the entropy at each node (for each Attribute)</a:t>
            </a:r>
          </a:p>
        </p:txBody>
      </p:sp>
      <p:pic>
        <p:nvPicPr>
          <p:cNvPr id="5" name="Content Placeholder 4">
            <a:extLst>
              <a:ext uri="{FF2B5EF4-FFF2-40B4-BE49-F238E27FC236}">
                <a16:creationId xmlns:a16="http://schemas.microsoft.com/office/drawing/2014/main" id="{39588959-5A4C-415B-8BF5-CB9027BA6D9F}"/>
              </a:ext>
            </a:extLst>
          </p:cNvPr>
          <p:cNvPicPr>
            <a:picLocks noGrp="1" noChangeAspect="1"/>
          </p:cNvPicPr>
          <p:nvPr>
            <p:ph sz="half" idx="2"/>
          </p:nvPr>
        </p:nvPicPr>
        <p:blipFill>
          <a:blip r:embed="rId2"/>
          <a:stretch>
            <a:fillRect/>
          </a:stretch>
        </p:blipFill>
        <p:spPr>
          <a:xfrm>
            <a:off x="7072312" y="2196306"/>
            <a:ext cx="3464553" cy="3698776"/>
          </a:xfrm>
          <a:prstGeom prst="rect">
            <a:avLst/>
          </a:prstGeom>
        </p:spPr>
      </p:pic>
      <p:pic>
        <p:nvPicPr>
          <p:cNvPr id="6" name="Content Placeholder 8">
            <a:extLst>
              <a:ext uri="{FF2B5EF4-FFF2-40B4-BE49-F238E27FC236}">
                <a16:creationId xmlns:a16="http://schemas.microsoft.com/office/drawing/2014/main" id="{A890C4CC-7B00-435A-8C71-1360A3BFE1C9}"/>
              </a:ext>
            </a:extLst>
          </p:cNvPr>
          <p:cNvPicPr>
            <a:picLocks noGrp="1" noChangeAspect="1"/>
          </p:cNvPicPr>
          <p:nvPr>
            <p:ph sz="half" idx="1"/>
          </p:nvPr>
        </p:nvPicPr>
        <p:blipFill>
          <a:blip r:embed="rId3"/>
          <a:stretch>
            <a:fillRect/>
          </a:stretch>
        </p:blipFill>
        <p:spPr>
          <a:xfrm>
            <a:off x="838200" y="2399478"/>
            <a:ext cx="5181600" cy="3203631"/>
          </a:xfrm>
          <a:prstGeom prst="rect">
            <a:avLst/>
          </a:prstGeom>
        </p:spPr>
      </p:pic>
      <p:sp>
        <p:nvSpPr>
          <p:cNvPr id="7" name="Rectangle: Rounded Corners 6">
            <a:extLst>
              <a:ext uri="{FF2B5EF4-FFF2-40B4-BE49-F238E27FC236}">
                <a16:creationId xmlns:a16="http://schemas.microsoft.com/office/drawing/2014/main" id="{21EF3B70-E69A-454D-A854-84B36C86EE91}"/>
              </a:ext>
            </a:extLst>
          </p:cNvPr>
          <p:cNvSpPr/>
          <p:nvPr/>
        </p:nvSpPr>
        <p:spPr>
          <a:xfrm>
            <a:off x="2806995" y="2381693"/>
            <a:ext cx="797442" cy="32535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7110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4A8D-CA56-4E64-B1DB-C9392F5F86A2}"/>
              </a:ext>
            </a:extLst>
          </p:cNvPr>
          <p:cNvSpPr>
            <a:spLocks noGrp="1"/>
          </p:cNvSpPr>
          <p:nvPr>
            <p:ph type="title"/>
          </p:nvPr>
        </p:nvSpPr>
        <p:spPr/>
        <p:txBody>
          <a:bodyPr/>
          <a:lstStyle/>
          <a:p>
            <a:r>
              <a:rPr lang="en-IN" dirty="0"/>
              <a:t>Information Gain</a:t>
            </a:r>
          </a:p>
        </p:txBody>
      </p:sp>
      <p:sp>
        <p:nvSpPr>
          <p:cNvPr id="5" name="Content Placeholder 4">
            <a:extLst>
              <a:ext uri="{FF2B5EF4-FFF2-40B4-BE49-F238E27FC236}">
                <a16:creationId xmlns:a16="http://schemas.microsoft.com/office/drawing/2014/main" id="{FD6CDA64-AB14-41B8-BB5E-0EDFE5A2E096}"/>
              </a:ext>
            </a:extLst>
          </p:cNvPr>
          <p:cNvSpPr>
            <a:spLocks noGrp="1"/>
          </p:cNvSpPr>
          <p:nvPr>
            <p:ph idx="1"/>
          </p:nvPr>
        </p:nvSpPr>
        <p:spPr/>
        <p:txBody>
          <a:bodyPr>
            <a:normAutofit/>
          </a:bodyPr>
          <a:lstStyle/>
          <a:p>
            <a:r>
              <a:rPr lang="en-IN" sz="2400" dirty="0"/>
              <a:t>Before taking our splitting decision, lets understand Information Gain!</a:t>
            </a:r>
          </a:p>
          <a:p>
            <a:r>
              <a:rPr lang="en-IN" sz="2400" u="sng" dirty="0"/>
              <a:t>Information gain is the information that can increase the level of certainty after splitting.</a:t>
            </a:r>
          </a:p>
          <a:p>
            <a:r>
              <a:rPr lang="en-IN" sz="2400" dirty="0"/>
              <a:t>As entropy, or the amount of randomness, decreases, the information gain, or amount of certainty, increases, and vice-versa.</a:t>
            </a:r>
          </a:p>
          <a:p>
            <a:r>
              <a:rPr lang="en-IN" sz="2400" dirty="0"/>
              <a:t>So, constructing a decision tree is all about finding attributes that return the highest information gain.</a:t>
            </a:r>
          </a:p>
          <a:p>
            <a:endParaRPr lang="en-IN" sz="2400" dirty="0"/>
          </a:p>
        </p:txBody>
      </p:sp>
    </p:spTree>
    <p:extLst>
      <p:ext uri="{BB962C8B-B14F-4D97-AF65-F5344CB8AC3E}">
        <p14:creationId xmlns:p14="http://schemas.microsoft.com/office/powerpoint/2010/main" val="282989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E5F55C-D53C-4601-9A23-B6E351567537}"/>
              </a:ext>
            </a:extLst>
          </p:cNvPr>
          <p:cNvSpPr>
            <a:spLocks noGrp="1"/>
          </p:cNvSpPr>
          <p:nvPr>
            <p:ph type="title"/>
          </p:nvPr>
        </p:nvSpPr>
        <p:spPr/>
        <p:txBody>
          <a:bodyPr/>
          <a:lstStyle/>
          <a:p>
            <a:r>
              <a:rPr lang="en-IN" dirty="0"/>
              <a:t>Comparison of Attributes</a:t>
            </a:r>
          </a:p>
        </p:txBody>
      </p:sp>
      <p:pic>
        <p:nvPicPr>
          <p:cNvPr id="4" name="Content Placeholder 4">
            <a:extLst>
              <a:ext uri="{FF2B5EF4-FFF2-40B4-BE49-F238E27FC236}">
                <a16:creationId xmlns:a16="http://schemas.microsoft.com/office/drawing/2014/main" id="{23917261-799C-4226-B222-F49E24C61069}"/>
              </a:ext>
            </a:extLst>
          </p:cNvPr>
          <p:cNvPicPr>
            <a:picLocks noGrp="1" noChangeAspect="1"/>
          </p:cNvPicPr>
          <p:nvPr>
            <p:ph sz="half" idx="1"/>
          </p:nvPr>
        </p:nvPicPr>
        <p:blipFill>
          <a:blip r:embed="rId2"/>
          <a:stretch>
            <a:fillRect/>
          </a:stretch>
        </p:blipFill>
        <p:spPr>
          <a:xfrm>
            <a:off x="1704975" y="1690688"/>
            <a:ext cx="3381375" cy="3609975"/>
          </a:xfrm>
          <a:prstGeom prst="rect">
            <a:avLst/>
          </a:prstGeom>
        </p:spPr>
      </p:pic>
      <p:pic>
        <p:nvPicPr>
          <p:cNvPr id="7" name="Picture 6">
            <a:extLst>
              <a:ext uri="{FF2B5EF4-FFF2-40B4-BE49-F238E27FC236}">
                <a16:creationId xmlns:a16="http://schemas.microsoft.com/office/drawing/2014/main" id="{F25D945B-BA67-4CD2-923D-7918989C4DB4}"/>
              </a:ext>
            </a:extLst>
          </p:cNvPr>
          <p:cNvPicPr>
            <a:picLocks noChangeAspect="1"/>
          </p:cNvPicPr>
          <p:nvPr/>
        </p:nvPicPr>
        <p:blipFill>
          <a:blip r:embed="rId3"/>
          <a:stretch>
            <a:fillRect/>
          </a:stretch>
        </p:blipFill>
        <p:spPr>
          <a:xfrm>
            <a:off x="1704975" y="5429516"/>
            <a:ext cx="3990975" cy="845288"/>
          </a:xfrm>
          <a:prstGeom prst="rect">
            <a:avLst/>
          </a:prstGeom>
        </p:spPr>
      </p:pic>
      <p:pic>
        <p:nvPicPr>
          <p:cNvPr id="8" name="Content Placeholder 6">
            <a:extLst>
              <a:ext uri="{FF2B5EF4-FFF2-40B4-BE49-F238E27FC236}">
                <a16:creationId xmlns:a16="http://schemas.microsoft.com/office/drawing/2014/main" id="{315C2360-9054-47DF-97BB-EF48AD30235A}"/>
              </a:ext>
            </a:extLst>
          </p:cNvPr>
          <p:cNvPicPr>
            <a:picLocks noGrp="1" noChangeAspect="1"/>
          </p:cNvPicPr>
          <p:nvPr>
            <p:ph sz="half" idx="2"/>
          </p:nvPr>
        </p:nvPicPr>
        <p:blipFill>
          <a:blip r:embed="rId4"/>
          <a:stretch>
            <a:fillRect/>
          </a:stretch>
        </p:blipFill>
        <p:spPr>
          <a:xfrm>
            <a:off x="7105652" y="1662112"/>
            <a:ext cx="3448050" cy="3533775"/>
          </a:xfrm>
          <a:prstGeom prst="rect">
            <a:avLst/>
          </a:prstGeom>
        </p:spPr>
      </p:pic>
      <p:pic>
        <p:nvPicPr>
          <p:cNvPr id="9" name="Picture 8">
            <a:extLst>
              <a:ext uri="{FF2B5EF4-FFF2-40B4-BE49-F238E27FC236}">
                <a16:creationId xmlns:a16="http://schemas.microsoft.com/office/drawing/2014/main" id="{DBB8FC0C-81BC-4596-A0BD-13FF6FE55583}"/>
              </a:ext>
            </a:extLst>
          </p:cNvPr>
          <p:cNvPicPr>
            <a:picLocks noChangeAspect="1"/>
          </p:cNvPicPr>
          <p:nvPr/>
        </p:nvPicPr>
        <p:blipFill>
          <a:blip r:embed="rId5"/>
          <a:stretch>
            <a:fillRect/>
          </a:stretch>
        </p:blipFill>
        <p:spPr>
          <a:xfrm>
            <a:off x="7124790" y="5429516"/>
            <a:ext cx="3638550" cy="914400"/>
          </a:xfrm>
          <a:prstGeom prst="rect">
            <a:avLst/>
          </a:prstGeom>
        </p:spPr>
      </p:pic>
    </p:spTree>
    <p:extLst>
      <p:ext uri="{BB962C8B-B14F-4D97-AF65-F5344CB8AC3E}">
        <p14:creationId xmlns:p14="http://schemas.microsoft.com/office/powerpoint/2010/main" val="3900307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724523-5629-4C01-B3A7-32844503CEFF}"/>
              </a:ext>
            </a:extLst>
          </p:cNvPr>
          <p:cNvSpPr>
            <a:spLocks noGrp="1"/>
          </p:cNvSpPr>
          <p:nvPr>
            <p:ph type="title"/>
          </p:nvPr>
        </p:nvSpPr>
        <p:spPr/>
        <p:txBody>
          <a:bodyPr/>
          <a:lstStyle/>
          <a:p>
            <a:r>
              <a:rPr lang="en-IN" dirty="0"/>
              <a:t>Question</a:t>
            </a:r>
          </a:p>
        </p:txBody>
      </p:sp>
      <p:sp>
        <p:nvSpPr>
          <p:cNvPr id="6" name="Content Placeholder 5">
            <a:extLst>
              <a:ext uri="{FF2B5EF4-FFF2-40B4-BE49-F238E27FC236}">
                <a16:creationId xmlns:a16="http://schemas.microsoft.com/office/drawing/2014/main" id="{1EC29913-379D-4D8C-BA63-7BBDFD76A7B9}"/>
              </a:ext>
            </a:extLst>
          </p:cNvPr>
          <p:cNvSpPr>
            <a:spLocks noGrp="1"/>
          </p:cNvSpPr>
          <p:nvPr>
            <p:ph idx="1"/>
          </p:nvPr>
        </p:nvSpPr>
        <p:spPr/>
        <p:txBody>
          <a:bodyPr/>
          <a:lstStyle/>
          <a:p>
            <a:r>
              <a:rPr lang="en-IN" dirty="0"/>
              <a:t>Between the Cholesterol and Sex attributes, which one is a better choice?</a:t>
            </a:r>
          </a:p>
          <a:p>
            <a:r>
              <a:rPr lang="en-IN" b="1" dirty="0"/>
              <a:t>Which one is better as the first attribute to divide the dataset into 2 branches?</a:t>
            </a:r>
          </a:p>
          <a:p>
            <a:r>
              <a:rPr lang="en-IN" dirty="0"/>
              <a:t>Which attribute results in more pure nodes for our drugs?</a:t>
            </a:r>
          </a:p>
          <a:p>
            <a:endParaRPr lang="en-IN" u="sng" dirty="0"/>
          </a:p>
          <a:p>
            <a:r>
              <a:rPr lang="en-IN" u="sng" dirty="0"/>
              <a:t>Answer:</a:t>
            </a:r>
          </a:p>
          <a:p>
            <a:r>
              <a:rPr lang="en-IN" dirty="0"/>
              <a:t>“Sex” attribute</a:t>
            </a:r>
          </a:p>
        </p:txBody>
      </p:sp>
    </p:spTree>
    <p:extLst>
      <p:ext uri="{BB962C8B-B14F-4D97-AF65-F5344CB8AC3E}">
        <p14:creationId xmlns:p14="http://schemas.microsoft.com/office/powerpoint/2010/main" val="3930482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0530-93E9-4A77-90D1-BD3FAF29DCD9}"/>
              </a:ext>
            </a:extLst>
          </p:cNvPr>
          <p:cNvSpPr>
            <a:spLocks noGrp="1"/>
          </p:cNvSpPr>
          <p:nvPr>
            <p:ph type="title"/>
          </p:nvPr>
        </p:nvSpPr>
        <p:spPr/>
        <p:txBody>
          <a:bodyPr/>
          <a:lstStyle/>
          <a:p>
            <a:r>
              <a:rPr lang="en-IN" dirty="0"/>
              <a:t>Repeat!</a:t>
            </a:r>
          </a:p>
        </p:txBody>
      </p:sp>
      <p:sp>
        <p:nvSpPr>
          <p:cNvPr id="3" name="Content Placeholder 2">
            <a:extLst>
              <a:ext uri="{FF2B5EF4-FFF2-40B4-BE49-F238E27FC236}">
                <a16:creationId xmlns:a16="http://schemas.microsoft.com/office/drawing/2014/main" id="{7DA88C95-C905-4543-9A0F-705EC44CA1CF}"/>
              </a:ext>
            </a:extLst>
          </p:cNvPr>
          <p:cNvSpPr>
            <a:spLocks noGrp="1"/>
          </p:cNvSpPr>
          <p:nvPr>
            <p:ph idx="1"/>
          </p:nvPr>
        </p:nvSpPr>
        <p:spPr/>
        <p:txBody>
          <a:bodyPr/>
          <a:lstStyle/>
          <a:p>
            <a:r>
              <a:rPr lang="en-US" dirty="0"/>
              <a:t>So, we select the “Sex” attribute as the first splitter.</a:t>
            </a:r>
          </a:p>
          <a:p>
            <a:r>
              <a:rPr lang="en-US" dirty="0"/>
              <a:t>Now, what is the next attribute after branching by the “Sex” attribute?</a:t>
            </a:r>
          </a:p>
          <a:p>
            <a:r>
              <a:rPr lang="en-US" b="1" dirty="0"/>
              <a:t>We should repeat the process for each branch, and test each of the other attributes to continue to reach the most pure leaves.</a:t>
            </a:r>
          </a:p>
          <a:p>
            <a:r>
              <a:rPr lang="en-US" dirty="0"/>
              <a:t>This is the way that you build a decision tree!</a:t>
            </a:r>
            <a:endParaRPr lang="en-IN" dirty="0"/>
          </a:p>
        </p:txBody>
      </p:sp>
    </p:spTree>
    <p:extLst>
      <p:ext uri="{BB962C8B-B14F-4D97-AF65-F5344CB8AC3E}">
        <p14:creationId xmlns:p14="http://schemas.microsoft.com/office/powerpoint/2010/main" val="264948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97CE-CF87-4BD7-9D76-4E72E61D265F}"/>
              </a:ext>
            </a:extLst>
          </p:cNvPr>
          <p:cNvSpPr>
            <a:spLocks noGrp="1"/>
          </p:cNvSpPr>
          <p:nvPr>
            <p:ph type="title"/>
          </p:nvPr>
        </p:nvSpPr>
        <p:spPr/>
        <p:txBody>
          <a:bodyPr/>
          <a:lstStyle/>
          <a:p>
            <a:r>
              <a:rPr lang="en-IN" dirty="0"/>
              <a:t>Python Hands-on Session</a:t>
            </a:r>
          </a:p>
        </p:txBody>
      </p:sp>
      <p:sp>
        <p:nvSpPr>
          <p:cNvPr id="3" name="Content Placeholder 2">
            <a:extLst>
              <a:ext uri="{FF2B5EF4-FFF2-40B4-BE49-F238E27FC236}">
                <a16:creationId xmlns:a16="http://schemas.microsoft.com/office/drawing/2014/main" id="{A12A9A0D-C077-4729-A1E4-D831EEF33343}"/>
              </a:ext>
            </a:extLst>
          </p:cNvPr>
          <p:cNvSpPr>
            <a:spLocks noGrp="1"/>
          </p:cNvSpPr>
          <p:nvPr>
            <p:ph idx="1"/>
          </p:nvPr>
        </p:nvSpPr>
        <p:spPr/>
        <p:txBody>
          <a:bodyPr/>
          <a:lstStyle/>
          <a:p>
            <a:r>
              <a:rPr lang="en-US" dirty="0"/>
              <a:t>Imagine that you are a medical researcher compiling data for a study. You have collected data about a set of patients, all of whom suffered from the same illness. During their course of treatment, each patient responded to one of 5 medications, </a:t>
            </a:r>
            <a:r>
              <a:rPr lang="en-US" dirty="0" err="1"/>
              <a:t>DrugA</a:t>
            </a:r>
            <a:r>
              <a:rPr lang="en-US" dirty="0"/>
              <a:t>, </a:t>
            </a:r>
            <a:r>
              <a:rPr lang="en-US" dirty="0" err="1"/>
              <a:t>DrugB</a:t>
            </a:r>
            <a:r>
              <a:rPr lang="en-US" dirty="0"/>
              <a:t>, </a:t>
            </a:r>
            <a:r>
              <a:rPr lang="en-US" dirty="0" err="1"/>
              <a:t>DrugC</a:t>
            </a:r>
            <a:r>
              <a:rPr lang="en-US" dirty="0"/>
              <a:t>, </a:t>
            </a:r>
            <a:r>
              <a:rPr lang="en-US" dirty="0" err="1"/>
              <a:t>DrugX</a:t>
            </a:r>
            <a:r>
              <a:rPr lang="en-US" dirty="0"/>
              <a:t> and </a:t>
            </a:r>
            <a:r>
              <a:rPr lang="en-US" dirty="0" err="1"/>
              <a:t>DrugY</a:t>
            </a:r>
            <a:r>
              <a:rPr lang="en-US" dirty="0"/>
              <a:t>. </a:t>
            </a:r>
            <a:br>
              <a:rPr lang="en-US" dirty="0"/>
            </a:br>
            <a:r>
              <a:rPr lang="en-US" dirty="0"/>
              <a:t/>
            </a:r>
            <a:br>
              <a:rPr lang="en-US" dirty="0"/>
            </a:br>
            <a:r>
              <a:rPr lang="en-US" dirty="0"/>
              <a:t>Part of your job is to build a model to find out which drug might be appropriate for a future patient with the same illness. The feature sets of this dataset are Age, Sex, Blood Pressure, and Cholesterol of patients, and the target is the drug that each patient responded to.</a:t>
            </a:r>
            <a:endParaRPr lang="en-IN" dirty="0"/>
          </a:p>
        </p:txBody>
      </p:sp>
    </p:spTree>
    <p:extLst>
      <p:ext uri="{BB962C8B-B14F-4D97-AF65-F5344CB8AC3E}">
        <p14:creationId xmlns:p14="http://schemas.microsoft.com/office/powerpoint/2010/main" val="2381605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
            <a:ext cx="12192000" cy="6356911"/>
          </a:xfrm>
          <a:prstGeom prst="rect">
            <a:avLst/>
          </a:prstGeom>
          <a:solidFill>
            <a:srgbClr val="003C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sp>
        <p:nvSpPr>
          <p:cNvPr id="50" name="Freeform 5"/>
          <p:cNvSpPr>
            <a:spLocks/>
          </p:cNvSpPr>
          <p:nvPr/>
        </p:nvSpPr>
        <p:spPr bwMode="auto">
          <a:xfrm>
            <a:off x="3709495" y="5131417"/>
            <a:ext cx="86563" cy="104264"/>
          </a:xfrm>
          <a:custGeom>
            <a:avLst/>
            <a:gdLst>
              <a:gd name="T0" fmla="*/ 0 w 988"/>
              <a:gd name="T1" fmla="*/ 0 h 1969"/>
              <a:gd name="T2" fmla="*/ 0 w 988"/>
              <a:gd name="T3" fmla="*/ 1969 h 1969"/>
              <a:gd name="T4" fmla="*/ 988 w 988"/>
              <a:gd name="T5" fmla="*/ 984 h 1969"/>
              <a:gd name="T6" fmla="*/ 0 w 988"/>
              <a:gd name="T7" fmla="*/ 0 h 1969"/>
            </a:gdLst>
            <a:ahLst/>
            <a:cxnLst>
              <a:cxn ang="0">
                <a:pos x="T0" y="T1"/>
              </a:cxn>
              <a:cxn ang="0">
                <a:pos x="T2" y="T3"/>
              </a:cxn>
              <a:cxn ang="0">
                <a:pos x="T4" y="T5"/>
              </a:cxn>
              <a:cxn ang="0">
                <a:pos x="T6" y="T7"/>
              </a:cxn>
            </a:cxnLst>
            <a:rect l="0" t="0" r="r" b="b"/>
            <a:pathLst>
              <a:path w="988" h="1969">
                <a:moveTo>
                  <a:pt x="0" y="0"/>
                </a:moveTo>
                <a:lnTo>
                  <a:pt x="0" y="1969"/>
                </a:lnTo>
                <a:lnTo>
                  <a:pt x="988" y="984"/>
                </a:lnTo>
                <a:lnTo>
                  <a:pt x="0" y="0"/>
                </a:lnTo>
                <a:close/>
              </a:path>
            </a:pathLst>
          </a:custGeom>
          <a:solidFill>
            <a:srgbClr val="00AEE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dirty="0">
              <a:solidFill>
                <a:prstClr val="black"/>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9" name="Title 1"/>
          <p:cNvSpPr txBox="1">
            <a:spLocks/>
          </p:cNvSpPr>
          <p:nvPr/>
        </p:nvSpPr>
        <p:spPr>
          <a:xfrm>
            <a:off x="905966" y="209792"/>
            <a:ext cx="9462053" cy="1337617"/>
          </a:xfrm>
          <a:prstGeom prst="rect">
            <a:avLst/>
          </a:prstGeom>
        </p:spPr>
        <p:txBody>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pPr algn="ctr">
              <a:defRPr/>
            </a:pPr>
            <a:r>
              <a:rPr lang="en-US" sz="3733" dirty="0">
                <a:solidFill>
                  <a:schemeClr val="accent6">
                    <a:lumMod val="20000"/>
                    <a:lumOff val="80000"/>
                  </a:schemeClr>
                </a:solidFill>
                <a:cs typeface="Arial" panose="020B0604020202020204" pitchFamily="34" charset="0"/>
              </a:rPr>
              <a:t>Please contact</a:t>
            </a:r>
          </a:p>
          <a:p>
            <a:pPr algn="ctr">
              <a:defRPr/>
            </a:pPr>
            <a:r>
              <a:rPr lang="en-US" sz="4267" dirty="0">
                <a:solidFill>
                  <a:schemeClr val="accent6">
                    <a:lumMod val="20000"/>
                    <a:lumOff val="80000"/>
                  </a:schemeClr>
                </a:solidFill>
                <a:cs typeface="Arial" panose="020B0604020202020204" pitchFamily="34" charset="0"/>
              </a:rPr>
              <a:t>Foundation for Innovation and Collaborative </a:t>
            </a:r>
          </a:p>
          <a:p>
            <a:pPr algn="ctr">
              <a:defRPr/>
            </a:pPr>
            <a:r>
              <a:rPr lang="en-US" sz="4267" dirty="0">
                <a:solidFill>
                  <a:schemeClr val="accent6">
                    <a:lumMod val="20000"/>
                    <a:lumOff val="80000"/>
                  </a:schemeClr>
                </a:solidFill>
                <a:cs typeface="Arial" panose="020B0604020202020204" pitchFamily="34" charset="0"/>
              </a:rPr>
              <a:t>Education</a:t>
            </a:r>
          </a:p>
          <a:p>
            <a:pPr algn="ctr">
              <a:defRPr/>
            </a:pPr>
            <a:r>
              <a:rPr lang="en-US" sz="4267" dirty="0">
                <a:solidFill>
                  <a:schemeClr val="accent6">
                    <a:lumMod val="20000"/>
                    <a:lumOff val="80000"/>
                  </a:schemeClr>
                </a:solidFill>
                <a:cs typeface="Arial" panose="020B0604020202020204" pitchFamily="34" charset="0"/>
              </a:rPr>
              <a:t>info@fice.in </a:t>
            </a:r>
          </a:p>
          <a:p>
            <a:pPr algn="ctr">
              <a:defRPr/>
            </a:pPr>
            <a:r>
              <a:rPr lang="en-US" sz="4267" dirty="0">
                <a:solidFill>
                  <a:schemeClr val="accent6">
                    <a:lumMod val="20000"/>
                    <a:lumOff val="80000"/>
                  </a:schemeClr>
                </a:solidFill>
                <a:cs typeface="Arial" panose="020B0604020202020204" pitchFamily="34" charset="0"/>
              </a:rPr>
              <a:t>mentor@fice.in</a:t>
            </a:r>
          </a:p>
          <a:p>
            <a:endParaRPr lang="en-IN" sz="4267"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2"/>
          <p:cNvSpPr txBox="1">
            <a:spLocks/>
          </p:cNvSpPr>
          <p:nvPr/>
        </p:nvSpPr>
        <p:spPr>
          <a:xfrm>
            <a:off x="0" y="-25400"/>
            <a:ext cx="12192000" cy="6380019"/>
          </a:xfrm>
          <a:prstGeom prst="rect">
            <a:avLst/>
          </a:prstGeom>
          <a:blipFill dpi="0" rotWithShape="1">
            <a:blip r:embed="rId3"/>
            <a:srcRect/>
            <a:stretch>
              <a:fillRect/>
            </a:stretch>
          </a:blipFill>
        </p:spPr>
        <p:txBody>
          <a:bodyPr rtlCol="0">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400" dirty="0"/>
          </a:p>
          <a:p>
            <a:pPr algn="ctr">
              <a:defRPr/>
            </a:pPr>
            <a:r>
              <a:rPr lang="en-US" sz="2400" dirty="0">
                <a:solidFill>
                  <a:schemeClr val="accent6">
                    <a:lumMod val="20000"/>
                    <a:lumOff val="80000"/>
                  </a:schemeClr>
                </a:solidFill>
                <a:cs typeface="Arial" panose="020B0604020202020204" pitchFamily="34" charset="0"/>
              </a:rPr>
              <a:t>Please contact</a:t>
            </a:r>
          </a:p>
          <a:p>
            <a:pPr algn="ctr">
              <a:defRPr/>
            </a:pPr>
            <a:r>
              <a:rPr lang="en-US" sz="2800" dirty="0">
                <a:solidFill>
                  <a:schemeClr val="accent6">
                    <a:lumMod val="20000"/>
                    <a:lumOff val="80000"/>
                  </a:schemeClr>
                </a:solidFill>
                <a:cs typeface="Arial" panose="020B0604020202020204" pitchFamily="34" charset="0"/>
              </a:rPr>
              <a:t>Foundation for Innovation and Collaborative </a:t>
            </a:r>
          </a:p>
          <a:p>
            <a:pPr algn="ctr">
              <a:defRPr/>
            </a:pPr>
            <a:r>
              <a:rPr lang="en-US" sz="2800" dirty="0">
                <a:solidFill>
                  <a:schemeClr val="accent6">
                    <a:lumMod val="20000"/>
                    <a:lumOff val="80000"/>
                  </a:schemeClr>
                </a:solidFill>
                <a:cs typeface="Arial" panose="020B0604020202020204" pitchFamily="34" charset="0"/>
              </a:rPr>
              <a:t>Education</a:t>
            </a:r>
          </a:p>
          <a:p>
            <a:pPr algn="ctr">
              <a:defRPr/>
            </a:pPr>
            <a:r>
              <a:rPr lang="en-US" sz="2800" dirty="0">
                <a:solidFill>
                  <a:schemeClr val="accent6">
                    <a:lumMod val="20000"/>
                    <a:lumOff val="80000"/>
                  </a:schemeClr>
                </a:solidFill>
                <a:cs typeface="Arial" panose="020B0604020202020204" pitchFamily="34" charset="0"/>
              </a:rPr>
              <a:t> </a:t>
            </a:r>
          </a:p>
          <a:p>
            <a:pPr algn="ctr">
              <a:defRPr/>
            </a:pPr>
            <a:r>
              <a:rPr lang="en-US" sz="2800" dirty="0">
                <a:solidFill>
                  <a:schemeClr val="accent6">
                    <a:lumMod val="20000"/>
                    <a:lumOff val="80000"/>
                  </a:schemeClr>
                </a:solidFill>
                <a:cs typeface="Arial" panose="020B0604020202020204" pitchFamily="34" charset="0"/>
                <a:hlinkClick r:id="rId4"/>
              </a:rPr>
              <a:t>mentor@fice.in</a:t>
            </a:r>
            <a:endParaRPr lang="en-US" sz="2800" dirty="0">
              <a:solidFill>
                <a:schemeClr val="accent6">
                  <a:lumMod val="20000"/>
                  <a:lumOff val="80000"/>
                </a:schemeClr>
              </a:solidFill>
              <a:cs typeface="Arial" panose="020B0604020202020204" pitchFamily="34" charset="0"/>
            </a:endParaRPr>
          </a:p>
          <a:p>
            <a:pPr algn="ctr">
              <a:defRPr/>
            </a:pPr>
            <a:endParaRPr lang="en-US" sz="2800" dirty="0">
              <a:solidFill>
                <a:schemeClr val="accent6">
                  <a:lumMod val="20000"/>
                  <a:lumOff val="80000"/>
                </a:schemeClr>
              </a:solidFill>
              <a:cs typeface="Arial" panose="020B0604020202020204" pitchFamily="34" charset="0"/>
            </a:endParaRPr>
          </a:p>
          <a:p>
            <a:pPr algn="ctr">
              <a:defRPr/>
            </a:pPr>
            <a:endParaRPr lang="en-US" sz="2800" b="1" dirty="0">
              <a:solidFill>
                <a:schemeClr val="accent6">
                  <a:lumMod val="20000"/>
                  <a:lumOff val="80000"/>
                </a:schemeClr>
              </a:solidFill>
              <a:cs typeface="Arial" panose="020B0604020202020204" pitchFamily="34" charset="0"/>
            </a:endParaRPr>
          </a:p>
          <a:p>
            <a:pPr algn="ctr">
              <a:defRPr/>
            </a:pPr>
            <a:r>
              <a:rPr lang="en-US" sz="2800" b="1" dirty="0">
                <a:solidFill>
                  <a:schemeClr val="accent6">
                    <a:lumMod val="20000"/>
                    <a:lumOff val="80000"/>
                  </a:schemeClr>
                </a:solidFill>
                <a:cs typeface="Arial" panose="020B0604020202020204" pitchFamily="34" charset="0"/>
              </a:rPr>
              <a:t>www.fice.in</a:t>
            </a:r>
          </a:p>
        </p:txBody>
      </p:sp>
    </p:spTree>
    <p:extLst>
      <p:ext uri="{BB962C8B-B14F-4D97-AF65-F5344CB8AC3E}">
        <p14:creationId xmlns:p14="http://schemas.microsoft.com/office/powerpoint/2010/main" val="42088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B2DD-6E03-45C2-941B-1BF9AE55452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9DFAF0-E51D-49AD-A185-CEA19311660E}"/>
              </a:ext>
            </a:extLst>
          </p:cNvPr>
          <p:cNvSpPr>
            <a:spLocks noGrp="1"/>
          </p:cNvSpPr>
          <p:nvPr>
            <p:ph idx="1"/>
          </p:nvPr>
        </p:nvSpPr>
        <p:spPr/>
        <p:txBody>
          <a:bodyPr/>
          <a:lstStyle/>
          <a:p>
            <a:r>
              <a:rPr lang="en-IN" dirty="0"/>
              <a:t>Basic idea behind building a decision tree is to map all the possible decision paths in the form of a tree.</a:t>
            </a:r>
          </a:p>
        </p:txBody>
      </p:sp>
      <p:pic>
        <p:nvPicPr>
          <p:cNvPr id="1026" name="Picture 2" descr="Image result for decision tree">
            <a:extLst>
              <a:ext uri="{FF2B5EF4-FFF2-40B4-BE49-F238E27FC236}">
                <a16:creationId xmlns:a16="http://schemas.microsoft.com/office/drawing/2014/main" id="{1976A4FD-C3E8-41EA-BB90-A9B88BDCE8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21" t="13429" r="9835" b="21643"/>
          <a:stretch/>
        </p:blipFill>
        <p:spPr bwMode="auto">
          <a:xfrm>
            <a:off x="2800350" y="2924175"/>
            <a:ext cx="6968647"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439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A40154-6084-45BF-91E5-30723FCB1F77}"/>
              </a:ext>
            </a:extLst>
          </p:cNvPr>
          <p:cNvSpPr>
            <a:spLocks noGrp="1"/>
          </p:cNvSpPr>
          <p:nvPr>
            <p:ph type="title"/>
          </p:nvPr>
        </p:nvSpPr>
        <p:spPr/>
        <p:txBody>
          <a:bodyPr/>
          <a:lstStyle/>
          <a:p>
            <a:r>
              <a:rPr lang="en-IN" dirty="0"/>
              <a:t>Case Study: Drug Prediction</a:t>
            </a:r>
          </a:p>
        </p:txBody>
      </p:sp>
      <p:sp>
        <p:nvSpPr>
          <p:cNvPr id="3" name="Content Placeholder 2">
            <a:extLst>
              <a:ext uri="{FF2B5EF4-FFF2-40B4-BE49-F238E27FC236}">
                <a16:creationId xmlns:a16="http://schemas.microsoft.com/office/drawing/2014/main" id="{2A8102A7-8C29-4373-AF22-E67980FCBF71}"/>
              </a:ext>
            </a:extLst>
          </p:cNvPr>
          <p:cNvSpPr>
            <a:spLocks noGrp="1"/>
          </p:cNvSpPr>
          <p:nvPr>
            <p:ph sz="half" idx="1"/>
          </p:nvPr>
        </p:nvSpPr>
        <p:spPr/>
        <p:txBody>
          <a:bodyPr>
            <a:normAutofit fontScale="92500" lnSpcReduction="10000"/>
          </a:bodyPr>
          <a:lstStyle/>
          <a:p>
            <a:r>
              <a:rPr lang="en-US" sz="2400" dirty="0"/>
              <a:t>Suppose you’re a medical researcher compiling data for a study.</a:t>
            </a:r>
          </a:p>
          <a:p>
            <a:r>
              <a:rPr lang="en-US" sz="2400" dirty="0"/>
              <a:t>During their course of treatment, each patient responded to one of two medications; we’ll call them Drug A and Drug B. </a:t>
            </a:r>
          </a:p>
          <a:p>
            <a:r>
              <a:rPr lang="en-US" sz="2400" dirty="0"/>
              <a:t>Your job is to build a model to find out which drug might be appropriate for a future patient with the same illness.</a:t>
            </a:r>
          </a:p>
          <a:p>
            <a:r>
              <a:rPr lang="en-US" sz="2400" dirty="0"/>
              <a:t>Feature sets: Age, Gender, Blood Pressure, and Cholesterol</a:t>
            </a:r>
          </a:p>
          <a:p>
            <a:r>
              <a:rPr lang="en-US" sz="2400" dirty="0"/>
              <a:t>Target: Drug that each patient responded to.</a:t>
            </a:r>
            <a:endParaRPr lang="en-IN" sz="2400" dirty="0"/>
          </a:p>
        </p:txBody>
      </p:sp>
      <p:pic>
        <p:nvPicPr>
          <p:cNvPr id="9" name="Content Placeholder 8">
            <a:extLst>
              <a:ext uri="{FF2B5EF4-FFF2-40B4-BE49-F238E27FC236}">
                <a16:creationId xmlns:a16="http://schemas.microsoft.com/office/drawing/2014/main" id="{0C3D81FA-5A7C-4E5E-90C9-3C63F4DD4874}"/>
              </a:ext>
            </a:extLst>
          </p:cNvPr>
          <p:cNvPicPr>
            <a:picLocks noGrp="1" noChangeAspect="1"/>
          </p:cNvPicPr>
          <p:nvPr>
            <p:ph sz="half" idx="2"/>
          </p:nvPr>
        </p:nvPicPr>
        <p:blipFill>
          <a:blip r:embed="rId2"/>
          <a:stretch>
            <a:fillRect/>
          </a:stretch>
        </p:blipFill>
        <p:spPr>
          <a:xfrm>
            <a:off x="6172200" y="2399478"/>
            <a:ext cx="5181600" cy="3203631"/>
          </a:xfrm>
          <a:prstGeom prst="rect">
            <a:avLst/>
          </a:prstGeom>
        </p:spPr>
      </p:pic>
      <p:sp>
        <p:nvSpPr>
          <p:cNvPr id="2" name="TextBox 1">
            <a:extLst>
              <a:ext uri="{FF2B5EF4-FFF2-40B4-BE49-F238E27FC236}">
                <a16:creationId xmlns:a16="http://schemas.microsoft.com/office/drawing/2014/main" id="{39588A65-37D2-49BE-A492-6587F1BE505A}"/>
              </a:ext>
            </a:extLst>
          </p:cNvPr>
          <p:cNvSpPr txBox="1"/>
          <p:nvPr/>
        </p:nvSpPr>
        <p:spPr>
          <a:xfrm>
            <a:off x="10668000" y="1790700"/>
            <a:ext cx="923925" cy="369332"/>
          </a:xfrm>
          <a:prstGeom prst="rect">
            <a:avLst/>
          </a:prstGeom>
          <a:noFill/>
        </p:spPr>
        <p:txBody>
          <a:bodyPr wrap="square" rtlCol="0">
            <a:spAutoFit/>
          </a:bodyPr>
          <a:lstStyle/>
          <a:p>
            <a:r>
              <a:rPr lang="en-IN" dirty="0"/>
              <a:t>Target</a:t>
            </a:r>
          </a:p>
        </p:txBody>
      </p:sp>
      <p:cxnSp>
        <p:nvCxnSpPr>
          <p:cNvPr id="6" name="Straight Arrow Connector 5">
            <a:extLst>
              <a:ext uri="{FF2B5EF4-FFF2-40B4-BE49-F238E27FC236}">
                <a16:creationId xmlns:a16="http://schemas.microsoft.com/office/drawing/2014/main" id="{8AE63DC5-F275-4E08-8E14-5E0912F4EC14}"/>
              </a:ext>
            </a:extLst>
          </p:cNvPr>
          <p:cNvCxnSpPr/>
          <p:nvPr/>
        </p:nvCxnSpPr>
        <p:spPr>
          <a:xfrm>
            <a:off x="10972800" y="2160032"/>
            <a:ext cx="0" cy="3069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84F143E-26B3-45E1-BEAC-F8E7D76EDD03}"/>
              </a:ext>
            </a:extLst>
          </p:cNvPr>
          <p:cNvSpPr txBox="1"/>
          <p:nvPr/>
        </p:nvSpPr>
        <p:spPr>
          <a:xfrm>
            <a:off x="8148639" y="1790700"/>
            <a:ext cx="1990722" cy="369332"/>
          </a:xfrm>
          <a:prstGeom prst="rect">
            <a:avLst/>
          </a:prstGeom>
          <a:noFill/>
        </p:spPr>
        <p:txBody>
          <a:bodyPr wrap="square" rtlCol="0">
            <a:spAutoFit/>
          </a:bodyPr>
          <a:lstStyle/>
          <a:p>
            <a:r>
              <a:rPr lang="en-IN" dirty="0"/>
              <a:t>Features</a:t>
            </a:r>
          </a:p>
        </p:txBody>
      </p:sp>
    </p:spTree>
    <p:extLst>
      <p:ext uri="{BB962C8B-B14F-4D97-AF65-F5344CB8AC3E}">
        <p14:creationId xmlns:p14="http://schemas.microsoft.com/office/powerpoint/2010/main" val="3226054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AA8870-9496-4F15-8CA5-B25D3A326DE4}"/>
              </a:ext>
            </a:extLst>
          </p:cNvPr>
          <p:cNvSpPr>
            <a:spLocks noGrp="1"/>
          </p:cNvSpPr>
          <p:nvPr>
            <p:ph type="title"/>
          </p:nvPr>
        </p:nvSpPr>
        <p:spPr/>
        <p:txBody>
          <a:bodyPr/>
          <a:lstStyle/>
          <a:p>
            <a:r>
              <a:rPr lang="en-IN" dirty="0"/>
              <a:t>Decision Tree</a:t>
            </a:r>
          </a:p>
        </p:txBody>
      </p:sp>
      <p:sp>
        <p:nvSpPr>
          <p:cNvPr id="6" name="Content Placeholder 5">
            <a:extLst>
              <a:ext uri="{FF2B5EF4-FFF2-40B4-BE49-F238E27FC236}">
                <a16:creationId xmlns:a16="http://schemas.microsoft.com/office/drawing/2014/main" id="{63E98FF2-188B-40F5-96BA-9BFFC7ABAF3A}"/>
              </a:ext>
            </a:extLst>
          </p:cNvPr>
          <p:cNvSpPr>
            <a:spLocks noGrp="1"/>
          </p:cNvSpPr>
          <p:nvPr>
            <p:ph sz="half" idx="1"/>
          </p:nvPr>
        </p:nvSpPr>
        <p:spPr/>
        <p:txBody>
          <a:bodyPr>
            <a:normAutofit/>
          </a:bodyPr>
          <a:lstStyle/>
          <a:p>
            <a:r>
              <a:rPr lang="en-US" sz="2400" dirty="0"/>
              <a:t>It is a sample of binary classifiers.</a:t>
            </a:r>
          </a:p>
          <a:p>
            <a:endParaRPr lang="en-US" sz="2000" dirty="0"/>
          </a:p>
          <a:p>
            <a:endParaRPr lang="en-IN" sz="2000" dirty="0"/>
          </a:p>
        </p:txBody>
      </p:sp>
      <p:sp>
        <p:nvSpPr>
          <p:cNvPr id="10" name="Content Placeholder 9">
            <a:extLst>
              <a:ext uri="{FF2B5EF4-FFF2-40B4-BE49-F238E27FC236}">
                <a16:creationId xmlns:a16="http://schemas.microsoft.com/office/drawing/2014/main" id="{F2818329-5133-4BE2-982F-AD6579C7C778}"/>
              </a:ext>
            </a:extLst>
          </p:cNvPr>
          <p:cNvSpPr>
            <a:spLocks noGrp="1"/>
          </p:cNvSpPr>
          <p:nvPr>
            <p:ph sz="half" idx="2"/>
          </p:nvPr>
        </p:nvSpPr>
        <p:spPr>
          <a:xfrm>
            <a:off x="6172200" y="1825625"/>
            <a:ext cx="5181600" cy="4667250"/>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46015D2-7F68-4FFC-90B9-173D57D246D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696891" y="2350215"/>
            <a:ext cx="4827859" cy="3641010"/>
          </a:xfrm>
          <a:prstGeom prst="rect">
            <a:avLst/>
          </a:prstGeom>
        </p:spPr>
      </p:pic>
      <p:pic>
        <p:nvPicPr>
          <p:cNvPr id="8" name="Picture 7">
            <a:extLst>
              <a:ext uri="{FF2B5EF4-FFF2-40B4-BE49-F238E27FC236}">
                <a16:creationId xmlns:a16="http://schemas.microsoft.com/office/drawing/2014/main" id="{AD68975B-375A-4EF6-9ED3-FA1B9CB322AB}"/>
              </a:ext>
            </a:extLst>
          </p:cNvPr>
          <p:cNvPicPr>
            <a:picLocks noChangeAspect="1"/>
          </p:cNvPicPr>
          <p:nvPr/>
        </p:nvPicPr>
        <p:blipFill>
          <a:blip r:embed="rId4"/>
          <a:stretch>
            <a:fillRect/>
          </a:stretch>
        </p:blipFill>
        <p:spPr>
          <a:xfrm>
            <a:off x="8317706" y="2350215"/>
            <a:ext cx="890588" cy="521320"/>
          </a:xfrm>
          <a:prstGeom prst="rect">
            <a:avLst/>
          </a:prstGeom>
        </p:spPr>
      </p:pic>
      <p:sp>
        <p:nvSpPr>
          <p:cNvPr id="11" name="TextBox 10">
            <a:extLst>
              <a:ext uri="{FF2B5EF4-FFF2-40B4-BE49-F238E27FC236}">
                <a16:creationId xmlns:a16="http://schemas.microsoft.com/office/drawing/2014/main" id="{55CDEEDF-4E21-40BD-9F92-6F85CE9BAA02}"/>
              </a:ext>
            </a:extLst>
          </p:cNvPr>
          <p:cNvSpPr txBox="1"/>
          <p:nvPr/>
        </p:nvSpPr>
        <p:spPr>
          <a:xfrm>
            <a:off x="7969250" y="5293697"/>
            <a:ext cx="4648200" cy="1015663"/>
          </a:xfrm>
          <a:prstGeom prst="rect">
            <a:avLst/>
          </a:prstGeom>
          <a:noFill/>
        </p:spPr>
        <p:txBody>
          <a:bodyPr wrap="square" rtlCol="0">
            <a:spAutoFit/>
          </a:bodyPr>
          <a:lstStyle/>
          <a:p>
            <a:r>
              <a:rPr lang="en-IN" sz="2000" b="1" dirty="0"/>
              <a:t>Internal node: </a:t>
            </a:r>
            <a:r>
              <a:rPr lang="en-IN" sz="2000" dirty="0"/>
              <a:t>Test</a:t>
            </a:r>
          </a:p>
          <a:p>
            <a:r>
              <a:rPr lang="en-IN" sz="2000" b="1" dirty="0"/>
              <a:t>Branch: </a:t>
            </a:r>
            <a:r>
              <a:rPr lang="en-IN" sz="2000" dirty="0"/>
              <a:t>Test result</a:t>
            </a:r>
          </a:p>
          <a:p>
            <a:r>
              <a:rPr lang="en-IN" sz="2000" b="1" dirty="0"/>
              <a:t>Leaf Node: </a:t>
            </a:r>
            <a:r>
              <a:rPr lang="en-IN" sz="2000" dirty="0"/>
              <a:t>Patient Class (classification)</a:t>
            </a:r>
          </a:p>
        </p:txBody>
      </p:sp>
    </p:spTree>
    <p:extLst>
      <p:ext uri="{BB962C8B-B14F-4D97-AF65-F5344CB8AC3E}">
        <p14:creationId xmlns:p14="http://schemas.microsoft.com/office/powerpoint/2010/main" val="626658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677-0DDB-4DD1-9108-4885AC755869}"/>
              </a:ext>
            </a:extLst>
          </p:cNvPr>
          <p:cNvSpPr>
            <a:spLocks noGrp="1"/>
          </p:cNvSpPr>
          <p:nvPr>
            <p:ph type="title"/>
          </p:nvPr>
        </p:nvSpPr>
        <p:spPr/>
        <p:txBody>
          <a:bodyPr/>
          <a:lstStyle/>
          <a:p>
            <a:r>
              <a:rPr lang="en-IN" dirty="0"/>
              <a:t>How to Build Decision Tree ?</a:t>
            </a:r>
          </a:p>
        </p:txBody>
      </p:sp>
      <p:sp>
        <p:nvSpPr>
          <p:cNvPr id="3" name="Content Placeholder 2">
            <a:extLst>
              <a:ext uri="{FF2B5EF4-FFF2-40B4-BE49-F238E27FC236}">
                <a16:creationId xmlns:a16="http://schemas.microsoft.com/office/drawing/2014/main" id="{0C909D23-3FAC-4873-AF58-800D89F7375A}"/>
              </a:ext>
            </a:extLst>
          </p:cNvPr>
          <p:cNvSpPr>
            <a:spLocks noGrp="1"/>
          </p:cNvSpPr>
          <p:nvPr>
            <p:ph idx="1"/>
          </p:nvPr>
        </p:nvSpPr>
        <p:spPr/>
        <p:txBody>
          <a:bodyPr>
            <a:normAutofit/>
          </a:bodyPr>
          <a:lstStyle/>
          <a:p>
            <a:pPr marL="514350" indent="-514350">
              <a:buFont typeface="+mj-lt"/>
              <a:buAutoNum type="arabicPeriod"/>
            </a:pPr>
            <a:r>
              <a:rPr lang="en-US" sz="2400" dirty="0"/>
              <a:t>Choose an attribute from dataset.</a:t>
            </a:r>
          </a:p>
          <a:p>
            <a:pPr marL="514350" indent="-514350">
              <a:buFont typeface="+mj-lt"/>
              <a:buAutoNum type="arabicPeriod"/>
            </a:pPr>
            <a:r>
              <a:rPr lang="en-US" sz="2400" dirty="0"/>
              <a:t>Calculate the significance of the attribute (effective attribute) in the splitting of the data.</a:t>
            </a:r>
          </a:p>
          <a:p>
            <a:pPr marL="514350" indent="-514350">
              <a:buFont typeface="+mj-lt"/>
              <a:buAutoNum type="arabicPeriod"/>
            </a:pPr>
            <a:r>
              <a:rPr lang="en-US" sz="2400" dirty="0"/>
              <a:t>Split the data based on the value of the best attribute.</a:t>
            </a:r>
          </a:p>
          <a:p>
            <a:pPr marL="514350" indent="-514350">
              <a:buFont typeface="+mj-lt"/>
              <a:buAutoNum type="arabicPeriod"/>
            </a:pPr>
            <a:r>
              <a:rPr lang="en-US" sz="2400" dirty="0"/>
              <a:t>Then, go to each branch and repeat Step 1 for the rest of the attributes.</a:t>
            </a:r>
          </a:p>
          <a:p>
            <a:pPr marL="0" indent="0">
              <a:buNone/>
            </a:pPr>
            <a:endParaRPr lang="en-US" sz="2400" dirty="0"/>
          </a:p>
          <a:p>
            <a:r>
              <a:rPr lang="en-IN" sz="2400" dirty="0"/>
              <a:t>Once your tree is build, you can use it to predict the class of unknown cases (ex. Proper Drug for new patient), based on his/her characteristics.</a:t>
            </a:r>
          </a:p>
          <a:p>
            <a:endParaRPr lang="en-IN" sz="2400" dirty="0"/>
          </a:p>
        </p:txBody>
      </p:sp>
    </p:spTree>
    <p:extLst>
      <p:ext uri="{BB962C8B-B14F-4D97-AF65-F5344CB8AC3E}">
        <p14:creationId xmlns:p14="http://schemas.microsoft.com/office/powerpoint/2010/main" val="324806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FB26-AC64-4083-B0CD-81AACBD934A0}"/>
              </a:ext>
            </a:extLst>
          </p:cNvPr>
          <p:cNvSpPr>
            <a:spLocks noGrp="1"/>
          </p:cNvSpPr>
          <p:nvPr>
            <p:ph type="title"/>
          </p:nvPr>
        </p:nvSpPr>
        <p:spPr/>
        <p:txBody>
          <a:bodyPr/>
          <a:lstStyle/>
          <a:p>
            <a:r>
              <a:rPr lang="en-IN" dirty="0"/>
              <a:t>How to select the effective attribute ?</a:t>
            </a:r>
          </a:p>
        </p:txBody>
      </p:sp>
      <p:sp>
        <p:nvSpPr>
          <p:cNvPr id="3" name="Content Placeholder 2">
            <a:extLst>
              <a:ext uri="{FF2B5EF4-FFF2-40B4-BE49-F238E27FC236}">
                <a16:creationId xmlns:a16="http://schemas.microsoft.com/office/drawing/2014/main" id="{D584E750-B956-4792-99A0-D81CC5AF6A57}"/>
              </a:ext>
            </a:extLst>
          </p:cNvPr>
          <p:cNvSpPr>
            <a:spLocks noGrp="1"/>
          </p:cNvSpPr>
          <p:nvPr>
            <p:ph sz="half" idx="1"/>
          </p:nvPr>
        </p:nvSpPr>
        <p:spPr/>
        <p:txBody>
          <a:bodyPr/>
          <a:lstStyle/>
          <a:p>
            <a:r>
              <a:rPr lang="en-US" dirty="0"/>
              <a:t>The algorithm chooses the most predictive feature to split the data on.</a:t>
            </a:r>
          </a:p>
          <a:p>
            <a:endParaRPr lang="en-IN" dirty="0"/>
          </a:p>
        </p:txBody>
      </p:sp>
      <p:pic>
        <p:nvPicPr>
          <p:cNvPr id="5" name="Content Placeholder 8">
            <a:extLst>
              <a:ext uri="{FF2B5EF4-FFF2-40B4-BE49-F238E27FC236}">
                <a16:creationId xmlns:a16="http://schemas.microsoft.com/office/drawing/2014/main" id="{7E954432-BA6C-477D-A0B1-5F0B114C16A5}"/>
              </a:ext>
            </a:extLst>
          </p:cNvPr>
          <p:cNvPicPr>
            <a:picLocks noGrp="1" noChangeAspect="1"/>
          </p:cNvPicPr>
          <p:nvPr>
            <p:ph sz="half" idx="2"/>
          </p:nvPr>
        </p:nvPicPr>
        <p:blipFill>
          <a:blip r:embed="rId2"/>
          <a:stretch>
            <a:fillRect/>
          </a:stretch>
        </p:blipFill>
        <p:spPr>
          <a:xfrm>
            <a:off x="3324224" y="2914651"/>
            <a:ext cx="6008292" cy="3397249"/>
          </a:xfrm>
          <a:prstGeom prst="rect">
            <a:avLst/>
          </a:prstGeom>
        </p:spPr>
      </p:pic>
    </p:spTree>
    <p:extLst>
      <p:ext uri="{BB962C8B-B14F-4D97-AF65-F5344CB8AC3E}">
        <p14:creationId xmlns:p14="http://schemas.microsoft.com/office/powerpoint/2010/main" val="1886000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451B-CD31-4D83-BE24-7040176BEE21}"/>
              </a:ext>
            </a:extLst>
          </p:cNvPr>
          <p:cNvSpPr>
            <a:spLocks noGrp="1"/>
          </p:cNvSpPr>
          <p:nvPr>
            <p:ph type="title"/>
          </p:nvPr>
        </p:nvSpPr>
        <p:spPr/>
        <p:txBody>
          <a:bodyPr/>
          <a:lstStyle/>
          <a:p>
            <a:r>
              <a:rPr lang="en-IN" dirty="0"/>
              <a:t>Effective Attribute Quest!</a:t>
            </a:r>
          </a:p>
        </p:txBody>
      </p:sp>
      <p:sp>
        <p:nvSpPr>
          <p:cNvPr id="3" name="Content Placeholder 2">
            <a:extLst>
              <a:ext uri="{FF2B5EF4-FFF2-40B4-BE49-F238E27FC236}">
                <a16:creationId xmlns:a16="http://schemas.microsoft.com/office/drawing/2014/main" id="{159F753A-F449-426B-8274-6619474F6E4E}"/>
              </a:ext>
            </a:extLst>
          </p:cNvPr>
          <p:cNvSpPr>
            <a:spLocks noGrp="1"/>
          </p:cNvSpPr>
          <p:nvPr>
            <p:ph sz="half" idx="1"/>
          </p:nvPr>
        </p:nvSpPr>
        <p:spPr/>
        <p:txBody>
          <a:bodyPr>
            <a:normAutofit/>
          </a:bodyPr>
          <a:lstStyle/>
          <a:p>
            <a:r>
              <a:rPr lang="en-US" dirty="0"/>
              <a:t>Let’s begin our quest by picking “Cholesterol” as the first attribute to split data.</a:t>
            </a:r>
          </a:p>
          <a:p>
            <a:r>
              <a:rPr lang="en-US" dirty="0"/>
              <a:t>It is a sample of bad attribute selection for splitting data.</a:t>
            </a:r>
            <a:endParaRPr lang="en-IN" dirty="0"/>
          </a:p>
        </p:txBody>
      </p:sp>
      <p:pic>
        <p:nvPicPr>
          <p:cNvPr id="9" name="Content Placeholder 8">
            <a:extLst>
              <a:ext uri="{FF2B5EF4-FFF2-40B4-BE49-F238E27FC236}">
                <a16:creationId xmlns:a16="http://schemas.microsoft.com/office/drawing/2014/main" id="{35656330-4F08-45DA-80A8-599B92BD8ECF}"/>
              </a:ext>
            </a:extLst>
          </p:cNvPr>
          <p:cNvPicPr>
            <a:picLocks noGrp="1" noChangeAspect="1"/>
          </p:cNvPicPr>
          <p:nvPr>
            <p:ph sz="half" idx="2"/>
          </p:nvPr>
        </p:nvPicPr>
        <p:blipFill>
          <a:blip r:embed="rId2"/>
          <a:stretch>
            <a:fillRect/>
          </a:stretch>
        </p:blipFill>
        <p:spPr>
          <a:xfrm>
            <a:off x="6172200" y="3191669"/>
            <a:ext cx="5034516" cy="1954192"/>
          </a:xfrm>
          <a:prstGeom prst="rect">
            <a:avLst/>
          </a:prstGeom>
        </p:spPr>
      </p:pic>
      <p:pic>
        <p:nvPicPr>
          <p:cNvPr id="10" name="Picture 9">
            <a:extLst>
              <a:ext uri="{FF2B5EF4-FFF2-40B4-BE49-F238E27FC236}">
                <a16:creationId xmlns:a16="http://schemas.microsoft.com/office/drawing/2014/main" id="{D753EF32-71C7-43DC-9760-54D496D799C6}"/>
              </a:ext>
            </a:extLst>
          </p:cNvPr>
          <p:cNvPicPr>
            <a:picLocks noChangeAspect="1"/>
          </p:cNvPicPr>
          <p:nvPr/>
        </p:nvPicPr>
        <p:blipFill>
          <a:blip r:embed="rId3"/>
          <a:stretch>
            <a:fillRect/>
          </a:stretch>
        </p:blipFill>
        <p:spPr>
          <a:xfrm>
            <a:off x="10281684" y="1712139"/>
            <a:ext cx="1072116" cy="729039"/>
          </a:xfrm>
          <a:prstGeom prst="rect">
            <a:avLst/>
          </a:prstGeom>
        </p:spPr>
      </p:pic>
    </p:spTree>
    <p:extLst>
      <p:ext uri="{BB962C8B-B14F-4D97-AF65-F5344CB8AC3E}">
        <p14:creationId xmlns:p14="http://schemas.microsoft.com/office/powerpoint/2010/main" val="3477529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C833-2D2F-492D-8159-39A07A622E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722845-2D15-4558-92AF-E1C4F309F5FD}"/>
              </a:ext>
            </a:extLst>
          </p:cNvPr>
          <p:cNvSpPr>
            <a:spLocks noGrp="1"/>
          </p:cNvSpPr>
          <p:nvPr>
            <p:ph sz="half" idx="1"/>
          </p:nvPr>
        </p:nvSpPr>
        <p:spPr>
          <a:xfrm>
            <a:off x="838200" y="1825625"/>
            <a:ext cx="5488172" cy="4667250"/>
          </a:xfrm>
        </p:spPr>
        <p:txBody>
          <a:bodyPr>
            <a:normAutofit/>
          </a:bodyPr>
          <a:lstStyle/>
          <a:p>
            <a:r>
              <a:rPr lang="en-US" dirty="0"/>
              <a:t>Let’s try with “sex” attribute of patients.</a:t>
            </a:r>
          </a:p>
          <a:p>
            <a:r>
              <a:rPr lang="en-US" dirty="0"/>
              <a:t>However, it is still a better choice in comparison with the “Cholesterol” attribute, because the result in the nodes are more pure, i.e. nodes which are either mostly Drug A or Drug B. </a:t>
            </a:r>
          </a:p>
          <a:p>
            <a:r>
              <a:rPr lang="en-US" dirty="0"/>
              <a:t>Thus,  it’s more predictive than the other attributes.</a:t>
            </a:r>
          </a:p>
        </p:txBody>
      </p:sp>
      <p:pic>
        <p:nvPicPr>
          <p:cNvPr id="11" name="Content Placeholder 7">
            <a:extLst>
              <a:ext uri="{FF2B5EF4-FFF2-40B4-BE49-F238E27FC236}">
                <a16:creationId xmlns:a16="http://schemas.microsoft.com/office/drawing/2014/main" id="{D30744A6-FE1E-4E43-B84D-06692A01CE7A}"/>
              </a:ext>
            </a:extLst>
          </p:cNvPr>
          <p:cNvPicPr>
            <a:picLocks noGrp="1" noChangeAspect="1"/>
          </p:cNvPicPr>
          <p:nvPr>
            <p:ph sz="half" idx="2"/>
          </p:nvPr>
        </p:nvPicPr>
        <p:blipFill>
          <a:blip r:embed="rId2"/>
          <a:stretch>
            <a:fillRect/>
          </a:stretch>
        </p:blipFill>
        <p:spPr>
          <a:xfrm>
            <a:off x="6524625" y="2672556"/>
            <a:ext cx="4476750" cy="2657475"/>
          </a:xfrm>
          <a:prstGeom prst="rect">
            <a:avLst/>
          </a:prstGeom>
        </p:spPr>
      </p:pic>
      <p:pic>
        <p:nvPicPr>
          <p:cNvPr id="12" name="Content Placeholder 7">
            <a:extLst>
              <a:ext uri="{FF2B5EF4-FFF2-40B4-BE49-F238E27FC236}">
                <a16:creationId xmlns:a16="http://schemas.microsoft.com/office/drawing/2014/main" id="{64510EEF-1524-48A4-B0D3-B6586C270A31}"/>
              </a:ext>
            </a:extLst>
          </p:cNvPr>
          <p:cNvPicPr>
            <a:picLocks noChangeAspect="1"/>
          </p:cNvPicPr>
          <p:nvPr/>
        </p:nvPicPr>
        <p:blipFill rotWithShape="1">
          <a:blip r:embed="rId3"/>
          <a:srcRect t="41766"/>
          <a:stretch/>
        </p:blipFill>
        <p:spPr>
          <a:xfrm>
            <a:off x="6210300" y="3876785"/>
            <a:ext cx="5105400" cy="1453246"/>
          </a:xfrm>
          <a:prstGeom prst="rect">
            <a:avLst/>
          </a:prstGeom>
        </p:spPr>
      </p:pic>
      <p:pic>
        <p:nvPicPr>
          <p:cNvPr id="13" name="Picture 12">
            <a:extLst>
              <a:ext uri="{FF2B5EF4-FFF2-40B4-BE49-F238E27FC236}">
                <a16:creationId xmlns:a16="http://schemas.microsoft.com/office/drawing/2014/main" id="{3F913F81-D4B3-4C71-9A85-78AD42170FAD}"/>
              </a:ext>
            </a:extLst>
          </p:cNvPr>
          <p:cNvPicPr>
            <a:picLocks noChangeAspect="1"/>
          </p:cNvPicPr>
          <p:nvPr/>
        </p:nvPicPr>
        <p:blipFill>
          <a:blip r:embed="rId4"/>
          <a:stretch>
            <a:fillRect/>
          </a:stretch>
        </p:blipFill>
        <p:spPr>
          <a:xfrm>
            <a:off x="10317140" y="1894793"/>
            <a:ext cx="1036659" cy="688919"/>
          </a:xfrm>
          <a:prstGeom prst="rect">
            <a:avLst/>
          </a:prstGeom>
        </p:spPr>
      </p:pic>
    </p:spTree>
    <p:extLst>
      <p:ext uri="{BB962C8B-B14F-4D97-AF65-F5344CB8AC3E}">
        <p14:creationId xmlns:p14="http://schemas.microsoft.com/office/powerpoint/2010/main" val="3835155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B25A-01AF-4514-AD2A-E616F7724B27}"/>
              </a:ext>
            </a:extLst>
          </p:cNvPr>
          <p:cNvSpPr>
            <a:spLocks noGrp="1"/>
          </p:cNvSpPr>
          <p:nvPr>
            <p:ph type="title"/>
          </p:nvPr>
        </p:nvSpPr>
        <p:spPr/>
        <p:txBody>
          <a:bodyPr/>
          <a:lstStyle/>
          <a:p>
            <a:endParaRPr lang="en-IN"/>
          </a:p>
        </p:txBody>
      </p:sp>
      <p:pic>
        <p:nvPicPr>
          <p:cNvPr id="12" name="Content Placeholder 11">
            <a:extLst>
              <a:ext uri="{FF2B5EF4-FFF2-40B4-BE49-F238E27FC236}">
                <a16:creationId xmlns:a16="http://schemas.microsoft.com/office/drawing/2014/main" id="{2ECAF44A-7774-4907-8278-D6E3CBCC82FB}"/>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6172200" y="2363741"/>
            <a:ext cx="5181600" cy="3275105"/>
          </a:xfrm>
          <a:prstGeom prst="rect">
            <a:avLst/>
          </a:prstGeom>
        </p:spPr>
      </p:pic>
      <p:sp>
        <p:nvSpPr>
          <p:cNvPr id="11" name="Content Placeholder 10">
            <a:extLst>
              <a:ext uri="{FF2B5EF4-FFF2-40B4-BE49-F238E27FC236}">
                <a16:creationId xmlns:a16="http://schemas.microsoft.com/office/drawing/2014/main" id="{8F46F768-4C74-4CC8-98F6-6B34B9EF68D1}"/>
              </a:ext>
            </a:extLst>
          </p:cNvPr>
          <p:cNvSpPr>
            <a:spLocks noGrp="1"/>
          </p:cNvSpPr>
          <p:nvPr>
            <p:ph sz="half" idx="1"/>
          </p:nvPr>
        </p:nvSpPr>
        <p:spPr/>
        <p:txBody>
          <a:bodyPr>
            <a:normAutofit fontScale="92500" lnSpcReduction="10000"/>
          </a:bodyPr>
          <a:lstStyle/>
          <a:p>
            <a:r>
              <a:rPr lang="en-US" dirty="0"/>
              <a:t>Predictiveness is based on decrease in “impurity” of nodes.</a:t>
            </a:r>
          </a:p>
          <a:p>
            <a:r>
              <a:rPr lang="en-IN" dirty="0"/>
              <a:t>So, the “Sex” feature is a good candidate in the following case, because it almost found the pure patients.</a:t>
            </a:r>
          </a:p>
          <a:p>
            <a:r>
              <a:rPr lang="en-IN" dirty="0"/>
              <a:t>We test “Cholesterol” again here.</a:t>
            </a:r>
          </a:p>
          <a:p>
            <a:r>
              <a:rPr lang="en-IN" dirty="0"/>
              <a:t>As you can see, it results in even more pure leaves.</a:t>
            </a:r>
          </a:p>
          <a:p>
            <a:r>
              <a:rPr lang="en-IN" dirty="0"/>
              <a:t>So, we can easily make a decision here.</a:t>
            </a:r>
          </a:p>
          <a:p>
            <a:endParaRPr lang="en-IN" dirty="0"/>
          </a:p>
          <a:p>
            <a:endParaRPr lang="en-IN" dirty="0"/>
          </a:p>
        </p:txBody>
      </p:sp>
      <p:pic>
        <p:nvPicPr>
          <p:cNvPr id="13" name="Picture 12">
            <a:extLst>
              <a:ext uri="{FF2B5EF4-FFF2-40B4-BE49-F238E27FC236}">
                <a16:creationId xmlns:a16="http://schemas.microsoft.com/office/drawing/2014/main" id="{0FA1390D-4F37-42F6-A3B3-0157F5AEA687}"/>
              </a:ext>
            </a:extLst>
          </p:cNvPr>
          <p:cNvPicPr>
            <a:picLocks noChangeAspect="1"/>
          </p:cNvPicPr>
          <p:nvPr/>
        </p:nvPicPr>
        <p:blipFill>
          <a:blip r:embed="rId4"/>
          <a:stretch>
            <a:fillRect/>
          </a:stretch>
        </p:blipFill>
        <p:spPr>
          <a:xfrm>
            <a:off x="10305334" y="1940109"/>
            <a:ext cx="1048465" cy="696765"/>
          </a:xfrm>
          <a:prstGeom prst="rect">
            <a:avLst/>
          </a:prstGeom>
        </p:spPr>
      </p:pic>
      <p:pic>
        <p:nvPicPr>
          <p:cNvPr id="14" name="Picture 13">
            <a:extLst>
              <a:ext uri="{FF2B5EF4-FFF2-40B4-BE49-F238E27FC236}">
                <a16:creationId xmlns:a16="http://schemas.microsoft.com/office/drawing/2014/main" id="{04FBAEDE-58C8-499B-9F21-E3EEA626158F}"/>
              </a:ext>
            </a:extLst>
          </p:cNvPr>
          <p:cNvPicPr>
            <a:picLocks noChangeAspect="1"/>
          </p:cNvPicPr>
          <p:nvPr/>
        </p:nvPicPr>
        <p:blipFill>
          <a:blip r:embed="rId5"/>
          <a:stretch>
            <a:fillRect/>
          </a:stretch>
        </p:blipFill>
        <p:spPr>
          <a:xfrm>
            <a:off x="11353799" y="2073292"/>
            <a:ext cx="762001" cy="3856001"/>
          </a:xfrm>
          <a:prstGeom prst="rect">
            <a:avLst/>
          </a:prstGeom>
        </p:spPr>
      </p:pic>
      <p:sp>
        <p:nvSpPr>
          <p:cNvPr id="15" name="TextBox 14">
            <a:extLst>
              <a:ext uri="{FF2B5EF4-FFF2-40B4-BE49-F238E27FC236}">
                <a16:creationId xmlns:a16="http://schemas.microsoft.com/office/drawing/2014/main" id="{A7831B6E-69DF-4180-9996-52E002B1BA7B}"/>
              </a:ext>
            </a:extLst>
          </p:cNvPr>
          <p:cNvSpPr txBox="1"/>
          <p:nvPr/>
        </p:nvSpPr>
        <p:spPr>
          <a:xfrm>
            <a:off x="6019800" y="5929293"/>
            <a:ext cx="1401726" cy="369332"/>
          </a:xfrm>
          <a:prstGeom prst="rect">
            <a:avLst/>
          </a:prstGeom>
          <a:noFill/>
        </p:spPr>
        <p:txBody>
          <a:bodyPr wrap="square" rtlCol="0">
            <a:spAutoFit/>
          </a:bodyPr>
          <a:lstStyle/>
          <a:p>
            <a:r>
              <a:rPr lang="en-IN" dirty="0"/>
              <a:t>Pure Node</a:t>
            </a:r>
          </a:p>
        </p:txBody>
      </p:sp>
      <p:cxnSp>
        <p:nvCxnSpPr>
          <p:cNvPr id="17" name="Straight Arrow Connector 16">
            <a:extLst>
              <a:ext uri="{FF2B5EF4-FFF2-40B4-BE49-F238E27FC236}">
                <a16:creationId xmlns:a16="http://schemas.microsoft.com/office/drawing/2014/main" id="{1D2B1968-F6ED-48D5-94FA-CC6B23FC68BE}"/>
              </a:ext>
            </a:extLst>
          </p:cNvPr>
          <p:cNvCxnSpPr/>
          <p:nvPr/>
        </p:nvCxnSpPr>
        <p:spPr>
          <a:xfrm flipV="1">
            <a:off x="6974958" y="5178056"/>
            <a:ext cx="850605" cy="6163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901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833</Words>
  <Application>Microsoft Office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Cambria Math</vt:lpstr>
      <vt:lpstr>Intel Clear</vt:lpstr>
      <vt:lpstr>Intel Clear Light</vt:lpstr>
      <vt:lpstr>Intel Clear Pro</vt:lpstr>
      <vt:lpstr>Times New Roman</vt:lpstr>
      <vt:lpstr>Wingdings</vt:lpstr>
      <vt:lpstr>Office Theme</vt:lpstr>
      <vt:lpstr>Decision Trees</vt:lpstr>
      <vt:lpstr>Introduction</vt:lpstr>
      <vt:lpstr>Case Study: Drug Prediction</vt:lpstr>
      <vt:lpstr>Decision Tree</vt:lpstr>
      <vt:lpstr>How to Build Decision Tree ?</vt:lpstr>
      <vt:lpstr>How to select the effective attribute ?</vt:lpstr>
      <vt:lpstr>Effective Attribute Quest!</vt:lpstr>
      <vt:lpstr>PowerPoint Presentation</vt:lpstr>
      <vt:lpstr>PowerPoint Presentation</vt:lpstr>
      <vt:lpstr>PowerPoint Presentation</vt:lpstr>
      <vt:lpstr>PowerPoint Presentation</vt:lpstr>
      <vt:lpstr>Calculate the entropy at each node (for each Attribute)</vt:lpstr>
      <vt:lpstr>Calculate the entropy at each node (for each Attribute)</vt:lpstr>
      <vt:lpstr>Information Gain</vt:lpstr>
      <vt:lpstr>Comparison of Attributes</vt:lpstr>
      <vt:lpstr>Question</vt:lpstr>
      <vt:lpstr>Repeat!</vt:lpstr>
      <vt:lpstr>Python Hands-on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Foundation for Innovation and Collaborative Education</dc:creator>
  <cp:lastModifiedBy>user</cp:lastModifiedBy>
  <cp:revision>28</cp:revision>
  <dcterms:created xsi:type="dcterms:W3CDTF">2019-04-15T00:21:10Z</dcterms:created>
  <dcterms:modified xsi:type="dcterms:W3CDTF">2022-12-08T08:29:33Z</dcterms:modified>
</cp:coreProperties>
</file>