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638" r:id="rId4"/>
    <p:sldId id="639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49" r:id="rId15"/>
    <p:sldId id="650" r:id="rId16"/>
    <p:sldId id="651" r:id="rId17"/>
    <p:sldId id="652" r:id="rId18"/>
    <p:sldId id="6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undation for Innovation and Collaborative Education" initials="FfIaCE" lastIdx="1" clrIdx="0">
    <p:extLst>
      <p:ext uri="{19B8F6BF-5375-455C-9EA6-DF929625EA0E}">
        <p15:presenceInfo xmlns:p15="http://schemas.microsoft.com/office/powerpoint/2012/main" userId="cb46ab2c32518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3DE"/>
    <a:srgbClr val="79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65B0-2D97-44D4-804F-1824F8B860B2}" type="datetimeFigureOut">
              <a:rPr lang="en-IN" smtClean="0"/>
              <a:pPr/>
              <a:t>17-11-2022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0CCC-D84D-446A-B435-C04EABB949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lessons we are going to learn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26000">
              <a:schemeClr val="accent1">
                <a:lumMod val="71000"/>
                <a:alpha val="48000"/>
              </a:schemeClr>
            </a:gs>
            <a:gs pos="90000">
              <a:schemeClr val="accent1">
                <a:lumMod val="9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6914-5DFF-48DF-BF7C-7223D7DD30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[Workshop Title]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8ABA-479A-48C5-B6B3-955CA014DA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[Description]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0408-F7B9-42F6-B480-90C24FC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32AB3-7F43-4751-9772-195CB2D51EA6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7993-6789-44FE-A2E6-2D0F49C6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5809-FF03-43F0-A6F3-68B10D82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EE6-1145-4DA0-817D-DC8287E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6B02-2A87-4D7C-8C18-311EDABC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6897-87D5-4777-BEFA-9FFF7E4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D318A-28A5-42C6-B8DB-17C0D0535564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B198-BBE4-4F1B-B660-4DF276E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018-78CA-46C2-81B8-C3672689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C1C3-EF6D-4552-BFA2-BDEBCDEE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52EE-9EC6-4F14-AA1C-B58E7808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E698-B835-4454-BEF8-F55426A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E9311-69CA-4C96-B416-15D1D2D57D7D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7076-F1C0-4349-8FC7-5BDED085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BA5F-8BCB-4A1B-A825-9D3BAE3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75C-0EA6-4A5A-8A9D-63B6567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CBA5-CF7F-4B83-BDF7-23718BCE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1E1C-947D-49FD-94BD-8DC77D9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F39F84-126B-401F-A3A4-598491D3325A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20-D3AB-41A8-9100-F5F1665E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162-A6D0-421D-8A29-BED81A5F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5262-2255-4CC8-9212-FF68C0A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6711-DC13-47DF-A887-E02FFD94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8A28-4B63-495E-BE6F-353C321C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B0B9F-7322-4E48-A3AA-8C2E9D6438C7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9030-E13E-40F0-BA9D-BFD2E40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E653-ACA9-4372-8C96-201463ED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82A4-29FD-45DE-BF18-98703FC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C5AF-8DA6-4758-A226-DEB90EE5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44C8-0989-4197-BFAB-DB2CEFB7E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0E187-FF16-4F07-9C30-33BA8011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E392C8-12CD-4482-BA87-631FA8FF1E06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27A1-8D1D-44AA-B725-2F206A79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F852-95BB-4FF6-908C-59BCEF2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BDCC-912F-4DD5-BCEB-06B4B1D0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3603-C443-4C32-BEF9-F116B56D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8E6D-6E83-4741-A62A-3839BAD6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5B182-A6FF-4C4A-A4B2-287DDF8A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ABD36-665E-497B-9D63-2B9A28FA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50EED-2EAA-4ADD-8B2E-E46C40E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90874C-D2D4-4B89-AA9F-12B184189908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1B44B-8C83-42A9-BADB-9CB1C74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4688-DD55-45E5-813E-C5B2F0A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8032-25D0-478A-B4B9-ED8ED3E9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5ABA-5410-46F7-9AB8-A836A3D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9EE350-8144-432C-BE96-0DD4612B090A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9F99D-98AE-4C65-9CDD-9D06D1A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85E5-85E1-4BBF-B398-5BAF912B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E63C5-81A3-44AF-8429-6FFDE5B6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775B0-269E-4197-98A8-CA2075805B82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596C-3243-49C9-BA17-6209CEDB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82B2-B1FE-46C3-B3D9-FC24ED3C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36E5-FE8B-46FE-87A1-FFDA9AA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C6D4-3643-44FF-9CFD-25A6A92C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293A-D3DB-4AD3-A9EC-C6135864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686A-DF38-46EF-B84B-230458C6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46645B-2613-41AE-8447-29434AF2CEC2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8A43-A05E-46B4-8E71-574DE63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4B95-D386-4941-A47A-E9F6ED6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D705-451C-4761-823D-42276B1C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2AC3B-7062-4ECC-8ED6-0640C66D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0E7F-12B4-46C6-AB3F-72F65FFA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3272-3D66-4A00-8A03-D005EA33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0F617-CBD3-4ECF-AF47-96C84DF2A20B}" type="datetime1">
              <a:rPr lang="en-IN" smtClean="0"/>
              <a:pPr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0F99-656D-4C52-9CE1-4E53854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445C-3486-421E-8E84-AC9F9737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9EDFE2C0-4977-418D-B3A7-DADAFF357BE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95093"/>
            <a:ext cx="1440000" cy="4241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364438-6992-4BBF-86CD-95AD57F68B8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gradFill flip="none" rotWithShape="1">
            <a:gsLst>
              <a:gs pos="100000">
                <a:srgbClr val="003C71">
                  <a:lumMod val="96000"/>
                  <a:lumOff val="4000"/>
                </a:srgbClr>
              </a:gs>
              <a:gs pos="13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C2442-1540-4E5C-A36E-D7261EF5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CF79-FCDE-4104-9882-01561604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B15E-7156-49B0-B656-60556DF6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82E-5F02-408B-BDDE-58840AB2342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1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entor@fice.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989-1023-469B-9867-94C3260ED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C++ Programming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AD86-126B-4EFA-B3A7-0C5D31679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Day 4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8A691-D580-42EF-8185-A0FE696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8"/>
          <a:stretch/>
        </p:blipFill>
        <p:spPr>
          <a:xfrm>
            <a:off x="126647" y="78308"/>
            <a:ext cx="1220890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2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access specifies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03202" y="2421209"/>
            <a:ext cx="49203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are 3 types of access modifiers available in C++: </a:t>
            </a:r>
          </a:p>
          <a:p>
            <a:r>
              <a:rPr lang="en-US" b="1" dirty="0" smtClean="0"/>
              <a:t>Public</a:t>
            </a:r>
            <a:endParaRPr lang="en-US" dirty="0" smtClean="0"/>
          </a:p>
          <a:p>
            <a:r>
              <a:rPr lang="en-US" b="1" dirty="0" smtClean="0"/>
              <a:t>Private</a:t>
            </a:r>
            <a:endParaRPr lang="en-US" dirty="0" smtClean="0"/>
          </a:p>
          <a:p>
            <a:r>
              <a:rPr lang="en-US" b="1" dirty="0" smtClean="0"/>
              <a:t>Protected</a:t>
            </a:r>
            <a:endParaRPr lang="en-US" dirty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986" y="1744434"/>
            <a:ext cx="5730522" cy="3683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Function Overloading</a:t>
            </a:r>
            <a:endParaRPr lang="en-US" dirty="0" smtClean="0"/>
          </a:p>
          <a:p>
            <a:r>
              <a:rPr lang="en-US" dirty="0" smtClean="0"/>
              <a:t>Functions having the same name but different parameters is called </a:t>
            </a:r>
            <a:r>
              <a:rPr lang="en-US" b="1" dirty="0" smtClean="0"/>
              <a:t>Function Overloading</a:t>
            </a:r>
            <a:r>
              <a:rPr lang="en-US" b="1" i="1" dirty="0" smtClean="0"/>
              <a:t>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For example:</a:t>
            </a:r>
            <a:endParaRPr lang="en-US" dirty="0" smtClean="0"/>
          </a:p>
          <a:p>
            <a:r>
              <a:rPr lang="en-US" dirty="0" smtClean="0"/>
              <a:t>sum( </a:t>
            </a:r>
            <a:r>
              <a:rPr lang="en-US" dirty="0" err="1" smtClean="0"/>
              <a:t>int</a:t>
            </a:r>
            <a:r>
              <a:rPr lang="en-US" dirty="0" smtClean="0"/>
              <a:t> a, float b)</a:t>
            </a:r>
          </a:p>
          <a:p>
            <a:r>
              <a:rPr lang="en-US" dirty="0" smtClean="0"/>
              <a:t>sum(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r>
              <a:rPr lang="en-US" dirty="0" smtClean="0"/>
              <a:t>sum(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94997"/>
            <a:ext cx="4706257" cy="4270375"/>
          </a:xfrm>
          <a:ln w="12700">
            <a:solidFill>
              <a:srgbClr val="00B050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smtClean="0"/>
              <a:t>class Addition {</a:t>
            </a:r>
          </a:p>
          <a:p>
            <a:pPr>
              <a:buNone/>
            </a:pPr>
            <a:r>
              <a:rPr lang="en-US" dirty="0" smtClean="0"/>
              <a:t>	public: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n1,int n2) {</a:t>
            </a:r>
          </a:p>
          <a:p>
            <a:pPr>
              <a:buNone/>
            </a:pPr>
            <a:r>
              <a:rPr lang="en-US" dirty="0" smtClean="0"/>
              <a:t>			return n1+n2;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n1,int n2,int n3) {</a:t>
            </a:r>
          </a:p>
          <a:p>
            <a:pPr>
              <a:buNone/>
            </a:pPr>
            <a:r>
              <a:rPr lang="en-US" dirty="0" smtClean="0"/>
              <a:t>			return </a:t>
            </a:r>
            <a:r>
              <a:rPr lang="en-US" dirty="0" smtClean="0"/>
              <a:t>n1+n2+n3;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081485" y="2740522"/>
            <a:ext cx="5181600" cy="230832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main(void) {</a:t>
            </a:r>
          </a:p>
          <a:p>
            <a:pPr>
              <a:buNone/>
            </a:pPr>
            <a:r>
              <a:rPr lang="en-US" sz="2400" dirty="0" smtClean="0"/>
              <a:t>	Addition a;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</a:t>
            </a:r>
            <a:r>
              <a:rPr lang="en-US" sz="2400" dirty="0" err="1" smtClean="0"/>
              <a:t>a.add</a:t>
            </a:r>
            <a:r>
              <a:rPr lang="en-US" sz="2400" dirty="0" smtClean="0"/>
              <a:t>(20, 15)&lt;&lt;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</a:t>
            </a:r>
            <a:r>
              <a:rPr lang="en-US" sz="2400" dirty="0" err="1" smtClean="0"/>
              <a:t>a.add</a:t>
            </a:r>
            <a:r>
              <a:rPr lang="en-US" sz="2400" dirty="0" smtClean="0"/>
              <a:t>(81, 162,21);</a:t>
            </a:r>
          </a:p>
          <a:p>
            <a:pPr>
              <a:buNone/>
            </a:pPr>
            <a:r>
              <a:rPr lang="en-US" sz="2400" dirty="0" smtClean="0"/>
              <a:t>	return 0;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14" y="2377168"/>
            <a:ext cx="4067629" cy="28479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Function Overriding</a:t>
            </a:r>
          </a:p>
          <a:p>
            <a:r>
              <a:rPr lang="en-US" dirty="0" smtClean="0"/>
              <a:t>When a derived class has a function with the same name as a function of the base class, it is called </a:t>
            </a:r>
            <a:r>
              <a:rPr lang="en-US" i="1" dirty="0" smtClean="0"/>
              <a:t>Function Overriding.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669" y="719364"/>
            <a:ext cx="6962775" cy="544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077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An abstract class is a class that contains at least one pure virtual function.</a:t>
            </a:r>
          </a:p>
          <a:p>
            <a:r>
              <a:rPr lang="en-US" dirty="0" smtClean="0"/>
              <a:t>Abstract classes cannot be instantiated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142" y="1522383"/>
            <a:ext cx="3934988" cy="3934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314" y="1393371"/>
            <a:ext cx="6995886" cy="493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 err="1" smtClean="0"/>
              <a:t>Funtions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1343" cy="4351338"/>
          </a:xfrm>
        </p:spPr>
        <p:txBody>
          <a:bodyPr/>
          <a:lstStyle/>
          <a:p>
            <a:r>
              <a:rPr lang="en-US" dirty="0" smtClean="0"/>
              <a:t>A virtual function is a member function which is declared within a base class and is re-defined (overridden) by a derived class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pure virtual function in C++, also known as the do-nothing function</a:t>
            </a:r>
            <a:r>
              <a:rPr lang="en-US" dirty="0" smtClean="0"/>
              <a:t>, is a virtual function that does not perform any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9625" y="1550759"/>
            <a:ext cx="4983181" cy="400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 err="1" smtClean="0"/>
              <a:t>Funtions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1343" cy="4351338"/>
          </a:xfrm>
        </p:spPr>
        <p:txBody>
          <a:bodyPr/>
          <a:lstStyle/>
          <a:p>
            <a:r>
              <a:rPr lang="en-US" dirty="0" smtClean="0"/>
              <a:t>A virtual function is a member function which is declared within a base class and is re-defined (overridden) by a derived class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pure virtual function in C++, also known as the do-nothing function</a:t>
            </a:r>
            <a:r>
              <a:rPr lang="en-US" dirty="0" smtClean="0"/>
              <a:t>, is a virtual function that does not perform any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12192000" cy="6356911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3709495" y="5131417"/>
            <a:ext cx="86563" cy="104264"/>
          </a:xfrm>
          <a:custGeom>
            <a:avLst/>
            <a:gdLst>
              <a:gd name="T0" fmla="*/ 0 w 988"/>
              <a:gd name="T1" fmla="*/ 0 h 1969"/>
              <a:gd name="T2" fmla="*/ 0 w 988"/>
              <a:gd name="T3" fmla="*/ 1969 h 1969"/>
              <a:gd name="T4" fmla="*/ 988 w 988"/>
              <a:gd name="T5" fmla="*/ 984 h 1969"/>
              <a:gd name="T6" fmla="*/ 0 w 988"/>
              <a:gd name="T7" fmla="*/ 0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1969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05966" y="209792"/>
            <a:ext cx="9462053" cy="13376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defRPr>
            </a:lvl1pPr>
          </a:lstStyle>
          <a:p>
            <a:pPr algn="ctr">
              <a:defRPr/>
            </a:pPr>
            <a:r>
              <a:rPr lang="en-US" sz="3733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info@fice.in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mentor@fice.in</a:t>
            </a:r>
          </a:p>
          <a:p>
            <a:endParaRPr lang="en-IN" sz="4267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-25400"/>
            <a:ext cx="12192000" cy="638001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  <a:hlinkClick r:id="rId4"/>
              </a:rPr>
              <a:t>mentor@fice.in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www.fice.in</a:t>
            </a:r>
          </a:p>
        </p:txBody>
      </p:sp>
    </p:spTree>
    <p:extLst>
      <p:ext uri="{BB962C8B-B14F-4D97-AF65-F5344CB8AC3E}">
        <p14:creationId xmlns:p14="http://schemas.microsoft.com/office/powerpoint/2010/main" val="42088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4C9B-23E5-4670-A8BB-50E02982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97B2-8DD6-4C7B-8B82-9535BF27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· Object Oriented Programming Paradigms with C++ </a:t>
            </a:r>
          </a:p>
          <a:p>
            <a:r>
              <a:rPr lang="en-US" dirty="0" smtClean="0"/>
              <a:t>· Inheritance and access </a:t>
            </a:r>
            <a:r>
              <a:rPr lang="en-US" dirty="0" err="1" smtClean="0"/>
              <a:t>specifiers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· Overloading and overriding concepts </a:t>
            </a:r>
          </a:p>
          <a:p>
            <a:r>
              <a:rPr lang="en-US" dirty="0" smtClean="0"/>
              <a:t>· Abstract Classes and virtual functions </a:t>
            </a:r>
          </a:p>
          <a:p>
            <a:r>
              <a:rPr lang="en-US" dirty="0" smtClean="0"/>
              <a:t>· Logical Programming (Exercises)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6049D-AAF2-4B53-8B54-73B89FDA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5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4C9B-23E5-4670-A8BB-50E02982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· Introduction to C++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97B2-8DD6-4C7B-8B82-9535BF27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C++</a:t>
            </a:r>
            <a:r>
              <a:rPr lang="en-US" dirty="0" smtClean="0"/>
              <a:t> is a middle-level programming language developed by </a:t>
            </a:r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</a:t>
            </a:r>
            <a:r>
              <a:rPr lang="en-US" dirty="0" smtClean="0"/>
              <a:t> starting in 1979 at Bell Labs. </a:t>
            </a:r>
            <a:r>
              <a:rPr lang="en-US" b="1" dirty="0" smtClean="0"/>
              <a:t>C++</a:t>
            </a:r>
            <a:r>
              <a:rPr lang="en-US" dirty="0" smtClean="0"/>
              <a:t> runs on a variety of platforms, such as Windows, Mac OS, and the various versions of UNIX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6049D-AAF2-4B53-8B54-73B89FDA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c and C++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47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121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21">
                <a:tc>
                  <a:txBody>
                    <a:bodyPr/>
                    <a:lstStyle/>
                    <a:p>
                      <a:r>
                        <a:rPr lang="en-US" dirty="0" smtClean="0"/>
                        <a:t>C contains 32 keywords.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contains 63 keywords.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121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object Oriented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Oriented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121">
                <a:tc>
                  <a:txBody>
                    <a:bodyPr/>
                    <a:lstStyle/>
                    <a:p>
                      <a:r>
                        <a:rPr lang="en-US" dirty="0" smtClean="0"/>
                        <a:t>C is a subset of 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Every C Program is a C++ program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121">
                <a:tc>
                  <a:txBody>
                    <a:bodyPr/>
                    <a:lstStyle/>
                    <a:p>
                      <a:r>
                        <a:rPr lang="en-US" dirty="0" smtClean="0"/>
                        <a:t>Overloading not supported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overloading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 Paradigms with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7" name="Picture 6" descr="OOPs-Concep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407886"/>
            <a:ext cx="5724525" cy="4883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 Paradigms with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64458" y="1840636"/>
            <a:ext cx="41946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Object</a:t>
            </a:r>
          </a:p>
          <a:p>
            <a:r>
              <a:rPr lang="en-US" sz="2400" dirty="0" smtClean="0"/>
              <a:t>Any entity that has state and behavior is known as an object. For example: chair, pen, table, keyboard, bike etc. It can be physical and logical.</a:t>
            </a:r>
          </a:p>
          <a:p>
            <a:r>
              <a:rPr lang="en-US" sz="2400" b="1" dirty="0" smtClean="0"/>
              <a:t>Class</a:t>
            </a:r>
          </a:p>
          <a:p>
            <a:r>
              <a:rPr lang="en-US" sz="2400" b="1" dirty="0" smtClean="0"/>
              <a:t>Collection of objects</a:t>
            </a:r>
            <a:r>
              <a:rPr lang="en-US" sz="2400" dirty="0" smtClean="0"/>
              <a:t> is called class. It is a logical entity.</a:t>
            </a:r>
            <a:endParaRPr lang="en-US" sz="2400" dirty="0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769" y="1504336"/>
            <a:ext cx="7460928" cy="4762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 Paradigms with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27315" y="1535837"/>
            <a:ext cx="57041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class Car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  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Wheels;</a:t>
            </a:r>
          </a:p>
          <a:p>
            <a:r>
              <a:rPr lang="en-US" sz="2000" b="1" dirty="0" smtClean="0"/>
              <a:t>  	string Bumpers;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Exhaust</a:t>
            </a:r>
          </a:p>
          <a:p>
            <a:r>
              <a:rPr lang="en-US" sz="2000" b="1" dirty="0" smtClean="0"/>
              <a:t>     public:</a:t>
            </a:r>
          </a:p>
          <a:p>
            <a:r>
              <a:rPr lang="en-US" sz="2000" b="1" dirty="0" smtClean="0"/>
              <a:t>  	void Speed(){}</a:t>
            </a:r>
          </a:p>
          <a:p>
            <a:r>
              <a:rPr lang="en-US" sz="2000" b="1" dirty="0" smtClean="0"/>
              <a:t>	void Engine(){}</a:t>
            </a:r>
          </a:p>
          <a:p>
            <a:r>
              <a:rPr lang="en-US" sz="2000" b="1" dirty="0" smtClean="0"/>
              <a:t>	void Mileage(){}	</a:t>
            </a:r>
          </a:p>
          <a:p>
            <a:r>
              <a:rPr lang="en-US" sz="2000" b="1" dirty="0" smtClean="0"/>
              <a:t>};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	Car c1; // c1 is a object</a:t>
            </a:r>
          </a:p>
          <a:p>
            <a:r>
              <a:rPr lang="en-US" sz="2000" b="1" dirty="0" smtClean="0"/>
              <a:t>}</a:t>
            </a:r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746" y="1639399"/>
            <a:ext cx="5258687" cy="3992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access specifies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09601" y="1855151"/>
            <a:ext cx="37737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When one object acquires all the properties and behaviors of parent object</a:t>
            </a:r>
            <a:r>
              <a:rPr lang="en-US" sz="2000" dirty="0" smtClean="0"/>
              <a:t> i.e. known as inheritance. It provides code reusability</a:t>
            </a:r>
            <a:endParaRPr lang="en-US" sz="2000" b="1" dirty="0" smtClean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886" y="1353791"/>
            <a:ext cx="7411485" cy="4963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access specifies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80573" y="1376180"/>
            <a:ext cx="49203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Vehicle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wheels;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passengers; </a:t>
            </a:r>
          </a:p>
          <a:p>
            <a:r>
              <a:rPr lang="en-US" dirty="0" smtClean="0"/>
              <a:t>	public: </a:t>
            </a:r>
          </a:p>
          <a:p>
            <a:r>
              <a:rPr lang="en-US" dirty="0" smtClean="0"/>
              <a:t>		void </a:t>
            </a:r>
            <a:r>
              <a:rPr lang="en-US" dirty="0" err="1" smtClean="0"/>
              <a:t>set_wheels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num) { </a:t>
            </a:r>
          </a:p>
          <a:p>
            <a:r>
              <a:rPr lang="en-US" dirty="0" smtClean="0"/>
              <a:t>			wheels = num;</a:t>
            </a:r>
          </a:p>
          <a:p>
            <a:r>
              <a:rPr lang="en-US" dirty="0" smtClean="0"/>
              <a:t>		 }</a:t>
            </a:r>
          </a:p>
          <a:p>
            <a:r>
              <a:rPr lang="en-US" dirty="0" smtClean="0"/>
              <a:t>		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get_wheels</a:t>
            </a:r>
            <a:r>
              <a:rPr lang="en-US" dirty="0" smtClean="0"/>
              <a:t>() { </a:t>
            </a:r>
          </a:p>
          <a:p>
            <a:r>
              <a:rPr lang="en-US" dirty="0" smtClean="0"/>
              <a:t>			return wheels; </a:t>
            </a:r>
          </a:p>
          <a:p>
            <a:r>
              <a:rPr lang="en-US" dirty="0" smtClean="0"/>
              <a:t>		} </a:t>
            </a:r>
          </a:p>
          <a:p>
            <a:r>
              <a:rPr lang="en-US" dirty="0" smtClean="0"/>
              <a:t>		void </a:t>
            </a:r>
            <a:r>
              <a:rPr lang="en-US" dirty="0" err="1" smtClean="0"/>
              <a:t>set_pass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num) { </a:t>
            </a:r>
          </a:p>
          <a:p>
            <a:r>
              <a:rPr lang="en-US" dirty="0" smtClean="0"/>
              <a:t>			passengers = num; </a:t>
            </a:r>
          </a:p>
          <a:p>
            <a:r>
              <a:rPr lang="en-US" dirty="0" smtClean="0"/>
              <a:t>		}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get_pass</a:t>
            </a:r>
            <a:r>
              <a:rPr lang="en-US" dirty="0" smtClean="0"/>
              <a:t>() { </a:t>
            </a:r>
          </a:p>
          <a:p>
            <a:r>
              <a:rPr lang="en-US" dirty="0" smtClean="0"/>
              <a:t>			return passengers; </a:t>
            </a:r>
          </a:p>
          <a:p>
            <a:r>
              <a:rPr lang="en-US" dirty="0" smtClean="0"/>
              <a:t>		} </a:t>
            </a:r>
          </a:p>
          <a:p>
            <a:r>
              <a:rPr lang="en-US" dirty="0" smtClean="0"/>
              <a:t>};</a:t>
            </a:r>
            <a:endParaRPr lang="en-US" b="1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08914" y="2075542"/>
            <a:ext cx="618308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class truck : public Vehicle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cargo;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public: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set_cargo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size)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	cargo = size;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get_cargo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return cargo;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void show();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};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518</Words>
  <Application>Microsoft Office PowerPoint</Application>
  <PresentationFormat>Widescreen</PresentationFormat>
  <Paragraphs>153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Intel Clear</vt:lpstr>
      <vt:lpstr>Intel Clear Light</vt:lpstr>
      <vt:lpstr>Intel Clear Pro</vt:lpstr>
      <vt:lpstr>Times New Roman</vt:lpstr>
      <vt:lpstr>Wingdings</vt:lpstr>
      <vt:lpstr>Office Theme</vt:lpstr>
      <vt:lpstr>C++ Programming</vt:lpstr>
      <vt:lpstr>Contents</vt:lpstr>
      <vt:lpstr>· Introduction to C++ </vt:lpstr>
      <vt:lpstr>Difference between c and C++</vt:lpstr>
      <vt:lpstr>Object Oriented Programming Paradigms with C++</vt:lpstr>
      <vt:lpstr>Object Oriented Programming Paradigms with C++</vt:lpstr>
      <vt:lpstr>Object Oriented Programming Paradigms with C++</vt:lpstr>
      <vt:lpstr>Inheritance and access specifies</vt:lpstr>
      <vt:lpstr>Inheritance and access specifies</vt:lpstr>
      <vt:lpstr>Inheritance and access specifies</vt:lpstr>
      <vt:lpstr>Function Overloading</vt:lpstr>
      <vt:lpstr>Function Overloading</vt:lpstr>
      <vt:lpstr>Function Overriding</vt:lpstr>
      <vt:lpstr>Abstract Class</vt:lpstr>
      <vt:lpstr>Abstract Class</vt:lpstr>
      <vt:lpstr>Virtual Funtions</vt:lpstr>
      <vt:lpstr>Virtual Funtions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Foundation for Innovation and Collaborative Education</dc:creator>
  <cp:lastModifiedBy>user</cp:lastModifiedBy>
  <cp:revision>24</cp:revision>
  <dcterms:created xsi:type="dcterms:W3CDTF">2019-04-15T00:21:10Z</dcterms:created>
  <dcterms:modified xsi:type="dcterms:W3CDTF">2022-11-17T08:44:20Z</dcterms:modified>
</cp:coreProperties>
</file>