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9"/>
  </p:notesMasterIdLst>
  <p:sldIdLst>
    <p:sldId id="276" r:id="rId2"/>
    <p:sldId id="275" r:id="rId3"/>
    <p:sldId id="257" r:id="rId4"/>
    <p:sldId id="274" r:id="rId5"/>
    <p:sldId id="304" r:id="rId6"/>
    <p:sldId id="282" r:id="rId7"/>
    <p:sldId id="305" r:id="rId8"/>
    <p:sldId id="283" r:id="rId9"/>
    <p:sldId id="288" r:id="rId10"/>
    <p:sldId id="289" r:id="rId11"/>
    <p:sldId id="306" r:id="rId12"/>
    <p:sldId id="281" r:id="rId13"/>
    <p:sldId id="284" r:id="rId14"/>
    <p:sldId id="279" r:id="rId15"/>
    <p:sldId id="287" r:id="rId16"/>
    <p:sldId id="299" r:id="rId17"/>
    <p:sldId id="300" r:id="rId18"/>
    <p:sldId id="290" r:id="rId19"/>
    <p:sldId id="262" r:id="rId20"/>
    <p:sldId id="303" r:id="rId21"/>
    <p:sldId id="301" r:id="rId22"/>
    <p:sldId id="291" r:id="rId23"/>
    <p:sldId id="292" r:id="rId24"/>
    <p:sldId id="293" r:id="rId25"/>
    <p:sldId id="294" r:id="rId26"/>
    <p:sldId id="296" r:id="rId27"/>
    <p:sldId id="29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A401DC-1307-4938-A328-E378DA4994AB}">
          <p14:sldIdLst>
            <p14:sldId id="276"/>
            <p14:sldId id="275"/>
            <p14:sldId id="257"/>
            <p14:sldId id="274"/>
            <p14:sldId id="304"/>
            <p14:sldId id="282"/>
            <p14:sldId id="305"/>
            <p14:sldId id="283"/>
            <p14:sldId id="288"/>
            <p14:sldId id="289"/>
            <p14:sldId id="306"/>
            <p14:sldId id="281"/>
            <p14:sldId id="284"/>
            <p14:sldId id="279"/>
            <p14:sldId id="287"/>
            <p14:sldId id="299"/>
            <p14:sldId id="300"/>
            <p14:sldId id="290"/>
            <p14:sldId id="262"/>
            <p14:sldId id="303"/>
            <p14:sldId id="301"/>
            <p14:sldId id="291"/>
            <p14:sldId id="292"/>
            <p14:sldId id="293"/>
            <p14:sldId id="294"/>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esh Rajgure" initials="YR" lastIdx="2" clrIdx="0">
    <p:extLst>
      <p:ext uri="{19B8F6BF-5375-455C-9EA6-DF929625EA0E}">
        <p15:presenceInfo xmlns:p15="http://schemas.microsoft.com/office/powerpoint/2012/main" userId="98298d3d6fb12f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006"/>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40759-FED3-4787-A156-7AD7C4454D00}" type="doc">
      <dgm:prSet loTypeId="urn:microsoft.com/office/officeart/2008/layout/RadialCluster" loCatId="cycle" qsTypeId="urn:microsoft.com/office/officeart/2005/8/quickstyle/simple1" qsCatId="simple" csTypeId="urn:microsoft.com/office/officeart/2005/8/colors/colorful5" csCatId="colorful" phldr="1"/>
      <dgm:spPr/>
      <dgm:t>
        <a:bodyPr/>
        <a:lstStyle/>
        <a:p>
          <a:endParaRPr lang="en-IN"/>
        </a:p>
      </dgm:t>
    </dgm:pt>
    <dgm:pt modelId="{EE0C9B66-1563-44B6-95D3-373C4A8DCD8D}">
      <dgm:prSet phldrT="[Text]"/>
      <dgm:spPr/>
      <dgm:t>
        <a:bodyPr/>
        <a:lstStyle/>
        <a:p>
          <a:r>
            <a:rPr lang="en-IN" dirty="0"/>
            <a:t>Fuzzy Logic Module</a:t>
          </a:r>
        </a:p>
      </dgm:t>
    </dgm:pt>
    <dgm:pt modelId="{8F52E9D9-46A7-44C5-903E-F5B9C5430FC3}" type="parTrans" cxnId="{3D8E4CA9-E900-4E51-81B9-C56D6B12D681}">
      <dgm:prSet/>
      <dgm:spPr/>
      <dgm:t>
        <a:bodyPr/>
        <a:lstStyle/>
        <a:p>
          <a:endParaRPr lang="en-IN"/>
        </a:p>
      </dgm:t>
    </dgm:pt>
    <dgm:pt modelId="{AC0CF305-932D-4C57-B6B0-6A7FC1327BE6}" type="sibTrans" cxnId="{3D8E4CA9-E900-4E51-81B9-C56D6B12D681}">
      <dgm:prSet/>
      <dgm:spPr/>
      <dgm:t>
        <a:bodyPr/>
        <a:lstStyle/>
        <a:p>
          <a:endParaRPr lang="en-IN"/>
        </a:p>
      </dgm:t>
    </dgm:pt>
    <dgm:pt modelId="{FFFB2CA1-B475-4F57-82AB-DB5EBB430E00}">
      <dgm:prSet phldrT="[Text]"/>
      <dgm:spPr/>
      <dgm:t>
        <a:bodyPr/>
        <a:lstStyle/>
        <a:p>
          <a:r>
            <a:rPr lang="en-IN" dirty="0"/>
            <a:t>Machine Learning Module</a:t>
          </a:r>
        </a:p>
      </dgm:t>
    </dgm:pt>
    <dgm:pt modelId="{E14EAC86-9EEB-4241-9D1B-D7E82051B3FE}" type="parTrans" cxnId="{065BC9A4-55B7-460C-9AF0-CC842E846700}">
      <dgm:prSet>
        <dgm:style>
          <a:lnRef idx="0">
            <a:scrgbClr r="0" g="0" b="0"/>
          </a:lnRef>
          <a:fillRef idx="0">
            <a:scrgbClr r="0" g="0" b="0"/>
          </a:fillRef>
          <a:effectRef idx="0">
            <a:scrgbClr r="0" g="0" b="0"/>
          </a:effectRef>
          <a:fontRef idx="minor">
            <a:schemeClr val="tx1"/>
          </a:fontRef>
        </dgm:style>
      </dgm:prSet>
      <dgm:spPr>
        <a:ln w="15875" cap="flat" cmpd="sng" algn="ctr">
          <a:solidFill>
            <a:schemeClr val="bg1"/>
          </a:solidFill>
          <a:prstDash val="solid"/>
          <a:round/>
          <a:headEnd type="arrow" w="med" len="med"/>
          <a:tailEnd type="none" w="med" len="med"/>
        </a:ln>
      </dgm:spPr>
      <dgm:t>
        <a:bodyPr/>
        <a:lstStyle/>
        <a:p>
          <a:endParaRPr lang="en-IN"/>
        </a:p>
      </dgm:t>
    </dgm:pt>
    <dgm:pt modelId="{6083E8FE-A37F-42D8-A9BC-C5AB9EA3B2F1}" type="sibTrans" cxnId="{065BC9A4-55B7-460C-9AF0-CC842E846700}">
      <dgm:prSet/>
      <dgm:spPr/>
      <dgm:t>
        <a:bodyPr/>
        <a:lstStyle/>
        <a:p>
          <a:endParaRPr lang="en-IN"/>
        </a:p>
      </dgm:t>
    </dgm:pt>
    <dgm:pt modelId="{F9B02955-2EE4-425A-BACA-103EEE200856}">
      <dgm:prSet phldrT="[Text]"/>
      <dgm:spPr/>
      <dgm:t>
        <a:bodyPr/>
        <a:lstStyle/>
        <a:p>
          <a:r>
            <a:rPr lang="en-IN" dirty="0"/>
            <a:t>Sentiment Analysis Module</a:t>
          </a:r>
        </a:p>
      </dgm:t>
    </dgm:pt>
    <dgm:pt modelId="{1BC97119-DFAD-4A0B-9D70-0053B5EBE9DA}" type="parTrans" cxnId="{8072F9F3-29C3-49BF-8291-50D74741B970}">
      <dgm:prSet/>
      <dgm:spPr>
        <a:ln>
          <a:headEnd type="arrow"/>
        </a:ln>
      </dgm:spPr>
      <dgm:t>
        <a:bodyPr/>
        <a:lstStyle/>
        <a:p>
          <a:endParaRPr lang="en-IN"/>
        </a:p>
      </dgm:t>
    </dgm:pt>
    <dgm:pt modelId="{B6EAF88C-5C4F-4DFE-B3D5-72DEB9662D80}" type="sibTrans" cxnId="{8072F9F3-29C3-49BF-8291-50D74741B970}">
      <dgm:prSet/>
      <dgm:spPr/>
      <dgm:t>
        <a:bodyPr/>
        <a:lstStyle/>
        <a:p>
          <a:endParaRPr lang="en-IN"/>
        </a:p>
      </dgm:t>
    </dgm:pt>
    <dgm:pt modelId="{D55535F0-55ED-401E-84D6-DAE4A4282C13}" type="pres">
      <dgm:prSet presAssocID="{E7740759-FED3-4787-A156-7AD7C4454D00}" presName="Name0" presStyleCnt="0">
        <dgm:presLayoutVars>
          <dgm:chMax val="1"/>
          <dgm:chPref val="1"/>
          <dgm:dir/>
          <dgm:animOne val="branch"/>
          <dgm:animLvl val="lvl"/>
        </dgm:presLayoutVars>
      </dgm:prSet>
      <dgm:spPr/>
    </dgm:pt>
    <dgm:pt modelId="{CBEDCE43-4FF6-43FB-817C-06840C11BA4B}" type="pres">
      <dgm:prSet presAssocID="{EE0C9B66-1563-44B6-95D3-373C4A8DCD8D}" presName="singleCycle" presStyleCnt="0"/>
      <dgm:spPr/>
    </dgm:pt>
    <dgm:pt modelId="{70ECD492-3EE5-45AF-8E09-9AD1D9134E54}" type="pres">
      <dgm:prSet presAssocID="{EE0C9B66-1563-44B6-95D3-373C4A8DCD8D}" presName="singleCenter" presStyleLbl="node1" presStyleIdx="0" presStyleCnt="3" custScaleX="168751" custScaleY="53862" custLinFactNeighborX="60128" custLinFactNeighborY="-225">
        <dgm:presLayoutVars>
          <dgm:chMax val="7"/>
          <dgm:chPref val="7"/>
        </dgm:presLayoutVars>
      </dgm:prSet>
      <dgm:spPr/>
    </dgm:pt>
    <dgm:pt modelId="{88AC8D04-4D68-4578-A276-DF4418F098ED}" type="pres">
      <dgm:prSet presAssocID="{E14EAC86-9EEB-4241-9D1B-D7E82051B3FE}" presName="Name56" presStyleLbl="parChTrans1D2" presStyleIdx="0" presStyleCnt="2"/>
      <dgm:spPr/>
    </dgm:pt>
    <dgm:pt modelId="{ABA05CBD-AA60-45DD-B2C6-7BFD64ABE08E}" type="pres">
      <dgm:prSet presAssocID="{FFFB2CA1-B475-4F57-82AB-DB5EBB430E00}" presName="text0" presStyleLbl="node1" presStyleIdx="1" presStyleCnt="3" custScaleX="284749" custRadScaleRad="107935" custRadScaleInc="-69122">
        <dgm:presLayoutVars>
          <dgm:bulletEnabled val="1"/>
        </dgm:presLayoutVars>
      </dgm:prSet>
      <dgm:spPr/>
    </dgm:pt>
    <dgm:pt modelId="{BCA84548-B014-4665-B75F-095748ACD6B9}" type="pres">
      <dgm:prSet presAssocID="{1BC97119-DFAD-4A0B-9D70-0053B5EBE9DA}" presName="Name56" presStyleLbl="parChTrans1D2" presStyleIdx="1" presStyleCnt="2"/>
      <dgm:spPr/>
    </dgm:pt>
    <dgm:pt modelId="{245683DF-3FFF-4876-AEA1-B59429B6AA9B}" type="pres">
      <dgm:prSet presAssocID="{F9B02955-2EE4-425A-BACA-103EEE200856}" presName="text0" presStyleLbl="node1" presStyleIdx="2" presStyleCnt="3" custScaleX="286952" custRadScaleRad="111755" custRadScaleInc="62992">
        <dgm:presLayoutVars>
          <dgm:bulletEnabled val="1"/>
        </dgm:presLayoutVars>
      </dgm:prSet>
      <dgm:spPr/>
    </dgm:pt>
  </dgm:ptLst>
  <dgm:cxnLst>
    <dgm:cxn modelId="{612A6339-F426-42A3-AD67-25BB54E35541}" type="presOf" srcId="{EE0C9B66-1563-44B6-95D3-373C4A8DCD8D}" destId="{70ECD492-3EE5-45AF-8E09-9AD1D9134E54}" srcOrd="0" destOrd="0" presId="urn:microsoft.com/office/officeart/2008/layout/RadialCluster"/>
    <dgm:cxn modelId="{E59940A2-CB62-450C-8B86-0A6E478DBB30}" type="presOf" srcId="{1BC97119-DFAD-4A0B-9D70-0053B5EBE9DA}" destId="{BCA84548-B014-4665-B75F-095748ACD6B9}" srcOrd="0" destOrd="0" presId="urn:microsoft.com/office/officeart/2008/layout/RadialCluster"/>
    <dgm:cxn modelId="{065BC9A4-55B7-460C-9AF0-CC842E846700}" srcId="{EE0C9B66-1563-44B6-95D3-373C4A8DCD8D}" destId="{FFFB2CA1-B475-4F57-82AB-DB5EBB430E00}" srcOrd="0" destOrd="0" parTransId="{E14EAC86-9EEB-4241-9D1B-D7E82051B3FE}" sibTransId="{6083E8FE-A37F-42D8-A9BC-C5AB9EA3B2F1}"/>
    <dgm:cxn modelId="{3D8E4CA9-E900-4E51-81B9-C56D6B12D681}" srcId="{E7740759-FED3-4787-A156-7AD7C4454D00}" destId="{EE0C9B66-1563-44B6-95D3-373C4A8DCD8D}" srcOrd="0" destOrd="0" parTransId="{8F52E9D9-46A7-44C5-903E-F5B9C5430FC3}" sibTransId="{AC0CF305-932D-4C57-B6B0-6A7FC1327BE6}"/>
    <dgm:cxn modelId="{D582BDB1-AF08-44A5-9E5E-2E496B002705}" type="presOf" srcId="{FFFB2CA1-B475-4F57-82AB-DB5EBB430E00}" destId="{ABA05CBD-AA60-45DD-B2C6-7BFD64ABE08E}" srcOrd="0" destOrd="0" presId="urn:microsoft.com/office/officeart/2008/layout/RadialCluster"/>
    <dgm:cxn modelId="{21990ECB-304E-409F-BE61-55AF5945D43C}" type="presOf" srcId="{E7740759-FED3-4787-A156-7AD7C4454D00}" destId="{D55535F0-55ED-401E-84D6-DAE4A4282C13}" srcOrd="0" destOrd="0" presId="urn:microsoft.com/office/officeart/2008/layout/RadialCluster"/>
    <dgm:cxn modelId="{0B4342D1-AA4B-441B-AE2B-6653FC1197B6}" type="presOf" srcId="{E14EAC86-9EEB-4241-9D1B-D7E82051B3FE}" destId="{88AC8D04-4D68-4578-A276-DF4418F098ED}" srcOrd="0" destOrd="0" presId="urn:microsoft.com/office/officeart/2008/layout/RadialCluster"/>
    <dgm:cxn modelId="{E5C9DAD6-B691-4B88-9FE8-3D9351044FD3}" type="presOf" srcId="{F9B02955-2EE4-425A-BACA-103EEE200856}" destId="{245683DF-3FFF-4876-AEA1-B59429B6AA9B}" srcOrd="0" destOrd="0" presId="urn:microsoft.com/office/officeart/2008/layout/RadialCluster"/>
    <dgm:cxn modelId="{8072F9F3-29C3-49BF-8291-50D74741B970}" srcId="{EE0C9B66-1563-44B6-95D3-373C4A8DCD8D}" destId="{F9B02955-2EE4-425A-BACA-103EEE200856}" srcOrd="1" destOrd="0" parTransId="{1BC97119-DFAD-4A0B-9D70-0053B5EBE9DA}" sibTransId="{B6EAF88C-5C4F-4DFE-B3D5-72DEB9662D80}"/>
    <dgm:cxn modelId="{03C5556C-145B-43D5-A659-BB3EAB9FB2BE}" type="presParOf" srcId="{D55535F0-55ED-401E-84D6-DAE4A4282C13}" destId="{CBEDCE43-4FF6-43FB-817C-06840C11BA4B}" srcOrd="0" destOrd="0" presId="urn:microsoft.com/office/officeart/2008/layout/RadialCluster"/>
    <dgm:cxn modelId="{D56DFD0D-69C8-4FF2-84D4-AA4CE0E2D319}" type="presParOf" srcId="{CBEDCE43-4FF6-43FB-817C-06840C11BA4B}" destId="{70ECD492-3EE5-45AF-8E09-9AD1D9134E54}" srcOrd="0" destOrd="0" presId="urn:microsoft.com/office/officeart/2008/layout/RadialCluster"/>
    <dgm:cxn modelId="{6D63E6B9-8231-477D-B4DB-713A4AFDE45D}" type="presParOf" srcId="{CBEDCE43-4FF6-43FB-817C-06840C11BA4B}" destId="{88AC8D04-4D68-4578-A276-DF4418F098ED}" srcOrd="1" destOrd="0" presId="urn:microsoft.com/office/officeart/2008/layout/RadialCluster"/>
    <dgm:cxn modelId="{7ECACCE8-8066-4964-95D0-E3534F203ED9}" type="presParOf" srcId="{CBEDCE43-4FF6-43FB-817C-06840C11BA4B}" destId="{ABA05CBD-AA60-45DD-B2C6-7BFD64ABE08E}" srcOrd="2" destOrd="0" presId="urn:microsoft.com/office/officeart/2008/layout/RadialCluster"/>
    <dgm:cxn modelId="{3BEB79E4-48DF-4739-A45D-9E9DDB63458C}" type="presParOf" srcId="{CBEDCE43-4FF6-43FB-817C-06840C11BA4B}" destId="{BCA84548-B014-4665-B75F-095748ACD6B9}" srcOrd="3" destOrd="0" presId="urn:microsoft.com/office/officeart/2008/layout/RadialCluster"/>
    <dgm:cxn modelId="{ACCA39E6-7968-464B-AD03-C9CE7DBE7568}" type="presParOf" srcId="{CBEDCE43-4FF6-43FB-817C-06840C11BA4B}" destId="{245683DF-3FFF-4876-AEA1-B59429B6AA9B}"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CD492-3EE5-45AF-8E09-9AD1D9134E54}">
      <dsp:nvSpPr>
        <dsp:cNvPr id="0" name=""/>
        <dsp:cNvSpPr/>
      </dsp:nvSpPr>
      <dsp:spPr>
        <a:xfrm>
          <a:off x="5594478" y="2261803"/>
          <a:ext cx="2743216" cy="8755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Fuzzy Logic Module</a:t>
          </a:r>
        </a:p>
      </dsp:txBody>
      <dsp:txXfrm>
        <a:off x="5637220" y="2304545"/>
        <a:ext cx="2657732" cy="790096"/>
      </dsp:txXfrm>
    </dsp:sp>
    <dsp:sp modelId="{88AC8D04-4D68-4578-A276-DF4418F098ED}">
      <dsp:nvSpPr>
        <dsp:cNvPr id="0" name=""/>
        <dsp:cNvSpPr/>
      </dsp:nvSpPr>
      <dsp:spPr>
        <a:xfrm rot="11580986">
          <a:off x="3824441" y="2180591"/>
          <a:ext cx="1793072" cy="0"/>
        </a:xfrm>
        <a:custGeom>
          <a:avLst/>
          <a:gdLst/>
          <a:ahLst/>
          <a:cxnLst/>
          <a:rect l="0" t="0" r="0" b="0"/>
          <a:pathLst>
            <a:path>
              <a:moveTo>
                <a:pt x="0" y="0"/>
              </a:moveTo>
              <a:lnTo>
                <a:pt x="1793072" y="0"/>
              </a:lnTo>
            </a:path>
          </a:pathLst>
        </a:custGeom>
        <a:noFill/>
        <a:ln w="15875" cap="flat" cmpd="sng" algn="ctr">
          <a:solidFill>
            <a:schemeClr val="bg1"/>
          </a:solidFill>
          <a:prstDash val="solid"/>
          <a:round/>
          <a:headEnd type="arrow" w="med" len="med"/>
          <a:tailEnd type="none" w="med" len="med"/>
        </a:ln>
        <a:effectLst/>
      </dsp:spPr>
      <dsp:style>
        <a:lnRef idx="0">
          <a:scrgbClr r="0" g="0" b="0"/>
        </a:lnRef>
        <a:fillRef idx="0">
          <a:scrgbClr r="0" g="0" b="0"/>
        </a:fillRef>
        <a:effectRef idx="0">
          <a:scrgbClr r="0" g="0" b="0"/>
        </a:effectRef>
        <a:fontRef idx="minor">
          <a:schemeClr val="tx1"/>
        </a:fontRef>
      </dsp:style>
    </dsp:sp>
    <dsp:sp modelId="{ABA05CBD-AA60-45DD-B2C6-7BFD64ABE08E}">
      <dsp:nvSpPr>
        <dsp:cNvPr id="0" name=""/>
        <dsp:cNvSpPr/>
      </dsp:nvSpPr>
      <dsp:spPr>
        <a:xfrm>
          <a:off x="746128" y="1075618"/>
          <a:ext cx="3101349" cy="1089152"/>
        </a:xfrm>
        <a:prstGeom prst="round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t>Machine Learning Module</a:t>
          </a:r>
        </a:p>
      </dsp:txBody>
      <dsp:txXfrm>
        <a:off x="799296" y="1128786"/>
        <a:ext cx="2995013" cy="982816"/>
      </dsp:txXfrm>
    </dsp:sp>
    <dsp:sp modelId="{BCA84548-B014-4665-B75F-095748ACD6B9}">
      <dsp:nvSpPr>
        <dsp:cNvPr id="0" name=""/>
        <dsp:cNvSpPr/>
      </dsp:nvSpPr>
      <dsp:spPr>
        <a:xfrm rot="9831776">
          <a:off x="3870008" y="3340911"/>
          <a:ext cx="1759124" cy="0"/>
        </a:xfrm>
        <a:custGeom>
          <a:avLst/>
          <a:gdLst/>
          <a:ahLst/>
          <a:cxnLst/>
          <a:rect l="0" t="0" r="0" b="0"/>
          <a:pathLst>
            <a:path>
              <a:moveTo>
                <a:pt x="0" y="0"/>
              </a:moveTo>
              <a:lnTo>
                <a:pt x="1759124" y="0"/>
              </a:lnTo>
            </a:path>
          </a:pathLst>
        </a:custGeom>
        <a:noFill/>
        <a:ln w="19050" cap="rnd"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245683DF-3FFF-4876-AEA1-B59429B6AA9B}">
      <dsp:nvSpPr>
        <dsp:cNvPr id="0" name=""/>
        <dsp:cNvSpPr/>
      </dsp:nvSpPr>
      <dsp:spPr>
        <a:xfrm>
          <a:off x="779319" y="3492935"/>
          <a:ext cx="3125343" cy="1089152"/>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IN" sz="2900" kern="1200" dirty="0"/>
            <a:t>Sentiment Analysis Module</a:t>
          </a:r>
        </a:p>
      </dsp:txBody>
      <dsp:txXfrm>
        <a:off x="832487" y="3546103"/>
        <a:ext cx="3019007" cy="98281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6415B-3CBB-4AA4-8AFE-A9929202AAA6}" type="datetimeFigureOut">
              <a:rPr lang="en-IN" smtClean="0"/>
              <a:t>15-06-2021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6C6D9-76A0-4C5B-AB35-08B18F9F5948}" type="slidenum">
              <a:rPr lang="en-IN" smtClean="0"/>
              <a:t>‹#›</a:t>
            </a:fld>
            <a:endParaRPr lang="en-IN" dirty="0"/>
          </a:p>
        </p:txBody>
      </p:sp>
    </p:spTree>
    <p:extLst>
      <p:ext uri="{BB962C8B-B14F-4D97-AF65-F5344CB8AC3E}">
        <p14:creationId xmlns:p14="http://schemas.microsoft.com/office/powerpoint/2010/main" val="267190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39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3498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4326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80927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2916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6/15/2021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1076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6/15/2021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35849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668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55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332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709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8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220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6/15/2021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814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6/15/2021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97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6/15/2021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730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1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6/15/2021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957399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mailto:yogeshrajgure.vraj@gmail.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pm"/><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pm"/><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DB3F94-2EAC-4C45-8491-AF67C777F981}"/>
              </a:ext>
            </a:extLst>
          </p:cNvPr>
          <p:cNvPicPr>
            <a:picLocks noChangeAspect="1"/>
          </p:cNvPicPr>
          <p:nvPr/>
        </p:nvPicPr>
        <p:blipFill>
          <a:blip r:embed="rId2">
            <a:biLevel thresh="50000"/>
            <a:extLst>
              <a:ext uri="{28A0092B-C50C-407E-A947-70E740481C1C}">
                <a14:useLocalDpi xmlns:a14="http://schemas.microsoft.com/office/drawing/2010/main" val="0"/>
              </a:ext>
            </a:extLst>
          </a:blip>
          <a:stretch>
            <a:fillRect/>
          </a:stretch>
        </p:blipFill>
        <p:spPr>
          <a:xfrm>
            <a:off x="943583" y="1517516"/>
            <a:ext cx="10304834" cy="2679977"/>
          </a:xfrm>
          <a:prstGeom prst="rect">
            <a:avLst/>
          </a:prstGeom>
        </p:spPr>
      </p:pic>
    </p:spTree>
    <p:extLst>
      <p:ext uri="{BB962C8B-B14F-4D97-AF65-F5344CB8AC3E}">
        <p14:creationId xmlns:p14="http://schemas.microsoft.com/office/powerpoint/2010/main" val="413107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643991" cy="811878"/>
          </a:xfrm>
          <a:solidFill>
            <a:schemeClr val="bg2">
              <a:lumMod val="50000"/>
            </a:schemeClr>
          </a:solidFill>
        </p:spPr>
        <p:txBody>
          <a:bodyPr/>
          <a:lstStyle/>
          <a:p>
            <a:r>
              <a:rPr lang="en-IN" b="1" dirty="0">
                <a:solidFill>
                  <a:srgbClr val="FFFF00"/>
                </a:solidFill>
                <a:latin typeface="Arial Black" panose="020B0A04020102020204" pitchFamily="34" charset="0"/>
              </a:rPr>
              <a:t>Objective of Seminar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marL="0" indent="0" algn="just">
              <a:buNone/>
            </a:pPr>
            <a:r>
              <a:rPr lang="en-US" sz="2400" dirty="0">
                <a:latin typeface="Bahnschrift SemiBold" panose="020B0502040204020203" pitchFamily="34" charset="0"/>
              </a:rPr>
              <a:t>The main objective of this seminar is to identify and </a:t>
            </a:r>
            <a:r>
              <a:rPr lang="en-IN" sz="2400" dirty="0">
                <a:latin typeface="Bahnschrift SemiBold" panose="020B0502040204020203" pitchFamily="34" charset="0"/>
              </a:rPr>
              <a:t>analyse the research work done in the field of </a:t>
            </a:r>
            <a:r>
              <a:rPr lang="en-IN"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panose="020B0502040204020203" pitchFamily="34" charset="0"/>
              </a:rPr>
              <a:t>Stock market analysis with the help of Supervised Machine Learning</a:t>
            </a:r>
            <a:r>
              <a:rPr lang="en-IN" sz="2400" dirty="0">
                <a:latin typeface="Bahnschrift SemiBold" panose="020B0502040204020203" pitchFamily="34" charset="0"/>
              </a:rPr>
              <a:t> </a:t>
            </a:r>
            <a:r>
              <a:rPr lang="en-IN" sz="2400">
                <a:latin typeface="Bahnschrift SemiBold" panose="020B0502040204020203" pitchFamily="34" charset="0"/>
              </a:rPr>
              <a:t>and mover over </a:t>
            </a:r>
            <a:r>
              <a:rPr lang="en-IN" sz="2400" dirty="0">
                <a:latin typeface="Bahnschrift SemiBold" panose="020B0502040204020203" pitchFamily="34" charset="0"/>
              </a:rPr>
              <a:t>try extend/improve it by using different approaches and see if it provides with more satisfactory solutions for the audience of the domain. And try elaborate the future scope of the same technology with help of some new creative ideas. </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108822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643991" cy="811878"/>
          </a:xfrm>
          <a:solidFill>
            <a:schemeClr val="bg2">
              <a:lumMod val="50000"/>
            </a:schemeClr>
          </a:solidFill>
        </p:spPr>
        <p:txBody>
          <a:bodyPr/>
          <a:lstStyle/>
          <a:p>
            <a:r>
              <a:rPr lang="en-IN" b="1" dirty="0">
                <a:solidFill>
                  <a:srgbClr val="FFFF00"/>
                </a:solidFill>
                <a:latin typeface="Arial Black" panose="020B0A04020102020204" pitchFamily="34" charset="0"/>
              </a:rPr>
              <a:t>Existing System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marL="0" indent="0" algn="just">
              <a:buNone/>
            </a:pPr>
            <a:r>
              <a:rPr lang="en-US" sz="2400" dirty="0">
                <a:latin typeface="Bahnschrift SemiBold" panose="020B0502040204020203" pitchFamily="34" charset="0"/>
              </a:rPr>
              <a:t>The existing system are of two types:</a:t>
            </a:r>
          </a:p>
          <a:p>
            <a:pPr algn="just">
              <a:buFont typeface="Wingdings" panose="05000000000000000000" pitchFamily="2" charset="2"/>
              <a:buChar char="v"/>
            </a:pPr>
            <a:r>
              <a:rPr lang="en-US" sz="2400" dirty="0">
                <a:latin typeface="Bahnschrift SemiBold" panose="020B0502040204020203" pitchFamily="34" charset="0"/>
              </a:rPr>
              <a:t>Those not using ML algorithm, but using other technologies to try to predict possible outcome.</a:t>
            </a:r>
          </a:p>
          <a:p>
            <a:pPr algn="just">
              <a:buFont typeface="Wingdings" panose="05000000000000000000" pitchFamily="2" charset="2"/>
              <a:buChar char="v"/>
            </a:pPr>
            <a:r>
              <a:rPr lang="en-US" sz="2400" dirty="0">
                <a:latin typeface="Bahnschrift SemiBold" panose="020B0502040204020203" pitchFamily="34" charset="0"/>
              </a:rPr>
              <a:t>Those who are using the ML algorithm to some extent, but either fully relying on the data or sentiment and not both at same time.</a:t>
            </a:r>
          </a:p>
        </p:txBody>
      </p:sp>
    </p:spTree>
    <p:extLst>
      <p:ext uri="{BB962C8B-B14F-4D97-AF65-F5344CB8AC3E}">
        <p14:creationId xmlns:p14="http://schemas.microsoft.com/office/powerpoint/2010/main" val="257315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867897" cy="811878"/>
          </a:xfrm>
          <a:solidFill>
            <a:schemeClr val="bg2">
              <a:lumMod val="50000"/>
            </a:schemeClr>
          </a:solidFill>
        </p:spPr>
        <p:txBody>
          <a:bodyPr/>
          <a:lstStyle/>
          <a:p>
            <a:r>
              <a:rPr lang="en-IN" b="1" dirty="0">
                <a:solidFill>
                  <a:srgbClr val="FFFF00"/>
                </a:solidFill>
                <a:latin typeface="Arial Black" panose="020B0A04020102020204" pitchFamily="34" charset="0"/>
              </a:rPr>
              <a:t>Modern Day Approach</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1251154" cy="5496746"/>
          </a:xfrm>
        </p:spPr>
        <p:txBody>
          <a:bodyPr>
            <a:normAutofit/>
          </a:bodyPr>
          <a:lstStyle/>
          <a:p>
            <a:pPr marL="0" indent="0" algn="l">
              <a:buNone/>
            </a:pPr>
            <a:r>
              <a:rPr lang="en-US" sz="2400" dirty="0">
                <a:latin typeface="Bahnschrift SemiBold" panose="020B0502040204020203" pitchFamily="34" charset="0"/>
              </a:rPr>
              <a:t>Two approaches for prediction of stock market are proposed. </a:t>
            </a:r>
          </a:p>
          <a:p>
            <a:pPr marL="0" indent="0" algn="l">
              <a:buNone/>
            </a:pPr>
            <a:endParaRPr lang="en-US" sz="2400" dirty="0">
              <a:highlight>
                <a:srgbClr val="008080"/>
              </a:highlight>
              <a:latin typeface="Bahnschrift SemiBold" panose="020B0502040204020203" pitchFamily="34" charset="0"/>
            </a:endParaRPr>
          </a:p>
          <a:p>
            <a:pPr marL="0" indent="0" algn="l">
              <a:buNone/>
            </a:pP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panose="020B0502040204020203" pitchFamily="34" charset="0"/>
              </a:rPr>
              <a:t>Qualitative Analysis </a:t>
            </a:r>
          </a:p>
          <a:p>
            <a:pPr marL="0" indent="0" algn="l">
              <a:buNone/>
            </a:pPr>
            <a:r>
              <a:rPr lang="en-US" sz="2400" dirty="0">
                <a:latin typeface="Bahnschrift SemiBold" panose="020B0502040204020203" pitchFamily="34" charset="0"/>
              </a:rPr>
              <a:t>News feeds regarding stock market highly affect the market trend and thus forms a downhill movement in case of a negative news. With a combined resources of news feed and twitter feed, general population sentiment about a company can be highlighted</a:t>
            </a:r>
          </a:p>
          <a:p>
            <a:pPr algn="l"/>
            <a:endParaRPr lang="en-US" sz="2400" dirty="0">
              <a:latin typeface="Bahnschrift SemiBold" panose="020B0502040204020203" pitchFamily="34" charset="0"/>
            </a:endParaRPr>
          </a:p>
          <a:p>
            <a:pPr marL="0" indent="0" algn="l">
              <a:buNone/>
            </a:pP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panose="020B0502040204020203" pitchFamily="34" charset="0"/>
              </a:rPr>
              <a:t>Quantitative Analysis </a:t>
            </a:r>
          </a:p>
          <a:p>
            <a:pPr marL="0" indent="0" algn="l">
              <a:buNone/>
            </a:pPr>
            <a:r>
              <a:rPr lang="en-US" sz="2400" dirty="0">
                <a:latin typeface="Bahnschrift SemiBold" panose="020B0502040204020203" pitchFamily="34" charset="0"/>
              </a:rPr>
              <a:t>Historical data is now readily available for most markets. Using this dataset, we can apply multiple machine learning models to give accurate results for future investments. </a:t>
            </a:r>
            <a:endParaRPr lang="en-IN" dirty="0"/>
          </a:p>
        </p:txBody>
      </p:sp>
    </p:spTree>
    <p:extLst>
      <p:ext uri="{BB962C8B-B14F-4D97-AF65-F5344CB8AC3E}">
        <p14:creationId xmlns:p14="http://schemas.microsoft.com/office/powerpoint/2010/main" val="348024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4182894" cy="811878"/>
          </a:xfrm>
          <a:solidFill>
            <a:schemeClr val="bg2">
              <a:lumMod val="50000"/>
            </a:schemeClr>
          </a:solidFill>
        </p:spPr>
        <p:txBody>
          <a:bodyPr/>
          <a:lstStyle/>
          <a:p>
            <a:r>
              <a:rPr lang="en-IN" b="1" dirty="0">
                <a:solidFill>
                  <a:srgbClr val="FFFF00"/>
                </a:solidFill>
                <a:latin typeface="Arial Black" panose="020B0A04020102020204" pitchFamily="34" charset="0"/>
              </a:rPr>
              <a:t>Methodology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3"/>
            <a:ext cx="4708188" cy="1527242"/>
          </a:xfrm>
        </p:spPr>
        <p:txBody>
          <a:bodyPr>
            <a:normAutofit/>
          </a:bodyPr>
          <a:lstStyle/>
          <a:p>
            <a:pPr marL="457200" indent="-457200" algn="l">
              <a:buFont typeface="+mj-lt"/>
              <a:buAutoNum type="arabicPeriod"/>
            </a:pPr>
            <a:r>
              <a:rPr lang="en-US" sz="2400" dirty="0">
                <a:latin typeface="Bahnschrift SemiBold" panose="020B0502040204020203" pitchFamily="34" charset="0"/>
              </a:rPr>
              <a:t>Machine Learning module</a:t>
            </a:r>
          </a:p>
          <a:p>
            <a:pPr marL="457200" indent="-457200" algn="l">
              <a:buFont typeface="+mj-lt"/>
              <a:buAutoNum type="arabicPeriod"/>
            </a:pPr>
            <a:r>
              <a:rPr lang="en-US" sz="2400" dirty="0">
                <a:latin typeface="Bahnschrift SemiBold" panose="020B0502040204020203" pitchFamily="34" charset="0"/>
              </a:rPr>
              <a:t>Sentiment Analysis module</a:t>
            </a:r>
          </a:p>
          <a:p>
            <a:pPr marL="457200" indent="-457200" algn="l">
              <a:buFont typeface="+mj-lt"/>
              <a:buAutoNum type="arabicPeriod"/>
            </a:pPr>
            <a:r>
              <a:rPr lang="en-US" sz="2400" dirty="0">
                <a:latin typeface="Bahnschrift SemiBold" panose="020B0502040204020203" pitchFamily="34" charset="0"/>
              </a:rPr>
              <a:t>Fuzzy logic Module </a:t>
            </a:r>
          </a:p>
        </p:txBody>
      </p:sp>
      <p:graphicFrame>
        <p:nvGraphicFramePr>
          <p:cNvPr id="12" name="Diagram 11">
            <a:extLst>
              <a:ext uri="{FF2B5EF4-FFF2-40B4-BE49-F238E27FC236}">
                <a16:creationId xmlns:a16="http://schemas.microsoft.com/office/drawing/2014/main" id="{86171444-1DC0-4D73-9B4C-A638A9136149}"/>
              </a:ext>
            </a:extLst>
          </p:cNvPr>
          <p:cNvGraphicFramePr/>
          <p:nvPr>
            <p:extLst>
              <p:ext uri="{D42A27DB-BD31-4B8C-83A1-F6EECF244321}">
                <p14:modId xmlns:p14="http://schemas.microsoft.com/office/powerpoint/2010/main" val="1824740631"/>
              </p:ext>
            </p:extLst>
          </p:nvPr>
        </p:nvGraphicFramePr>
        <p:xfrm>
          <a:off x="1584529" y="1958013"/>
          <a:ext cx="872679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traight Connector 3">
            <a:extLst>
              <a:ext uri="{FF2B5EF4-FFF2-40B4-BE49-F238E27FC236}">
                <a16:creationId xmlns:a16="http://schemas.microsoft.com/office/drawing/2014/main" id="{6A881A25-0BF4-4D80-80C3-273AC67D7002}"/>
              </a:ext>
            </a:extLst>
          </p:cNvPr>
          <p:cNvSpPr/>
          <p:nvPr/>
        </p:nvSpPr>
        <p:spPr>
          <a:xfrm rot="10800000">
            <a:off x="683673" y="5747398"/>
            <a:ext cx="1655788" cy="254408"/>
          </a:xfrm>
          <a:custGeom>
            <a:avLst/>
            <a:gdLst/>
            <a:ahLst/>
            <a:cxnLst/>
            <a:rect l="0" t="0" r="0" b="0"/>
            <a:pathLst>
              <a:path>
                <a:moveTo>
                  <a:pt x="0" y="0"/>
                </a:moveTo>
                <a:lnTo>
                  <a:pt x="1759124" y="0"/>
                </a:lnTo>
              </a:path>
            </a:pathLst>
          </a:custGeom>
          <a:noFill/>
          <a:ln>
            <a:headEnd type="arrow"/>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4" name="Straight Connector 3">
            <a:extLst>
              <a:ext uri="{FF2B5EF4-FFF2-40B4-BE49-F238E27FC236}">
                <a16:creationId xmlns:a16="http://schemas.microsoft.com/office/drawing/2014/main" id="{86856E9B-7FB6-45FD-A03D-79EA077D047D}"/>
              </a:ext>
            </a:extLst>
          </p:cNvPr>
          <p:cNvSpPr/>
          <p:nvPr/>
        </p:nvSpPr>
        <p:spPr>
          <a:xfrm rot="10800000">
            <a:off x="683672" y="3333451"/>
            <a:ext cx="1655788" cy="254408"/>
          </a:xfrm>
          <a:custGeom>
            <a:avLst/>
            <a:gdLst/>
            <a:ahLst/>
            <a:cxnLst/>
            <a:rect l="0" t="0" r="0" b="0"/>
            <a:pathLst>
              <a:path>
                <a:moveTo>
                  <a:pt x="0" y="0"/>
                </a:moveTo>
                <a:lnTo>
                  <a:pt x="1759124" y="0"/>
                </a:lnTo>
              </a:path>
            </a:pathLst>
          </a:custGeom>
          <a:noFill/>
          <a:ln>
            <a:headEnd type="arrow"/>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5" name="Straight Connector 3">
            <a:extLst>
              <a:ext uri="{FF2B5EF4-FFF2-40B4-BE49-F238E27FC236}">
                <a16:creationId xmlns:a16="http://schemas.microsoft.com/office/drawing/2014/main" id="{B645F35A-324D-4CF9-8BC7-88E1D67CADAD}"/>
              </a:ext>
            </a:extLst>
          </p:cNvPr>
          <p:cNvSpPr/>
          <p:nvPr/>
        </p:nvSpPr>
        <p:spPr>
          <a:xfrm rot="10800000">
            <a:off x="10041681" y="4412938"/>
            <a:ext cx="1655788" cy="254408"/>
          </a:xfrm>
          <a:custGeom>
            <a:avLst/>
            <a:gdLst/>
            <a:ahLst/>
            <a:cxnLst/>
            <a:rect l="0" t="0" r="0" b="0"/>
            <a:pathLst>
              <a:path>
                <a:moveTo>
                  <a:pt x="0" y="0"/>
                </a:moveTo>
                <a:lnTo>
                  <a:pt x="1759124" y="0"/>
                </a:lnTo>
              </a:path>
            </a:pathLst>
          </a:custGeom>
          <a:noFill/>
          <a:ln>
            <a:headEnd type="arrow"/>
          </a:ln>
        </p:spPr>
        <p:style>
          <a:lnRef idx="2">
            <a:scrgbClr r="0" g="0" b="0"/>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7955E519-648C-4031-8A52-7A306527AD94}"/>
              </a:ext>
            </a:extLst>
          </p:cNvPr>
          <p:cNvSpPr txBox="1"/>
          <p:nvPr/>
        </p:nvSpPr>
        <p:spPr>
          <a:xfrm>
            <a:off x="10174047" y="4228272"/>
            <a:ext cx="1391056" cy="369332"/>
          </a:xfrm>
          <a:prstGeom prst="rect">
            <a:avLst/>
          </a:prstGeom>
          <a:noFill/>
        </p:spPr>
        <p:txBody>
          <a:bodyPr wrap="square" rtlCol="0">
            <a:spAutoFit/>
          </a:bodyPr>
          <a:lstStyle/>
          <a:p>
            <a:r>
              <a:rPr lang="en-IN" dirty="0"/>
              <a:t>Stock Faith</a:t>
            </a:r>
          </a:p>
        </p:txBody>
      </p:sp>
      <p:sp>
        <p:nvSpPr>
          <p:cNvPr id="17" name="TextBox 16">
            <a:extLst>
              <a:ext uri="{FF2B5EF4-FFF2-40B4-BE49-F238E27FC236}">
                <a16:creationId xmlns:a16="http://schemas.microsoft.com/office/drawing/2014/main" id="{4F588F8C-2B42-4B87-BB7A-1016168F1E99}"/>
              </a:ext>
            </a:extLst>
          </p:cNvPr>
          <p:cNvSpPr txBox="1"/>
          <p:nvPr/>
        </p:nvSpPr>
        <p:spPr>
          <a:xfrm>
            <a:off x="6096000" y="3418243"/>
            <a:ext cx="1979043" cy="646331"/>
          </a:xfrm>
          <a:prstGeom prst="rect">
            <a:avLst/>
          </a:prstGeom>
          <a:noFill/>
        </p:spPr>
        <p:txBody>
          <a:bodyPr wrap="square" rtlCol="0">
            <a:spAutoFit/>
          </a:bodyPr>
          <a:lstStyle/>
          <a:p>
            <a:r>
              <a:rPr lang="en-IN" dirty="0"/>
              <a:t>Stock Prediction value</a:t>
            </a:r>
          </a:p>
        </p:txBody>
      </p:sp>
      <p:sp>
        <p:nvSpPr>
          <p:cNvPr id="18" name="TextBox 17">
            <a:extLst>
              <a:ext uri="{FF2B5EF4-FFF2-40B4-BE49-F238E27FC236}">
                <a16:creationId xmlns:a16="http://schemas.microsoft.com/office/drawing/2014/main" id="{A4B244A0-699E-4368-B603-16BFF203AD33}"/>
              </a:ext>
            </a:extLst>
          </p:cNvPr>
          <p:cNvSpPr txBox="1"/>
          <p:nvPr/>
        </p:nvSpPr>
        <p:spPr>
          <a:xfrm>
            <a:off x="6095999" y="5532885"/>
            <a:ext cx="1979043" cy="369332"/>
          </a:xfrm>
          <a:prstGeom prst="rect">
            <a:avLst/>
          </a:prstGeom>
          <a:noFill/>
        </p:spPr>
        <p:txBody>
          <a:bodyPr wrap="square" rtlCol="0">
            <a:spAutoFit/>
          </a:bodyPr>
          <a:lstStyle/>
          <a:p>
            <a:r>
              <a:rPr lang="en-IN" dirty="0"/>
              <a:t>Sentiment value</a:t>
            </a:r>
          </a:p>
        </p:txBody>
      </p:sp>
      <p:sp>
        <p:nvSpPr>
          <p:cNvPr id="19" name="TextBox 18">
            <a:extLst>
              <a:ext uri="{FF2B5EF4-FFF2-40B4-BE49-F238E27FC236}">
                <a16:creationId xmlns:a16="http://schemas.microsoft.com/office/drawing/2014/main" id="{6EB1EE1C-90A9-4779-A1E3-87E9D09F634A}"/>
              </a:ext>
            </a:extLst>
          </p:cNvPr>
          <p:cNvSpPr txBox="1"/>
          <p:nvPr/>
        </p:nvSpPr>
        <p:spPr>
          <a:xfrm>
            <a:off x="476655" y="3187606"/>
            <a:ext cx="1979043" cy="369332"/>
          </a:xfrm>
          <a:prstGeom prst="rect">
            <a:avLst/>
          </a:prstGeom>
          <a:noFill/>
        </p:spPr>
        <p:txBody>
          <a:bodyPr wrap="square" rtlCol="0">
            <a:spAutoFit/>
          </a:bodyPr>
          <a:lstStyle/>
          <a:p>
            <a:r>
              <a:rPr lang="en-IN" dirty="0"/>
              <a:t>Historical Data</a:t>
            </a:r>
          </a:p>
        </p:txBody>
      </p:sp>
      <p:sp>
        <p:nvSpPr>
          <p:cNvPr id="20" name="TextBox 19">
            <a:extLst>
              <a:ext uri="{FF2B5EF4-FFF2-40B4-BE49-F238E27FC236}">
                <a16:creationId xmlns:a16="http://schemas.microsoft.com/office/drawing/2014/main" id="{7E3E5E1E-43C2-4479-97DF-80BB283BFE56}"/>
              </a:ext>
            </a:extLst>
          </p:cNvPr>
          <p:cNvSpPr txBox="1"/>
          <p:nvPr/>
        </p:nvSpPr>
        <p:spPr>
          <a:xfrm>
            <a:off x="476654" y="5593654"/>
            <a:ext cx="1979043" cy="369332"/>
          </a:xfrm>
          <a:prstGeom prst="rect">
            <a:avLst/>
          </a:prstGeom>
          <a:noFill/>
        </p:spPr>
        <p:txBody>
          <a:bodyPr wrap="square" rtlCol="0">
            <a:spAutoFit/>
          </a:bodyPr>
          <a:lstStyle/>
          <a:p>
            <a:r>
              <a:rPr lang="en-IN" dirty="0"/>
              <a:t>News Headlines</a:t>
            </a:r>
          </a:p>
        </p:txBody>
      </p:sp>
      <p:sp>
        <p:nvSpPr>
          <p:cNvPr id="21" name="Title 1">
            <a:extLst>
              <a:ext uri="{FF2B5EF4-FFF2-40B4-BE49-F238E27FC236}">
                <a16:creationId xmlns:a16="http://schemas.microsoft.com/office/drawing/2014/main" id="{7E5DE7E3-EBED-4EB9-9B1D-6AF39E816CC0}"/>
              </a:ext>
            </a:extLst>
          </p:cNvPr>
          <p:cNvSpPr txBox="1">
            <a:spLocks/>
          </p:cNvSpPr>
          <p:nvPr/>
        </p:nvSpPr>
        <p:spPr>
          <a:xfrm>
            <a:off x="7723576" y="2631478"/>
            <a:ext cx="4466804" cy="369332"/>
          </a:xfrm>
          <a:prstGeom prst="rect">
            <a:avLst/>
          </a:prstGeom>
          <a:solidFill>
            <a:schemeClr val="bg2">
              <a:lumMod val="50000"/>
            </a:schemeClr>
          </a:solidFill>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1" dirty="0">
                <a:solidFill>
                  <a:srgbClr val="FFFF00"/>
                </a:solidFill>
                <a:latin typeface="Arial Black" panose="020B0A04020102020204" pitchFamily="34" charset="0"/>
              </a:rPr>
              <a:t>Fig: Recommendation Model </a:t>
            </a:r>
          </a:p>
        </p:txBody>
      </p:sp>
    </p:spTree>
    <p:extLst>
      <p:ext uri="{BB962C8B-B14F-4D97-AF65-F5344CB8AC3E}">
        <p14:creationId xmlns:p14="http://schemas.microsoft.com/office/powerpoint/2010/main" val="310567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8774885" cy="811878"/>
          </a:xfrm>
          <a:solidFill>
            <a:schemeClr val="bg2">
              <a:lumMod val="50000"/>
            </a:schemeClr>
          </a:solidFill>
        </p:spPr>
        <p:txBody>
          <a:bodyPr/>
          <a:lstStyle/>
          <a:p>
            <a:r>
              <a:rPr lang="en-IN" b="1" dirty="0">
                <a:solidFill>
                  <a:srgbClr val="FFFF00"/>
                </a:solidFill>
                <a:latin typeface="Arial Black" panose="020B0A04020102020204" pitchFamily="34" charset="0"/>
              </a:rPr>
              <a:t>Why use Machine Learning ?</a:t>
            </a:r>
          </a:p>
        </p:txBody>
      </p:sp>
      <p:pic>
        <p:nvPicPr>
          <p:cNvPr id="6" name="Picture 5">
            <a:extLst>
              <a:ext uri="{FF2B5EF4-FFF2-40B4-BE49-F238E27FC236}">
                <a16:creationId xmlns:a16="http://schemas.microsoft.com/office/drawing/2014/main" id="{9CF2F2EC-CBDA-42A7-A578-D2C56C91C85A}"/>
              </a:ext>
            </a:extLst>
          </p:cNvPr>
          <p:cNvPicPr>
            <a:picLocks noChangeAspect="1"/>
          </p:cNvPicPr>
          <p:nvPr/>
        </p:nvPicPr>
        <p:blipFill>
          <a:blip r:embed="rId2">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backgroundRemoval t="9989" b="93603" l="10000" r="90000">
                        <a14:foregroundMark x1="31648" y1="32997" x2="41868" y2="33109"/>
                        <a14:foregroundMark x1="41868" y1="33109" x2="54505" y2="32997"/>
                        <a14:foregroundMark x1="54505" y1="32997" x2="46044" y2="33333"/>
                        <a14:foregroundMark x1="46044" y1="33333" x2="52747" y2="32099"/>
                        <a14:foregroundMark x1="52747" y1="32099" x2="50989" y2="36925"/>
                        <a14:foregroundMark x1="24835" y1="29966" x2="24835" y2="29966"/>
                        <a14:foregroundMark x1="23846" y1="34007" x2="23846" y2="34007"/>
                        <a14:foregroundMark x1="18462" y1="39057" x2="18462" y2="39057"/>
                        <a14:foregroundMark x1="15714" y1="38945" x2="15714" y2="38945"/>
                        <a14:foregroundMark x1="16813" y1="40292" x2="16813" y2="40292"/>
                        <a14:foregroundMark x1="22088" y1="55780" x2="22088" y2="55780"/>
                        <a14:foregroundMark x1="15824" y1="57912" x2="15824" y2="57912"/>
                        <a14:foregroundMark x1="13516" y1="57912" x2="13516" y2="57912"/>
                        <a14:foregroundMark x1="23407" y1="78002" x2="23407" y2="78002"/>
                        <a14:foregroundMark x1="18901" y1="69473" x2="18901" y2="69473"/>
                        <a14:foregroundMark x1="13407" y1="66442" x2="13407" y2="66442"/>
                        <a14:foregroundMark x1="19231" y1="70819" x2="19231" y2="70819"/>
                        <a14:foregroundMark x1="17033" y1="71044" x2="17033" y2="71044"/>
                        <a14:foregroundMark x1="15055" y1="70819" x2="15055" y2="70819"/>
                        <a14:foregroundMark x1="17033" y1="47363" x2="17033" y2="47363"/>
                        <a14:foregroundMark x1="32418" y1="18743" x2="32418" y2="18743"/>
                        <a14:foregroundMark x1="36703" y1="18294" x2="36703" y2="18294"/>
                        <a14:foregroundMark x1="41099" y1="18855" x2="41099" y2="18855"/>
                        <a14:foregroundMark x1="30989" y1="18855" x2="30989" y2="18855"/>
                        <a14:foregroundMark x1="34396" y1="18182" x2="34396" y2="18182"/>
                        <a14:foregroundMark x1="14505" y1="47475" x2="14505" y2="47475"/>
                        <a14:foregroundMark x1="18791" y1="28171" x2="18791" y2="28171"/>
                        <a14:foregroundMark x1="19670" y1="28058" x2="19670" y2="28058"/>
                        <a14:foregroundMark x1="11648" y1="69136" x2="11648" y2="69136"/>
                        <a14:foregroundMark x1="11758" y1="68350" x2="11758" y2="68350"/>
                        <a14:foregroundMark x1="10659" y1="68799" x2="10659" y2="68799"/>
                        <a14:foregroundMark x1="18352" y1="73850" x2="18352" y2="73850"/>
                        <a14:foregroundMark x1="19231" y1="87991" x2="19231" y2="87991"/>
                        <a14:foregroundMark x1="18791" y1="88440" x2="18791" y2="88440"/>
                        <a14:foregroundMark x1="31868" y1="93603" x2="31868" y2="93603"/>
                        <a14:foregroundMark x1="17033" y1="85746" x2="17033" y2="85746"/>
                        <a14:foregroundMark x1="16593" y1="86195" x2="16593" y2="86195"/>
                        <a14:foregroundMark x1="16593" y1="39731" x2="16593" y2="39731"/>
                        <a14:foregroundMark x1="14615" y1="41302" x2="14615" y2="41302"/>
                        <a14:foregroundMark x1="14835" y1="43659" x2="14835" y2="43659"/>
                        <a14:backgroundMark x1="19011" y1="81033" x2="19011" y2="81033"/>
                        <a14:backgroundMark x1="20330" y1="82828" x2="20330" y2="82828"/>
                        <a14:backgroundMark x1="19011" y1="34119" x2="19011" y2="34119"/>
                      </a14:backgroundRemoval>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69484" y="2272687"/>
            <a:ext cx="4957811" cy="4854296"/>
          </a:xfrm>
          <a:prstGeom prst="rect">
            <a:avLst/>
          </a:prstGeom>
          <a:effectLst>
            <a:glow rad="127000">
              <a:schemeClr val="accent1">
                <a:alpha val="0"/>
              </a:schemeClr>
            </a:glow>
            <a:reflection stA="0" endPos="65000" dist="50800" dir="5400000" sy="-100000" algn="bl" rotWithShape="0"/>
            <a:softEdge rad="0"/>
          </a:effectLst>
        </p:spPr>
      </p:pic>
      <p:pic>
        <p:nvPicPr>
          <p:cNvPr id="7" name="Picture 6">
            <a:extLst>
              <a:ext uri="{FF2B5EF4-FFF2-40B4-BE49-F238E27FC236}">
                <a16:creationId xmlns:a16="http://schemas.microsoft.com/office/drawing/2014/main" id="{1A5965D3-2ECB-4EA0-A275-4CA00F75C806}"/>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flipH="1">
            <a:off x="7889132" y="3015697"/>
            <a:ext cx="3986455" cy="3611195"/>
          </a:xfrm>
          <a:prstGeom prst="rect">
            <a:avLst/>
          </a:prstGeom>
        </p:spPr>
      </p:pic>
      <p:sp>
        <p:nvSpPr>
          <p:cNvPr id="8" name="Arrow: Striped Right 7">
            <a:extLst>
              <a:ext uri="{FF2B5EF4-FFF2-40B4-BE49-F238E27FC236}">
                <a16:creationId xmlns:a16="http://schemas.microsoft.com/office/drawing/2014/main" id="{0F390CB3-DDD8-486E-BDBB-83A4A92B760B}"/>
              </a:ext>
            </a:extLst>
          </p:cNvPr>
          <p:cNvSpPr/>
          <p:nvPr/>
        </p:nvSpPr>
        <p:spPr>
          <a:xfrm>
            <a:off x="5127295" y="3429000"/>
            <a:ext cx="1824685" cy="2329774"/>
          </a:xfrm>
          <a:prstGeom prst="stripedRight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4" y="1384183"/>
            <a:ext cx="11091763" cy="5270155"/>
          </a:xfrm>
        </p:spPr>
        <p:txBody>
          <a:bodyPr>
            <a:normAutofit/>
          </a:bodyPr>
          <a:lstStyle/>
          <a:p>
            <a:pPr marL="0" indent="0" algn="just">
              <a:lnSpc>
                <a:spcPct val="110000"/>
              </a:lnSpc>
              <a:buNone/>
            </a:pPr>
            <a:r>
              <a:rPr lang="en-US" sz="2400" dirty="0">
                <a:latin typeface="Bahnschrift SemiBold" panose="020B0502040204020203" pitchFamily="34" charset="0"/>
              </a:rPr>
              <a:t>“Machine learning is the process by which system improves the performance from experience” – Herbert Simon </a:t>
            </a:r>
          </a:p>
          <a:p>
            <a:pPr marL="0" indent="0" algn="just">
              <a:lnSpc>
                <a:spcPct val="110000"/>
              </a:lnSpc>
              <a:buNone/>
            </a:pPr>
            <a:endParaRPr lang="en-US" sz="2400" dirty="0">
              <a:latin typeface="Bahnschrift SemiBold" panose="020B0502040204020203" pitchFamily="34" charset="0"/>
            </a:endParaRPr>
          </a:p>
          <a:p>
            <a:pPr marL="0" indent="0" algn="just">
              <a:lnSpc>
                <a:spcPct val="110000"/>
              </a:lnSpc>
              <a:buNone/>
            </a:pPr>
            <a:r>
              <a:rPr lang="en-US" sz="2400" dirty="0">
                <a:latin typeface="Bahnschrift SemiBold" panose="020B0502040204020203" pitchFamily="34" charset="0"/>
              </a:rPr>
              <a:t>Ability to mimic humans and replace some monotonous tasks which requires some human like intelligence (like recognizing text from handwritten paper).</a:t>
            </a:r>
            <a:endParaRPr lang="en-IN" sz="2400" dirty="0">
              <a:latin typeface="Bahnschrift SemiBold" panose="020B0502040204020203" pitchFamily="34" charset="0"/>
            </a:endParaRPr>
          </a:p>
          <a:p>
            <a:pPr marL="0" indent="0" algn="just">
              <a:lnSpc>
                <a:spcPct val="110000"/>
              </a:lnSpc>
              <a:buNone/>
            </a:pPr>
            <a:endParaRPr lang="en-IN" sz="2400" dirty="0">
              <a:latin typeface="Bahnschrift SemiBold" panose="020B0502040204020203" pitchFamily="34" charset="0"/>
            </a:endParaRPr>
          </a:p>
          <a:p>
            <a:pPr marL="0" indent="0" algn="just">
              <a:lnSpc>
                <a:spcPct val="110000"/>
              </a:lnSpc>
              <a:buNone/>
            </a:pPr>
            <a:r>
              <a:rPr lang="en-IN" sz="2400" dirty="0">
                <a:latin typeface="Bahnschrift SemiBold" panose="020B0502040204020203" pitchFamily="34" charset="0"/>
              </a:rPr>
              <a:t>Discover new knowledge easily from large dataset which is very hard by a human. </a:t>
            </a:r>
          </a:p>
          <a:p>
            <a:pPr marL="0" indent="0" algn="just">
              <a:lnSpc>
                <a:spcPct val="110000"/>
              </a:lnSpc>
              <a:buNone/>
            </a:pPr>
            <a:endParaRPr lang="en-IN" sz="2400" dirty="0">
              <a:latin typeface="Bahnschrift SemiBold" panose="020B0502040204020203" pitchFamily="34" charset="0"/>
            </a:endParaRPr>
          </a:p>
          <a:p>
            <a:pPr marL="0" indent="0" algn="just">
              <a:lnSpc>
                <a:spcPct val="110000"/>
              </a:lnSpc>
              <a:buNone/>
            </a:pPr>
            <a:r>
              <a:rPr lang="en-IN" sz="2400" dirty="0">
                <a:latin typeface="Bahnschrift SemiBold" panose="020B0502040204020203" pitchFamily="34" charset="0"/>
              </a:rPr>
              <a:t>Develop systems that are too difficult to construct manually because they require specific detailed skills or knowledge tuned to a specific task</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422622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4182894" cy="811878"/>
          </a:xfrm>
          <a:solidFill>
            <a:schemeClr val="bg2">
              <a:lumMod val="50000"/>
            </a:schemeClr>
          </a:solidFill>
        </p:spPr>
        <p:txBody>
          <a:bodyPr/>
          <a:lstStyle/>
          <a:p>
            <a:r>
              <a:rPr lang="en-IN" b="1" dirty="0">
                <a:solidFill>
                  <a:srgbClr val="FFFF00"/>
                </a:solidFill>
                <a:latin typeface="Arial Black" panose="020B0A04020102020204" pitchFamily="34" charset="0"/>
              </a:rPr>
              <a:t>1. ML module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ormAutofit lnSpcReduction="10000"/>
          </a:bodyPr>
          <a:lstStyle/>
          <a:p>
            <a:pPr marL="0" indent="0" algn="l">
              <a:buNone/>
            </a:pPr>
            <a:r>
              <a:rPr lang="en-US" sz="2400" dirty="0">
                <a:latin typeface="Bahnschrift SemiBold" panose="020B0502040204020203" pitchFamily="34" charset="0"/>
              </a:rPr>
              <a:t>number of features required to accurately predict a stock’s closing price for a specific day are given as follows. </a:t>
            </a:r>
          </a:p>
          <a:p>
            <a:pPr marL="457200" indent="-457200" algn="l">
              <a:buFont typeface="+mj-lt"/>
              <a:buAutoNum type="arabicPeriod"/>
            </a:pPr>
            <a:endParaRPr lang="en-US" sz="2400" dirty="0">
              <a:latin typeface="Bahnschrift SemiBold" panose="020B0502040204020203" pitchFamily="34" charset="0"/>
            </a:endParaRPr>
          </a:p>
          <a:p>
            <a:pPr marL="457200" indent="-457200" algn="l">
              <a:buFont typeface="+mj-lt"/>
              <a:buAutoNum type="arabicPeriod"/>
            </a:pPr>
            <a:r>
              <a:rPr lang="en-US" sz="2400" dirty="0">
                <a:latin typeface="Bahnschrift SemiBold" panose="020B0502040204020203" pitchFamily="34" charset="0"/>
              </a:rPr>
              <a:t>Opening price of prediction day </a:t>
            </a:r>
          </a:p>
          <a:p>
            <a:pPr marL="457200" indent="-457200" algn="l">
              <a:buFont typeface="+mj-lt"/>
              <a:buAutoNum type="arabicPeriod"/>
            </a:pPr>
            <a:r>
              <a:rPr lang="en-US" sz="2400" dirty="0">
                <a:latin typeface="Bahnschrift SemiBold" panose="020B0502040204020203" pitchFamily="34" charset="0"/>
              </a:rPr>
              <a:t>Lowest and highest prices of the prediction day </a:t>
            </a:r>
          </a:p>
          <a:p>
            <a:pPr marL="457200" indent="-457200" algn="l">
              <a:buFont typeface="+mj-lt"/>
              <a:buAutoNum type="arabicPeriod"/>
            </a:pPr>
            <a:r>
              <a:rPr lang="en-US" sz="2400" dirty="0">
                <a:latin typeface="Bahnschrift SemiBold" panose="020B0502040204020203" pitchFamily="34" charset="0"/>
              </a:rPr>
              <a:t>Simple Moving Average </a:t>
            </a:r>
          </a:p>
          <a:p>
            <a:pPr marL="457200" indent="-457200" algn="l">
              <a:buFont typeface="+mj-lt"/>
              <a:buAutoNum type="arabicPeriod"/>
            </a:pPr>
            <a:r>
              <a:rPr lang="en-US" sz="2400" dirty="0">
                <a:latin typeface="Bahnschrift SemiBold" panose="020B0502040204020203" pitchFamily="34" charset="0"/>
              </a:rPr>
              <a:t>Exponential moving average of opening and closing prices of the prediction day </a:t>
            </a:r>
          </a:p>
          <a:p>
            <a:pPr marL="457200" indent="-457200" algn="l">
              <a:buFont typeface="+mj-lt"/>
              <a:buAutoNum type="arabicPeriod"/>
            </a:pPr>
            <a:r>
              <a:rPr lang="en-US" sz="2400" dirty="0">
                <a:latin typeface="Bahnschrift SemiBold" panose="020B0502040204020203" pitchFamily="34" charset="0"/>
              </a:rPr>
              <a:t>Exponential moving average of lowest and highest prices of the prediction day </a:t>
            </a:r>
          </a:p>
          <a:p>
            <a:pPr marL="457200" indent="-457200" algn="l">
              <a:buFont typeface="+mj-lt"/>
              <a:buAutoNum type="arabicPeriod"/>
            </a:pPr>
            <a:r>
              <a:rPr lang="en-US" sz="2400" dirty="0">
                <a:latin typeface="Bahnschrift SemiBold" panose="020B0502040204020203" pitchFamily="34" charset="0"/>
              </a:rPr>
              <a:t>Bollinger Bands of opening and closing prices of the prediction day </a:t>
            </a:r>
          </a:p>
          <a:p>
            <a:pPr marL="457200" indent="-457200" algn="l">
              <a:buFont typeface="+mj-lt"/>
              <a:buAutoNum type="arabicPeriod"/>
            </a:pPr>
            <a:r>
              <a:rPr lang="en-US" sz="2400" dirty="0">
                <a:latin typeface="Bahnschrift SemiBold" panose="020B0502040204020203" pitchFamily="34" charset="0"/>
              </a:rPr>
              <a:t>Bollinger Bands of lowest and highest prices of the prediction day</a:t>
            </a:r>
          </a:p>
          <a:p>
            <a:pPr marL="457200" indent="-457200" algn="l">
              <a:buFont typeface="+mj-lt"/>
              <a:buAutoNum type="arabicPeriod"/>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59724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9144000" cy="811878"/>
          </a:xfrm>
          <a:solidFill>
            <a:schemeClr val="bg2">
              <a:lumMod val="50000"/>
            </a:schemeClr>
          </a:solidFill>
        </p:spPr>
        <p:txBody>
          <a:bodyPr/>
          <a:lstStyle/>
          <a:p>
            <a:r>
              <a:rPr lang="en-IN" b="1" dirty="0">
                <a:solidFill>
                  <a:srgbClr val="FFFF00"/>
                </a:solidFill>
                <a:latin typeface="Arial Black" panose="020B0A04020102020204" pitchFamily="34" charset="0"/>
              </a:rPr>
              <a:t>2. Sentiment Analysis module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ormAutofit fontScale="92500"/>
          </a:bodyPr>
          <a:lstStyle/>
          <a:p>
            <a:pPr marL="0" indent="0" algn="l">
              <a:buNone/>
            </a:pPr>
            <a:r>
              <a:rPr lang="en-US" sz="2600" dirty="0">
                <a:latin typeface="Bahnschrift SemiBold" panose="020B0502040204020203" pitchFamily="34" charset="0"/>
              </a:rPr>
              <a:t>The purpose of this module is to obtain the sentiment value of latest news headlines regarding each stock and output its average as sentiment value to fuzzy module. The steps used in this module are as follows:</a:t>
            </a:r>
          </a:p>
          <a:p>
            <a:pPr marL="0" indent="0" algn="l">
              <a:buNone/>
            </a:pPr>
            <a:endParaRPr lang="en-US" sz="2600" dirty="0">
              <a:latin typeface="Bahnschrift SemiBold" panose="020B0502040204020203" pitchFamily="34" charset="0"/>
            </a:endParaRPr>
          </a:p>
          <a:p>
            <a:pPr marL="514350" indent="-514350" algn="l">
              <a:buFont typeface="+mj-lt"/>
              <a:buAutoNum type="arabicPeriod"/>
            </a:pPr>
            <a:r>
              <a:rPr lang="en-US" sz="2600" dirty="0">
                <a:latin typeface="Bahnschrift SemiBold" panose="020B0502040204020203" pitchFamily="34" charset="0"/>
              </a:rPr>
              <a:t>Data Collection</a:t>
            </a:r>
          </a:p>
          <a:p>
            <a:pPr marL="514350" indent="-514350" algn="l">
              <a:buFont typeface="+mj-lt"/>
              <a:buAutoNum type="arabicPeriod"/>
            </a:pPr>
            <a:r>
              <a:rPr lang="en-US" sz="2600" dirty="0">
                <a:latin typeface="Bahnschrift SemiBold" panose="020B0502040204020203" pitchFamily="34" charset="0"/>
              </a:rPr>
              <a:t>Tokenizing </a:t>
            </a:r>
          </a:p>
          <a:p>
            <a:pPr marL="514350" indent="-514350" algn="l">
              <a:buFont typeface="+mj-lt"/>
              <a:buAutoNum type="arabicPeriod"/>
            </a:pPr>
            <a:r>
              <a:rPr lang="en-US" sz="2600" dirty="0">
                <a:latin typeface="Bahnschrift SemiBold" panose="020B0502040204020203" pitchFamily="34" charset="0"/>
              </a:rPr>
              <a:t>Lemmatizing </a:t>
            </a:r>
          </a:p>
          <a:p>
            <a:pPr marL="514350" indent="-514350" algn="l">
              <a:buFont typeface="+mj-lt"/>
              <a:buAutoNum type="arabicPeriod"/>
            </a:pPr>
            <a:r>
              <a:rPr lang="en-US" sz="2600" dirty="0">
                <a:latin typeface="Bahnschrift SemiBold" panose="020B0502040204020203" pitchFamily="34" charset="0"/>
              </a:rPr>
              <a:t>Finding Most Informative Features </a:t>
            </a:r>
          </a:p>
          <a:p>
            <a:pPr marL="514350" indent="-514350" algn="l">
              <a:buFont typeface="+mj-lt"/>
              <a:buAutoNum type="arabicPeriod"/>
            </a:pPr>
            <a:r>
              <a:rPr lang="en-US" sz="2600" dirty="0">
                <a:latin typeface="Bahnschrift SemiBold" panose="020B0502040204020203" pitchFamily="34" charset="0"/>
              </a:rPr>
              <a:t>Adding these features to the sentiment analyzer lexicon </a:t>
            </a:r>
          </a:p>
          <a:p>
            <a:pPr marL="514350" indent="-514350" algn="l">
              <a:buFont typeface="+mj-lt"/>
              <a:buAutoNum type="arabicPeriod"/>
            </a:pPr>
            <a:r>
              <a:rPr lang="en-US" sz="2600" dirty="0">
                <a:latin typeface="Bahnschrift SemiBold" panose="020B0502040204020203" pitchFamily="34" charset="0"/>
              </a:rPr>
              <a:t>Classifying the testing data into positive and negative sentiments </a:t>
            </a:r>
          </a:p>
          <a:p>
            <a:pPr marL="514350" indent="-514350" algn="l">
              <a:buFont typeface="+mj-lt"/>
              <a:buAutoNum type="arabicPeriod"/>
            </a:pPr>
            <a:r>
              <a:rPr lang="en-US" sz="2600" dirty="0">
                <a:latin typeface="Bahnschrift SemiBold" panose="020B0502040204020203" pitchFamily="34" charset="0"/>
              </a:rPr>
              <a:t>using training set </a:t>
            </a:r>
          </a:p>
          <a:p>
            <a:pPr marL="0" indent="0" algn="l">
              <a:buNone/>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63044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9A313-9F5B-431A-BB85-7E3CA44F5F49}"/>
              </a:ext>
            </a:extLst>
          </p:cNvPr>
          <p:cNvSpPr>
            <a:spLocks noGrp="1"/>
          </p:cNvSpPr>
          <p:nvPr>
            <p:ph idx="1"/>
          </p:nvPr>
        </p:nvSpPr>
        <p:spPr>
          <a:xfrm>
            <a:off x="450209" y="1635853"/>
            <a:ext cx="11291581" cy="5222147"/>
          </a:xfrm>
        </p:spPr>
        <p:txBody>
          <a:bodyPr>
            <a:normAutofit/>
          </a:bodyPr>
          <a:lstStyle/>
          <a:p>
            <a:pPr marL="0" indent="0" algn="l">
              <a:buNone/>
            </a:pPr>
            <a:r>
              <a:rPr lang="en-US" sz="2400" dirty="0">
                <a:latin typeface="Bahnschrift SemiBold" panose="020B0502040204020203" pitchFamily="34" charset="0"/>
              </a:rPr>
              <a:t>The purpose of this module is to output Stock Faith which is the strength of Recommendation. </a:t>
            </a:r>
          </a:p>
          <a:p>
            <a:pPr marL="0" indent="0" algn="l">
              <a:buNone/>
            </a:pPr>
            <a:endParaRPr lang="en-US" sz="2400" dirty="0">
              <a:latin typeface="Bahnschrift SemiBold" panose="020B0502040204020203" pitchFamily="34" charset="0"/>
            </a:endParaRPr>
          </a:p>
          <a:p>
            <a:pPr marL="0" indent="0" algn="l">
              <a:buNone/>
            </a:pPr>
            <a:r>
              <a:rPr lang="en-US" sz="2400" dirty="0">
                <a:latin typeface="Bahnschrift SemiBold" panose="020B0502040204020203" pitchFamily="34" charset="0"/>
              </a:rPr>
              <a:t>The activation rules for this module are: </a:t>
            </a:r>
          </a:p>
          <a:p>
            <a:pPr marL="0" indent="0" algn="l">
              <a:buNone/>
            </a:pPr>
            <a:endParaRPr lang="en-US" sz="2400" dirty="0">
              <a:latin typeface="Bahnschrift SemiBold" panose="020B0502040204020203" pitchFamily="34" charset="0"/>
            </a:endParaRPr>
          </a:p>
          <a:p>
            <a:pPr>
              <a:buFont typeface="Arial" panose="020B0604020202020204" pitchFamily="34" charset="0"/>
              <a:buChar char="•"/>
            </a:pPr>
            <a:r>
              <a:rPr lang="en-US" sz="2400" dirty="0">
                <a:latin typeface="Bahnschrift SemiBold" panose="020B0502040204020203" pitchFamily="34" charset="0"/>
              </a:rPr>
              <a:t>IF the News Sentiment was good or the Stock Prediction value was good, THEN the Stock faith will be high. </a:t>
            </a:r>
          </a:p>
          <a:p>
            <a:pPr>
              <a:buFont typeface="Arial" panose="020B0604020202020204" pitchFamily="34" charset="0"/>
              <a:buChar char="•"/>
            </a:pPr>
            <a:r>
              <a:rPr lang="en-US" sz="2400" dirty="0">
                <a:latin typeface="Bahnschrift SemiBold" panose="020B0502040204020203" pitchFamily="34" charset="0"/>
              </a:rPr>
              <a:t>IF the Stock Prediction value was average, THEN the Stock faith will be medium. </a:t>
            </a:r>
          </a:p>
          <a:p>
            <a:pPr>
              <a:buFont typeface="Arial" panose="020B0604020202020204" pitchFamily="34" charset="0"/>
              <a:buChar char="•"/>
            </a:pPr>
            <a:r>
              <a:rPr lang="en-US" sz="2400" dirty="0">
                <a:latin typeface="Bahnschrift SemiBold" panose="020B0502040204020203" pitchFamily="34" charset="0"/>
              </a:rPr>
              <a:t>IF the News Sentiment was poor and the Stock Prediction value was poor THEN the Stock faith will be low</a:t>
            </a:r>
          </a:p>
        </p:txBody>
      </p:sp>
      <p:sp>
        <p:nvSpPr>
          <p:cNvPr id="4" name="Title 1">
            <a:extLst>
              <a:ext uri="{FF2B5EF4-FFF2-40B4-BE49-F238E27FC236}">
                <a16:creationId xmlns:a16="http://schemas.microsoft.com/office/drawing/2014/main" id="{669B81F5-B6B0-4250-9318-24A1397E5808}"/>
              </a:ext>
            </a:extLst>
          </p:cNvPr>
          <p:cNvSpPr>
            <a:spLocks noGrp="1"/>
          </p:cNvSpPr>
          <p:nvPr>
            <p:ph type="title"/>
          </p:nvPr>
        </p:nvSpPr>
        <p:spPr>
          <a:xfrm>
            <a:off x="1" y="161717"/>
            <a:ext cx="6602136" cy="811878"/>
          </a:xfrm>
          <a:solidFill>
            <a:schemeClr val="bg2">
              <a:lumMod val="50000"/>
            </a:schemeClr>
          </a:solidFill>
        </p:spPr>
        <p:txBody>
          <a:bodyPr/>
          <a:lstStyle/>
          <a:p>
            <a:r>
              <a:rPr lang="en-IN" b="1" dirty="0">
                <a:solidFill>
                  <a:srgbClr val="FFFF00"/>
                </a:solidFill>
                <a:latin typeface="Arial Black" panose="020B0A04020102020204" pitchFamily="34" charset="0"/>
              </a:rPr>
              <a:t>3. Fuzzy logic module </a:t>
            </a:r>
          </a:p>
        </p:txBody>
      </p:sp>
    </p:spTree>
    <p:extLst>
      <p:ext uri="{BB962C8B-B14F-4D97-AF65-F5344CB8AC3E}">
        <p14:creationId xmlns:p14="http://schemas.microsoft.com/office/powerpoint/2010/main" val="265120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6760722" cy="811878"/>
          </a:xfrm>
          <a:solidFill>
            <a:schemeClr val="bg2">
              <a:lumMod val="50000"/>
            </a:schemeClr>
          </a:solidFill>
        </p:spPr>
        <p:txBody>
          <a:bodyPr/>
          <a:lstStyle/>
          <a:p>
            <a:r>
              <a:rPr lang="en-IN" b="1" dirty="0">
                <a:solidFill>
                  <a:srgbClr val="FFFF00"/>
                </a:solidFill>
                <a:latin typeface="Arial Black" panose="020B0A04020102020204" pitchFamily="34" charset="0"/>
              </a:rPr>
              <a:t>Architecture Diagram </a:t>
            </a:r>
          </a:p>
        </p:txBody>
      </p:sp>
      <p:pic>
        <p:nvPicPr>
          <p:cNvPr id="6" name="Picture 5">
            <a:extLst>
              <a:ext uri="{FF2B5EF4-FFF2-40B4-BE49-F238E27FC236}">
                <a16:creationId xmlns:a16="http://schemas.microsoft.com/office/drawing/2014/main" id="{1E7921E0-0CE6-420D-8E6F-E92C064F6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179"/>
            <a:ext cx="12192000" cy="5817821"/>
          </a:xfrm>
          <a:prstGeom prst="rect">
            <a:avLst/>
          </a:prstGeom>
        </p:spPr>
      </p:pic>
    </p:spTree>
    <p:extLst>
      <p:ext uri="{BB962C8B-B14F-4D97-AF65-F5344CB8AC3E}">
        <p14:creationId xmlns:p14="http://schemas.microsoft.com/office/powerpoint/2010/main" val="850839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5665FD-B108-453F-92B4-BCFAF0AD0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0"/>
            <a:ext cx="9448800" cy="7172702"/>
          </a:xfrm>
          <a:prstGeom prst="rect">
            <a:avLst/>
          </a:prstGeom>
        </p:spPr>
      </p:pic>
      <p:sp>
        <p:nvSpPr>
          <p:cNvPr id="5" name="TextBox 4">
            <a:extLst>
              <a:ext uri="{FF2B5EF4-FFF2-40B4-BE49-F238E27FC236}">
                <a16:creationId xmlns:a16="http://schemas.microsoft.com/office/drawing/2014/main" id="{EB35D6A6-7793-45A9-A35F-6804CD4012AF}"/>
              </a:ext>
            </a:extLst>
          </p:cNvPr>
          <p:cNvSpPr txBox="1"/>
          <p:nvPr/>
        </p:nvSpPr>
        <p:spPr>
          <a:xfrm>
            <a:off x="0" y="995680"/>
            <a:ext cx="1046440" cy="4378960"/>
          </a:xfrm>
          <a:prstGeom prst="rect">
            <a:avLst/>
          </a:prstGeom>
          <a:noFill/>
        </p:spPr>
        <p:txBody>
          <a:bodyPr vert="vert270" wrap="square" rtlCol="0">
            <a:spAutoFit/>
          </a:bodyPr>
          <a:lstStyle/>
          <a:p>
            <a:r>
              <a:rPr lang="en-IN" sz="2800" b="1" dirty="0"/>
              <a:t>Results of implemented Algorithm</a:t>
            </a:r>
          </a:p>
        </p:txBody>
      </p:sp>
    </p:spTree>
    <p:extLst>
      <p:ext uri="{BB962C8B-B14F-4D97-AF65-F5344CB8AC3E}">
        <p14:creationId xmlns:p14="http://schemas.microsoft.com/office/powerpoint/2010/main" val="419381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6C2F88E-AA0C-4CC1-8D3A-F31387A134AC}"/>
              </a:ext>
            </a:extLst>
          </p:cNvPr>
          <p:cNvSpPr txBox="1">
            <a:spLocks/>
          </p:cNvSpPr>
          <p:nvPr/>
        </p:nvSpPr>
        <p:spPr>
          <a:xfrm>
            <a:off x="67113" y="5351276"/>
            <a:ext cx="11853643" cy="1108448"/>
          </a:xfrm>
          <a:prstGeom prst="rect">
            <a:avLst/>
          </a:prstGeom>
        </p:spPr>
        <p:txBody>
          <a:bodyPr numCol="3">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lnSpc>
                <a:spcPct val="120000"/>
              </a:lnSpc>
              <a:spcAft>
                <a:spcPts val="500"/>
              </a:spcAft>
              <a:buNone/>
            </a:pPr>
            <a:r>
              <a:rPr lang="en-US" sz="1500" dirty="0">
                <a:solidFill>
                  <a:srgbClr val="FFFFFF"/>
                </a:solidFill>
              </a:rPr>
              <a:t>Prof. Sagar </a:t>
            </a:r>
            <a:r>
              <a:rPr lang="en-US" sz="1500" dirty="0" err="1">
                <a:solidFill>
                  <a:srgbClr val="FFFFFF"/>
                </a:solidFill>
              </a:rPr>
              <a:t>Dhanke</a:t>
            </a:r>
            <a:endParaRPr lang="en-US" sz="1500" dirty="0">
              <a:solidFill>
                <a:srgbClr val="FFFFFF"/>
              </a:solidFill>
            </a:endParaRPr>
          </a:p>
          <a:p>
            <a:pPr marL="0" indent="0" algn="ctr">
              <a:lnSpc>
                <a:spcPct val="120000"/>
              </a:lnSpc>
              <a:spcAft>
                <a:spcPts val="500"/>
              </a:spcAft>
              <a:buNone/>
            </a:pPr>
            <a:r>
              <a:rPr lang="en-US" sz="1500" dirty="0">
                <a:solidFill>
                  <a:srgbClr val="FFFFFF"/>
                </a:solidFill>
              </a:rPr>
              <a:t>Seminar Guide</a:t>
            </a:r>
          </a:p>
          <a:p>
            <a:pPr marL="0" indent="0" algn="ctr">
              <a:lnSpc>
                <a:spcPct val="120000"/>
              </a:lnSpc>
              <a:spcAft>
                <a:spcPts val="500"/>
              </a:spcAft>
              <a:buNone/>
            </a:pPr>
            <a:r>
              <a:rPr lang="en-US" sz="1500" dirty="0">
                <a:solidFill>
                  <a:srgbClr val="FFFFFF"/>
                </a:solidFill>
              </a:rPr>
              <a:t>Prof. Mangesh </a:t>
            </a:r>
            <a:r>
              <a:rPr lang="en-US" sz="1500" dirty="0" err="1">
                <a:solidFill>
                  <a:srgbClr val="FFFFFF"/>
                </a:solidFill>
              </a:rPr>
              <a:t>Manke</a:t>
            </a:r>
            <a:r>
              <a:rPr lang="en-US" sz="1500" dirty="0">
                <a:solidFill>
                  <a:srgbClr val="FFFFFF"/>
                </a:solidFill>
              </a:rPr>
              <a:t> </a:t>
            </a:r>
          </a:p>
          <a:p>
            <a:pPr marL="0" indent="0" algn="ctr">
              <a:lnSpc>
                <a:spcPct val="120000"/>
              </a:lnSpc>
              <a:spcAft>
                <a:spcPts val="500"/>
              </a:spcAft>
              <a:buNone/>
            </a:pPr>
            <a:r>
              <a:rPr lang="en-US" sz="1500" dirty="0">
                <a:solidFill>
                  <a:srgbClr val="FFFFFF"/>
                </a:solidFill>
              </a:rPr>
              <a:t>HOD Computer </a:t>
            </a:r>
            <a:r>
              <a:rPr lang="en-US" sz="1500" dirty="0" err="1">
                <a:solidFill>
                  <a:srgbClr val="FFFFFF"/>
                </a:solidFill>
              </a:rPr>
              <a:t>Engg</a:t>
            </a:r>
            <a:r>
              <a:rPr lang="en-US" sz="1500" dirty="0">
                <a:solidFill>
                  <a:srgbClr val="FFFFFF"/>
                </a:solidFill>
              </a:rPr>
              <a:t>.</a:t>
            </a:r>
          </a:p>
          <a:p>
            <a:pPr marL="0" indent="0" algn="ctr">
              <a:lnSpc>
                <a:spcPct val="120000"/>
              </a:lnSpc>
              <a:spcAft>
                <a:spcPts val="500"/>
              </a:spcAft>
              <a:buNone/>
            </a:pPr>
            <a:r>
              <a:rPr lang="en-US" sz="1500" dirty="0">
                <a:solidFill>
                  <a:srgbClr val="FFFFFF"/>
                </a:solidFill>
              </a:rPr>
              <a:t>Prof. Bharati </a:t>
            </a:r>
            <a:r>
              <a:rPr lang="en-US" sz="1500" dirty="0" err="1">
                <a:solidFill>
                  <a:srgbClr val="FFFFFF"/>
                </a:solidFill>
              </a:rPr>
              <a:t>Pandhare</a:t>
            </a:r>
            <a:endParaRPr lang="en-US" sz="1500" dirty="0">
              <a:solidFill>
                <a:srgbClr val="FFFFFF"/>
              </a:solidFill>
            </a:endParaRPr>
          </a:p>
          <a:p>
            <a:pPr marL="0" indent="0" algn="ctr">
              <a:lnSpc>
                <a:spcPct val="120000"/>
              </a:lnSpc>
              <a:spcAft>
                <a:spcPts val="500"/>
              </a:spcAft>
              <a:buNone/>
            </a:pPr>
            <a:r>
              <a:rPr lang="en-US" sz="1500" dirty="0">
                <a:solidFill>
                  <a:srgbClr val="FFFFFF"/>
                </a:solidFill>
              </a:rPr>
              <a:t>Seminar Coordinator</a:t>
            </a:r>
          </a:p>
        </p:txBody>
      </p:sp>
      <p:sp>
        <p:nvSpPr>
          <p:cNvPr id="3" name="Title 1">
            <a:extLst>
              <a:ext uri="{FF2B5EF4-FFF2-40B4-BE49-F238E27FC236}">
                <a16:creationId xmlns:a16="http://schemas.microsoft.com/office/drawing/2014/main" id="{C1624606-9FDC-400D-93AA-4365CA8EE6D9}"/>
              </a:ext>
            </a:extLst>
          </p:cNvPr>
          <p:cNvSpPr txBox="1">
            <a:spLocks/>
          </p:cNvSpPr>
          <p:nvPr/>
        </p:nvSpPr>
        <p:spPr>
          <a:xfrm>
            <a:off x="260060" y="192948"/>
            <a:ext cx="11660696" cy="4458172"/>
          </a:xfrm>
          <a:prstGeom prst="rect">
            <a:avLst/>
          </a:prstGeom>
          <a:noFill/>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lgn="ctr">
              <a:lnSpc>
                <a:spcPct val="150000"/>
              </a:lnSpc>
            </a:pPr>
            <a:r>
              <a:rPr lang="en-US" sz="1900" dirty="0">
                <a:latin typeface="Franklin Gothic Medium" panose="020B0603020102020204" pitchFamily="34" charset="0"/>
              </a:rPr>
              <a:t>Department of Computer Engineering </a:t>
            </a:r>
            <a:endParaRPr lang="en-IN" sz="1900" dirty="0">
              <a:latin typeface="Franklin Gothic Medium" panose="020B0603020102020204" pitchFamily="34" charset="0"/>
            </a:endParaRPr>
          </a:p>
          <a:p>
            <a:pPr algn="ctr">
              <a:lnSpc>
                <a:spcPct val="150000"/>
              </a:lnSpc>
            </a:pPr>
            <a:r>
              <a:rPr lang="en-US" sz="3200" b="1" dirty="0">
                <a:solidFill>
                  <a:srgbClr val="5A2006"/>
                </a:solidFill>
                <a:latin typeface="Franklin Gothic Medium" panose="020B0603020102020204" pitchFamily="34" charset="0"/>
              </a:rPr>
              <a:t>D. Y. Patil Institute of Engineering &amp; Technology, Ambi</a:t>
            </a:r>
            <a:endParaRPr lang="en-IN" sz="2400" b="1" dirty="0">
              <a:solidFill>
                <a:srgbClr val="5A2006"/>
              </a:solidFill>
              <a:latin typeface="Franklin Gothic Medium" panose="020B0603020102020204" pitchFamily="34" charset="0"/>
            </a:endParaRPr>
          </a:p>
          <a:p>
            <a:pPr algn="ctr">
              <a:lnSpc>
                <a:spcPct val="150000"/>
              </a:lnSpc>
            </a:pPr>
            <a:r>
              <a:rPr lang="en-US" sz="1600" dirty="0">
                <a:latin typeface="Franklin Gothic Medium" panose="020B0603020102020204" pitchFamily="34" charset="0"/>
              </a:rPr>
              <a:t>Academic year 2020-2021</a:t>
            </a:r>
          </a:p>
          <a:p>
            <a:pPr algn="ctr">
              <a:lnSpc>
                <a:spcPct val="150000"/>
              </a:lnSpc>
            </a:pPr>
            <a:r>
              <a:rPr lang="en-US" sz="1600" dirty="0">
                <a:latin typeface="Franklin Gothic Medium" panose="020B0603020102020204" pitchFamily="34" charset="0"/>
              </a:rPr>
              <a:t>Sem : 6</a:t>
            </a:r>
          </a:p>
          <a:p>
            <a:pPr algn="ctr">
              <a:lnSpc>
                <a:spcPct val="150000"/>
              </a:lnSpc>
            </a:pPr>
            <a:endParaRPr lang="en-US" sz="1600" dirty="0">
              <a:latin typeface="Franklin Gothic Medium" panose="020B0603020102020204" pitchFamily="34" charset="0"/>
            </a:endParaRPr>
          </a:p>
          <a:p>
            <a:pPr algn="ctr">
              <a:lnSpc>
                <a:spcPct val="150000"/>
              </a:lnSpc>
            </a:pPr>
            <a:r>
              <a:rPr lang="en-US" sz="2400" dirty="0">
                <a:latin typeface="Franklin Gothic Medium" panose="020B0603020102020204" pitchFamily="34" charset="0"/>
              </a:rPr>
              <a:t>Student Name: Yogesh Rajgure</a:t>
            </a:r>
          </a:p>
          <a:p>
            <a:pPr algn="ctr">
              <a:lnSpc>
                <a:spcPct val="150000"/>
              </a:lnSpc>
            </a:pPr>
            <a:r>
              <a:rPr lang="en-US" sz="2000" dirty="0">
                <a:latin typeface="Franklin Gothic Medium" panose="020B0603020102020204" pitchFamily="34" charset="0"/>
              </a:rPr>
              <a:t> </a:t>
            </a:r>
          </a:p>
          <a:p>
            <a:pPr algn="ctr">
              <a:lnSpc>
                <a:spcPct val="150000"/>
              </a:lnSpc>
            </a:pPr>
            <a:r>
              <a:rPr lang="en-US" sz="2000" dirty="0">
                <a:latin typeface="Franklin Gothic Medium" panose="020B0603020102020204" pitchFamily="34" charset="0"/>
              </a:rPr>
              <a:t>Examination No : T150914279</a:t>
            </a:r>
          </a:p>
          <a:p>
            <a:pPr algn="ctr">
              <a:lnSpc>
                <a:spcPct val="150000"/>
              </a:lnSpc>
            </a:pPr>
            <a:r>
              <a:rPr lang="en-US" sz="2000" dirty="0">
                <a:latin typeface="Franklin Gothic Medium" panose="020B0603020102020204" pitchFamily="34" charset="0"/>
              </a:rPr>
              <a:t>Roll No : 20</a:t>
            </a:r>
            <a:br>
              <a:rPr lang="en-IN" sz="2000" dirty="0">
                <a:latin typeface="Franklin Gothic Medium" panose="020B0603020102020204" pitchFamily="34" charset="0"/>
              </a:rPr>
            </a:br>
            <a:r>
              <a:rPr lang="en-US" sz="2000" dirty="0">
                <a:latin typeface="Franklin Gothic Medium" panose="020B0603020102020204" pitchFamily="34" charset="0"/>
              </a:rPr>
              <a:t>Email Id:  </a:t>
            </a:r>
            <a:r>
              <a:rPr lang="en-US" sz="2000" dirty="0">
                <a:latin typeface="Franklin Gothic Medium" panose="020B0603020102020204" pitchFamily="34" charset="0"/>
                <a:hlinkClick r:id="rId2">
                  <a:extLst>
                    <a:ext uri="{A12FA001-AC4F-418D-AE19-62706E023703}">
                      <ahyp:hlinkClr xmlns:ahyp="http://schemas.microsoft.com/office/drawing/2018/hyperlinkcolor" val="tx"/>
                    </a:ext>
                  </a:extLst>
                </a:hlinkClick>
              </a:rPr>
              <a:t>yogeshrajgure.vraj@gmail.com</a:t>
            </a:r>
            <a:endParaRPr lang="en-IN" sz="2000" dirty="0">
              <a:latin typeface="Franklin Gothic Medium" panose="020B0603020102020204" pitchFamily="34" charset="0"/>
            </a:endParaRPr>
          </a:p>
          <a:p>
            <a:pPr>
              <a:lnSpc>
                <a:spcPct val="150000"/>
              </a:lnSpc>
            </a:pPr>
            <a:endParaRPr lang="en-US" sz="4800" i="1" dirty="0">
              <a:solidFill>
                <a:srgbClr val="FFFFFF"/>
              </a:solidFill>
            </a:endParaRPr>
          </a:p>
        </p:txBody>
      </p:sp>
    </p:spTree>
    <p:extLst>
      <p:ext uri="{BB962C8B-B14F-4D97-AF65-F5344CB8AC3E}">
        <p14:creationId xmlns:p14="http://schemas.microsoft.com/office/powerpoint/2010/main" val="581762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4731391" cy="811878"/>
          </a:xfrm>
          <a:solidFill>
            <a:schemeClr val="bg2">
              <a:lumMod val="50000"/>
            </a:schemeClr>
          </a:solidFill>
        </p:spPr>
        <p:txBody>
          <a:bodyPr/>
          <a:lstStyle/>
          <a:p>
            <a:r>
              <a:rPr lang="en-IN" b="1" dirty="0">
                <a:solidFill>
                  <a:srgbClr val="FFFF00"/>
                </a:solidFill>
                <a:latin typeface="Arial Black" panose="020B0A04020102020204" pitchFamily="34" charset="0"/>
              </a:rPr>
              <a:t>Result analysis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400962"/>
            <a:ext cx="10972800" cy="4990110"/>
          </a:xfrm>
        </p:spPr>
        <p:txBody>
          <a:bodyPr>
            <a:normAutofit/>
          </a:bodyPr>
          <a:lstStyle/>
          <a:p>
            <a:pPr marL="0" indent="0" algn="l">
              <a:buNone/>
            </a:pPr>
            <a:r>
              <a:rPr lang="en-US" sz="2400" dirty="0">
                <a:latin typeface="Bahnschrift SemiBold" panose="020B0502040204020203" pitchFamily="34" charset="0"/>
              </a:rPr>
              <a:t>Case 1: </a:t>
            </a:r>
          </a:p>
          <a:p>
            <a:pPr marL="0" indent="0" algn="l">
              <a:buNone/>
            </a:pPr>
            <a:r>
              <a:rPr lang="en-US" sz="2400" dirty="0">
                <a:latin typeface="Bahnschrift SemiBold" panose="020B0502040204020203" pitchFamily="34" charset="0"/>
              </a:rPr>
              <a:t>IF the News Sentiment was good or the Stock Prediction value was good, THEN the Stock faith will be high as shown in Fig</a:t>
            </a:r>
          </a:p>
          <a:p>
            <a:pPr marL="0" indent="0" algn="l">
              <a:buNone/>
            </a:pPr>
            <a:endParaRPr lang="en-US" sz="26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ED43654C-37A5-41AE-AC9A-1421E5D75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61" y="3227664"/>
            <a:ext cx="10300720" cy="3053861"/>
          </a:xfrm>
          <a:prstGeom prst="rect">
            <a:avLst/>
          </a:prstGeom>
        </p:spPr>
      </p:pic>
      <p:sp>
        <p:nvSpPr>
          <p:cNvPr id="6" name="Oval 5">
            <a:extLst>
              <a:ext uri="{FF2B5EF4-FFF2-40B4-BE49-F238E27FC236}">
                <a16:creationId xmlns:a16="http://schemas.microsoft.com/office/drawing/2014/main" id="{D26C2E30-F881-484B-811A-240BEE6E6639}"/>
              </a:ext>
            </a:extLst>
          </p:cNvPr>
          <p:cNvSpPr/>
          <p:nvPr/>
        </p:nvSpPr>
        <p:spPr>
          <a:xfrm>
            <a:off x="4672668" y="4278384"/>
            <a:ext cx="947956" cy="26005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680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4731391" cy="811878"/>
          </a:xfrm>
          <a:solidFill>
            <a:schemeClr val="bg2">
              <a:lumMod val="50000"/>
            </a:schemeClr>
          </a:solidFill>
        </p:spPr>
        <p:txBody>
          <a:bodyPr/>
          <a:lstStyle/>
          <a:p>
            <a:r>
              <a:rPr lang="en-IN" b="1" dirty="0">
                <a:solidFill>
                  <a:srgbClr val="FFFF00"/>
                </a:solidFill>
                <a:latin typeface="Arial Black" panose="020B0A04020102020204" pitchFamily="34" charset="0"/>
              </a:rPr>
              <a:t>Result analysis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400962"/>
            <a:ext cx="10972800" cy="4990110"/>
          </a:xfrm>
        </p:spPr>
        <p:txBody>
          <a:bodyPr>
            <a:normAutofit/>
          </a:bodyPr>
          <a:lstStyle/>
          <a:p>
            <a:pPr marL="0" indent="0" algn="l">
              <a:buNone/>
            </a:pPr>
            <a:r>
              <a:rPr lang="en-US" sz="2400" dirty="0">
                <a:latin typeface="Bahnschrift SemiBold" panose="020B0502040204020203" pitchFamily="34" charset="0"/>
              </a:rPr>
              <a:t>Case 2:</a:t>
            </a:r>
          </a:p>
          <a:p>
            <a:pPr marL="0" indent="0" algn="l">
              <a:buNone/>
            </a:pPr>
            <a:r>
              <a:rPr lang="en-US" sz="2400" dirty="0">
                <a:latin typeface="Bahnschrift SemiBold" panose="020B0502040204020203" pitchFamily="34" charset="0"/>
              </a:rPr>
              <a:t>IF the News Sentiment was poor and the Stock Prediction value was poor THEN the Stock faith will be low as shown in Fig</a:t>
            </a:r>
          </a:p>
          <a:p>
            <a:pPr marL="0" indent="0" algn="l">
              <a:buNone/>
            </a:pPr>
            <a:endParaRPr lang="en-US" sz="2600" dirty="0">
              <a:latin typeface="Bahnschrift SemiBold" panose="020B0502040204020203" pitchFamily="34" charset="0"/>
            </a:endParaRPr>
          </a:p>
        </p:txBody>
      </p:sp>
      <p:sp>
        <p:nvSpPr>
          <p:cNvPr id="6" name="Oval 5">
            <a:extLst>
              <a:ext uri="{FF2B5EF4-FFF2-40B4-BE49-F238E27FC236}">
                <a16:creationId xmlns:a16="http://schemas.microsoft.com/office/drawing/2014/main" id="{D26C2E30-F881-484B-811A-240BEE6E6639}"/>
              </a:ext>
            </a:extLst>
          </p:cNvPr>
          <p:cNvSpPr/>
          <p:nvPr/>
        </p:nvSpPr>
        <p:spPr>
          <a:xfrm>
            <a:off x="4731391" y="4286773"/>
            <a:ext cx="947956" cy="26005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870702B-D093-4E51-B3C1-E3ADF257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65" y="3024710"/>
            <a:ext cx="11017325" cy="3434813"/>
          </a:xfrm>
          <a:prstGeom prst="rect">
            <a:avLst/>
          </a:prstGeom>
        </p:spPr>
      </p:pic>
      <p:sp>
        <p:nvSpPr>
          <p:cNvPr id="9" name="Oval 8">
            <a:extLst>
              <a:ext uri="{FF2B5EF4-FFF2-40B4-BE49-F238E27FC236}">
                <a16:creationId xmlns:a16="http://schemas.microsoft.com/office/drawing/2014/main" id="{6F4802FB-6ED5-4EFC-8967-5245580D208E}"/>
              </a:ext>
            </a:extLst>
          </p:cNvPr>
          <p:cNvSpPr/>
          <p:nvPr/>
        </p:nvSpPr>
        <p:spPr>
          <a:xfrm>
            <a:off x="4731391" y="4417471"/>
            <a:ext cx="947956" cy="26005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124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4182894" cy="811878"/>
          </a:xfrm>
          <a:solidFill>
            <a:schemeClr val="bg2">
              <a:lumMod val="50000"/>
            </a:schemeClr>
          </a:solidFill>
        </p:spPr>
        <p:txBody>
          <a:bodyPr/>
          <a:lstStyle/>
          <a:p>
            <a:r>
              <a:rPr lang="en-IN" b="1" dirty="0">
                <a:solidFill>
                  <a:srgbClr val="FFFF00"/>
                </a:solidFill>
                <a:latin typeface="Arial Black" panose="020B0A04020102020204" pitchFamily="34" charset="0"/>
              </a:rPr>
              <a:t>Advantages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marL="457200" indent="-457200" algn="l">
              <a:buFont typeface="+mj-lt"/>
              <a:buAutoNum type="arabicPeriod"/>
            </a:pPr>
            <a:r>
              <a:rPr lang="en-US" sz="2400" dirty="0">
                <a:latin typeface="Bahnschrift SemiBold" panose="020B0502040204020203" pitchFamily="34" charset="0"/>
              </a:rPr>
              <a:t>More reliable stock prediction system</a:t>
            </a:r>
          </a:p>
          <a:p>
            <a:pPr marL="457200" indent="-457200" algn="l">
              <a:buFont typeface="+mj-lt"/>
              <a:buAutoNum type="arabicPeriod"/>
            </a:pPr>
            <a:r>
              <a:rPr lang="en-US" sz="2400" dirty="0">
                <a:latin typeface="Bahnschrift SemiBold" panose="020B0502040204020203" pitchFamily="34" charset="0"/>
              </a:rPr>
              <a:t>Helpful for a company to decide the next move based on future predictions of the stock</a:t>
            </a:r>
          </a:p>
          <a:p>
            <a:pPr marL="457200" indent="-457200" algn="l">
              <a:buFont typeface="+mj-lt"/>
              <a:buAutoNum type="arabicPeriod"/>
            </a:pPr>
            <a:r>
              <a:rPr lang="en-US" sz="2400" dirty="0">
                <a:latin typeface="Bahnschrift SemiBold" panose="020B0502040204020203" pitchFamily="34" charset="0"/>
              </a:rPr>
              <a:t>More understanding about the sentiment affecting the data based on the produced results</a:t>
            </a:r>
          </a:p>
          <a:p>
            <a:pPr marL="457200" indent="-457200" algn="l">
              <a:buFont typeface="+mj-lt"/>
              <a:buAutoNum type="arabicPeriod"/>
            </a:pPr>
            <a:r>
              <a:rPr lang="en-US" sz="2400" dirty="0">
                <a:latin typeface="Bahnschrift SemiBold" panose="020B0502040204020203" pitchFamily="34" charset="0"/>
              </a:rPr>
              <a:t>Etc.</a:t>
            </a:r>
          </a:p>
        </p:txBody>
      </p:sp>
    </p:spTree>
    <p:extLst>
      <p:ext uri="{BB962C8B-B14F-4D97-AF65-F5344CB8AC3E}">
        <p14:creationId xmlns:p14="http://schemas.microsoft.com/office/powerpoint/2010/main" val="285730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4727642" cy="811878"/>
          </a:xfrm>
          <a:solidFill>
            <a:schemeClr val="bg2">
              <a:lumMod val="50000"/>
            </a:schemeClr>
          </a:solidFill>
        </p:spPr>
        <p:txBody>
          <a:bodyPr/>
          <a:lstStyle/>
          <a:p>
            <a:r>
              <a:rPr lang="en-IN" b="1" dirty="0">
                <a:solidFill>
                  <a:srgbClr val="FFFF00"/>
                </a:solidFill>
                <a:latin typeface="Arial Black" panose="020B0A04020102020204" pitchFamily="34" charset="0"/>
              </a:rPr>
              <a:t>Disadvantages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marL="457200" indent="-457200" algn="l">
              <a:buFont typeface="+mj-lt"/>
              <a:buAutoNum type="arabicPeriod"/>
            </a:pPr>
            <a:r>
              <a:rPr lang="en-US" sz="2400" dirty="0">
                <a:latin typeface="Bahnschrift SemiBold" panose="020B0502040204020203" pitchFamily="34" charset="0"/>
              </a:rPr>
              <a:t>ML and sentimental analysis hasn’t yet reached the level where we can fully rely on </a:t>
            </a:r>
            <a:r>
              <a:rPr lang="en-IN" sz="2400" dirty="0">
                <a:latin typeface="Bahnschrift SemiBold" panose="020B0502040204020203" pitchFamily="34" charset="0"/>
              </a:rPr>
              <a:t>Prediction based on their results.</a:t>
            </a:r>
          </a:p>
          <a:p>
            <a:pPr marL="457200" indent="-457200" algn="l">
              <a:buFont typeface="+mj-lt"/>
              <a:buAutoNum type="arabicPeriod"/>
            </a:pPr>
            <a:r>
              <a:rPr lang="en-IN" sz="2400" dirty="0">
                <a:latin typeface="Bahnschrift SemiBold" panose="020B0502040204020203" pitchFamily="34" charset="0"/>
              </a:rPr>
              <a:t>As the previous performance does not always help to find future of stock and sentiment analysis can not differentiate between “</a:t>
            </a:r>
            <a:r>
              <a:rPr lang="en-IN" sz="2400" dirty="0" err="1">
                <a:latin typeface="Bahnschrift SemiBold" panose="020B0502040204020203" pitchFamily="34" charset="0"/>
              </a:rPr>
              <a:t>sargasm</a:t>
            </a:r>
            <a:r>
              <a:rPr lang="en-IN" sz="2400" dirty="0">
                <a:latin typeface="Bahnschrift SemiBold" panose="020B0502040204020203" pitchFamily="34" charset="0"/>
              </a:rPr>
              <a:t>” in some of the news and media.</a:t>
            </a:r>
          </a:p>
          <a:p>
            <a:pPr marL="457200" indent="-457200" algn="l">
              <a:buFont typeface="+mj-lt"/>
              <a:buAutoNum type="arabicPeriod"/>
            </a:pPr>
            <a:r>
              <a:rPr lang="en-IN" sz="2400" dirty="0">
                <a:latin typeface="Bahnschrift SemiBold" panose="020B0502040204020203" pitchFamily="34" charset="0"/>
              </a:rPr>
              <a:t>Natural Environmental factors may drastically change in the stock price and these are not included in the algorithm.</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156263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4182894" cy="811878"/>
          </a:xfrm>
          <a:solidFill>
            <a:schemeClr val="bg2">
              <a:lumMod val="50000"/>
            </a:schemeClr>
          </a:solidFill>
        </p:spPr>
        <p:txBody>
          <a:bodyPr/>
          <a:lstStyle/>
          <a:p>
            <a:r>
              <a:rPr lang="en-IN" b="1" dirty="0">
                <a:solidFill>
                  <a:srgbClr val="FFFF00"/>
                </a:solidFill>
                <a:latin typeface="Arial Black" panose="020B0A04020102020204" pitchFamily="34" charset="0"/>
              </a:rPr>
              <a:t>Applications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lvl="0" algn="just">
              <a:lnSpc>
                <a:spcPct val="150000"/>
              </a:lnSpc>
              <a:buFont typeface="Wingdings" panose="05000000000000000000" pitchFamily="2" charset="2"/>
              <a:buChar char="v"/>
            </a:pPr>
            <a:r>
              <a:rPr lang="en-US" sz="2400" dirty="0">
                <a:latin typeface="Bahnschrift SemiBold" panose="020B0502040204020203" pitchFamily="34" charset="0"/>
              </a:rPr>
              <a:t>Better guess at stock prices, hence better chances of high returns on the same investment.</a:t>
            </a:r>
            <a:endParaRPr lang="en-IN" sz="2400" dirty="0">
              <a:latin typeface="Bahnschrift SemiBold" panose="020B0502040204020203" pitchFamily="34" charset="0"/>
            </a:endParaRPr>
          </a:p>
          <a:p>
            <a:pPr lvl="0" algn="just">
              <a:lnSpc>
                <a:spcPct val="150000"/>
              </a:lnSpc>
              <a:buFont typeface="Wingdings" panose="05000000000000000000" pitchFamily="2" charset="2"/>
              <a:buChar char="v"/>
            </a:pPr>
            <a:r>
              <a:rPr lang="en-US" sz="2400" dirty="0">
                <a:latin typeface="Bahnschrift SemiBold" panose="020B0502040204020203" pitchFamily="34" charset="0"/>
              </a:rPr>
              <a:t>Progress report of certain set of companies, in specific criteria, of near future may show the peoples’ feelings (+</a:t>
            </a:r>
            <a:r>
              <a:rPr lang="en-US" sz="2400" dirty="0" err="1">
                <a:latin typeface="Bahnschrift SemiBold" panose="020B0502040204020203" pitchFamily="34" charset="0"/>
              </a:rPr>
              <a:t>ve</a:t>
            </a:r>
            <a:r>
              <a:rPr lang="en-US" sz="2400" dirty="0">
                <a:latin typeface="Bahnschrift SemiBold" panose="020B0502040204020203" pitchFamily="34" charset="0"/>
              </a:rPr>
              <a:t>, -</a:t>
            </a:r>
            <a:r>
              <a:rPr lang="en-US" sz="2400" dirty="0" err="1">
                <a:latin typeface="Bahnschrift SemiBold" panose="020B0502040204020203" pitchFamily="34" charset="0"/>
              </a:rPr>
              <a:t>ve</a:t>
            </a:r>
            <a:r>
              <a:rPr lang="en-US" sz="2400" dirty="0">
                <a:latin typeface="Bahnschrift SemiBold" panose="020B0502040204020203" pitchFamily="34" charset="0"/>
              </a:rPr>
              <a:t>) for those stocks.</a:t>
            </a:r>
          </a:p>
          <a:p>
            <a:pPr lvl="0" algn="just">
              <a:lnSpc>
                <a:spcPct val="150000"/>
              </a:lnSpc>
              <a:buFont typeface="Wingdings" panose="05000000000000000000" pitchFamily="2" charset="2"/>
              <a:buChar char="v"/>
            </a:pPr>
            <a:r>
              <a:rPr lang="en-US" sz="2400" dirty="0">
                <a:latin typeface="Bahnschrift SemiBold" panose="020B0502040204020203" pitchFamily="34" charset="0"/>
              </a:rPr>
              <a:t>Can be extended to find out the entire </a:t>
            </a:r>
            <a:r>
              <a:rPr lang="en-IN" sz="2400" dirty="0">
                <a:latin typeface="Bahnschrift SemiBold" panose="020B0502040204020203" pitchFamily="34" charset="0"/>
              </a:rPr>
              <a:t>country’s approx. GDP performance </a:t>
            </a:r>
            <a:r>
              <a:rPr lang="en-US" sz="2400" dirty="0">
                <a:latin typeface="Bahnschrift SemiBold" panose="020B0502040204020203" pitchFamily="34" charset="0"/>
              </a:rPr>
              <a:t>by identifying the top </a:t>
            </a:r>
            <a:r>
              <a:rPr lang="en-IN" sz="2400" dirty="0">
                <a:latin typeface="Bahnschrift SemiBold" panose="020B0502040204020203" pitchFamily="34" charset="0"/>
              </a:rPr>
              <a:t>companies market performance.</a:t>
            </a:r>
          </a:p>
        </p:txBody>
      </p:sp>
    </p:spTree>
    <p:extLst>
      <p:ext uri="{BB962C8B-B14F-4D97-AF65-F5344CB8AC3E}">
        <p14:creationId xmlns:p14="http://schemas.microsoft.com/office/powerpoint/2010/main" val="3000726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8195093" cy="811878"/>
          </a:xfrm>
          <a:solidFill>
            <a:schemeClr val="bg2">
              <a:lumMod val="50000"/>
            </a:schemeClr>
          </a:solidFill>
        </p:spPr>
        <p:txBody>
          <a:bodyPr/>
          <a:lstStyle/>
          <a:p>
            <a:r>
              <a:rPr lang="en-IN" b="1" dirty="0">
                <a:solidFill>
                  <a:srgbClr val="FFFF00"/>
                </a:solidFill>
                <a:latin typeface="Arial Black" panose="020B0A04020102020204" pitchFamily="34" charset="0"/>
              </a:rPr>
              <a:t>Conclusion &amp; Future Scope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233479"/>
          </a:xfrm>
        </p:spPr>
        <p:txBody>
          <a:bodyPr anchor="ctr">
            <a:normAutofit/>
          </a:bodyPr>
          <a:lstStyle/>
          <a:p>
            <a:pPr marL="0" indent="0" algn="just">
              <a:buNone/>
            </a:pPr>
            <a:r>
              <a:rPr lang="en-US" sz="2400" dirty="0">
                <a:latin typeface="Bahnschrift SemiBold" panose="020B0502040204020203" pitchFamily="34" charset="0"/>
              </a:rPr>
              <a:t>In this research, we propose that existing work may integrated into a robust model to predict stock market accurately. This model can be improved upon by defining refined fuzzy rules. Improving upon the training data’s scale and timeframe can result in better prediction. A trading model using the proposed methodology can be developed to compute total returns or investments in real time. This can prove the accuracy of the model. This model can successfully recommend the best stocks for investment</a:t>
            </a:r>
          </a:p>
          <a:p>
            <a:pPr marL="0" indent="0" algn="l">
              <a:buNone/>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47607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3725693" cy="811878"/>
          </a:xfrm>
          <a:solidFill>
            <a:schemeClr val="bg2">
              <a:lumMod val="50000"/>
            </a:schemeClr>
          </a:solidFill>
        </p:spPr>
        <p:txBody>
          <a:bodyPr/>
          <a:lstStyle/>
          <a:p>
            <a:r>
              <a:rPr lang="en-IN" b="1" dirty="0">
                <a:solidFill>
                  <a:srgbClr val="FFFF00"/>
                </a:solidFill>
                <a:latin typeface="Arial Black" panose="020B0A04020102020204" pitchFamily="34" charset="0"/>
              </a:rPr>
              <a:t>References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700408"/>
          </a:xfrm>
        </p:spPr>
        <p:txBody>
          <a:bodyPr>
            <a:normAutofit fontScale="70000" lnSpcReduction="20000"/>
          </a:bodyPr>
          <a:lstStyle/>
          <a:p>
            <a:pPr marL="342900" lvl="0" indent="-342900">
              <a:lnSpc>
                <a:spcPct val="150000"/>
              </a:lnSpc>
              <a:buSzPts val="1400"/>
              <a:buFont typeface="+mj-lt"/>
              <a:buAutoNum type="arabicPeriod"/>
            </a:pPr>
            <a:r>
              <a:rPr lang="en-US" sz="2400" dirty="0">
                <a:latin typeface="Bahnschrift SemiBold" panose="020B0502040204020203" pitchFamily="34" charset="0"/>
              </a:rPr>
              <a:t>Andrew McCallum, Kamal Nigam, Jason Rennie, Kristie Seymore “A Machine learning approach to Building domain-specific Search engine”, IJCAI, 1999 - </a:t>
            </a:r>
            <a:r>
              <a:rPr lang="en-US" sz="2400" dirty="0" err="1">
                <a:latin typeface="Bahnschrift SemiBold" panose="020B0502040204020203" pitchFamily="34" charset="0"/>
              </a:rPr>
              <a:t>Citeseer</a:t>
            </a:r>
            <a:r>
              <a:rPr lang="en-US" sz="2400" dirty="0">
                <a:latin typeface="Bahnschrift SemiBold" panose="020B0502040204020203" pitchFamily="34" charset="0"/>
              </a:rPr>
              <a:t> </a:t>
            </a:r>
          </a:p>
          <a:p>
            <a:pPr>
              <a:lnSpc>
                <a:spcPct val="150000"/>
              </a:lnSpc>
              <a:buSzPts val="1400"/>
              <a:buFont typeface="+mj-lt"/>
              <a:buAutoNum type="arabicPeriod"/>
            </a:pPr>
            <a:r>
              <a:rPr lang="en-IN" sz="2400" dirty="0">
                <a:latin typeface="Bahnschrift SemiBold" panose="020B0502040204020203" pitchFamily="34" charset="0"/>
              </a:rPr>
              <a:t>M. Usmani, S. H. Adil, K. Raza and S. S. A. Ali, "Stock market prediction using machine learning techniques," 2016 3rd International Conference on Computer and Information Sciences (ICCOINS), Kuala Lumpur, 2016, pp. 322-327.</a:t>
            </a:r>
          </a:p>
          <a:p>
            <a:pPr marL="342900" lvl="0" indent="-342900">
              <a:lnSpc>
                <a:spcPct val="150000"/>
              </a:lnSpc>
              <a:buSzPts val="1400"/>
              <a:buFont typeface="+mj-lt"/>
              <a:buAutoNum type="arabicPeriod"/>
            </a:pPr>
            <a:r>
              <a:rPr lang="en-US" sz="2400" dirty="0">
                <a:latin typeface="Bahnschrift SemiBold" panose="020B0502040204020203" pitchFamily="34" charset="0"/>
              </a:rPr>
              <a:t>Yadav, Sameer. (2017). STOCK MARKET VOLATILITY - A STUDY OF INDIAN STOCK MARKET. Global Journal for Research Analysis. 6. 629-632. </a:t>
            </a:r>
            <a:endParaRPr lang="en-IN" sz="2400" dirty="0">
              <a:latin typeface="Bahnschrift SemiBold" panose="020B0502040204020203" pitchFamily="34" charset="0"/>
            </a:endParaRPr>
          </a:p>
          <a:p>
            <a:pPr marL="342900" lvl="0" indent="-342900">
              <a:lnSpc>
                <a:spcPct val="150000"/>
              </a:lnSpc>
              <a:buSzPts val="1400"/>
              <a:buFont typeface="+mj-lt"/>
              <a:buAutoNum type="arabicPeriod"/>
            </a:pPr>
            <a:r>
              <a:rPr lang="en-US" sz="2400" dirty="0">
                <a:latin typeface="Bahnschrift SemiBold" panose="020B0502040204020203" pitchFamily="34" charset="0"/>
              </a:rPr>
              <a:t>Montgomery, D.C., Peck, E.A. and Vining, G.G., 2012. Introduction to linear regression analysis (Vol. 821). John Wiley &amp; Sons. </a:t>
            </a:r>
            <a:endParaRPr lang="en-IN" sz="2400" dirty="0">
              <a:latin typeface="Bahnschrift SemiBold" panose="020B0502040204020203" pitchFamily="34" charset="0"/>
            </a:endParaRPr>
          </a:p>
          <a:p>
            <a:pPr marL="342900" lvl="0" indent="-342900">
              <a:lnSpc>
                <a:spcPct val="150000"/>
              </a:lnSpc>
              <a:buSzPts val="1400"/>
              <a:buFont typeface="+mj-lt"/>
              <a:buAutoNum type="arabicPeriod"/>
            </a:pPr>
            <a:r>
              <a:rPr lang="en-US" sz="2400" dirty="0">
                <a:latin typeface="Bahnschrift SemiBold" panose="020B0502040204020203" pitchFamily="34" charset="0"/>
              </a:rPr>
              <a:t>Draper, N.R.; Smith, H. (1998). Applied Regression Analysis (3rd ed.). John Wiley. ISBN 0-471-17082-8. </a:t>
            </a:r>
            <a:endParaRPr lang="en-IN" sz="2400" dirty="0">
              <a:latin typeface="Bahnschrift SemiBold" panose="020B0502040204020203" pitchFamily="34" charset="0"/>
            </a:endParaRPr>
          </a:p>
          <a:p>
            <a:pPr marL="342900" lvl="0" indent="-342900">
              <a:lnSpc>
                <a:spcPct val="150000"/>
              </a:lnSpc>
              <a:buSzPts val="1400"/>
              <a:buFont typeface="+mj-lt"/>
              <a:buAutoNum type="arabicPeriod"/>
            </a:pPr>
            <a:r>
              <a:rPr lang="en-US" sz="2400" dirty="0">
                <a:latin typeface="Bahnschrift SemiBold" panose="020B0502040204020203" pitchFamily="34" charset="0"/>
              </a:rPr>
              <a:t>Robert S. </a:t>
            </a:r>
            <a:r>
              <a:rPr lang="en-US" sz="2400" dirty="0" err="1">
                <a:latin typeface="Bahnschrift SemiBold" panose="020B0502040204020203" pitchFamily="34" charset="0"/>
              </a:rPr>
              <a:t>Pindyck</a:t>
            </a:r>
            <a:r>
              <a:rPr lang="en-US" sz="2400" dirty="0">
                <a:latin typeface="Bahnschrift SemiBold" panose="020B0502040204020203" pitchFamily="34" charset="0"/>
              </a:rPr>
              <a:t> and Daniel L. </a:t>
            </a:r>
            <a:r>
              <a:rPr lang="en-US" sz="2400" dirty="0" err="1">
                <a:latin typeface="Bahnschrift SemiBold" panose="020B0502040204020203" pitchFamily="34" charset="0"/>
              </a:rPr>
              <a:t>Rubinfeld</a:t>
            </a:r>
            <a:r>
              <a:rPr lang="en-US" sz="2400" dirty="0">
                <a:latin typeface="Bahnschrift SemiBold" panose="020B0502040204020203" pitchFamily="34" charset="0"/>
              </a:rPr>
              <a:t> (1998, 4h ed.). Econometric Models and Economic Forecasts </a:t>
            </a:r>
          </a:p>
          <a:p>
            <a:pPr algn="l">
              <a:buFont typeface="Wingdings" panose="05000000000000000000" pitchFamily="2" charset="2"/>
              <a:buChar char="v"/>
            </a:pPr>
            <a:r>
              <a:rPr lang="en-US" sz="2400" dirty="0">
                <a:latin typeface="Bahnschrift SemiBold" panose="020B0502040204020203" pitchFamily="34" charset="0"/>
              </a:rPr>
              <a:t>D. Rao, F. Deng, Z. Jiang and G. Zhao, "Qualitative Stock Market Predicting with Common Knowledge Based Nature Language Processing: A Unified View and Procedure," 2015 7th International Conference on Intelligent Human-Machine Systems and Cybernetics, Hangzhou, 2015,</a:t>
            </a:r>
            <a:r>
              <a:rPr lang="en-US" sz="2400" b="0" i="0" dirty="0">
                <a:solidFill>
                  <a:srgbClr val="000000"/>
                </a:solidFill>
                <a:effectLst/>
                <a:latin typeface="ff3"/>
              </a:rPr>
              <a:t> </a:t>
            </a:r>
            <a:r>
              <a:rPr lang="en-US" sz="2400" dirty="0">
                <a:latin typeface="Bahnschrift SemiBold" panose="020B0502040204020203" pitchFamily="34" charset="0"/>
              </a:rPr>
              <a:t>pp. 381-384.</a:t>
            </a:r>
          </a:p>
          <a:p>
            <a:pPr>
              <a:buFont typeface="Wingdings" panose="05000000000000000000" pitchFamily="2" charset="2"/>
              <a:buChar char="v"/>
            </a:pPr>
            <a:endParaRPr lang="en-IN" sz="2000" b="0" i="0" dirty="0">
              <a:solidFill>
                <a:srgbClr val="000000"/>
              </a:solidFill>
              <a:effectLst/>
              <a:latin typeface="ff3"/>
            </a:endParaRPr>
          </a:p>
          <a:p>
            <a:pPr marL="342900" lvl="0" indent="-342900">
              <a:lnSpc>
                <a:spcPct val="150000"/>
              </a:lnSpc>
              <a:buSzPts val="1400"/>
              <a:buFont typeface="+mj-lt"/>
              <a:buAutoNum type="arabicPeriod"/>
            </a:pPr>
            <a:endParaRPr lang="en-IN" sz="2400" dirty="0">
              <a:latin typeface="Bahnschrift SemiBold" panose="020B0502040204020203" pitchFamily="34" charset="0"/>
            </a:endParaRPr>
          </a:p>
          <a:p>
            <a:pPr marL="457200" indent="-457200" algn="l">
              <a:buFont typeface="+mj-lt"/>
              <a:buAutoNum type="arabicPeriod"/>
            </a:pP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359705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00E5484A-1E45-42C3-824F-55479089A9CC}"/>
              </a:ext>
            </a:extLst>
          </p:cNvPr>
          <p:cNvSpPr>
            <a:spLocks noGrp="1"/>
          </p:cNvSpPr>
          <p:nvPr>
            <p:ph type="title"/>
          </p:nvPr>
        </p:nvSpPr>
        <p:spPr>
          <a:xfrm>
            <a:off x="1039177" y="2320321"/>
            <a:ext cx="10113645" cy="1190629"/>
          </a:xfrm>
        </p:spPr>
        <p:txBody>
          <a:bodyPr>
            <a:noAutofit/>
          </a:bodyPr>
          <a:lstStyle/>
          <a:p>
            <a:pPr algn="ctr"/>
            <a:r>
              <a:rPr lang="en-IN" sz="6000" dirty="0"/>
              <a:t>The End</a:t>
            </a:r>
          </a:p>
        </p:txBody>
      </p:sp>
      <p:sp>
        <p:nvSpPr>
          <p:cNvPr id="8" name="Text Placeholder 3">
            <a:extLst>
              <a:ext uri="{FF2B5EF4-FFF2-40B4-BE49-F238E27FC236}">
                <a16:creationId xmlns:a16="http://schemas.microsoft.com/office/drawing/2014/main" id="{5A9BABEE-B12C-479A-8D28-64BD8A67A318}"/>
              </a:ext>
            </a:extLst>
          </p:cNvPr>
          <p:cNvSpPr txBox="1">
            <a:spLocks/>
          </p:cNvSpPr>
          <p:nvPr/>
        </p:nvSpPr>
        <p:spPr>
          <a:xfrm>
            <a:off x="4847964" y="5382883"/>
            <a:ext cx="2496069" cy="50033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IN" dirty="0"/>
              <a:t>Thank You..</a:t>
            </a:r>
          </a:p>
        </p:txBody>
      </p:sp>
    </p:spTree>
    <p:extLst>
      <p:ext uri="{BB962C8B-B14F-4D97-AF65-F5344CB8AC3E}">
        <p14:creationId xmlns:p14="http://schemas.microsoft.com/office/powerpoint/2010/main" val="101678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0" y="530275"/>
            <a:ext cx="12191999" cy="5283295"/>
          </a:xfrm>
          <a:effectLst>
            <a:glow>
              <a:schemeClr val="accent2">
                <a:satMod val="175000"/>
                <a:alpha val="40000"/>
              </a:schemeClr>
            </a:glow>
          </a:effectLst>
        </p:spPr>
        <p:txBody>
          <a:bodyPr anchor="ctr">
            <a:noAutofit/>
          </a:bodyPr>
          <a:lstStyle/>
          <a:p>
            <a:pPr algn="ctr">
              <a:lnSpc>
                <a:spcPct val="150000"/>
              </a:lnSpc>
            </a:pPr>
            <a:r>
              <a:rPr lang="en-US" sz="2000" dirty="0">
                <a:solidFill>
                  <a:schemeClr val="accent1">
                    <a:lumMod val="60000"/>
                    <a:lumOff val="40000"/>
                  </a:schemeClr>
                </a:solidFill>
                <a:latin typeface="Franklin Gothic Medium" panose="020B0603020102020204" pitchFamily="34" charset="0"/>
              </a:rPr>
              <a:t>Topic:</a:t>
            </a:r>
            <a:br>
              <a:rPr lang="en-US" sz="4000" dirty="0">
                <a:solidFill>
                  <a:schemeClr val="bg1">
                    <a:lumMod val="85000"/>
                  </a:schemeClr>
                </a:solidFill>
                <a:effectLst>
                  <a:outerShdw blurRad="60007" dir="1500000" sy="-30000" kx="800400" algn="bl" rotWithShape="0">
                    <a:prstClr val="black">
                      <a:alpha val="20000"/>
                    </a:prstClr>
                  </a:outerShdw>
                </a:effectLst>
              </a:rPr>
            </a:br>
            <a:r>
              <a:rPr lang="en-US" sz="5400" dirty="0">
                <a:solidFill>
                  <a:schemeClr val="tx1"/>
                </a:solidFill>
                <a:latin typeface="Bahnschrift SemiBold" panose="020B0502040204020203" pitchFamily="34" charset="0"/>
              </a:rPr>
              <a:t>Stock Market Analysis</a:t>
            </a:r>
            <a:br>
              <a:rPr lang="en-US" sz="5400" dirty="0">
                <a:solidFill>
                  <a:schemeClr val="tx1"/>
                </a:solidFill>
                <a:latin typeface="Bahnschrift SemiBold" panose="020B0502040204020203" pitchFamily="34" charset="0"/>
              </a:rPr>
            </a:br>
            <a:r>
              <a:rPr lang="en-US" sz="5400" dirty="0">
                <a:solidFill>
                  <a:schemeClr val="tx1"/>
                </a:solidFill>
                <a:latin typeface="Bahnschrift SemiBold" panose="020B0502040204020203" pitchFamily="34" charset="0"/>
              </a:rPr>
              <a:t>Using</a:t>
            </a:r>
            <a:br>
              <a:rPr lang="en-US" sz="5400" dirty="0">
                <a:solidFill>
                  <a:schemeClr val="tx1"/>
                </a:solidFill>
                <a:latin typeface="Bahnschrift SemiBold" panose="020B0502040204020203" pitchFamily="34" charset="0"/>
              </a:rPr>
            </a:br>
            <a:r>
              <a:rPr lang="en-US" sz="5400" dirty="0">
                <a:solidFill>
                  <a:schemeClr val="tx1"/>
                </a:solidFill>
                <a:latin typeface="Bahnschrift SemiBold" panose="020B0502040204020203" pitchFamily="34" charset="0"/>
              </a:rPr>
              <a:t>Supervised</a:t>
            </a:r>
            <a:r>
              <a:rPr lang="en-IN" sz="5400" dirty="0">
                <a:solidFill>
                  <a:schemeClr val="tx1"/>
                </a:solidFill>
                <a:latin typeface="Bahnschrift SemiBold" panose="020B0502040204020203" pitchFamily="34" charset="0"/>
              </a:rPr>
              <a:t> </a:t>
            </a:r>
            <a:r>
              <a:rPr lang="en-US" sz="5400" dirty="0">
                <a:solidFill>
                  <a:schemeClr val="tx1"/>
                </a:solidFill>
                <a:latin typeface="Bahnschrift SemiBold" panose="020B0502040204020203" pitchFamily="34" charset="0"/>
              </a:rPr>
              <a:t>Machine Learning</a:t>
            </a:r>
            <a:endParaRPr lang="en-US" sz="40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404373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1" y="203662"/>
            <a:ext cx="2927758" cy="811878"/>
          </a:xfrm>
          <a:solidFill>
            <a:schemeClr val="bg2">
              <a:lumMod val="50000"/>
            </a:schemeClr>
          </a:solidFill>
        </p:spPr>
        <p:txBody>
          <a:bodyPr/>
          <a:lstStyle/>
          <a:p>
            <a:r>
              <a:rPr lang="en-IN" b="1" dirty="0">
                <a:solidFill>
                  <a:srgbClr val="FFFF00"/>
                </a:solidFill>
                <a:latin typeface="Arial Black" panose="020B0A04020102020204" pitchFamily="34" charset="0"/>
              </a:rPr>
              <a:t>Abstract</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93825"/>
            <a:ext cx="11150486" cy="5680953"/>
          </a:xfrm>
        </p:spPr>
        <p:txBody>
          <a:bodyPr anchor="t">
            <a:normAutofit fontScale="92500" lnSpcReduction="10000"/>
          </a:bodyPr>
          <a:lstStyle/>
          <a:p>
            <a:pPr marL="0" indent="0" algn="just">
              <a:lnSpc>
                <a:spcPct val="110000"/>
              </a:lnSpc>
              <a:buNone/>
            </a:pPr>
            <a:r>
              <a:rPr lang="en-US" sz="2400" dirty="0">
                <a:latin typeface="Bahnschrift SemiBold" panose="020B0502040204020203" pitchFamily="34" charset="0"/>
              </a:rPr>
              <a:t>For the world to run on money, stock market plays the role of fuel to it. A country’s economic growth and development can be very well analyzed by taking a looking at its stock market. Small ownerships, brokerage corporations, banking sector, all depend on this very body to make revenue and divide risks; a very complicated model. Due to digitization in the field of stock market, the work has both decreased (in terms of tedious paperwork) and increased (in terms of easily accessible and manipulation of data). This data is an edge over traditional “Crowd Predicting” of the foreseen future of stocks prices. However, this paper proposes to use machine learning (ML) algorithm to predict the future stock price for exchange by using open-source libraries and preexisting algorithms to help make this unpredictable format of business a little more predictable. </a:t>
            </a:r>
          </a:p>
          <a:p>
            <a:pPr marL="0" indent="0" algn="just">
              <a:lnSpc>
                <a:spcPct val="110000"/>
              </a:lnSpc>
              <a:buNone/>
            </a:pPr>
            <a:r>
              <a:rPr lang="en-US" sz="2400" dirty="0">
                <a:latin typeface="Bahnschrift SemiBold" panose="020B0502040204020203" pitchFamily="34" charset="0"/>
              </a:rPr>
              <a:t>We shall see how this simple implementation will bring acceptable results. The outcome is completely based on numbers, sentiment of media and assumes a lot of axioms that may or may not follow in the real world so as the time of prediction. The prediction does not include any sudden changes e.g., surprise new product launch, sudden rise in complaints, natural calamity, etc.</a:t>
            </a:r>
            <a:endParaRPr lang="en-IN" sz="2400" dirty="0">
              <a:latin typeface="Bahnschrift SemiBold" panose="020B0502040204020203" pitchFamily="34" charset="0"/>
            </a:endParaRPr>
          </a:p>
        </p:txBody>
      </p:sp>
    </p:spTree>
    <p:extLst>
      <p:ext uri="{BB962C8B-B14F-4D97-AF65-F5344CB8AC3E}">
        <p14:creationId xmlns:p14="http://schemas.microsoft.com/office/powerpoint/2010/main" val="132695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3900881" cy="811878"/>
          </a:xfrm>
          <a:solidFill>
            <a:schemeClr val="bg2">
              <a:lumMod val="50000"/>
            </a:schemeClr>
          </a:solidFill>
        </p:spPr>
        <p:txBody>
          <a:bodyPr/>
          <a:lstStyle/>
          <a:p>
            <a:r>
              <a:rPr lang="en-IN" b="1" dirty="0">
                <a:solidFill>
                  <a:srgbClr val="FFFF00"/>
                </a:solidFill>
                <a:latin typeface="Arial Black" panose="020B0A04020102020204" pitchFamily="34" charset="0"/>
              </a:rPr>
              <a:t>Introduction</a:t>
            </a:r>
          </a:p>
        </p:txBody>
      </p:sp>
      <p:pic>
        <p:nvPicPr>
          <p:cNvPr id="4" name="Picture 3">
            <a:extLst>
              <a:ext uri="{FF2B5EF4-FFF2-40B4-BE49-F238E27FC236}">
                <a16:creationId xmlns:a16="http://schemas.microsoft.com/office/drawing/2014/main" id="{96D7A74B-F603-4495-8C7C-A2357448492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867897" y="2538017"/>
            <a:ext cx="3505200" cy="2415000"/>
          </a:xfrm>
          <a:prstGeom prst="rect">
            <a:avLst/>
          </a:prstGeom>
        </p:spPr>
      </p:pic>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77047"/>
            <a:ext cx="11206264" cy="5680953"/>
          </a:xfrm>
        </p:spPr>
        <p:txBody>
          <a:bodyPr anchor="ctr">
            <a:normAutofit/>
          </a:bodyPr>
          <a:lstStyle/>
          <a:p>
            <a:pPr marL="0" indent="0" algn="just">
              <a:lnSpc>
                <a:spcPct val="110000"/>
              </a:lnSpc>
              <a:buNone/>
            </a:pPr>
            <a:r>
              <a:rPr lang="en-US" sz="2400" dirty="0">
                <a:latin typeface="Bahnschrift SemiBold" panose="020B0502040204020203" pitchFamily="34" charset="0"/>
              </a:rPr>
              <a:t>Now if we try to graph the stock exchange price over the time period (say 6 months), is it really hard to predict the next outcome on the graph? </a:t>
            </a:r>
          </a:p>
          <a:p>
            <a:pPr marL="0" indent="0" algn="just">
              <a:lnSpc>
                <a:spcPct val="110000"/>
              </a:lnSpc>
              <a:buNone/>
            </a:pPr>
            <a:endParaRPr lang="en-US" sz="2400" dirty="0">
              <a:latin typeface="Bahnschrift SemiBold" panose="020B0502040204020203" pitchFamily="34" charset="0"/>
            </a:endParaRPr>
          </a:p>
          <a:p>
            <a:pPr marL="0" indent="0" algn="just">
              <a:lnSpc>
                <a:spcPct val="110000"/>
              </a:lnSpc>
              <a:buNone/>
            </a:pPr>
            <a:r>
              <a:rPr lang="en-US" sz="2400" dirty="0">
                <a:latin typeface="Bahnschrift SemiBold" panose="020B0502040204020203" pitchFamily="34" charset="0"/>
              </a:rPr>
              <a:t>Before Machine Learning Algorithms existed, then too we were able to make the rough prediction of the graph using </a:t>
            </a: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hnschrift SemiBold" panose="020B0502040204020203" pitchFamily="34" charset="0"/>
              </a:rPr>
              <a:t>Crowd Computing</a:t>
            </a:r>
            <a:r>
              <a:rPr lang="en-US" sz="2400" dirty="0">
                <a:latin typeface="Bahnschrift SemiBold" panose="020B0502040204020203" pitchFamily="34" charset="0"/>
              </a:rPr>
              <a:t>.</a:t>
            </a:r>
          </a:p>
          <a:p>
            <a:pPr marL="0" indent="0" algn="just">
              <a:lnSpc>
                <a:spcPct val="110000"/>
              </a:lnSpc>
              <a:buNone/>
            </a:pPr>
            <a:endParaRPr lang="en-US" sz="2400" dirty="0">
              <a:latin typeface="Bahnschrift SemiBold" panose="020B0502040204020203" pitchFamily="34" charset="0"/>
            </a:endParaRPr>
          </a:p>
          <a:p>
            <a:pPr marL="0" indent="0" algn="just">
              <a:lnSpc>
                <a:spcPct val="110000"/>
              </a:lnSpc>
              <a:buNone/>
            </a:pPr>
            <a:r>
              <a:rPr lang="en-US" sz="2400" dirty="0">
                <a:latin typeface="Bahnschrift SemiBold" panose="020B0502040204020203" pitchFamily="34" charset="0"/>
              </a:rPr>
              <a:t>The trick was to identify the pattern, apply some complex stats and done. But it was very less reliable and slow process, due to human speed, the computation using  lots of features and data was not possible, hence was the need of more reliable and fast process, </a:t>
            </a:r>
          </a:p>
          <a:p>
            <a:pPr marL="0" indent="0" algn="just">
              <a:lnSpc>
                <a:spcPct val="110000"/>
              </a:lnSpc>
              <a:buNone/>
            </a:pP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panose="020B0502040204020203" pitchFamily="34" charset="0"/>
              </a:rPr>
              <a:t>Machine Learning Algorithm does just the same.</a:t>
            </a:r>
            <a:endParaRPr lang="en-IN"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Bold" panose="020B0502040204020203" pitchFamily="34" charset="0"/>
            </a:endParaRPr>
          </a:p>
          <a:p>
            <a:pPr>
              <a:lnSpc>
                <a:spcPct val="110000"/>
              </a:lnSpc>
            </a:pPr>
            <a:endParaRPr lang="en-IN" dirty="0"/>
          </a:p>
        </p:txBody>
      </p:sp>
    </p:spTree>
    <p:extLst>
      <p:ext uri="{BB962C8B-B14F-4D97-AF65-F5344CB8AC3E}">
        <p14:creationId xmlns:p14="http://schemas.microsoft.com/office/powerpoint/2010/main" val="224366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867897" cy="811878"/>
          </a:xfrm>
          <a:solidFill>
            <a:schemeClr val="bg2">
              <a:lumMod val="50000"/>
            </a:schemeClr>
          </a:solidFill>
        </p:spPr>
        <p:txBody>
          <a:bodyPr/>
          <a:lstStyle/>
          <a:p>
            <a:r>
              <a:rPr lang="en-IN" b="1" dirty="0">
                <a:solidFill>
                  <a:srgbClr val="FFFF00"/>
                </a:solidFill>
                <a:latin typeface="Arial Black" panose="020B0A04020102020204" pitchFamily="34" charset="0"/>
              </a:rPr>
              <a:t>Literature Survey</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1251154" cy="5700408"/>
          </a:xfrm>
        </p:spPr>
        <p:txBody>
          <a:bodyPr anchor="ctr">
            <a:normAutofit/>
          </a:bodyPr>
          <a:lstStyle/>
          <a:p>
            <a:pPr marL="0" indent="0" algn="just">
              <a:buNone/>
            </a:pPr>
            <a:r>
              <a:rPr lang="en-US" sz="2400" b="1" dirty="0">
                <a:ln w="9525">
                  <a:solidFill>
                    <a:schemeClr val="bg1"/>
                  </a:solidFill>
                  <a:prstDash val="solid"/>
                </a:ln>
                <a:effectLst>
                  <a:outerShdw blurRad="12700" dist="38100" dir="2700000" algn="tl" rotWithShape="0">
                    <a:schemeClr val="bg1">
                      <a:lumMod val="50000"/>
                    </a:schemeClr>
                  </a:outerShdw>
                </a:effectLst>
                <a:latin typeface="Bahnschrift SemiBold" panose="020B0502040204020203" pitchFamily="34" charset="0"/>
              </a:rPr>
              <a:t>Mehak Usmani </a:t>
            </a:r>
            <a:r>
              <a:rPr lang="en-US" sz="2400" dirty="0">
                <a:latin typeface="Bahnschrift SemiBold" panose="020B0502040204020203" pitchFamily="34" charset="0"/>
              </a:rPr>
              <a:t>et al in [2] proposed an intuitive idea of combining results from historical data, news and twitter feed sentiment analysis. This dual approach predicts the stock market trend with high accuracy. It uses technical analysis like ARIMA(</a:t>
            </a:r>
            <a:r>
              <a:rPr lang="en-IN" sz="2000" b="0" i="0" dirty="0">
                <a:solidFill>
                  <a:srgbClr val="202124"/>
                </a:solidFill>
                <a:effectLst/>
                <a:latin typeface="arial" panose="020B0604020202020204" pitchFamily="34" charset="0"/>
              </a:rPr>
              <a:t>AutoRegressive Integrated Moving Average</a:t>
            </a:r>
            <a:r>
              <a:rPr lang="en-US" sz="2400" dirty="0">
                <a:latin typeface="Bahnschrift SemiBold" panose="020B0502040204020203" pitchFamily="34" charset="0"/>
              </a:rPr>
              <a:t>) to get an idea of the market trend. These models forecast the values based on proven mathematical models. This research considers other factors like depreciation and exchange rates. This research utilizes technical analysis for prediction which has been proven inferior to machine learning in terms of accuracy. Machine learning can handle noise and lack of information more efficiently. This approach has chances of inaccuracy for market scenarios not covered in training data. </a:t>
            </a:r>
          </a:p>
        </p:txBody>
      </p:sp>
    </p:spTree>
    <p:extLst>
      <p:ext uri="{BB962C8B-B14F-4D97-AF65-F5344CB8AC3E}">
        <p14:creationId xmlns:p14="http://schemas.microsoft.com/office/powerpoint/2010/main" val="55280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867897" cy="811878"/>
          </a:xfrm>
          <a:solidFill>
            <a:schemeClr val="bg2">
              <a:lumMod val="50000"/>
            </a:schemeClr>
          </a:solidFill>
        </p:spPr>
        <p:txBody>
          <a:bodyPr/>
          <a:lstStyle/>
          <a:p>
            <a:r>
              <a:rPr lang="en-IN" b="1" dirty="0">
                <a:solidFill>
                  <a:srgbClr val="FFFF00"/>
                </a:solidFill>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1251154" cy="5700408"/>
          </a:xfrm>
        </p:spPr>
        <p:txBody>
          <a:bodyPr anchor="ctr">
            <a:normAutofit/>
          </a:bodyPr>
          <a:lstStyle/>
          <a:p>
            <a:pPr marL="0" indent="0" algn="just">
              <a:buNone/>
            </a:pPr>
            <a:r>
              <a:rPr lang="en-US" sz="2400" dirty="0">
                <a:latin typeface="Bahnschrift SemiBold" panose="020B0502040204020203" pitchFamily="34" charset="0"/>
              </a:rPr>
              <a:t>Analyze the stock market, i.e. different perspectives of it, find the most influencing features, try to combine all those major features to form a single robust ML algorithm to predict price precisely.</a:t>
            </a:r>
          </a:p>
        </p:txBody>
      </p:sp>
    </p:spTree>
    <p:extLst>
      <p:ext uri="{BB962C8B-B14F-4D97-AF65-F5344CB8AC3E}">
        <p14:creationId xmlns:p14="http://schemas.microsoft.com/office/powerpoint/2010/main" val="82471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6867897" cy="811878"/>
          </a:xfrm>
          <a:solidFill>
            <a:schemeClr val="bg2">
              <a:lumMod val="50000"/>
            </a:schemeClr>
          </a:solidFill>
        </p:spPr>
        <p:txBody>
          <a:bodyPr/>
          <a:lstStyle/>
          <a:p>
            <a:r>
              <a:rPr lang="en-IN" b="1" dirty="0">
                <a:solidFill>
                  <a:srgbClr val="FFFF00"/>
                </a:solidFill>
                <a:latin typeface="Arial Black" panose="020B0A04020102020204" pitchFamily="34" charset="0"/>
              </a:rPr>
              <a:t>Literature Survey</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264596"/>
            <a:ext cx="10943617" cy="5204298"/>
          </a:xfrm>
        </p:spPr>
        <p:txBody>
          <a:bodyPr anchor="ctr">
            <a:normAutofit/>
          </a:bodyPr>
          <a:lstStyle/>
          <a:p>
            <a:pPr marL="0" indent="0" algn="just">
              <a:buNone/>
            </a:pPr>
            <a:r>
              <a:rPr lang="en-US" sz="2400" dirty="0">
                <a:latin typeface="Bahnschrift SemiBold" panose="020B0502040204020203" pitchFamily="34" charset="0"/>
              </a:rPr>
              <a:t>The research done by </a:t>
            </a:r>
            <a:r>
              <a:rPr lang="en-US" sz="2400" b="1" dirty="0">
                <a:ln w="9525">
                  <a:solidFill>
                    <a:schemeClr val="bg1"/>
                  </a:solidFill>
                  <a:prstDash val="solid"/>
                </a:ln>
                <a:effectLst>
                  <a:outerShdw blurRad="12700" dist="38100" dir="2700000" algn="tl" rotWithShape="0">
                    <a:schemeClr val="bg1">
                      <a:lumMod val="50000"/>
                    </a:schemeClr>
                  </a:outerShdw>
                </a:effectLst>
                <a:latin typeface="Bahnschrift SemiBold" panose="020B0502040204020203" pitchFamily="34" charset="0"/>
              </a:rPr>
              <a:t>Dongning Rao </a:t>
            </a:r>
            <a:r>
              <a:rPr lang="en-US" sz="2400" dirty="0">
                <a:latin typeface="Bahnschrift SemiBold" panose="020B0502040204020203" pitchFamily="34" charset="0"/>
              </a:rPr>
              <a:t>et al in [6] provides great insight into proper implementation of sentiment analysis. They propose increasing the size of corpus (training data) with each test. This is done by adding non-polarizing words found in the test data not present in the corpus. Thus, making the training data more efficient with each successive testing.</a:t>
            </a:r>
          </a:p>
        </p:txBody>
      </p:sp>
    </p:spTree>
    <p:extLst>
      <p:ext uri="{BB962C8B-B14F-4D97-AF65-F5344CB8AC3E}">
        <p14:creationId xmlns:p14="http://schemas.microsoft.com/office/powerpoint/2010/main" val="91910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B4D8-F170-4D50-A71A-23E99AFDC5DB}"/>
              </a:ext>
            </a:extLst>
          </p:cNvPr>
          <p:cNvSpPr>
            <a:spLocks noGrp="1"/>
          </p:cNvSpPr>
          <p:nvPr>
            <p:ph type="title"/>
          </p:nvPr>
        </p:nvSpPr>
        <p:spPr>
          <a:xfrm>
            <a:off x="0" y="203662"/>
            <a:ext cx="4747097" cy="811878"/>
          </a:xfrm>
          <a:solidFill>
            <a:schemeClr val="bg2">
              <a:lumMod val="50000"/>
            </a:schemeClr>
          </a:solidFill>
        </p:spPr>
        <p:txBody>
          <a:bodyPr/>
          <a:lstStyle/>
          <a:p>
            <a:r>
              <a:rPr lang="en-IN" b="1" dirty="0">
                <a:solidFill>
                  <a:srgbClr val="FFFF00"/>
                </a:solidFill>
                <a:latin typeface="Arial Black" panose="020B0A04020102020204" pitchFamily="34" charset="0"/>
              </a:rPr>
              <a:t>Review Papers </a:t>
            </a:r>
          </a:p>
        </p:txBody>
      </p:sp>
      <p:sp>
        <p:nvSpPr>
          <p:cNvPr id="3" name="Content Placeholder 2">
            <a:extLst>
              <a:ext uri="{FF2B5EF4-FFF2-40B4-BE49-F238E27FC236}">
                <a16:creationId xmlns:a16="http://schemas.microsoft.com/office/drawing/2014/main" id="{0844C063-53E6-47CF-8273-649585121BBD}"/>
              </a:ext>
            </a:extLst>
          </p:cNvPr>
          <p:cNvSpPr>
            <a:spLocks noGrp="1"/>
          </p:cNvSpPr>
          <p:nvPr>
            <p:ph idx="1"/>
          </p:nvPr>
        </p:nvSpPr>
        <p:spPr>
          <a:xfrm>
            <a:off x="476655" y="1157592"/>
            <a:ext cx="10972800" cy="5700408"/>
          </a:xfrm>
        </p:spPr>
        <p:txBody>
          <a:bodyPr anchor="ctr">
            <a:normAutofit/>
          </a:bodyPr>
          <a:lstStyle/>
          <a:p>
            <a:pPr>
              <a:buFont typeface="Wingdings" panose="05000000000000000000" pitchFamily="2" charset="2"/>
              <a:buChar char="v"/>
            </a:pPr>
            <a:r>
              <a:rPr lang="en-IN" sz="2400" dirty="0">
                <a:latin typeface="Bahnschrift SemiBold" panose="020B0502040204020203" pitchFamily="34" charset="0"/>
              </a:rPr>
              <a:t>M. Usmani, S. H. Adil, K. Raza and S. S. A. Ali, "Stock market prediction using machine learning techniques," 2016 3rd International Conference on Computer and Information Sciences (ICCOINS), Kuala Lumpur, 2016, pp. 322-327.</a:t>
            </a:r>
          </a:p>
          <a:p>
            <a:pPr>
              <a:buFont typeface="Wingdings" panose="05000000000000000000" pitchFamily="2" charset="2"/>
              <a:buChar char="v"/>
            </a:pPr>
            <a:endParaRPr lang="en-IN" sz="2400" dirty="0">
              <a:latin typeface="Bahnschrift SemiBold" panose="020B0502040204020203" pitchFamily="34" charset="0"/>
            </a:endParaRPr>
          </a:p>
          <a:p>
            <a:pPr algn="l">
              <a:buFont typeface="Wingdings" panose="05000000000000000000" pitchFamily="2" charset="2"/>
              <a:buChar char="v"/>
            </a:pPr>
            <a:r>
              <a:rPr lang="en-US" sz="2400" dirty="0">
                <a:latin typeface="Bahnschrift SemiBold" panose="020B0502040204020203" pitchFamily="34" charset="0"/>
              </a:rPr>
              <a:t>D. Rao, F. Deng, Z. Jiang and G. Zhao, "Qualitative Stock Market Predicting with Common Knowledge Based Nature Language Processing: A Unified View and Procedure," 2015 7th International Conference on Intelligent Human-Machine Systems and Cybernetics, Hangzhou, 2015,</a:t>
            </a:r>
            <a:r>
              <a:rPr lang="en-US" b="0" i="0" dirty="0">
                <a:solidFill>
                  <a:srgbClr val="000000"/>
                </a:solidFill>
                <a:effectLst/>
                <a:latin typeface="ff3"/>
              </a:rPr>
              <a:t> </a:t>
            </a:r>
            <a:r>
              <a:rPr lang="en-US" sz="2400" dirty="0">
                <a:latin typeface="Bahnschrift SemiBold" panose="020B0502040204020203" pitchFamily="34" charset="0"/>
              </a:rPr>
              <a:t>pp. 381-384.</a:t>
            </a:r>
          </a:p>
          <a:p>
            <a:pPr>
              <a:buFont typeface="Wingdings" panose="05000000000000000000" pitchFamily="2" charset="2"/>
              <a:buChar char="v"/>
            </a:pPr>
            <a:endParaRPr lang="en-IN" sz="2000" b="0" i="0" dirty="0">
              <a:solidFill>
                <a:srgbClr val="000000"/>
              </a:solidFill>
              <a:effectLst/>
              <a:latin typeface="ff3"/>
            </a:endParaRPr>
          </a:p>
          <a:p>
            <a:pPr>
              <a:buFont typeface="Wingdings" panose="05000000000000000000" pitchFamily="2" charset="2"/>
              <a:buChar char="v"/>
            </a:pPr>
            <a:endParaRPr lang="en-IN" sz="2000" b="0" i="0" dirty="0">
              <a:solidFill>
                <a:srgbClr val="000000"/>
              </a:solidFill>
              <a:effectLst/>
              <a:latin typeface="ff3"/>
            </a:endParaRPr>
          </a:p>
        </p:txBody>
      </p:sp>
    </p:spTree>
    <p:extLst>
      <p:ext uri="{BB962C8B-B14F-4D97-AF65-F5344CB8AC3E}">
        <p14:creationId xmlns:p14="http://schemas.microsoft.com/office/powerpoint/2010/main" val="1012451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556</TotalTime>
  <Words>1946</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vt:lpstr>
      <vt:lpstr>Arial Black</vt:lpstr>
      <vt:lpstr>Bahnschrift SemiBold</vt:lpstr>
      <vt:lpstr>Calibri</vt:lpstr>
      <vt:lpstr>Century Gothic</vt:lpstr>
      <vt:lpstr>ff3</vt:lpstr>
      <vt:lpstr>Franklin Gothic Medium</vt:lpstr>
      <vt:lpstr>Wingdings</vt:lpstr>
      <vt:lpstr>Wingdings 3</vt:lpstr>
      <vt:lpstr>Ion</vt:lpstr>
      <vt:lpstr>PowerPoint Presentation</vt:lpstr>
      <vt:lpstr>PowerPoint Presentation</vt:lpstr>
      <vt:lpstr>Topic: Stock Market Analysis Using Supervised Machine Learning</vt:lpstr>
      <vt:lpstr>Abstract</vt:lpstr>
      <vt:lpstr>Introduction</vt:lpstr>
      <vt:lpstr>Literature Survey</vt:lpstr>
      <vt:lpstr>Problem Statement</vt:lpstr>
      <vt:lpstr>Literature Survey</vt:lpstr>
      <vt:lpstr>Review Papers </vt:lpstr>
      <vt:lpstr>Objective of Seminar </vt:lpstr>
      <vt:lpstr>Existing System </vt:lpstr>
      <vt:lpstr>Modern Day Approach</vt:lpstr>
      <vt:lpstr>Methodology </vt:lpstr>
      <vt:lpstr>Why use Machine Learning ?</vt:lpstr>
      <vt:lpstr>1. ML module </vt:lpstr>
      <vt:lpstr>2. Sentiment Analysis module </vt:lpstr>
      <vt:lpstr>3. Fuzzy logic module </vt:lpstr>
      <vt:lpstr>Architecture Diagram </vt:lpstr>
      <vt:lpstr>PowerPoint Presentation</vt:lpstr>
      <vt:lpstr>Result analysis </vt:lpstr>
      <vt:lpstr>Result analysis </vt:lpstr>
      <vt:lpstr>Advantages </vt:lpstr>
      <vt:lpstr>Disadvantages </vt:lpstr>
      <vt:lpstr>Applications </vt:lpstr>
      <vt:lpstr>Conclusion &amp; Future Scope </vt:lpstr>
      <vt:lpstr>References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Supervised Machine Learning</dc:title>
  <dc:creator>Yogesh Rajgure</dc:creator>
  <cp:lastModifiedBy>Yogesh Rajgure</cp:lastModifiedBy>
  <cp:revision>53</cp:revision>
  <dcterms:created xsi:type="dcterms:W3CDTF">2021-05-22T12:09:20Z</dcterms:created>
  <dcterms:modified xsi:type="dcterms:W3CDTF">2021-06-14T19:41:34Z</dcterms:modified>
</cp:coreProperties>
</file>