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935BA6-D091-4ECB-8A38-16054E8EE424}">
  <a:tblStyle styleId="{AD935BA6-D091-4ECB-8A38-16054E8EE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44c10add6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44c10add6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44c10add6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44c10add6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44c10add6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44c10add6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44c10add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44c10add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4c10add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44c10add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44c10add6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44c10add6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464007f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464007f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4c10add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44c10add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464007f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464007f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464007f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464007f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64007fa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64007fa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464007fa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464007f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464007fa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464007fa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464007fa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464007fa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464007fa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464007fa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64007f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464007f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64007fa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464007fa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464007fa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464007fa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64007fa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464007fa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44c10add6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44c10add6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464007fa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464007fa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4c10add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4c10add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4c10ad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4c10ad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4c10add6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44c10add6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4c10add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44c10add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44c10add6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44c10add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44c10add6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44c10add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mz2852@columbia.edu" TargetMode="External"/><Relationship Id="rId4" Type="http://schemas.openxmlformats.org/officeDocument/2006/relationships/hyperlink" Target="mailto:qz2459@columbia.edu" TargetMode="External"/><Relationship Id="rId5" Type="http://schemas.openxmlformats.org/officeDocument/2006/relationships/hyperlink" Target="mailto:yar2115@columbia.edu" TargetMode="External"/><Relationship Id="rId6" Type="http://schemas.openxmlformats.org/officeDocument/2006/relationships/hyperlink" Target="mailto:yh3423@columbia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948326"/>
            <a:ext cx="8222100" cy="10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Everest Re Group - Economic Capital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135775"/>
            <a:ext cx="3467700" cy="26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525"/>
              <a:t>Presenters</a:t>
            </a:r>
            <a:endParaRPr b="1" sz="15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en" sz="1525"/>
              <a:t>Mingyu Zhang</a:t>
            </a:r>
            <a:endParaRPr i="1" sz="15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en" sz="1525"/>
              <a:t> </a:t>
            </a:r>
            <a:endParaRPr i="1" sz="15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en" sz="1525"/>
              <a:t>Qiyu Zhan</a:t>
            </a:r>
            <a:endParaRPr i="1" sz="15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en" sz="1525"/>
              <a:t> </a:t>
            </a:r>
            <a:endParaRPr i="1" sz="15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en" sz="1525"/>
              <a:t>Yogesh Rohra </a:t>
            </a:r>
            <a:endParaRPr i="1" sz="15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i="1" sz="15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en" sz="1525"/>
              <a:t>Yunxuan Hou</a:t>
            </a:r>
            <a:endParaRPr i="1" sz="15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25"/>
              <a:t>2022/4/13</a:t>
            </a:r>
            <a:endParaRPr sz="15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25"/>
              <a:t> </a:t>
            </a:r>
            <a:endParaRPr sz="15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25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100" y="3144878"/>
            <a:ext cx="3541900" cy="19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Risk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272000" y="1374550"/>
            <a:ext cx="6600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Combining correlation, log-return and volatility, we built a model upon the Total investment.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Total investment = AAA bonds (VSBSX) + Other bonds (VSCSX) + Equities (VTSAX)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Risk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75" y="1017800"/>
            <a:ext cx="7186351" cy="35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Risk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Expected asset value is $ 30, 522.24m, but in the worst 0.4% of the cases, the expected asset value is $ 27,698m. So, the economic capital is their difference, which is $ 2823.87m.</a:t>
            </a:r>
            <a:endParaRPr/>
          </a:p>
        </p:txBody>
      </p:sp>
      <p:graphicFrame>
        <p:nvGraphicFramePr>
          <p:cNvPr id="156" name="Google Shape;156;p24"/>
          <p:cNvGraphicFramePr/>
          <p:nvPr/>
        </p:nvGraphicFramePr>
        <p:xfrm>
          <a:off x="952500" y="188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{AD935BA6-D091-4ECB-8A38-16054E8EE424}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99.6% TVaR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Economic Capital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$              	30,522.24m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$                          27,694m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$             	2,828.08m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Catastrophe Risk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29875"/>
            <a:ext cx="610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PML estimates from 10K, model the California earthquake, Southeast wind, and Texas wind losses with the Poisson-lognormal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combined loss at different probability, assuming three catastrophes are independent of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Consider 4 billion Catastrophic bonds as the worst-case </a:t>
            </a:r>
            <a:r>
              <a:rPr lang="en"/>
              <a:t>scenario</a:t>
            </a:r>
            <a:r>
              <a:rPr lang="en"/>
              <a:t> for the exposure.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400" y="0"/>
            <a:ext cx="2256601" cy="16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265500" y="1479375"/>
            <a:ext cx="4045200" cy="18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Catastrophe Risk </a:t>
            </a:r>
            <a:r>
              <a:rPr lang="en"/>
              <a:t>Process</a:t>
            </a:r>
            <a:endParaRPr/>
          </a:p>
        </p:txBody>
      </p:sp>
      <p:sp>
        <p:nvSpPr>
          <p:cNvPr id="169" name="Google Shape;169;p26"/>
          <p:cNvSpPr txBox="1"/>
          <p:nvPr>
            <p:ph idx="2" type="body"/>
          </p:nvPr>
        </p:nvSpPr>
        <p:spPr>
          <a:xfrm>
            <a:off x="4781000" y="146950"/>
            <a:ext cx="4163700" cy="4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E</a:t>
            </a:r>
            <a:r>
              <a:rPr lang="en"/>
              <a:t>stimate the potential risk exposure brought by three types of catastrophe, use the scenarios presented in 10k, and model its severity and frequency for each catastrophe occurring.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Limit its exposure to a max of USD 4 billion, our team consider 4 billion as the risk ceiling for the total loss of catastrophe risk.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Extracted Probable Maximum Loss (PML) data for each scenario, then used the fit function to create three lognormal distributions to model each loss distribution.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4: Our team used the Riskcompound function to combine the two distributions, and created a Poisson-lognormal (LN) model for each catastrophe, retrieving cumulative loss depending on the frequency.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5: Combined three results into one Poisson-LN model, assuming correlation = 0, and calculate the corresponding TVaR (5%, 2%,1%, 0.4%,0.2%, 0.1%). After 10000 simulations, the Minimum loss at 99.6 TVaR.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10000"/>
            <a:ext cx="35385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Economic Capital of </a:t>
            </a:r>
            <a:r>
              <a:rPr lang="en" sz="2400"/>
              <a:t>Catastrophe</a:t>
            </a:r>
            <a:r>
              <a:rPr lang="en" sz="2400"/>
              <a:t> Risk</a:t>
            </a:r>
            <a:endParaRPr sz="2400"/>
          </a:p>
        </p:txBody>
      </p:sp>
      <p:graphicFrame>
        <p:nvGraphicFramePr>
          <p:cNvPr id="175" name="Google Shape;175;p27"/>
          <p:cNvGraphicFramePr/>
          <p:nvPr/>
        </p:nvGraphicFramePr>
        <p:xfrm>
          <a:off x="4572000" y="2771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{AD935BA6-D091-4ECB-8A38-16054E8EE424}</a:tableStyleId>
              </a:tblPr>
              <a:tblGrid>
                <a:gridCol w="2169350"/>
                <a:gridCol w="2169350"/>
              </a:tblGrid>
              <a:tr h="54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$  163.48m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TVaR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$   2194.81m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xTVaR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$   2031.33m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7850"/>
            <a:ext cx="5927276" cy="299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 </a:t>
            </a:r>
            <a:r>
              <a:rPr lang="en"/>
              <a:t>Risk: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Combine the log-normal models of 6 business lines: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5508" l="0" r="0" t="0"/>
          <a:stretch/>
        </p:blipFill>
        <p:spPr>
          <a:xfrm>
            <a:off x="395550" y="1747925"/>
            <a:ext cx="5213827" cy="27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5805025" y="2106563"/>
            <a:ext cx="2832600" cy="15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 capital: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$ 1974.461m                                                                                  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remium</a:t>
            </a:r>
            <a:r>
              <a:rPr lang="en"/>
              <a:t> Risk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 the OLS linear regression，we could get: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2022 premium loss ratio: 60.57%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2022 premium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we can get the premium model by m</a:t>
            </a:r>
            <a:r>
              <a:rPr lang="en"/>
              <a:t>ultiple the two.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Premium Risk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6224350" y="1882938"/>
            <a:ext cx="2832600" cy="15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</a:t>
            </a:r>
            <a:r>
              <a:rPr lang="en"/>
              <a:t> capital: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$ 1385.04m                                                                                  </a:t>
            </a:r>
            <a:endParaRPr sz="1500"/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b="4942" l="0" r="0" t="0"/>
          <a:stretch/>
        </p:blipFill>
        <p:spPr>
          <a:xfrm>
            <a:off x="311700" y="1143487"/>
            <a:ext cx="5696376" cy="304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Aggregation: Profit Model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213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Formula: </a:t>
            </a:r>
            <a:r>
              <a:rPr lang="en"/>
              <a:t>Profit=Premium+Growth-Overhead -Claim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Stable value: (OLS </a:t>
            </a:r>
            <a:r>
              <a:rPr lang="en"/>
              <a:t>linear regression)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Premium：8789.38million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Overhead：2481.72 million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 value: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Growth: Asset risk model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Claim: Reserve risk model; Catastrophe model; Premium risk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Through combine the four parts, we could get the profit model.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58425" y="2851275"/>
            <a:ext cx="8502900" cy="14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Agenda</a:t>
            </a:r>
            <a:endParaRPr sz="3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4108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88"/>
              <a:t>Economic capital calculation and error analysis</a:t>
            </a:r>
            <a:endParaRPr sz="3188"/>
          </a:p>
          <a:p>
            <a:pPr indent="-4108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88"/>
              <a:t>Conclusion</a:t>
            </a:r>
            <a:endParaRPr sz="3188"/>
          </a:p>
          <a:p>
            <a:pPr indent="-41084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88"/>
              <a:t>Recommendation</a:t>
            </a:r>
            <a:endParaRPr sz="31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Aggregation: Shareholder’s equity model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265125" y="978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Shareholders’ equity at December 31, 2021 was $10.1 billion.(10-k)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we can build the shareholder’s model by using profit model plus 10.1 billion.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6129" l="0" r="0" t="0"/>
          <a:stretch/>
        </p:blipFill>
        <p:spPr>
          <a:xfrm>
            <a:off x="311700" y="1912325"/>
            <a:ext cx="5131402" cy="2709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5805025" y="2106563"/>
            <a:ext cx="2832600" cy="15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 capital: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$ 3820.36m                                                                                  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Analysis：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specification risk: Happens everytime when we use model especially in catastrophe risk(fitting) and the OLS </a:t>
            </a:r>
            <a:r>
              <a:rPr lang="en"/>
              <a:t>linear regression.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 risk：Reserve risk; Asset risk; C</a:t>
            </a:r>
            <a:r>
              <a:rPr lang="en"/>
              <a:t>atastrophe risk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risk：Everytime when we simulate.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616725" y="1740350"/>
            <a:ext cx="7611000" cy="10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88"/>
              <a:t>Part 2：C</a:t>
            </a:r>
            <a:r>
              <a:rPr lang="en" sz="3188"/>
              <a:t>onclusion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I</a:t>
            </a:r>
            <a:r>
              <a:rPr lang="en"/>
              <a:t>ndividual e</a:t>
            </a:r>
            <a:r>
              <a:rPr lang="en"/>
              <a:t>conomic capital 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Asset risk：</a:t>
            </a:r>
            <a:r>
              <a:rPr lang="en"/>
              <a:t>2,828.08m (MAX)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Catastrophe risk: 2031.33m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Premium risk: 1385.04m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Reserve risk: 1974.46m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Comparing the four we find that the asset risk is driving the economic capital.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Sensitivity Analysis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conditions：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original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without one kind of risk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comparing the difference of the economic capital between the two, we could get the most sensitive input.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Sensitivity Analysis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of economic capital: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a</a:t>
            </a:r>
            <a:r>
              <a:rPr lang="en"/>
              <a:t>sset risk: 1835.09 m (MAX)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catastrophe risk: 274.71 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premium risk: 134.84 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reserve risk: 140.41 m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Comparing the four we find that the asset risk the input we have to concern most.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ctrTitle"/>
          </p:nvPr>
        </p:nvSpPr>
        <p:spPr>
          <a:xfrm>
            <a:off x="616725" y="1740350"/>
            <a:ext cx="7611000" cy="10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88"/>
              <a:t>Part 3：R</a:t>
            </a:r>
            <a:r>
              <a:rPr lang="en" sz="3188"/>
              <a:t>ecommendation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Recommendation: 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economic capital and actual capital: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conomic capital: 3820.36m(2022)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capital: 5789.5m(2021-10k)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see that the economic capital still has room to increase, and based on risk-reward strategy, we recommend increasing asset exposure.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ctrTitle"/>
          </p:nvPr>
        </p:nvSpPr>
        <p:spPr>
          <a:xfrm>
            <a:off x="598100" y="948326"/>
            <a:ext cx="8222100" cy="10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57" name="Google Shape;257;p40"/>
          <p:cNvSpPr txBox="1"/>
          <p:nvPr>
            <p:ph idx="1" type="subTitle"/>
          </p:nvPr>
        </p:nvSpPr>
        <p:spPr>
          <a:xfrm>
            <a:off x="2862450" y="2801225"/>
            <a:ext cx="38241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Please feel free to reach out at</a:t>
            </a:r>
            <a:endParaRPr b="1" sz="17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500"/>
              <a:t>Mingyu Zhang </a:t>
            </a:r>
            <a:r>
              <a:rPr b="1" lang="en" sz="1500" u="sng">
                <a:solidFill>
                  <a:schemeClr val="hlink"/>
                </a:solidFill>
                <a:hlinkClick r:id="rId3"/>
              </a:rPr>
              <a:t>mz2852@columbia.edu</a:t>
            </a:r>
            <a:r>
              <a:rPr b="1" lang="en" sz="1500"/>
              <a:t> 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Qiyu Zhan </a:t>
            </a:r>
            <a:r>
              <a:rPr b="1" lang="en" sz="1500" u="sng">
                <a:solidFill>
                  <a:schemeClr val="hlink"/>
                </a:solidFill>
                <a:hlinkClick r:id="rId4"/>
              </a:rPr>
              <a:t>qz2459@columbia.edu</a:t>
            </a:r>
            <a:r>
              <a:rPr b="1" lang="en" sz="1500"/>
              <a:t> 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Yogesh Rohra </a:t>
            </a:r>
            <a:r>
              <a:rPr b="1" lang="en" sz="1500" u="sng">
                <a:solidFill>
                  <a:schemeClr val="hlink"/>
                </a:solidFill>
                <a:hlinkClick r:id="rId5"/>
              </a:rPr>
              <a:t>yar2115@columbia.edu</a:t>
            </a:r>
            <a:r>
              <a:rPr b="1" lang="en" sz="1500"/>
              <a:t> 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Yunxuan Hou </a:t>
            </a:r>
            <a:r>
              <a:rPr b="1" lang="en" sz="1500" u="sng">
                <a:solidFill>
                  <a:schemeClr val="hlink"/>
                </a:solidFill>
                <a:hlinkClick r:id="rId6"/>
              </a:rPr>
              <a:t>yh3423@columbia.edu</a:t>
            </a:r>
            <a:r>
              <a:rPr b="1" lang="en" sz="1500"/>
              <a:t> 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25"/>
              <a:t> </a:t>
            </a:r>
            <a:endParaRPr sz="15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616725" y="1740350"/>
            <a:ext cx="7611000" cy="10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88"/>
              <a:t>Part 1：</a:t>
            </a:r>
            <a:r>
              <a:rPr lang="en" sz="3188"/>
              <a:t>Economic capital calculation and error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In General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numbers in the model are all presented in $ millions.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All of the risks are independent of each other.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All of the outputs are simulated 10,000 times.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</a:t>
            </a:r>
            <a:r>
              <a:rPr lang="en"/>
              <a:t> Risk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Asset risk is the risk of negative changes in the value of invested assets.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example, stocks may decline, interest rates may rise causing bonds values to decrease, etc.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50" y="0"/>
            <a:ext cx="1300150" cy="13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Risk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>
                <a:solidFill>
                  <a:srgbClr val="000000"/>
                </a:solidFill>
              </a:rPr>
              <a:t>ssumptions:  assets are divided into three categories and can be represented by an appropriate Vanguard fund: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 AAA bonds: like VSBSX (short-term treasury bond fund)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 Other bonds: like VSCSX (short-term corporate bond fund)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 Equities: like VTSAX (total stock market index fund)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 Combine “Other invested assets”, as part of the equities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They are all modeled with lognormal distribution.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Risk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Investments of 2021: 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{AD935BA6-D091-4ECB-8A38-16054E8EE424}</a:tableStyleId>
              </a:tblPr>
              <a:tblGrid>
                <a:gridCol w="3662725"/>
                <a:gridCol w="3662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AAA bonds (VSBSX)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$ 9,729.8m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bonds (VSCSX)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$ 15,197.7m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Equities (VTSAX)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$ 4,745.9m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$ 29,673.3m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Risk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found the historical data of VSBSX, VSCSX and VTSAX’s daily prices from </a:t>
            </a:r>
            <a:r>
              <a:rPr i="1" lang="en">
                <a:solidFill>
                  <a:srgbClr val="000000"/>
                </a:solidFill>
              </a:rPr>
              <a:t>Yahoo!finance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First, we calculated the correlations: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1711975" y="26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{AD935BA6-D091-4ECB-8A38-16054E8EE424}</a:tableStyleId>
              </a:tblPr>
              <a:tblGrid>
                <a:gridCol w="2860025"/>
                <a:gridCol w="2860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VSBSX &amp; VSCSX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VSBSX &amp; VTSAX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VSCSX &amp; VTSAX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Risk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Second, we calculated their</a:t>
            </a:r>
            <a:r>
              <a:rPr lang="en">
                <a:solidFill>
                  <a:srgbClr val="434343"/>
                </a:solidFill>
              </a:rPr>
              <a:t> </a:t>
            </a:r>
            <a:r>
              <a:rPr lang="en">
                <a:solidFill>
                  <a:srgbClr val="434343"/>
                </a:solidFill>
              </a:rPr>
              <a:t>yearly expected log-return and volatility: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{AD935BA6-D091-4ECB-8A38-16054E8EE424}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VSBSX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VSCSX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VTSAX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Daily log return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-1.33%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-2.25%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23.52%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Volatility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13.67%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