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2"/>
  </p:notesMasterIdLst>
  <p:sldIdLst>
    <p:sldId id="258" r:id="rId5"/>
    <p:sldId id="294" r:id="rId6"/>
    <p:sldId id="295" r:id="rId7"/>
    <p:sldId id="296" r:id="rId8"/>
    <p:sldId id="297" r:id="rId9"/>
    <p:sldId id="270" r:id="rId10"/>
    <p:sldId id="269" r:id="rId11"/>
    <p:sldId id="271" r:id="rId12"/>
    <p:sldId id="273" r:id="rId13"/>
    <p:sldId id="274" r:id="rId14"/>
    <p:sldId id="275" r:id="rId15"/>
    <p:sldId id="288" r:id="rId16"/>
    <p:sldId id="276" r:id="rId17"/>
    <p:sldId id="278" r:id="rId18"/>
    <p:sldId id="281" r:id="rId19"/>
    <p:sldId id="282" r:id="rId20"/>
    <p:sldId id="283" r:id="rId21"/>
    <p:sldId id="285" r:id="rId22"/>
    <p:sldId id="289" r:id="rId23"/>
    <p:sldId id="290" r:id="rId24"/>
    <p:sldId id="291" r:id="rId25"/>
    <p:sldId id="279" r:id="rId26"/>
    <p:sldId id="293" r:id="rId27"/>
    <p:sldId id="292" r:id="rId28"/>
    <p:sldId id="256" r:id="rId29"/>
    <p:sldId id="277"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9" autoAdjust="0"/>
    <p:restoredTop sz="89829" autoAdjust="0"/>
  </p:normalViewPr>
  <p:slideViewPr>
    <p:cSldViewPr snapToGrid="0">
      <p:cViewPr varScale="1">
        <p:scale>
          <a:sx n="120" d="100"/>
          <a:sy n="120" d="100"/>
        </p:scale>
        <p:origin x="1135" y="65"/>
      </p:cViewPr>
      <p:guideLst/>
    </p:cSldViewPr>
  </p:slideViewPr>
  <p:notesTextViewPr>
    <p:cViewPr>
      <p:scale>
        <a:sx n="125" d="100"/>
        <a:sy n="125"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328CE-1A47-4DE7-BDD4-0A99070AEB71}" type="datetimeFigureOut">
              <a:rPr lang="en-US" smtClean="0"/>
              <a:t>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BEF2D-75E7-4C15-ACC6-A566A10C5B16}" type="slidenum">
              <a:rPr lang="en-US" smtClean="0"/>
              <a:t>‹#›</a:t>
            </a:fld>
            <a:endParaRPr lang="en-US" dirty="0"/>
          </a:p>
        </p:txBody>
      </p:sp>
    </p:spTree>
    <p:extLst>
      <p:ext uri="{BB962C8B-B14F-4D97-AF65-F5344CB8AC3E}">
        <p14:creationId xmlns:p14="http://schemas.microsoft.com/office/powerpoint/2010/main" val="205949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HNA Group started in the aviation industry and has grown to include tourism, heavy industry and finance, etc. </a:t>
            </a:r>
          </a:p>
          <a:p>
            <a:r>
              <a:rPr lang="en-US" sz="1100" b="0" i="0" u="none" strike="noStrike" noProof="0" dirty="0">
                <a:effectLst/>
              </a:rPr>
              <a:t>By the end of 2017, HNA Group has encountered serious liquidity problems that still present now. </a:t>
            </a:r>
          </a:p>
          <a:p>
            <a:r>
              <a:rPr lang="en-US" sz="1100" b="0" i="0" u="none" strike="noStrike" noProof="0" dirty="0">
                <a:effectLst/>
              </a:rPr>
              <a:t>This was mainly reflected in the inability to repay loans and pay principal and interest on bonds.</a:t>
            </a:r>
          </a:p>
          <a:p>
            <a:r>
              <a:rPr lang="en-US" sz="1100" dirty="0"/>
              <a:t>There are many reasons for this result. </a:t>
            </a:r>
          </a:p>
          <a:p>
            <a:r>
              <a:rPr lang="en-US" sz="1100" dirty="0"/>
              <a:t>The excessive leverage led to a liquidity strain in the face of tightening national financial policies, </a:t>
            </a:r>
          </a:p>
          <a:p>
            <a:r>
              <a:rPr lang="en-US" sz="1100" dirty="0"/>
              <a:t>which, combined with multiple errors in decision making and failure to dispose of assets timely, </a:t>
            </a:r>
          </a:p>
          <a:p>
            <a:r>
              <a:rPr lang="en-US" sz="1100" dirty="0"/>
              <a:t>eventually breaking cash flow during Covid-19 as the aviation and tourism industries were greatly impacted.</a:t>
            </a:r>
          </a:p>
        </p:txBody>
      </p:sp>
      <p:sp>
        <p:nvSpPr>
          <p:cNvPr id="4" name="Slide Number Placeholder 3"/>
          <p:cNvSpPr>
            <a:spLocks noGrp="1"/>
          </p:cNvSpPr>
          <p:nvPr>
            <p:ph type="sldNum" sz="quarter" idx="5"/>
          </p:nvPr>
        </p:nvSpPr>
        <p:spPr/>
        <p:txBody>
          <a:bodyPr/>
          <a:lstStyle/>
          <a:p>
            <a:fld id="{615BEF2D-75E7-4C15-ACC6-A566A10C5B16}" type="slidenum">
              <a:rPr lang="en-US" smtClean="0"/>
              <a:t>2</a:t>
            </a:fld>
            <a:endParaRPr lang="en-US" dirty="0"/>
          </a:p>
        </p:txBody>
      </p:sp>
    </p:spTree>
    <p:extLst>
      <p:ext uri="{BB962C8B-B14F-4D97-AF65-F5344CB8AC3E}">
        <p14:creationId xmlns:p14="http://schemas.microsoft.com/office/powerpoint/2010/main" val="2375153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Regarding Internal fraud and Human Resources Risk, our KRI mainly revolves around code of conduct. These</a:t>
            </a:r>
            <a:r>
              <a:rPr kumimoji="1" lang="zh-CN" altLang="en-US" dirty="0"/>
              <a:t> </a:t>
            </a:r>
            <a:r>
              <a:rPr kumimoji="1" lang="en-US" altLang="zh-CN" dirty="0"/>
              <a:t>KRIs will apply to all of the employees. We suggest that HR Department monitor all employees, then the internal Audit and Compliance team monitor HR department actions and board.</a:t>
            </a:r>
            <a:endParaRPr kumimoji="1" lang="zh-CN" altLang="en-US" dirty="0"/>
          </a:p>
        </p:txBody>
      </p:sp>
      <p:sp>
        <p:nvSpPr>
          <p:cNvPr id="4" name="灯片编号占位符 3"/>
          <p:cNvSpPr>
            <a:spLocks noGrp="1"/>
          </p:cNvSpPr>
          <p:nvPr>
            <p:ph type="sldNum" sz="quarter" idx="5"/>
          </p:nvPr>
        </p:nvSpPr>
        <p:spPr/>
        <p:txBody>
          <a:bodyPr/>
          <a:lstStyle/>
          <a:p>
            <a:fld id="{615BEF2D-75E7-4C15-ACC6-A566A10C5B16}" type="slidenum">
              <a:rPr lang="en-US" smtClean="0"/>
              <a:t>11</a:t>
            </a:fld>
            <a:endParaRPr lang="en-US" dirty="0"/>
          </a:p>
        </p:txBody>
      </p:sp>
    </p:spTree>
    <p:extLst>
      <p:ext uri="{BB962C8B-B14F-4D97-AF65-F5344CB8AC3E}">
        <p14:creationId xmlns:p14="http://schemas.microsoft.com/office/powerpoint/2010/main" val="2228917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Part B is the consent order. The consent order was issued on December 1st, 2021. The China Securities Regulatory Commission requires HNA Group to resolve the four identified deficiencies,</a:t>
            </a:r>
            <a:r>
              <a:rPr lang="zh-CN" altLang="en-US" dirty="0"/>
              <a:t> </a:t>
            </a:r>
            <a:r>
              <a:rPr lang="en-US" altLang="zh-CN" dirty="0"/>
              <a:t>which</a:t>
            </a:r>
            <a:r>
              <a:rPr lang="zh-CN" altLang="en-US" dirty="0"/>
              <a:t> </a:t>
            </a:r>
            <a:r>
              <a:rPr lang="en-US" altLang="zh-CN" dirty="0"/>
              <a:t>are expense management, contingency fund</a:t>
            </a:r>
            <a:r>
              <a:rPr lang="zh-CN" altLang="en-US" dirty="0"/>
              <a:t> </a:t>
            </a:r>
            <a:r>
              <a:rPr lang="en-US" altLang="zh-CN" dirty="0"/>
              <a:t>management, leverage restrictions, and the</a:t>
            </a:r>
            <a:r>
              <a:rPr lang="zh-CN" altLang="en-US" dirty="0"/>
              <a:t> </a:t>
            </a:r>
            <a:r>
              <a:rPr lang="en-US" altLang="zh-CN" dirty="0"/>
              <a:t>tolerance level</a:t>
            </a:r>
            <a:r>
              <a:rPr lang="zh-CN" altLang="en-US" dirty="0"/>
              <a:t> </a:t>
            </a:r>
            <a:r>
              <a:rPr lang="en-US" altLang="zh-CN" dirty="0"/>
              <a:t>for</a:t>
            </a:r>
            <a:r>
              <a:rPr lang="zh-CN" altLang="en-US" dirty="0"/>
              <a:t> </a:t>
            </a:r>
            <a:r>
              <a:rPr lang="en-US" altLang="zh-CN" dirty="0"/>
              <a:t>depreciation.</a:t>
            </a:r>
            <a:endParaRPr lang="en-US" sz="1200" b="1" i="0" u="none" strike="noStrike"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Calibri" panose="020F0502020204030204" pitchFamily="34" charset="0"/>
            </a:endParaRPr>
          </a:p>
          <a:p>
            <a:endParaRPr lang="en-CN" dirty="0"/>
          </a:p>
        </p:txBody>
      </p:sp>
      <p:sp>
        <p:nvSpPr>
          <p:cNvPr id="4" name="Slide Number Placeholder 3"/>
          <p:cNvSpPr>
            <a:spLocks noGrp="1"/>
          </p:cNvSpPr>
          <p:nvPr>
            <p:ph type="sldNum" sz="quarter" idx="5"/>
          </p:nvPr>
        </p:nvSpPr>
        <p:spPr/>
        <p:txBody>
          <a:bodyPr/>
          <a:lstStyle/>
          <a:p>
            <a:fld id="{615BEF2D-75E7-4C15-ACC6-A566A10C5B16}" type="slidenum">
              <a:rPr lang="en-US" smtClean="0"/>
              <a:t>12</a:t>
            </a:fld>
            <a:endParaRPr lang="en-US" dirty="0"/>
          </a:p>
        </p:txBody>
      </p:sp>
    </p:spTree>
    <p:extLst>
      <p:ext uri="{BB962C8B-B14F-4D97-AF65-F5344CB8AC3E}">
        <p14:creationId xmlns:p14="http://schemas.microsoft.com/office/powerpoint/2010/main" val="199123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a:t>
            </a:r>
            <a:r>
              <a:rPr lang="zh-CN" altLang="en-US" dirty="0"/>
              <a:t> </a:t>
            </a:r>
            <a:r>
              <a:rPr lang="en-US" altLang="zh-CN" dirty="0"/>
              <a:t>is</a:t>
            </a:r>
            <a:r>
              <a:rPr lang="zh-CN" altLang="en-US" dirty="0"/>
              <a:t> </a:t>
            </a:r>
            <a:r>
              <a:rPr lang="en-US" altLang="zh-CN" dirty="0"/>
              <a:t>a</a:t>
            </a:r>
            <a:r>
              <a:rPr lang="zh-CN" altLang="en-US" dirty="0"/>
              <a:t> </a:t>
            </a:r>
            <a:r>
              <a:rPr lang="en-US" altLang="zh-CN" dirty="0"/>
              <a:t>brief</a:t>
            </a:r>
            <a:r>
              <a:rPr lang="zh-CN" altLang="en-US" dirty="0"/>
              <a:t> </a:t>
            </a:r>
            <a:r>
              <a:rPr lang="en-US" altLang="zh-CN" dirty="0"/>
              <a:t>look</a:t>
            </a:r>
            <a:r>
              <a:rPr lang="zh-CN" altLang="en-US" dirty="0"/>
              <a:t> </a:t>
            </a:r>
            <a:r>
              <a:rPr lang="en-US" altLang="zh-CN" dirty="0"/>
              <a:t>for</a:t>
            </a:r>
            <a:r>
              <a:rPr lang="zh-CN" altLang="en-US" dirty="0"/>
              <a:t> </a:t>
            </a:r>
            <a:r>
              <a:rPr lang="en-US" altLang="zh-CN" dirty="0"/>
              <a:t>how</a:t>
            </a:r>
            <a:r>
              <a:rPr lang="zh-CN" altLang="en-US" dirty="0"/>
              <a:t> </a:t>
            </a:r>
            <a:r>
              <a:rPr lang="en-US" altLang="zh-CN" dirty="0"/>
              <a:t>our</a:t>
            </a:r>
            <a:r>
              <a:rPr lang="zh-CN" altLang="en-US" dirty="0"/>
              <a:t> </a:t>
            </a:r>
            <a:r>
              <a:rPr lang="en-US" altLang="zh-CN" dirty="0"/>
              <a:t>project</a:t>
            </a:r>
            <a:r>
              <a:rPr lang="zh-CN" altLang="en-US" dirty="0"/>
              <a:t> </a:t>
            </a:r>
            <a:r>
              <a:rPr lang="en-US" altLang="zh-CN" dirty="0"/>
              <a:t>looks</a:t>
            </a:r>
            <a:r>
              <a:rPr lang="zh-CN" altLang="en-US" dirty="0"/>
              <a:t> </a:t>
            </a:r>
            <a:r>
              <a:rPr lang="en-US" altLang="zh-CN" dirty="0"/>
              <a:t>like,</a:t>
            </a:r>
            <a:r>
              <a:rPr lang="zh-CN" altLang="en-US" dirty="0"/>
              <a:t> </a:t>
            </a:r>
            <a:r>
              <a:rPr lang="en-US" altLang="zh-CN" dirty="0"/>
              <a:t>and</a:t>
            </a:r>
            <a:r>
              <a:rPr lang="zh-CN" altLang="en-US" dirty="0"/>
              <a:t> </a:t>
            </a:r>
            <a:r>
              <a:rPr lang="en-US" altLang="zh-CN" dirty="0"/>
              <a:t>in</a:t>
            </a:r>
            <a:r>
              <a:rPr lang="zh-CN" altLang="en-US" dirty="0"/>
              <a:t> </a:t>
            </a:r>
            <a:r>
              <a:rPr lang="en-US" altLang="zh-CN" dirty="0"/>
              <a:t>the</a:t>
            </a:r>
            <a:r>
              <a:rPr lang="zh-CN" altLang="en-US" dirty="0"/>
              <a:t> </a:t>
            </a:r>
            <a:r>
              <a:rPr lang="en-US" altLang="zh-CN" dirty="0"/>
              <a:t>next</a:t>
            </a:r>
            <a:r>
              <a:rPr lang="zh-CN" altLang="en-US" dirty="0"/>
              <a:t> </a:t>
            </a:r>
            <a:r>
              <a:rPr lang="en-US" altLang="zh-CN" dirty="0"/>
              <a:t>few</a:t>
            </a:r>
            <a:r>
              <a:rPr lang="zh-CN" altLang="en-US" dirty="0"/>
              <a:t> </a:t>
            </a:r>
            <a:r>
              <a:rPr lang="en-US" altLang="zh-CN" dirty="0"/>
              <a:t>slides,</a:t>
            </a:r>
            <a:r>
              <a:rPr lang="zh-CN" altLang="en-US" dirty="0"/>
              <a:t> </a:t>
            </a:r>
            <a:r>
              <a:rPr lang="en-US" altLang="zh-CN" dirty="0"/>
              <a:t>we</a:t>
            </a:r>
            <a:r>
              <a:rPr lang="zh-CN" altLang="en-US" dirty="0"/>
              <a:t> </a:t>
            </a:r>
            <a:r>
              <a:rPr lang="en-US" altLang="zh-CN" dirty="0"/>
              <a:t>are</a:t>
            </a:r>
            <a:r>
              <a:rPr lang="zh-CN" altLang="en-US" dirty="0"/>
              <a:t> </a:t>
            </a:r>
            <a:r>
              <a:rPr lang="en-US" altLang="zh-CN" dirty="0"/>
              <a:t>going</a:t>
            </a:r>
            <a:r>
              <a:rPr lang="zh-CN" altLang="en-US" dirty="0"/>
              <a:t> </a:t>
            </a:r>
            <a:r>
              <a:rPr lang="en-US" altLang="zh-CN" dirty="0"/>
              <a:t>to</a:t>
            </a:r>
            <a:r>
              <a:rPr lang="zh-CN" altLang="en-US" dirty="0"/>
              <a:t> </a:t>
            </a:r>
            <a:r>
              <a:rPr lang="en-US" altLang="zh-CN" dirty="0"/>
              <a:t>explain</a:t>
            </a:r>
            <a:r>
              <a:rPr lang="zh-CN" altLang="en-US" dirty="0"/>
              <a:t> </a:t>
            </a:r>
            <a:r>
              <a:rPr lang="en-US" altLang="zh-CN" dirty="0"/>
              <a:t>each</a:t>
            </a:r>
            <a:r>
              <a:rPr lang="zh-CN" altLang="en-US" dirty="0"/>
              <a:t> </a:t>
            </a:r>
            <a:r>
              <a:rPr lang="en-US" altLang="zh-CN" dirty="0"/>
              <a:t>phases</a:t>
            </a:r>
            <a:r>
              <a:rPr lang="zh-CN" altLang="en-US" dirty="0"/>
              <a:t> </a:t>
            </a:r>
            <a:r>
              <a:rPr lang="en-US" altLang="zh-CN" dirty="0"/>
              <a:t>in</a:t>
            </a:r>
            <a:r>
              <a:rPr lang="zh-CN" altLang="en-US" dirty="0"/>
              <a:t> </a:t>
            </a:r>
            <a:r>
              <a:rPr lang="en-US" altLang="zh-CN" dirty="0"/>
              <a:t>details</a:t>
            </a:r>
            <a:r>
              <a:rPr lang="zh-CN" altLang="en-US" dirty="0"/>
              <a:t> </a:t>
            </a:r>
            <a:r>
              <a:rPr lang="en-US" altLang="zh-CN" dirty="0"/>
              <a:t>and</a:t>
            </a:r>
            <a:r>
              <a:rPr lang="zh-CN" altLang="en-US" dirty="0"/>
              <a:t> </a:t>
            </a:r>
            <a:r>
              <a:rPr lang="en-US" altLang="zh-CN" dirty="0"/>
              <a:t>introduce</a:t>
            </a:r>
            <a:r>
              <a:rPr lang="zh-CN" altLang="en-US" dirty="0"/>
              <a:t> </a:t>
            </a:r>
            <a:r>
              <a:rPr lang="en-US" altLang="zh-CN" dirty="0"/>
              <a:t>the</a:t>
            </a:r>
            <a:r>
              <a:rPr lang="zh-CN" altLang="en-US" dirty="0"/>
              <a:t> </a:t>
            </a:r>
            <a:r>
              <a:rPr lang="en-US" altLang="zh-CN" dirty="0"/>
              <a:t>resources</a:t>
            </a:r>
            <a:r>
              <a:rPr lang="zh-CN" altLang="en-US" dirty="0"/>
              <a:t> </a:t>
            </a:r>
            <a:r>
              <a:rPr lang="en-US" altLang="zh-CN" dirty="0"/>
              <a:t>that</a:t>
            </a:r>
            <a:r>
              <a:rPr lang="zh-CN" altLang="en-US" dirty="0"/>
              <a:t> </a:t>
            </a:r>
            <a:r>
              <a:rPr lang="en-US" altLang="zh-CN" dirty="0"/>
              <a:t>is</a:t>
            </a:r>
            <a:r>
              <a:rPr lang="zh-CN" altLang="en-US" dirty="0"/>
              <a:t> </a:t>
            </a:r>
            <a:r>
              <a:rPr lang="en-US" altLang="zh-CN" dirty="0"/>
              <a:t>needed.</a:t>
            </a:r>
            <a:endParaRPr lang="en-CN" dirty="0"/>
          </a:p>
        </p:txBody>
      </p:sp>
      <p:sp>
        <p:nvSpPr>
          <p:cNvPr id="4" name="Slide Number Placeholder 3"/>
          <p:cNvSpPr>
            <a:spLocks noGrp="1"/>
          </p:cNvSpPr>
          <p:nvPr>
            <p:ph type="sldNum" sz="quarter" idx="5"/>
          </p:nvPr>
        </p:nvSpPr>
        <p:spPr/>
        <p:txBody>
          <a:bodyPr/>
          <a:lstStyle/>
          <a:p>
            <a:fld id="{615BEF2D-75E7-4C15-ACC6-A566A10C5B16}" type="slidenum">
              <a:rPr lang="en-US" smtClean="0"/>
              <a:t>13</a:t>
            </a:fld>
            <a:endParaRPr lang="en-US" dirty="0"/>
          </a:p>
        </p:txBody>
      </p:sp>
    </p:spTree>
    <p:extLst>
      <p:ext uri="{BB962C8B-B14F-4D97-AF65-F5344CB8AC3E}">
        <p14:creationId xmlns:p14="http://schemas.microsoft.com/office/powerpoint/2010/main" val="454552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first</a:t>
            </a:r>
            <a:r>
              <a:rPr lang="zh-CN" altLang="en-US" dirty="0"/>
              <a:t> </a:t>
            </a:r>
            <a:r>
              <a:rPr lang="en-US" altLang="zh-CN" dirty="0"/>
              <a:t>phases</a:t>
            </a:r>
            <a:r>
              <a:rPr lang="zh-CN" altLang="en-US" dirty="0"/>
              <a:t> </a:t>
            </a:r>
            <a:r>
              <a:rPr lang="en-US" altLang="zh-CN" dirty="0"/>
              <a:t>that</a:t>
            </a:r>
            <a:r>
              <a:rPr lang="zh-CN" altLang="en-US" dirty="0"/>
              <a:t> </a:t>
            </a:r>
            <a:r>
              <a:rPr lang="en-US" altLang="zh-CN" dirty="0"/>
              <a:t>we</a:t>
            </a:r>
            <a:r>
              <a:rPr lang="zh-CN" altLang="en-US" dirty="0"/>
              <a:t> </a:t>
            </a:r>
            <a:r>
              <a:rPr lang="en-US" altLang="zh-CN" dirty="0"/>
              <a:t>are</a:t>
            </a:r>
            <a:r>
              <a:rPr lang="zh-CN" altLang="en-US" dirty="0"/>
              <a:t> </a:t>
            </a:r>
            <a:r>
              <a:rPr lang="en-US" altLang="zh-CN" dirty="0"/>
              <a:t>having</a:t>
            </a:r>
            <a:r>
              <a:rPr lang="zh-CN" altLang="en-US" dirty="0"/>
              <a:t> </a:t>
            </a:r>
            <a:r>
              <a:rPr lang="en-US" altLang="zh-CN" dirty="0"/>
              <a:t>is</a:t>
            </a:r>
            <a:r>
              <a:rPr lang="zh-CN" altLang="en-US" dirty="0"/>
              <a:t> </a:t>
            </a:r>
            <a:r>
              <a:rPr lang="en-US" altLang="zh-CN" dirty="0"/>
              <a:t>Gap</a:t>
            </a:r>
            <a:r>
              <a:rPr lang="zh-CN" altLang="en-US" dirty="0"/>
              <a:t> </a:t>
            </a:r>
            <a:r>
              <a:rPr lang="en-US" altLang="zh-CN" dirty="0"/>
              <a:t>Analysis,</a:t>
            </a:r>
            <a:r>
              <a:rPr lang="zh-CN" altLang="en-US" dirty="0"/>
              <a:t> </a:t>
            </a:r>
            <a:r>
              <a:rPr lang="en-US" altLang="zh-CN" dirty="0"/>
              <a:t>the</a:t>
            </a:r>
            <a:r>
              <a:rPr lang="zh-CN" altLang="en-US" dirty="0"/>
              <a:t> </a:t>
            </a:r>
            <a:r>
              <a:rPr lang="en-US" altLang="zh-CN" dirty="0"/>
              <a:t>process</a:t>
            </a:r>
            <a:r>
              <a:rPr lang="zh-CN" altLang="en-US" dirty="0"/>
              <a:t> </a:t>
            </a:r>
            <a:r>
              <a:rPr lang="en-US" altLang="zh-CN" dirty="0"/>
              <a:t>takes</a:t>
            </a:r>
            <a:r>
              <a:rPr lang="zh-CN" altLang="en-US" dirty="0"/>
              <a:t> </a:t>
            </a:r>
            <a:r>
              <a:rPr lang="en-US" altLang="zh-CN" dirty="0"/>
              <a:t>3</a:t>
            </a:r>
            <a:r>
              <a:rPr lang="zh-CN" altLang="en-US" dirty="0"/>
              <a:t> </a:t>
            </a:r>
            <a:r>
              <a:rPr lang="en-US" altLang="zh-CN" dirty="0"/>
              <a:t>months</a:t>
            </a:r>
            <a:r>
              <a:rPr lang="zh-CN" altLang="en-US" dirty="0"/>
              <a:t> </a:t>
            </a:r>
            <a:r>
              <a:rPr lang="en-US" altLang="zh-CN" dirty="0"/>
              <a:t>in</a:t>
            </a:r>
            <a:r>
              <a:rPr lang="zh-CN" altLang="en-US" dirty="0"/>
              <a:t> </a:t>
            </a:r>
            <a:r>
              <a:rPr lang="en-US" altLang="zh-CN" dirty="0"/>
              <a:t>total</a:t>
            </a:r>
            <a:r>
              <a:rPr lang="zh-CN" altLang="en-US" dirty="0"/>
              <a:t> </a:t>
            </a:r>
            <a:r>
              <a:rPr lang="en-US" altLang="zh-CN" dirty="0"/>
              <a:t>plus</a:t>
            </a:r>
            <a:r>
              <a:rPr lang="zh-CN" altLang="en-US" dirty="0"/>
              <a:t> </a:t>
            </a:r>
            <a:r>
              <a:rPr lang="en-US" altLang="zh-CN" dirty="0"/>
              <a:t>15</a:t>
            </a:r>
            <a:r>
              <a:rPr lang="zh-CN" altLang="en-US" dirty="0"/>
              <a:t> </a:t>
            </a:r>
            <a:r>
              <a:rPr lang="en-US" altLang="zh-CN" dirty="0"/>
              <a:t>day</a:t>
            </a:r>
            <a:r>
              <a:rPr lang="zh-CN" altLang="en-US" dirty="0"/>
              <a:t> </a:t>
            </a:r>
            <a:r>
              <a:rPr lang="en-US" altLang="zh-CN" dirty="0"/>
              <a:t>buffer.</a:t>
            </a:r>
            <a:r>
              <a:rPr lang="zh-CN" altLang="en-US" dirty="0"/>
              <a:t> </a:t>
            </a:r>
            <a:r>
              <a:rPr lang="en-US" altLang="zh-CN" dirty="0"/>
              <a:t>At</a:t>
            </a:r>
            <a:r>
              <a:rPr lang="zh-CN" altLang="en-US" dirty="0"/>
              <a:t> </a:t>
            </a:r>
            <a:r>
              <a:rPr lang="en-US" altLang="zh-CN" dirty="0"/>
              <a:t>this</a:t>
            </a:r>
            <a:r>
              <a:rPr lang="zh-CN" altLang="en-US" dirty="0"/>
              <a:t> </a:t>
            </a:r>
            <a:r>
              <a:rPr lang="en-US" altLang="zh-CN" dirty="0"/>
              <a:t>stage,</a:t>
            </a:r>
            <a:r>
              <a:rPr lang="zh-CN" altLang="en-US" dirty="0"/>
              <a:t> </a:t>
            </a:r>
            <a:r>
              <a:rPr lang="en-US" altLang="zh-CN" dirty="0"/>
              <a:t>the</a:t>
            </a:r>
            <a:r>
              <a:rPr lang="zh-CN" altLang="en-US" dirty="0"/>
              <a:t> </a:t>
            </a:r>
            <a:r>
              <a:rPr lang="en-US" altLang="zh-CN" dirty="0"/>
              <a:t>goal</a:t>
            </a:r>
            <a:r>
              <a:rPr lang="zh-CN" altLang="en-US" dirty="0"/>
              <a:t> </a:t>
            </a:r>
            <a:r>
              <a:rPr lang="en-US" altLang="zh-CN" dirty="0"/>
              <a:t>is</a:t>
            </a:r>
            <a:r>
              <a:rPr lang="zh-CN" altLang="en-US" dirty="0"/>
              <a:t> </a:t>
            </a:r>
            <a:r>
              <a:rPr lang="en-US" altLang="zh-CN" dirty="0"/>
              <a:t>to</a:t>
            </a:r>
            <a:r>
              <a:rPr lang="zh-CN" altLang="en-US" dirty="0"/>
              <a:t> </a:t>
            </a:r>
            <a:r>
              <a:rPr lang="en-US" altLang="zh-CN" dirty="0"/>
              <a:t>collect</a:t>
            </a:r>
            <a:r>
              <a:rPr lang="zh-CN" altLang="en-US" dirty="0"/>
              <a:t> </a:t>
            </a:r>
            <a:r>
              <a:rPr lang="en-US" altLang="zh-CN" dirty="0"/>
              <a:t>the</a:t>
            </a:r>
            <a:r>
              <a:rPr lang="zh-CN" altLang="en-US" dirty="0"/>
              <a:t> </a:t>
            </a:r>
            <a:r>
              <a:rPr lang="en-US" altLang="zh-CN" dirty="0"/>
              <a:t>deficiencies</a:t>
            </a:r>
            <a:r>
              <a:rPr lang="zh-CN" altLang="en-US" dirty="0"/>
              <a:t> </a:t>
            </a:r>
            <a:r>
              <a:rPr lang="en-US" altLang="zh-CN" dirty="0"/>
              <a:t>that</a:t>
            </a:r>
            <a:r>
              <a:rPr lang="zh-CN" altLang="en-US" dirty="0"/>
              <a:t> </a:t>
            </a:r>
            <a:r>
              <a:rPr lang="en-US" altLang="zh-CN" dirty="0"/>
              <a:t>we</a:t>
            </a:r>
            <a:r>
              <a:rPr lang="zh-CN" altLang="en-US" dirty="0"/>
              <a:t> </a:t>
            </a:r>
            <a:r>
              <a:rPr lang="en-US" altLang="zh-CN" dirty="0"/>
              <a:t>are</a:t>
            </a:r>
            <a:r>
              <a:rPr lang="zh-CN" altLang="en-US" dirty="0"/>
              <a:t> </a:t>
            </a:r>
            <a:r>
              <a:rPr lang="en-US" altLang="zh-CN" dirty="0"/>
              <a:t>having</a:t>
            </a:r>
            <a:r>
              <a:rPr lang="zh-CN" altLang="en-US" dirty="0"/>
              <a:t> </a:t>
            </a:r>
            <a:r>
              <a:rPr lang="en-US" altLang="zh-CN" dirty="0"/>
              <a:t>and</a:t>
            </a:r>
            <a:r>
              <a:rPr lang="zh-CN" altLang="en-US" dirty="0"/>
              <a:t> </a:t>
            </a:r>
            <a:r>
              <a:rPr lang="en-US" altLang="zh-CN" dirty="0"/>
              <a:t>the</a:t>
            </a:r>
            <a:r>
              <a:rPr lang="zh-CN" altLang="en-US" dirty="0"/>
              <a:t> </a:t>
            </a:r>
            <a:r>
              <a:rPr lang="en-US" altLang="zh-CN" dirty="0"/>
              <a:t>process</a:t>
            </a:r>
            <a:r>
              <a:rPr lang="zh-CN" altLang="en-US" dirty="0"/>
              <a:t> </a:t>
            </a:r>
            <a:r>
              <a:rPr lang="en-US" altLang="zh-CN" dirty="0"/>
              <a:t>will</a:t>
            </a:r>
            <a:r>
              <a:rPr lang="zh-CN" altLang="en-US" dirty="0"/>
              <a:t> </a:t>
            </a:r>
            <a:r>
              <a:rPr lang="en-US" altLang="zh-CN" dirty="0"/>
              <a:t>be</a:t>
            </a:r>
            <a:r>
              <a:rPr lang="zh-CN" altLang="en-US" dirty="0"/>
              <a:t> </a:t>
            </a:r>
            <a:r>
              <a:rPr lang="en-US" altLang="zh-CN" dirty="0"/>
              <a:t>conducted</a:t>
            </a:r>
            <a:r>
              <a:rPr lang="zh-CN" altLang="en-US" dirty="0"/>
              <a:t> </a:t>
            </a:r>
            <a:r>
              <a:rPr lang="en-US" altLang="zh-CN" dirty="0"/>
              <a:t>in</a:t>
            </a:r>
            <a:r>
              <a:rPr lang="zh-CN" altLang="en-US" dirty="0"/>
              <a:t> </a:t>
            </a:r>
            <a:r>
              <a:rPr lang="en-US" altLang="zh-CN" dirty="0"/>
              <a:t>granular</a:t>
            </a:r>
            <a:r>
              <a:rPr lang="zh-CN" altLang="en-US" dirty="0"/>
              <a:t> </a:t>
            </a:r>
            <a:r>
              <a:rPr lang="en-US" altLang="zh-CN" dirty="0"/>
              <a:t>basis,</a:t>
            </a:r>
            <a:r>
              <a:rPr lang="zh-CN" altLang="en-US" dirty="0"/>
              <a:t> </a:t>
            </a:r>
            <a:r>
              <a:rPr lang="en-US" altLang="zh-CN" dirty="0"/>
              <a:t>therefore,</a:t>
            </a:r>
            <a:r>
              <a:rPr lang="zh-CN" altLang="en-US" dirty="0"/>
              <a:t> </a:t>
            </a:r>
            <a:r>
              <a:rPr lang="en-US" altLang="zh-CN" dirty="0"/>
              <a:t>our</a:t>
            </a:r>
            <a:r>
              <a:rPr lang="zh-CN" altLang="en-US" dirty="0"/>
              <a:t> </a:t>
            </a:r>
            <a:r>
              <a:rPr lang="en-US" altLang="zh-CN" dirty="0"/>
              <a:t>main</a:t>
            </a:r>
            <a:r>
              <a:rPr lang="zh-CN" altLang="en-US" dirty="0"/>
              <a:t> </a:t>
            </a:r>
            <a:r>
              <a:rPr lang="en-US" altLang="zh-CN" dirty="0"/>
              <a:t>resources</a:t>
            </a:r>
            <a:r>
              <a:rPr lang="zh-CN" altLang="en-US" dirty="0"/>
              <a:t> </a:t>
            </a:r>
            <a:r>
              <a:rPr lang="en-US" altLang="zh-CN" dirty="0"/>
              <a:t>focus</a:t>
            </a:r>
            <a:r>
              <a:rPr lang="zh-CN" altLang="en-US" dirty="0"/>
              <a:t> </a:t>
            </a:r>
            <a:r>
              <a:rPr lang="en-US" altLang="zh-CN" dirty="0"/>
              <a:t>on</a:t>
            </a:r>
            <a:r>
              <a:rPr lang="zh-CN" altLang="en-US" dirty="0"/>
              <a:t> </a:t>
            </a:r>
            <a:r>
              <a:rPr lang="en-US" altLang="zh-CN" dirty="0"/>
              <a:t>analyst.</a:t>
            </a:r>
            <a:r>
              <a:rPr lang="zh-CN" altLang="en-US" dirty="0"/>
              <a:t> </a:t>
            </a:r>
            <a:r>
              <a:rPr lang="en-US" altLang="zh-CN" dirty="0"/>
              <a:t>And</a:t>
            </a:r>
            <a:r>
              <a:rPr lang="zh-CN" altLang="en-US" dirty="0"/>
              <a:t> </a:t>
            </a:r>
            <a:r>
              <a:rPr lang="en-US" altLang="zh-CN" dirty="0"/>
              <a:t>we</a:t>
            </a:r>
            <a:r>
              <a:rPr lang="zh-CN" altLang="en-US" dirty="0"/>
              <a:t> </a:t>
            </a:r>
            <a:r>
              <a:rPr lang="en-US" altLang="zh-CN" dirty="0"/>
              <a:t>will</a:t>
            </a:r>
            <a:r>
              <a:rPr lang="zh-CN" altLang="en-US" dirty="0"/>
              <a:t> </a:t>
            </a:r>
            <a:r>
              <a:rPr lang="en-US" altLang="zh-CN" dirty="0"/>
              <a:t>also</a:t>
            </a:r>
            <a:r>
              <a:rPr lang="zh-CN" altLang="en-US" dirty="0"/>
              <a:t> </a:t>
            </a:r>
            <a:r>
              <a:rPr lang="en-US" altLang="zh-CN" dirty="0"/>
              <a:t>have</a:t>
            </a:r>
            <a:r>
              <a:rPr lang="zh-CN" altLang="en-US" dirty="0"/>
              <a:t> </a:t>
            </a:r>
            <a:r>
              <a:rPr lang="en-US" altLang="zh-CN" dirty="0"/>
              <a:t>risk</a:t>
            </a:r>
            <a:r>
              <a:rPr lang="zh-CN" altLang="en-US" dirty="0"/>
              <a:t> </a:t>
            </a:r>
            <a:r>
              <a:rPr lang="en-US" altLang="zh-CN" dirty="0"/>
              <a:t>management</a:t>
            </a:r>
            <a:r>
              <a:rPr lang="zh-CN" altLang="en-US" dirty="0"/>
              <a:t> </a:t>
            </a:r>
            <a:r>
              <a:rPr lang="en-US" altLang="zh-CN" dirty="0"/>
              <a:t>department</a:t>
            </a:r>
            <a:r>
              <a:rPr lang="zh-CN" altLang="en-US" dirty="0"/>
              <a:t> </a:t>
            </a:r>
            <a:r>
              <a:rPr lang="en-US" altLang="zh-CN" dirty="0"/>
              <a:t>involved</a:t>
            </a:r>
            <a:r>
              <a:rPr lang="zh-CN" altLang="en-US" dirty="0"/>
              <a:t> </a:t>
            </a:r>
            <a:r>
              <a:rPr lang="en-US" altLang="zh-CN" dirty="0"/>
              <a:t>to</a:t>
            </a:r>
            <a:r>
              <a:rPr lang="zh-CN" altLang="en-US" dirty="0"/>
              <a:t> </a:t>
            </a:r>
            <a:r>
              <a:rPr lang="en-US" altLang="zh-CN" dirty="0"/>
              <a:t>assess</a:t>
            </a:r>
            <a:r>
              <a:rPr lang="zh-CN" altLang="en-US" dirty="0"/>
              <a:t> </a:t>
            </a:r>
            <a:r>
              <a:rPr lang="en-US" altLang="zh-CN" dirty="0"/>
              <a:t>the</a:t>
            </a:r>
            <a:r>
              <a:rPr lang="zh-CN" altLang="en-US" dirty="0"/>
              <a:t> </a:t>
            </a:r>
            <a:r>
              <a:rPr lang="en-US" altLang="zh-CN" dirty="0"/>
              <a:t>risk</a:t>
            </a:r>
            <a:r>
              <a:rPr lang="zh-CN" altLang="en-US" dirty="0"/>
              <a:t> </a:t>
            </a:r>
            <a:r>
              <a:rPr lang="en-US" altLang="zh-CN" dirty="0"/>
              <a:t>for</a:t>
            </a:r>
            <a:r>
              <a:rPr lang="zh-CN" altLang="en-US" dirty="0"/>
              <a:t> </a:t>
            </a:r>
            <a:r>
              <a:rPr lang="en-US" altLang="zh-CN" dirty="0"/>
              <a:t>the</a:t>
            </a:r>
            <a:r>
              <a:rPr lang="zh-CN" altLang="en-US" dirty="0"/>
              <a:t> </a:t>
            </a:r>
            <a:r>
              <a:rPr lang="en-US" altLang="zh-CN" dirty="0"/>
              <a:t>current</a:t>
            </a:r>
            <a:r>
              <a:rPr lang="zh-CN" altLang="en-US" dirty="0"/>
              <a:t> </a:t>
            </a:r>
            <a:r>
              <a:rPr lang="en-US" altLang="zh-CN" dirty="0"/>
              <a:t>policies.</a:t>
            </a:r>
            <a:r>
              <a:rPr lang="zh-CN" altLang="en-US" dirty="0"/>
              <a:t> </a:t>
            </a:r>
            <a:r>
              <a:rPr lang="en-US" altLang="zh-CN" dirty="0"/>
              <a:t>Internal</a:t>
            </a:r>
            <a:r>
              <a:rPr lang="zh-CN" altLang="en-US" dirty="0"/>
              <a:t> </a:t>
            </a:r>
            <a:r>
              <a:rPr lang="en-US" altLang="zh-CN" dirty="0"/>
              <a:t>Audit</a:t>
            </a:r>
            <a:r>
              <a:rPr lang="zh-CN" altLang="en-US" dirty="0"/>
              <a:t> </a:t>
            </a:r>
            <a:r>
              <a:rPr lang="en-US" altLang="zh-CN" dirty="0"/>
              <a:t>will</a:t>
            </a:r>
            <a:r>
              <a:rPr lang="zh-CN" altLang="en-US" dirty="0"/>
              <a:t> </a:t>
            </a:r>
            <a:r>
              <a:rPr lang="en-US" altLang="zh-CN" dirty="0"/>
              <a:t>be</a:t>
            </a:r>
            <a:r>
              <a:rPr lang="zh-CN" altLang="en-US" dirty="0"/>
              <a:t> </a:t>
            </a:r>
            <a:r>
              <a:rPr lang="en-US" altLang="zh-CN" dirty="0"/>
              <a:t>oversighting</a:t>
            </a:r>
            <a:r>
              <a:rPr lang="zh-CN" altLang="en-US" dirty="0"/>
              <a:t> </a:t>
            </a:r>
            <a:r>
              <a:rPr lang="en-US" altLang="zh-CN" dirty="0"/>
              <a:t>the</a:t>
            </a:r>
            <a:r>
              <a:rPr lang="zh-CN" altLang="en-US" dirty="0"/>
              <a:t> </a:t>
            </a:r>
            <a:r>
              <a:rPr lang="en-US" altLang="zh-CN" dirty="0"/>
              <a:t>whole</a:t>
            </a:r>
            <a:r>
              <a:rPr lang="zh-CN" altLang="en-US" dirty="0"/>
              <a:t> </a:t>
            </a:r>
            <a:r>
              <a:rPr lang="en-US" altLang="zh-CN" dirty="0"/>
              <a:t>process.</a:t>
            </a:r>
            <a:endParaRPr lang="en-CN" dirty="0"/>
          </a:p>
        </p:txBody>
      </p:sp>
      <p:sp>
        <p:nvSpPr>
          <p:cNvPr id="4" name="Slide Number Placeholder 3"/>
          <p:cNvSpPr>
            <a:spLocks noGrp="1"/>
          </p:cNvSpPr>
          <p:nvPr>
            <p:ph type="sldNum" sz="quarter" idx="5"/>
          </p:nvPr>
        </p:nvSpPr>
        <p:spPr/>
        <p:txBody>
          <a:bodyPr/>
          <a:lstStyle/>
          <a:p>
            <a:fld id="{615BEF2D-75E7-4C15-ACC6-A566A10C5B16}" type="slidenum">
              <a:rPr lang="en-US" smtClean="0"/>
              <a:t>14</a:t>
            </a:fld>
            <a:endParaRPr lang="en-US" dirty="0"/>
          </a:p>
        </p:txBody>
      </p:sp>
    </p:spTree>
    <p:extLst>
      <p:ext uri="{BB962C8B-B14F-4D97-AF65-F5344CB8AC3E}">
        <p14:creationId xmlns:p14="http://schemas.microsoft.com/office/powerpoint/2010/main" val="118544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a:t>
            </a:r>
            <a:r>
              <a:rPr lang="zh-CN" altLang="en-US" dirty="0"/>
              <a:t> </a:t>
            </a:r>
            <a:r>
              <a:rPr lang="en-US" altLang="zh-CN" dirty="0"/>
              <a:t>the</a:t>
            </a:r>
            <a:r>
              <a:rPr lang="zh-CN" altLang="en-US" dirty="0"/>
              <a:t> </a:t>
            </a:r>
            <a:r>
              <a:rPr lang="en-US" altLang="zh-CN" dirty="0"/>
              <a:t>consulting</a:t>
            </a:r>
            <a:r>
              <a:rPr lang="zh-CN" altLang="en-US" dirty="0"/>
              <a:t> </a:t>
            </a:r>
            <a:r>
              <a:rPr lang="en-US" altLang="zh-CN" dirty="0"/>
              <a:t>stage,</a:t>
            </a:r>
            <a:r>
              <a:rPr lang="zh-CN" altLang="en-US" dirty="0"/>
              <a:t> </a:t>
            </a:r>
            <a:r>
              <a:rPr lang="en-US" altLang="zh-CN" dirty="0"/>
              <a:t>we</a:t>
            </a:r>
            <a:r>
              <a:rPr lang="zh-CN" altLang="en-US" dirty="0"/>
              <a:t> </a:t>
            </a:r>
            <a:r>
              <a:rPr lang="en-US" altLang="zh-CN" dirty="0"/>
              <a:t>plan</a:t>
            </a:r>
            <a:r>
              <a:rPr lang="zh-CN" altLang="en-US" dirty="0"/>
              <a:t> </a:t>
            </a:r>
            <a:r>
              <a:rPr lang="en-US" altLang="zh-CN" dirty="0"/>
              <a:t>to</a:t>
            </a:r>
            <a:r>
              <a:rPr lang="zh-CN" altLang="en-US" dirty="0"/>
              <a:t> </a:t>
            </a:r>
            <a:r>
              <a:rPr lang="en-US" altLang="zh-CN" dirty="0"/>
              <a:t>finish</a:t>
            </a:r>
            <a:r>
              <a:rPr lang="zh-CN" altLang="en-US" dirty="0"/>
              <a:t> </a:t>
            </a:r>
            <a:r>
              <a:rPr lang="en-US" altLang="zh-CN" dirty="0"/>
              <a:t>in</a:t>
            </a:r>
            <a:r>
              <a:rPr lang="zh-CN" altLang="en-US" dirty="0"/>
              <a:t> </a:t>
            </a:r>
            <a:r>
              <a:rPr lang="en-US" altLang="zh-CN" dirty="0"/>
              <a:t>3</a:t>
            </a:r>
            <a:r>
              <a:rPr lang="zh-CN" altLang="en-US" dirty="0"/>
              <a:t> </a:t>
            </a:r>
            <a:r>
              <a:rPr lang="en-US" altLang="zh-CN" dirty="0"/>
              <a:t>months</a:t>
            </a:r>
            <a:r>
              <a:rPr lang="zh-CN" altLang="en-US" dirty="0"/>
              <a:t> </a:t>
            </a:r>
            <a:r>
              <a:rPr lang="en-US" altLang="zh-CN" dirty="0"/>
              <a:t>and</a:t>
            </a:r>
            <a:r>
              <a:rPr lang="zh-CN" altLang="en-US" dirty="0"/>
              <a:t> </a:t>
            </a:r>
            <a:r>
              <a:rPr lang="en-US" altLang="zh-CN" dirty="0"/>
              <a:t>giving</a:t>
            </a:r>
            <a:r>
              <a:rPr lang="zh-CN" altLang="en-US" dirty="0"/>
              <a:t> </a:t>
            </a:r>
            <a:r>
              <a:rPr lang="en-US" altLang="zh-CN" dirty="0"/>
              <a:t>it</a:t>
            </a:r>
            <a:r>
              <a:rPr lang="zh-CN" altLang="en-US" dirty="0"/>
              <a:t> </a:t>
            </a:r>
            <a:r>
              <a:rPr lang="en-US" altLang="zh-CN" dirty="0"/>
              <a:t>15</a:t>
            </a:r>
            <a:r>
              <a:rPr lang="zh-CN" altLang="en-US" dirty="0"/>
              <a:t> </a:t>
            </a:r>
            <a:r>
              <a:rPr lang="en-US" altLang="zh-CN" dirty="0"/>
              <a:t>days</a:t>
            </a:r>
            <a:r>
              <a:rPr lang="zh-CN" altLang="en-US" dirty="0"/>
              <a:t> </a:t>
            </a:r>
            <a:r>
              <a:rPr lang="en-US" altLang="zh-CN" dirty="0"/>
              <a:t>buffer.</a:t>
            </a:r>
            <a:r>
              <a:rPr lang="zh-CN" altLang="en-US" dirty="0"/>
              <a:t> </a:t>
            </a:r>
            <a:r>
              <a:rPr lang="en-US" altLang="zh-CN" dirty="0"/>
              <a:t>As</a:t>
            </a:r>
            <a:r>
              <a:rPr lang="zh-CN" altLang="en-US" dirty="0"/>
              <a:t> </a:t>
            </a:r>
            <a:r>
              <a:rPr lang="en-US" altLang="zh-CN" dirty="0"/>
              <a:t>you</a:t>
            </a:r>
            <a:r>
              <a:rPr lang="zh-CN" altLang="en-US" dirty="0"/>
              <a:t> </a:t>
            </a:r>
            <a:r>
              <a:rPr lang="en-US" altLang="zh-CN" dirty="0"/>
              <a:t>may</a:t>
            </a:r>
            <a:r>
              <a:rPr lang="zh-CN" altLang="en-US" dirty="0"/>
              <a:t> </a:t>
            </a:r>
            <a:r>
              <a:rPr lang="en-US" altLang="zh-CN" dirty="0"/>
              <a:t>notice,</a:t>
            </a:r>
            <a:r>
              <a:rPr lang="zh-CN" altLang="en-US" dirty="0"/>
              <a:t> </a:t>
            </a:r>
            <a:r>
              <a:rPr lang="en-US" altLang="zh-CN" dirty="0"/>
              <a:t>we</a:t>
            </a:r>
            <a:r>
              <a:rPr lang="zh-CN" altLang="en-US" dirty="0"/>
              <a:t> </a:t>
            </a:r>
            <a:r>
              <a:rPr lang="en-US" altLang="zh-CN" dirty="0"/>
              <a:t>will</a:t>
            </a:r>
            <a:r>
              <a:rPr lang="zh-CN" altLang="en-US" dirty="0"/>
              <a:t> </a:t>
            </a:r>
            <a:r>
              <a:rPr lang="en-US" altLang="zh-CN" dirty="0"/>
              <a:t>hire</a:t>
            </a:r>
            <a:r>
              <a:rPr lang="zh-CN" altLang="en-US" dirty="0"/>
              <a:t> </a:t>
            </a:r>
            <a:r>
              <a:rPr lang="en-US" altLang="zh-CN" dirty="0"/>
              <a:t>external</a:t>
            </a:r>
            <a:r>
              <a:rPr lang="zh-CN" altLang="en-US" dirty="0"/>
              <a:t> </a:t>
            </a:r>
            <a:r>
              <a:rPr lang="en-US" altLang="zh-CN" dirty="0"/>
              <a:t>parties</a:t>
            </a:r>
            <a:r>
              <a:rPr lang="zh-CN" altLang="en-US" dirty="0"/>
              <a:t> </a:t>
            </a:r>
            <a:r>
              <a:rPr lang="en-US" altLang="zh-CN" dirty="0"/>
              <a:t>and</a:t>
            </a:r>
            <a:r>
              <a:rPr lang="zh-CN" altLang="en-US" dirty="0"/>
              <a:t> </a:t>
            </a:r>
            <a:r>
              <a:rPr lang="en-US" altLang="zh-CN" dirty="0"/>
              <a:t>new</a:t>
            </a:r>
            <a:r>
              <a:rPr lang="zh-CN" altLang="en-US" dirty="0"/>
              <a:t> </a:t>
            </a:r>
            <a:r>
              <a:rPr lang="en-US" altLang="zh-CN" dirty="0"/>
              <a:t>experts.</a:t>
            </a:r>
            <a:r>
              <a:rPr lang="zh-CN" altLang="en-US" dirty="0"/>
              <a:t> </a:t>
            </a:r>
            <a:r>
              <a:rPr lang="en-US" altLang="zh-CN" dirty="0">
                <a:ea typeface="+mn-lt"/>
                <a:cs typeface="+mn-lt"/>
              </a:rPr>
              <a:t>The</a:t>
            </a:r>
            <a:r>
              <a:rPr lang="zh-CN" altLang="en-US" dirty="0">
                <a:ea typeface="+mn-lt"/>
                <a:cs typeface="+mn-lt"/>
              </a:rPr>
              <a:t> </a:t>
            </a:r>
            <a:r>
              <a:rPr lang="en-US" altLang="zh-CN" dirty="0">
                <a:ea typeface="+mn-lt"/>
                <a:cs typeface="+mn-lt"/>
              </a:rPr>
              <a:t>reason</a:t>
            </a:r>
            <a:r>
              <a:rPr lang="zh-CN" altLang="en-US" dirty="0">
                <a:ea typeface="+mn-lt"/>
                <a:cs typeface="+mn-lt"/>
              </a:rPr>
              <a:t> </a:t>
            </a:r>
            <a:r>
              <a:rPr lang="en-US" altLang="zh-CN" dirty="0">
                <a:ea typeface="+mn-lt"/>
                <a:cs typeface="+mn-lt"/>
              </a:rPr>
              <a:t>why</a:t>
            </a:r>
            <a:r>
              <a:rPr lang="zh-CN" altLang="en-US" dirty="0">
                <a:ea typeface="+mn-lt"/>
                <a:cs typeface="+mn-lt"/>
              </a:rPr>
              <a:t> </a:t>
            </a:r>
            <a:r>
              <a:rPr lang="en-US" altLang="zh-CN" dirty="0">
                <a:ea typeface="+mn-lt"/>
                <a:cs typeface="+mn-lt"/>
              </a:rPr>
              <a:t>we</a:t>
            </a:r>
            <a:r>
              <a:rPr lang="zh-CN" altLang="en-US" dirty="0">
                <a:ea typeface="+mn-lt"/>
                <a:cs typeface="+mn-lt"/>
              </a:rPr>
              <a:t> </a:t>
            </a:r>
            <a:r>
              <a:rPr lang="en-US" altLang="zh-CN" dirty="0">
                <a:ea typeface="+mn-lt"/>
                <a:cs typeface="+mn-lt"/>
              </a:rPr>
              <a:t>are</a:t>
            </a:r>
            <a:r>
              <a:rPr lang="zh-CN" altLang="en-US" dirty="0">
                <a:ea typeface="+mn-lt"/>
                <a:cs typeface="+mn-lt"/>
              </a:rPr>
              <a:t> </a:t>
            </a:r>
            <a:r>
              <a:rPr lang="en-US" altLang="zh-CN" dirty="0">
                <a:ea typeface="+mn-lt"/>
                <a:cs typeface="+mn-lt"/>
              </a:rPr>
              <a:t>seeking</a:t>
            </a:r>
            <a:r>
              <a:rPr lang="zh-CN" altLang="en-US" dirty="0">
                <a:ea typeface="+mn-lt"/>
                <a:cs typeface="+mn-lt"/>
              </a:rPr>
              <a:t> </a:t>
            </a:r>
            <a:r>
              <a:rPr lang="en-US" altLang="zh-CN" dirty="0">
                <a:ea typeface="+mn-lt"/>
                <a:cs typeface="+mn-lt"/>
              </a:rPr>
              <a:t>external</a:t>
            </a:r>
            <a:r>
              <a:rPr lang="zh-CN" altLang="en-US" dirty="0">
                <a:ea typeface="+mn-lt"/>
                <a:cs typeface="+mn-lt"/>
              </a:rPr>
              <a:t> </a:t>
            </a:r>
            <a:r>
              <a:rPr lang="en-US" altLang="zh-CN" dirty="0">
                <a:ea typeface="+mn-lt"/>
                <a:cs typeface="+mn-lt"/>
              </a:rPr>
              <a:t>party’s</a:t>
            </a:r>
            <a:r>
              <a:rPr lang="zh-CN" altLang="en-US" dirty="0">
                <a:ea typeface="+mn-lt"/>
                <a:cs typeface="+mn-lt"/>
              </a:rPr>
              <a:t> </a:t>
            </a:r>
            <a:r>
              <a:rPr lang="en-US" altLang="zh-CN" dirty="0">
                <a:ea typeface="+mn-lt"/>
                <a:cs typeface="+mn-lt"/>
              </a:rPr>
              <a:t>assistance</a:t>
            </a:r>
            <a:r>
              <a:rPr lang="zh-CN" altLang="en-US" dirty="0">
                <a:ea typeface="+mn-lt"/>
                <a:cs typeface="+mn-lt"/>
              </a:rPr>
              <a:t> </a:t>
            </a:r>
            <a:r>
              <a:rPr lang="en-US" altLang="zh-CN" dirty="0">
                <a:ea typeface="+mn-lt"/>
                <a:cs typeface="+mn-lt"/>
              </a:rPr>
              <a:t>at</a:t>
            </a:r>
            <a:r>
              <a:rPr lang="zh-CN" altLang="en-US" dirty="0">
                <a:ea typeface="+mn-lt"/>
                <a:cs typeface="+mn-lt"/>
              </a:rPr>
              <a:t> </a:t>
            </a:r>
            <a:r>
              <a:rPr lang="en-US" altLang="zh-CN" dirty="0">
                <a:ea typeface="+mn-lt"/>
                <a:cs typeface="+mn-lt"/>
              </a:rPr>
              <a:t>this</a:t>
            </a:r>
            <a:r>
              <a:rPr lang="zh-CN" altLang="en-US" dirty="0">
                <a:ea typeface="+mn-lt"/>
                <a:cs typeface="+mn-lt"/>
              </a:rPr>
              <a:t> </a:t>
            </a:r>
            <a:r>
              <a:rPr lang="en-US" altLang="zh-CN" dirty="0">
                <a:ea typeface="+mn-lt"/>
                <a:cs typeface="+mn-lt"/>
              </a:rPr>
              <a:t>stage</a:t>
            </a:r>
            <a:r>
              <a:rPr lang="zh-CN" altLang="en-US" dirty="0">
                <a:ea typeface="+mn-lt"/>
                <a:cs typeface="+mn-lt"/>
              </a:rPr>
              <a:t> </a:t>
            </a:r>
            <a:r>
              <a:rPr lang="en-US" altLang="zh-CN" dirty="0">
                <a:ea typeface="+mn-lt"/>
                <a:cs typeface="+mn-lt"/>
              </a:rPr>
              <a:t>is</a:t>
            </a:r>
            <a:r>
              <a:rPr lang="zh-CN" altLang="en-US" dirty="0">
                <a:ea typeface="+mn-lt"/>
                <a:cs typeface="+mn-lt"/>
              </a:rPr>
              <a:t> </a:t>
            </a:r>
            <a:r>
              <a:rPr lang="en-US" altLang="zh-CN" dirty="0">
                <a:ea typeface="+mn-lt"/>
                <a:cs typeface="+mn-lt"/>
              </a:rPr>
              <a:t>because,</a:t>
            </a:r>
            <a:r>
              <a:rPr lang="zh-CN" altLang="en-US" dirty="0">
                <a:ea typeface="+mn-lt"/>
                <a:cs typeface="+mn-lt"/>
              </a:rPr>
              <a:t> </a:t>
            </a:r>
            <a:r>
              <a:rPr lang="en-US" altLang="zh-CN" dirty="0">
                <a:ea typeface="+mn-lt"/>
                <a:cs typeface="+mn-lt"/>
              </a:rPr>
              <a:t>according</a:t>
            </a:r>
            <a:r>
              <a:rPr lang="zh-CN" altLang="en-US" dirty="0">
                <a:ea typeface="+mn-lt"/>
                <a:cs typeface="+mn-lt"/>
              </a:rPr>
              <a:t> </a:t>
            </a:r>
            <a:r>
              <a:rPr lang="en-US" altLang="zh-CN" dirty="0">
                <a:ea typeface="+mn-lt"/>
                <a:cs typeface="+mn-lt"/>
              </a:rPr>
              <a:t>to</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consent</a:t>
            </a:r>
            <a:r>
              <a:rPr lang="zh-CN" altLang="en-US" dirty="0">
                <a:ea typeface="+mn-lt"/>
                <a:cs typeface="+mn-lt"/>
              </a:rPr>
              <a:t> </a:t>
            </a:r>
            <a:r>
              <a:rPr lang="en-US" altLang="zh-CN" dirty="0">
                <a:ea typeface="+mn-lt"/>
                <a:cs typeface="+mn-lt"/>
              </a:rPr>
              <a:t>order,</a:t>
            </a:r>
            <a:r>
              <a:rPr lang="zh-CN" altLang="en-US" dirty="0">
                <a:ea typeface="+mn-lt"/>
                <a:cs typeface="+mn-lt"/>
              </a:rPr>
              <a:t> </a:t>
            </a:r>
            <a:r>
              <a:rPr lang="en-US" altLang="zh-CN" dirty="0">
                <a:ea typeface="+mn-lt"/>
                <a:cs typeface="+mn-lt"/>
              </a:rPr>
              <a:t>we</a:t>
            </a:r>
            <a:r>
              <a:rPr lang="zh-CN" altLang="en-US" dirty="0">
                <a:ea typeface="+mn-lt"/>
                <a:cs typeface="+mn-lt"/>
              </a:rPr>
              <a:t> </a:t>
            </a:r>
            <a:r>
              <a:rPr lang="en-US" altLang="zh-CN" dirty="0">
                <a:ea typeface="+mn-lt"/>
                <a:cs typeface="+mn-lt"/>
              </a:rPr>
              <a:t>will</a:t>
            </a:r>
            <a:r>
              <a:rPr lang="zh-CN" altLang="en-US" dirty="0">
                <a:ea typeface="+mn-lt"/>
                <a:cs typeface="+mn-lt"/>
              </a:rPr>
              <a:t> </a:t>
            </a:r>
            <a:r>
              <a:rPr lang="en-US" altLang="zh-CN" dirty="0">
                <a:ea typeface="+mn-lt"/>
                <a:cs typeface="+mn-lt"/>
              </a:rPr>
              <a:t>have</a:t>
            </a:r>
            <a:r>
              <a:rPr lang="zh-CN" altLang="en-US" dirty="0">
                <a:ea typeface="+mn-lt"/>
                <a:cs typeface="+mn-lt"/>
              </a:rPr>
              <a:t> </a:t>
            </a:r>
            <a:r>
              <a:rPr lang="en-US" altLang="zh-CN" dirty="0">
                <a:ea typeface="+mn-lt"/>
                <a:cs typeface="+mn-lt"/>
              </a:rPr>
              <a:t>new</a:t>
            </a:r>
            <a:r>
              <a:rPr lang="zh-CN" altLang="en-US" dirty="0">
                <a:ea typeface="+mn-lt"/>
                <a:cs typeface="+mn-lt"/>
              </a:rPr>
              <a:t> </a:t>
            </a:r>
            <a:r>
              <a:rPr lang="en-US" altLang="zh-CN" dirty="0">
                <a:ea typeface="+mn-lt"/>
                <a:cs typeface="+mn-lt"/>
              </a:rPr>
              <a:t>things</a:t>
            </a:r>
            <a:r>
              <a:rPr lang="zh-CN" altLang="en-US" dirty="0">
                <a:ea typeface="+mn-lt"/>
                <a:cs typeface="+mn-lt"/>
              </a:rPr>
              <a:t> </a:t>
            </a:r>
            <a:r>
              <a:rPr lang="en-US" altLang="zh-CN" dirty="0">
                <a:ea typeface="+mn-lt"/>
                <a:cs typeface="+mn-lt"/>
              </a:rPr>
              <a:t>that</a:t>
            </a:r>
            <a:r>
              <a:rPr lang="zh-CN" altLang="en-US" dirty="0">
                <a:ea typeface="+mn-lt"/>
                <a:cs typeface="+mn-lt"/>
              </a:rPr>
              <a:t> </a:t>
            </a:r>
            <a:r>
              <a:rPr lang="en-US" altLang="zh-CN" dirty="0">
                <a:ea typeface="+mn-lt"/>
                <a:cs typeface="+mn-lt"/>
              </a:rPr>
              <a:t>needs</a:t>
            </a:r>
            <a:r>
              <a:rPr lang="zh-CN" altLang="en-US" dirty="0">
                <a:ea typeface="+mn-lt"/>
                <a:cs typeface="+mn-lt"/>
              </a:rPr>
              <a:t> </a:t>
            </a:r>
            <a:r>
              <a:rPr lang="en-US" altLang="zh-CN" dirty="0">
                <a:ea typeface="+mn-lt"/>
                <a:cs typeface="+mn-lt"/>
              </a:rPr>
              <a:t>to</a:t>
            </a:r>
            <a:r>
              <a:rPr lang="zh-CN" altLang="en-US" dirty="0">
                <a:ea typeface="+mn-lt"/>
                <a:cs typeface="+mn-lt"/>
              </a:rPr>
              <a:t> </a:t>
            </a:r>
            <a:r>
              <a:rPr lang="en-US" altLang="zh-CN" dirty="0">
                <a:ea typeface="+mn-lt"/>
                <a:cs typeface="+mn-lt"/>
              </a:rPr>
              <a:t>be</a:t>
            </a:r>
            <a:r>
              <a:rPr lang="zh-CN" altLang="en-US" dirty="0">
                <a:ea typeface="+mn-lt"/>
                <a:cs typeface="+mn-lt"/>
              </a:rPr>
              <a:t> </a:t>
            </a:r>
            <a:r>
              <a:rPr lang="en-US" altLang="zh-CN" dirty="0">
                <a:ea typeface="+mn-lt"/>
                <a:cs typeface="+mn-lt"/>
              </a:rPr>
              <a:t>set</a:t>
            </a:r>
            <a:r>
              <a:rPr lang="zh-CN" altLang="en-US" dirty="0">
                <a:ea typeface="+mn-lt"/>
                <a:cs typeface="+mn-lt"/>
              </a:rPr>
              <a:t> </a:t>
            </a:r>
            <a:r>
              <a:rPr lang="en-US" altLang="zh-CN" dirty="0">
                <a:ea typeface="+mn-lt"/>
                <a:cs typeface="+mn-lt"/>
              </a:rPr>
              <a:t>up,</a:t>
            </a:r>
            <a:r>
              <a:rPr lang="zh-CN" altLang="en-US" dirty="0">
                <a:ea typeface="+mn-lt"/>
                <a:cs typeface="+mn-lt"/>
              </a:rPr>
              <a:t> </a:t>
            </a:r>
            <a:r>
              <a:rPr lang="en-US" altLang="zh-CN" dirty="0">
                <a:ea typeface="+mn-lt"/>
                <a:cs typeface="+mn-lt"/>
              </a:rPr>
              <a:t>but</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company</a:t>
            </a:r>
            <a:r>
              <a:rPr lang="zh-CN" altLang="en-US" dirty="0">
                <a:ea typeface="+mn-lt"/>
                <a:cs typeface="+mn-lt"/>
              </a:rPr>
              <a:t> </a:t>
            </a:r>
            <a:r>
              <a:rPr lang="en-US" altLang="zh-CN" dirty="0">
                <a:ea typeface="+mn-lt"/>
                <a:cs typeface="+mn-lt"/>
              </a:rPr>
              <a:t>does</a:t>
            </a:r>
            <a:r>
              <a:rPr lang="zh-CN" altLang="en-US" dirty="0">
                <a:ea typeface="+mn-lt"/>
                <a:cs typeface="+mn-lt"/>
              </a:rPr>
              <a:t> </a:t>
            </a:r>
            <a:r>
              <a:rPr lang="en-US" altLang="zh-CN" dirty="0">
                <a:ea typeface="+mn-lt"/>
                <a:cs typeface="+mn-lt"/>
              </a:rPr>
              <a:t>have</a:t>
            </a:r>
            <a:r>
              <a:rPr lang="zh-CN" altLang="en-US" dirty="0">
                <a:ea typeface="+mn-lt"/>
                <a:cs typeface="+mn-lt"/>
              </a:rPr>
              <a:t> </a:t>
            </a:r>
            <a:r>
              <a:rPr lang="en-US" altLang="zh-CN" dirty="0">
                <a:ea typeface="+mn-lt"/>
                <a:cs typeface="+mn-lt"/>
              </a:rPr>
              <a:t>related</a:t>
            </a:r>
            <a:r>
              <a:rPr lang="zh-CN" altLang="en-US" dirty="0">
                <a:ea typeface="+mn-lt"/>
                <a:cs typeface="+mn-lt"/>
              </a:rPr>
              <a:t> </a:t>
            </a:r>
            <a:r>
              <a:rPr lang="en-US" altLang="zh-CN" dirty="0">
                <a:ea typeface="+mn-lt"/>
                <a:cs typeface="+mn-lt"/>
              </a:rPr>
              <a:t>experts</a:t>
            </a:r>
            <a:r>
              <a:rPr lang="zh-CN" altLang="en-US" dirty="0">
                <a:ea typeface="+mn-lt"/>
                <a:cs typeface="+mn-lt"/>
              </a:rPr>
              <a:t> </a:t>
            </a:r>
            <a:r>
              <a:rPr lang="en-US" altLang="zh-CN" dirty="0">
                <a:ea typeface="+mn-lt"/>
                <a:cs typeface="+mn-lt"/>
              </a:rPr>
              <a:t>in</a:t>
            </a:r>
            <a:r>
              <a:rPr lang="zh-CN" altLang="en-US" dirty="0">
                <a:ea typeface="+mn-lt"/>
                <a:cs typeface="+mn-lt"/>
              </a:rPr>
              <a:t> </a:t>
            </a:r>
            <a:r>
              <a:rPr lang="en-US" altLang="zh-CN" dirty="0">
                <a:ea typeface="+mn-lt"/>
                <a:cs typeface="+mn-lt"/>
              </a:rPr>
              <a:t>those</a:t>
            </a:r>
            <a:r>
              <a:rPr lang="zh-CN" altLang="en-US" dirty="0">
                <a:ea typeface="+mn-lt"/>
                <a:cs typeface="+mn-lt"/>
              </a:rPr>
              <a:t> </a:t>
            </a:r>
            <a:r>
              <a:rPr lang="en-US" altLang="zh-CN" dirty="0">
                <a:ea typeface="+mn-lt"/>
                <a:cs typeface="+mn-lt"/>
              </a:rPr>
              <a:t>area.</a:t>
            </a:r>
            <a:r>
              <a:rPr lang="zh-CN" altLang="en-US" dirty="0">
                <a:ea typeface="+mn-lt"/>
                <a:cs typeface="+mn-lt"/>
              </a:rPr>
              <a:t> </a:t>
            </a:r>
            <a:r>
              <a:rPr lang="en-US" altLang="zh-CN" dirty="0">
                <a:ea typeface="+mn-lt"/>
                <a:cs typeface="+mn-lt"/>
              </a:rPr>
              <a:t>Also</a:t>
            </a:r>
            <a:r>
              <a:rPr lang="zh-CN" altLang="en-US" dirty="0">
                <a:ea typeface="+mn-lt"/>
                <a:cs typeface="+mn-lt"/>
              </a:rPr>
              <a:t> </a:t>
            </a:r>
            <a:r>
              <a:rPr lang="en-US" altLang="zh-CN" dirty="0">
                <a:ea typeface="+mn-lt"/>
                <a:cs typeface="+mn-lt"/>
              </a:rPr>
              <a:t>we</a:t>
            </a:r>
            <a:r>
              <a:rPr lang="zh-CN" altLang="en-US" dirty="0">
                <a:ea typeface="+mn-lt"/>
                <a:cs typeface="+mn-lt"/>
              </a:rPr>
              <a:t> </a:t>
            </a:r>
            <a:r>
              <a:rPr lang="en-US" altLang="zh-CN" dirty="0">
                <a:ea typeface="+mn-lt"/>
                <a:cs typeface="+mn-lt"/>
              </a:rPr>
              <a:t>have</a:t>
            </a:r>
            <a:r>
              <a:rPr lang="zh-CN" altLang="en-US" dirty="0">
                <a:ea typeface="+mn-lt"/>
                <a:cs typeface="+mn-lt"/>
              </a:rPr>
              <a:t> </a:t>
            </a:r>
            <a:r>
              <a:rPr lang="en-US" altLang="zh-CN" dirty="0">
                <a:ea typeface="+mn-lt"/>
                <a:cs typeface="+mn-lt"/>
              </a:rPr>
              <a:t>a</a:t>
            </a:r>
            <a:r>
              <a:rPr lang="zh-CN" altLang="en-US" dirty="0">
                <a:ea typeface="+mn-lt"/>
                <a:cs typeface="+mn-lt"/>
              </a:rPr>
              <a:t> </a:t>
            </a:r>
            <a:r>
              <a:rPr lang="en-US" altLang="zh-CN" dirty="0">
                <a:ea typeface="+mn-lt"/>
                <a:cs typeface="+mn-lt"/>
              </a:rPr>
              <a:t>time</a:t>
            </a:r>
            <a:r>
              <a:rPr lang="zh-CN" altLang="en-US" dirty="0">
                <a:ea typeface="+mn-lt"/>
                <a:cs typeface="+mn-lt"/>
              </a:rPr>
              <a:t> </a:t>
            </a:r>
            <a:r>
              <a:rPr lang="en-US" altLang="zh-CN" dirty="0">
                <a:ea typeface="+mn-lt"/>
                <a:cs typeface="+mn-lt"/>
              </a:rPr>
              <a:t>limit</a:t>
            </a:r>
            <a:r>
              <a:rPr lang="zh-CN" altLang="en-US" dirty="0">
                <a:ea typeface="+mn-lt"/>
                <a:cs typeface="+mn-lt"/>
              </a:rPr>
              <a:t> </a:t>
            </a:r>
            <a:r>
              <a:rPr lang="en-US" altLang="zh-CN" dirty="0">
                <a:ea typeface="+mn-lt"/>
                <a:cs typeface="+mn-lt"/>
              </a:rPr>
              <a:t>on</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execution</a:t>
            </a:r>
            <a:r>
              <a:rPr lang="zh-CN" altLang="en-US" dirty="0">
                <a:ea typeface="+mn-lt"/>
                <a:cs typeface="+mn-lt"/>
              </a:rPr>
              <a:t> </a:t>
            </a:r>
            <a:r>
              <a:rPr lang="en-US" altLang="zh-CN" dirty="0">
                <a:ea typeface="+mn-lt"/>
                <a:cs typeface="+mn-lt"/>
              </a:rPr>
              <a:t>of</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consent</a:t>
            </a:r>
            <a:r>
              <a:rPr lang="zh-CN" altLang="en-US" dirty="0">
                <a:ea typeface="+mn-lt"/>
                <a:cs typeface="+mn-lt"/>
              </a:rPr>
              <a:t> </a:t>
            </a:r>
            <a:r>
              <a:rPr lang="en-US" altLang="zh-CN" dirty="0">
                <a:ea typeface="+mn-lt"/>
                <a:cs typeface="+mn-lt"/>
              </a:rPr>
              <a:t>order,</a:t>
            </a:r>
            <a:r>
              <a:rPr lang="zh-CN" altLang="en-US" dirty="0">
                <a:ea typeface="+mn-lt"/>
                <a:cs typeface="+mn-lt"/>
              </a:rPr>
              <a:t> </a:t>
            </a:r>
            <a:r>
              <a:rPr lang="en-US" altLang="zh-CN" dirty="0">
                <a:ea typeface="+mn-lt"/>
                <a:cs typeface="+mn-lt"/>
              </a:rPr>
              <a:t>therefore</a:t>
            </a:r>
            <a:r>
              <a:rPr lang="zh-CN" altLang="en-US" dirty="0">
                <a:ea typeface="+mn-lt"/>
                <a:cs typeface="+mn-lt"/>
              </a:rPr>
              <a:t> </a:t>
            </a:r>
            <a:r>
              <a:rPr lang="en-US" altLang="zh-CN" dirty="0">
                <a:ea typeface="+mn-lt"/>
                <a:cs typeface="+mn-lt"/>
              </a:rPr>
              <a:t>using</a:t>
            </a:r>
            <a:r>
              <a:rPr lang="zh-CN" altLang="en-US" dirty="0">
                <a:ea typeface="+mn-lt"/>
                <a:cs typeface="+mn-lt"/>
              </a:rPr>
              <a:t> </a:t>
            </a:r>
            <a:r>
              <a:rPr lang="en-US" altLang="zh-CN" dirty="0">
                <a:ea typeface="+mn-lt"/>
                <a:cs typeface="+mn-lt"/>
              </a:rPr>
              <a:t>external</a:t>
            </a:r>
            <a:r>
              <a:rPr lang="zh-CN" altLang="en-US" dirty="0">
                <a:ea typeface="+mn-lt"/>
                <a:cs typeface="+mn-lt"/>
              </a:rPr>
              <a:t> </a:t>
            </a:r>
            <a:r>
              <a:rPr lang="en-US" altLang="zh-CN" dirty="0">
                <a:ea typeface="+mn-lt"/>
                <a:cs typeface="+mn-lt"/>
              </a:rPr>
              <a:t>parties</a:t>
            </a:r>
            <a:r>
              <a:rPr lang="zh-CN" altLang="en-US" dirty="0">
                <a:ea typeface="+mn-lt"/>
                <a:cs typeface="+mn-lt"/>
              </a:rPr>
              <a:t> </a:t>
            </a:r>
            <a:r>
              <a:rPr lang="en-US" altLang="zh-CN" dirty="0">
                <a:ea typeface="+mn-lt"/>
                <a:cs typeface="+mn-lt"/>
              </a:rPr>
              <a:t>could</a:t>
            </a:r>
            <a:r>
              <a:rPr lang="zh-CN" altLang="en-US" dirty="0">
                <a:ea typeface="+mn-lt"/>
                <a:cs typeface="+mn-lt"/>
              </a:rPr>
              <a:t> </a:t>
            </a:r>
            <a:r>
              <a:rPr lang="en-US" altLang="zh-CN" dirty="0">
                <a:ea typeface="+mn-lt"/>
                <a:cs typeface="+mn-lt"/>
              </a:rPr>
              <a:t>help</a:t>
            </a:r>
            <a:r>
              <a:rPr lang="zh-CN" altLang="en-US" dirty="0">
                <a:ea typeface="+mn-lt"/>
                <a:cs typeface="+mn-lt"/>
              </a:rPr>
              <a:t> </a:t>
            </a:r>
            <a:r>
              <a:rPr lang="en-US" altLang="zh-CN" dirty="0">
                <a:ea typeface="+mn-lt"/>
                <a:cs typeface="+mn-lt"/>
              </a:rPr>
              <a:t>us</a:t>
            </a:r>
            <a:r>
              <a:rPr lang="zh-CN" altLang="en-US" dirty="0">
                <a:ea typeface="+mn-lt"/>
                <a:cs typeface="+mn-lt"/>
              </a:rPr>
              <a:t> </a:t>
            </a:r>
            <a:r>
              <a:rPr lang="en-US" altLang="zh-CN" dirty="0">
                <a:ea typeface="+mn-lt"/>
                <a:cs typeface="+mn-lt"/>
              </a:rPr>
              <a:t>fix</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problem</a:t>
            </a:r>
            <a:r>
              <a:rPr lang="zh-CN" altLang="en-US" dirty="0">
                <a:ea typeface="+mn-lt"/>
                <a:cs typeface="+mn-lt"/>
              </a:rPr>
              <a:t> </a:t>
            </a:r>
            <a:r>
              <a:rPr lang="en-US" altLang="zh-CN" dirty="0">
                <a:ea typeface="+mn-lt"/>
                <a:cs typeface="+mn-lt"/>
              </a:rPr>
              <a:t>quicker</a:t>
            </a:r>
            <a:r>
              <a:rPr lang="zh-CN" altLang="en-US" dirty="0">
                <a:ea typeface="+mn-lt"/>
                <a:cs typeface="+mn-lt"/>
              </a:rPr>
              <a:t> </a:t>
            </a:r>
            <a:r>
              <a:rPr lang="en-US" altLang="zh-CN" dirty="0">
                <a:ea typeface="+mn-lt"/>
                <a:cs typeface="+mn-lt"/>
              </a:rPr>
              <a:t>and</a:t>
            </a:r>
            <a:r>
              <a:rPr lang="zh-CN" altLang="en-US" dirty="0">
                <a:ea typeface="+mn-lt"/>
                <a:cs typeface="+mn-lt"/>
              </a:rPr>
              <a:t> </a:t>
            </a:r>
            <a:r>
              <a:rPr lang="en-US" altLang="zh-CN" dirty="0">
                <a:ea typeface="+mn-lt"/>
                <a:cs typeface="+mn-lt"/>
              </a:rPr>
              <a:t>easier.</a:t>
            </a:r>
            <a:r>
              <a:rPr lang="zh-CN" altLang="en-US" dirty="0">
                <a:ea typeface="+mn-lt"/>
                <a:cs typeface="+mn-lt"/>
              </a:rPr>
              <a:t> </a:t>
            </a:r>
            <a:r>
              <a:rPr lang="en-US" altLang="zh-CN" dirty="0">
                <a:ea typeface="+mn-lt"/>
                <a:cs typeface="+mn-lt"/>
              </a:rPr>
              <a:t>In addition, in</a:t>
            </a:r>
            <a:r>
              <a:rPr lang="zh-CN" altLang="en-US" dirty="0">
                <a:ea typeface="+mn-lt"/>
                <a:cs typeface="+mn-lt"/>
              </a:rPr>
              <a:t> </a:t>
            </a:r>
            <a:r>
              <a:rPr lang="en-US" altLang="zh-CN" dirty="0">
                <a:ea typeface="+mn-lt"/>
                <a:cs typeface="+mn-lt"/>
              </a:rPr>
              <a:t>order</a:t>
            </a:r>
            <a:r>
              <a:rPr lang="zh-CN" altLang="en-US" dirty="0">
                <a:ea typeface="+mn-lt"/>
                <a:cs typeface="+mn-lt"/>
              </a:rPr>
              <a:t> </a:t>
            </a:r>
            <a:r>
              <a:rPr lang="en-US" altLang="zh-CN" dirty="0">
                <a:ea typeface="+mn-lt"/>
                <a:cs typeface="+mn-lt"/>
              </a:rPr>
              <a:t>to</a:t>
            </a:r>
            <a:r>
              <a:rPr lang="zh-CN" altLang="en-US" dirty="0">
                <a:ea typeface="+mn-lt"/>
                <a:cs typeface="+mn-lt"/>
              </a:rPr>
              <a:t> </a:t>
            </a:r>
            <a:r>
              <a:rPr lang="en-US" altLang="zh-CN" dirty="0">
                <a:ea typeface="+mn-lt"/>
                <a:cs typeface="+mn-lt"/>
              </a:rPr>
              <a:t>avoid</a:t>
            </a:r>
            <a:r>
              <a:rPr lang="zh-CN" altLang="en-US" dirty="0">
                <a:ea typeface="+mn-lt"/>
                <a:cs typeface="+mn-lt"/>
              </a:rPr>
              <a:t> </a:t>
            </a:r>
            <a:r>
              <a:rPr lang="en-US" altLang="zh-CN" dirty="0">
                <a:ea typeface="+mn-lt"/>
                <a:cs typeface="+mn-lt"/>
              </a:rPr>
              <a:t>communication</a:t>
            </a:r>
            <a:r>
              <a:rPr lang="zh-CN" altLang="en-US" dirty="0">
                <a:ea typeface="+mn-lt"/>
                <a:cs typeface="+mn-lt"/>
              </a:rPr>
              <a:t> </a:t>
            </a:r>
            <a:r>
              <a:rPr lang="en-US" altLang="zh-CN" dirty="0">
                <a:ea typeface="+mn-lt"/>
                <a:cs typeface="+mn-lt"/>
              </a:rPr>
              <a:t>barriers</a:t>
            </a:r>
            <a:r>
              <a:rPr lang="zh-CN" altLang="en-US" dirty="0">
                <a:ea typeface="+mn-lt"/>
                <a:cs typeface="+mn-lt"/>
              </a:rPr>
              <a:t> </a:t>
            </a:r>
            <a:r>
              <a:rPr lang="en-US" altLang="zh-CN" dirty="0">
                <a:ea typeface="+mn-lt"/>
                <a:cs typeface="+mn-lt"/>
              </a:rPr>
              <a:t>between</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company</a:t>
            </a:r>
            <a:r>
              <a:rPr lang="zh-CN" altLang="en-US" dirty="0">
                <a:ea typeface="+mn-lt"/>
                <a:cs typeface="+mn-lt"/>
              </a:rPr>
              <a:t> </a:t>
            </a:r>
            <a:r>
              <a:rPr lang="en-US" altLang="zh-CN" dirty="0">
                <a:ea typeface="+mn-lt"/>
                <a:cs typeface="+mn-lt"/>
              </a:rPr>
              <a:t>and</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external</a:t>
            </a:r>
            <a:r>
              <a:rPr lang="zh-CN" altLang="en-US" dirty="0">
                <a:ea typeface="+mn-lt"/>
                <a:cs typeface="+mn-lt"/>
              </a:rPr>
              <a:t> </a:t>
            </a:r>
            <a:r>
              <a:rPr lang="en-US" altLang="zh-CN" dirty="0">
                <a:ea typeface="+mn-lt"/>
                <a:cs typeface="+mn-lt"/>
              </a:rPr>
              <a:t>parties,</a:t>
            </a:r>
            <a:r>
              <a:rPr lang="zh-CN" altLang="en-US" dirty="0">
                <a:ea typeface="+mn-lt"/>
                <a:cs typeface="+mn-lt"/>
              </a:rPr>
              <a:t> </a:t>
            </a:r>
            <a:r>
              <a:rPr lang="en-US" altLang="zh-CN" dirty="0">
                <a:ea typeface="+mn-lt"/>
                <a:cs typeface="+mn-lt"/>
              </a:rPr>
              <a:t>we decided</a:t>
            </a:r>
            <a:r>
              <a:rPr lang="zh-CN" altLang="en-US" dirty="0">
                <a:ea typeface="+mn-lt"/>
                <a:cs typeface="+mn-lt"/>
              </a:rPr>
              <a:t> </a:t>
            </a:r>
            <a:r>
              <a:rPr lang="en-US" altLang="zh-CN" dirty="0">
                <a:ea typeface="+mn-lt"/>
                <a:cs typeface="+mn-lt"/>
              </a:rPr>
              <a:t>to hire new experts.</a:t>
            </a:r>
            <a:r>
              <a:rPr lang="zh-CN" altLang="en-US" dirty="0">
                <a:ea typeface="+mn-lt"/>
                <a:cs typeface="+mn-lt"/>
              </a:rPr>
              <a:t> </a:t>
            </a:r>
            <a:r>
              <a:rPr lang="en-US" altLang="zh-CN" dirty="0">
                <a:ea typeface="+mn-lt"/>
                <a:cs typeface="+mn-lt"/>
              </a:rPr>
              <a:t>They</a:t>
            </a:r>
            <a:r>
              <a:rPr lang="zh-CN" altLang="en-US" dirty="0">
                <a:ea typeface="+mn-lt"/>
                <a:cs typeface="+mn-lt"/>
              </a:rPr>
              <a:t> </a:t>
            </a:r>
            <a:r>
              <a:rPr lang="en-US" altLang="zh-CN" dirty="0">
                <a:ea typeface="+mn-lt"/>
                <a:cs typeface="+mn-lt"/>
              </a:rPr>
              <a:t>will</a:t>
            </a:r>
            <a:r>
              <a:rPr lang="zh-CN" altLang="en-US" dirty="0">
                <a:ea typeface="+mn-lt"/>
                <a:cs typeface="+mn-lt"/>
              </a:rPr>
              <a:t> </a:t>
            </a:r>
            <a:r>
              <a:rPr lang="en-US" altLang="zh-CN" dirty="0">
                <a:ea typeface="+mn-lt"/>
                <a:cs typeface="+mn-lt"/>
              </a:rPr>
              <a:t>be</a:t>
            </a:r>
            <a:r>
              <a:rPr lang="zh-CN" altLang="en-US" dirty="0">
                <a:ea typeface="+mn-lt"/>
                <a:cs typeface="+mn-lt"/>
              </a:rPr>
              <a:t> </a:t>
            </a:r>
            <a:r>
              <a:rPr lang="en-US" altLang="zh-CN" dirty="0">
                <a:ea typeface="+mn-lt"/>
                <a:cs typeface="+mn-lt"/>
              </a:rPr>
              <a:t>responsible</a:t>
            </a:r>
            <a:r>
              <a:rPr lang="zh-CN" altLang="en-US" dirty="0">
                <a:ea typeface="+mn-lt"/>
                <a:cs typeface="+mn-lt"/>
              </a:rPr>
              <a:t> </a:t>
            </a:r>
            <a:r>
              <a:rPr lang="en-US" altLang="zh-CN" dirty="0">
                <a:ea typeface="+mn-lt"/>
                <a:cs typeface="+mn-lt"/>
              </a:rPr>
              <a:t>for</a:t>
            </a:r>
            <a:r>
              <a:rPr lang="zh-CN" altLang="en-US" dirty="0">
                <a:ea typeface="+mn-lt"/>
                <a:cs typeface="+mn-lt"/>
              </a:rPr>
              <a:t> </a:t>
            </a:r>
            <a:r>
              <a:rPr lang="en-US" altLang="zh-CN" dirty="0">
                <a:ea typeface="+mn-lt"/>
                <a:cs typeface="+mn-lt"/>
              </a:rPr>
              <a:t>the</a:t>
            </a:r>
            <a:r>
              <a:rPr lang="zh-CN" altLang="en-US" dirty="0">
                <a:ea typeface="+mn-lt"/>
                <a:cs typeface="+mn-lt"/>
              </a:rPr>
              <a:t> </a:t>
            </a:r>
            <a:r>
              <a:rPr lang="en-US" altLang="zh-CN" dirty="0">
                <a:ea typeface="+mn-lt"/>
                <a:cs typeface="+mn-lt"/>
              </a:rPr>
              <a:t>project</a:t>
            </a:r>
            <a:r>
              <a:rPr lang="zh-CN" altLang="en-US" dirty="0">
                <a:ea typeface="+mn-lt"/>
                <a:cs typeface="+mn-lt"/>
              </a:rPr>
              <a:t> </a:t>
            </a:r>
            <a:r>
              <a:rPr lang="en-US" altLang="zh-CN" dirty="0">
                <a:ea typeface="+mn-lt"/>
                <a:cs typeface="+mn-lt"/>
              </a:rPr>
              <a:t>processing,</a:t>
            </a:r>
            <a:r>
              <a:rPr lang="zh-CN" altLang="en-US" dirty="0">
                <a:ea typeface="+mn-lt"/>
                <a:cs typeface="+mn-lt"/>
              </a:rPr>
              <a:t> </a:t>
            </a:r>
            <a:r>
              <a:rPr lang="en-US" altLang="zh-CN" dirty="0">
                <a:ea typeface="+mn-lt"/>
                <a:cs typeface="+mn-lt"/>
              </a:rPr>
              <a:t>follow-up</a:t>
            </a:r>
            <a:r>
              <a:rPr lang="zh-CN" altLang="en-US" dirty="0">
                <a:ea typeface="+mn-lt"/>
                <a:cs typeface="+mn-lt"/>
              </a:rPr>
              <a:t> </a:t>
            </a:r>
            <a:r>
              <a:rPr lang="en-US" altLang="zh-CN" dirty="0">
                <a:ea typeface="+mn-lt"/>
                <a:cs typeface="+mn-lt"/>
              </a:rPr>
              <a:t>monitoring</a:t>
            </a:r>
            <a:r>
              <a:rPr lang="zh-CN" altLang="en-US" dirty="0">
                <a:ea typeface="+mn-lt"/>
                <a:cs typeface="+mn-lt"/>
              </a:rPr>
              <a:t> </a:t>
            </a:r>
            <a:r>
              <a:rPr lang="en-US" altLang="zh-CN" dirty="0">
                <a:ea typeface="+mn-lt"/>
                <a:cs typeface="+mn-lt"/>
              </a:rPr>
              <a:t>and</a:t>
            </a:r>
            <a:r>
              <a:rPr lang="zh-CN" altLang="en-US" dirty="0">
                <a:ea typeface="+mn-lt"/>
                <a:cs typeface="+mn-lt"/>
              </a:rPr>
              <a:t> </a:t>
            </a:r>
            <a:r>
              <a:rPr lang="en-US" altLang="zh-CN" dirty="0">
                <a:ea typeface="+mn-lt"/>
                <a:cs typeface="+mn-lt"/>
              </a:rPr>
              <a:t>training.</a:t>
            </a:r>
            <a:r>
              <a:rPr lang="zh-CN" altLang="en-US" dirty="0">
                <a:ea typeface="+mn-lt"/>
                <a:cs typeface="+mn-lt"/>
              </a:rPr>
              <a:t> </a:t>
            </a:r>
            <a:endParaRPr lang="en-US" dirty="0">
              <a:ea typeface="+mn-lt"/>
              <a:cs typeface="+mn-lt"/>
            </a:endParaRPr>
          </a:p>
        </p:txBody>
      </p:sp>
      <p:sp>
        <p:nvSpPr>
          <p:cNvPr id="4" name="Slide Number Placeholder 3"/>
          <p:cNvSpPr>
            <a:spLocks noGrp="1"/>
          </p:cNvSpPr>
          <p:nvPr>
            <p:ph type="sldNum" sz="quarter" idx="5"/>
          </p:nvPr>
        </p:nvSpPr>
        <p:spPr/>
        <p:txBody>
          <a:bodyPr/>
          <a:lstStyle/>
          <a:p>
            <a:fld id="{615BEF2D-75E7-4C15-ACC6-A566A10C5B16}" type="slidenum">
              <a:rPr lang="en-US" smtClean="0"/>
              <a:t>15</a:t>
            </a:fld>
            <a:endParaRPr lang="en-US" dirty="0"/>
          </a:p>
        </p:txBody>
      </p:sp>
    </p:spTree>
    <p:extLst>
      <p:ext uri="{BB962C8B-B14F-4D97-AF65-F5344CB8AC3E}">
        <p14:creationId xmlns:p14="http://schemas.microsoft.com/office/powerpoint/2010/main" val="739553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a:t>
            </a:r>
            <a:r>
              <a:rPr lang="zh-CN" altLang="en-US" dirty="0"/>
              <a:t> </a:t>
            </a:r>
            <a:r>
              <a:rPr lang="en-US" altLang="zh-CN" dirty="0"/>
              <a:t>will</a:t>
            </a:r>
            <a:r>
              <a:rPr lang="zh-CN" altLang="en-US" dirty="0"/>
              <a:t> </a:t>
            </a:r>
            <a:r>
              <a:rPr lang="en-US" altLang="zh-CN" dirty="0"/>
              <a:t>do</a:t>
            </a:r>
            <a:r>
              <a:rPr lang="zh-CN" altLang="en-US" dirty="0"/>
              <a:t> </a:t>
            </a:r>
            <a:r>
              <a:rPr lang="en-US" altLang="zh-CN" dirty="0"/>
              <a:t>the</a:t>
            </a:r>
            <a:r>
              <a:rPr lang="zh-CN" altLang="en-US" dirty="0"/>
              <a:t> </a:t>
            </a:r>
            <a:r>
              <a:rPr lang="en-US" altLang="zh-CN" dirty="0"/>
              <a:t>correction</a:t>
            </a:r>
            <a:r>
              <a:rPr lang="zh-CN" altLang="en-US" dirty="0"/>
              <a:t> </a:t>
            </a:r>
            <a:r>
              <a:rPr lang="en-US" altLang="zh-CN" dirty="0"/>
              <a:t>at</a:t>
            </a:r>
            <a:r>
              <a:rPr lang="zh-CN" altLang="en-US" dirty="0"/>
              <a:t> </a:t>
            </a:r>
            <a:r>
              <a:rPr lang="en-US" altLang="zh-CN" dirty="0"/>
              <a:t>phase</a:t>
            </a:r>
            <a:r>
              <a:rPr lang="zh-CN" altLang="en-US" dirty="0"/>
              <a:t> </a:t>
            </a:r>
            <a:r>
              <a:rPr lang="en-US" altLang="zh-CN" dirty="0"/>
              <a:t>3,</a:t>
            </a:r>
            <a:r>
              <a:rPr lang="zh-CN" altLang="en-US" dirty="0"/>
              <a:t> </a:t>
            </a:r>
            <a:r>
              <a:rPr lang="en-US" altLang="zh-CN" dirty="0"/>
              <a:t>the</a:t>
            </a:r>
            <a:r>
              <a:rPr lang="zh-CN" altLang="en-US" dirty="0"/>
              <a:t> </a:t>
            </a:r>
            <a:r>
              <a:rPr lang="en-US" altLang="zh-CN" dirty="0"/>
              <a:t>whole</a:t>
            </a:r>
            <a:r>
              <a:rPr lang="zh-CN" altLang="en-US" dirty="0"/>
              <a:t> </a:t>
            </a:r>
            <a:r>
              <a:rPr lang="en-US" altLang="zh-CN" dirty="0"/>
              <a:t>process</a:t>
            </a:r>
            <a:r>
              <a:rPr lang="zh-CN" altLang="en-US" dirty="0"/>
              <a:t> </a:t>
            </a:r>
            <a:r>
              <a:rPr lang="en-US" altLang="zh-CN" dirty="0"/>
              <a:t>takes</a:t>
            </a:r>
            <a:r>
              <a:rPr lang="zh-CN" altLang="en-US" dirty="0"/>
              <a:t> </a:t>
            </a:r>
            <a:r>
              <a:rPr lang="en-US" altLang="zh-CN" dirty="0"/>
              <a:t>3</a:t>
            </a:r>
            <a:r>
              <a:rPr lang="zh-CN" altLang="en-US" dirty="0"/>
              <a:t> </a:t>
            </a:r>
            <a:r>
              <a:rPr lang="en-US" altLang="zh-CN" dirty="0"/>
              <a:t>months</a:t>
            </a:r>
            <a:r>
              <a:rPr lang="zh-CN" altLang="en-US" dirty="0"/>
              <a:t> </a:t>
            </a:r>
            <a:r>
              <a:rPr lang="en-US" altLang="zh-CN" dirty="0"/>
              <a:t>plus15</a:t>
            </a:r>
            <a:r>
              <a:rPr lang="zh-CN" altLang="en-US" dirty="0"/>
              <a:t> </a:t>
            </a:r>
            <a:r>
              <a:rPr lang="en-US" altLang="zh-CN" dirty="0"/>
              <a:t>day</a:t>
            </a:r>
            <a:r>
              <a:rPr lang="zh-CN" altLang="en-US" dirty="0"/>
              <a:t> </a:t>
            </a:r>
            <a:r>
              <a:rPr lang="en-US" altLang="zh-CN" dirty="0"/>
              <a:t>buffer.</a:t>
            </a:r>
            <a:r>
              <a:rPr lang="zh-CN" altLang="en-US" dirty="0"/>
              <a:t> </a:t>
            </a:r>
            <a:r>
              <a:rPr lang="en-US" altLang="zh-CN" dirty="0"/>
              <a:t>At</a:t>
            </a:r>
            <a:r>
              <a:rPr lang="zh-CN" altLang="en-US" dirty="0"/>
              <a:t> </a:t>
            </a:r>
            <a:r>
              <a:rPr lang="en-US" altLang="zh-CN" dirty="0"/>
              <a:t>this</a:t>
            </a:r>
            <a:r>
              <a:rPr lang="zh-CN" altLang="en-US" dirty="0"/>
              <a:t> </a:t>
            </a:r>
            <a:r>
              <a:rPr lang="en-US" altLang="zh-CN" dirty="0"/>
              <a:t>stage,</a:t>
            </a:r>
            <a:r>
              <a:rPr lang="zh-CN" altLang="en-US" dirty="0"/>
              <a:t> </a:t>
            </a:r>
            <a:r>
              <a:rPr lang="en-US" altLang="zh-CN" dirty="0"/>
              <a:t>we</a:t>
            </a:r>
            <a:r>
              <a:rPr lang="zh-CN" altLang="en-US" dirty="0"/>
              <a:t> </a:t>
            </a:r>
            <a:r>
              <a:rPr lang="en-US" altLang="zh-CN" dirty="0"/>
              <a:t>will</a:t>
            </a:r>
            <a:r>
              <a:rPr lang="zh-CN" altLang="en-US" dirty="0"/>
              <a:t> </a:t>
            </a:r>
            <a:r>
              <a:rPr lang="en-US" altLang="zh-CN" dirty="0"/>
              <a:t>set</a:t>
            </a:r>
            <a:r>
              <a:rPr lang="zh-CN" altLang="en-US" dirty="0"/>
              <a:t> </a:t>
            </a:r>
            <a:r>
              <a:rPr lang="en-US" altLang="zh-CN" dirty="0"/>
              <a:t>up</a:t>
            </a:r>
            <a:r>
              <a:rPr lang="zh-CN" altLang="en-US" dirty="0"/>
              <a:t> </a:t>
            </a:r>
            <a:r>
              <a:rPr lang="en-US" altLang="zh-CN" dirty="0"/>
              <a:t>the</a:t>
            </a:r>
            <a:r>
              <a:rPr lang="zh-CN" altLang="en-US" dirty="0"/>
              <a:t> </a:t>
            </a:r>
            <a:r>
              <a:rPr lang="en-US" altLang="zh-CN" dirty="0"/>
              <a:t>new</a:t>
            </a:r>
            <a:r>
              <a:rPr lang="zh-CN" altLang="en-US" dirty="0"/>
              <a:t> </a:t>
            </a:r>
            <a:r>
              <a:rPr lang="en-US" altLang="zh-CN" dirty="0"/>
              <a:t>requirements</a:t>
            </a:r>
            <a:r>
              <a:rPr lang="zh-CN" altLang="en-US" dirty="0"/>
              <a:t> </a:t>
            </a:r>
            <a:r>
              <a:rPr lang="en-US" altLang="zh-CN" dirty="0"/>
              <a:t>and</a:t>
            </a:r>
            <a:r>
              <a:rPr lang="zh-CN" altLang="en-US" dirty="0"/>
              <a:t> </a:t>
            </a:r>
            <a:r>
              <a:rPr lang="en-US" altLang="zh-CN" dirty="0"/>
              <a:t>related</a:t>
            </a:r>
            <a:r>
              <a:rPr lang="zh-CN" altLang="en-US" dirty="0"/>
              <a:t> </a:t>
            </a:r>
            <a:r>
              <a:rPr lang="en-US" altLang="zh-CN" dirty="0"/>
              <a:t>assessment.</a:t>
            </a:r>
            <a:r>
              <a:rPr lang="zh-CN" altLang="en-US" dirty="0"/>
              <a:t> </a:t>
            </a:r>
            <a:r>
              <a:rPr lang="en-US" altLang="zh-CN" dirty="0"/>
              <a:t>Therefore,</a:t>
            </a:r>
            <a:r>
              <a:rPr lang="zh-CN" altLang="en-US" dirty="0"/>
              <a:t> </a:t>
            </a:r>
            <a:r>
              <a:rPr lang="en-US" altLang="zh-CN" dirty="0"/>
              <a:t>as</a:t>
            </a:r>
            <a:r>
              <a:rPr lang="zh-CN" altLang="en-US" dirty="0"/>
              <a:t> </a:t>
            </a:r>
            <a:r>
              <a:rPr lang="en-US" altLang="zh-CN" dirty="0"/>
              <a:t>you</a:t>
            </a:r>
            <a:r>
              <a:rPr lang="zh-CN" altLang="en-US" dirty="0"/>
              <a:t> </a:t>
            </a:r>
            <a:r>
              <a:rPr lang="en-US" altLang="zh-CN" dirty="0"/>
              <a:t>might</a:t>
            </a:r>
            <a:r>
              <a:rPr lang="zh-CN" altLang="en-US" dirty="0"/>
              <a:t> </a:t>
            </a:r>
            <a:r>
              <a:rPr lang="en-US" altLang="zh-CN" dirty="0"/>
              <a:t>noticed,</a:t>
            </a:r>
            <a:r>
              <a:rPr lang="zh-CN" altLang="en-US" dirty="0"/>
              <a:t> </a:t>
            </a:r>
            <a:r>
              <a:rPr lang="en-US" altLang="zh-CN" dirty="0"/>
              <a:t>we</a:t>
            </a:r>
            <a:r>
              <a:rPr lang="zh-CN" altLang="en-US" dirty="0"/>
              <a:t> </a:t>
            </a:r>
            <a:r>
              <a:rPr lang="en-US" altLang="zh-CN" dirty="0"/>
              <a:t>allocate</a:t>
            </a:r>
            <a:r>
              <a:rPr lang="zh-CN" altLang="en-US" dirty="0"/>
              <a:t> </a:t>
            </a:r>
            <a:r>
              <a:rPr lang="en-US" altLang="zh-CN" dirty="0"/>
              <a:t>more</a:t>
            </a:r>
            <a:r>
              <a:rPr lang="zh-CN" altLang="en-US" dirty="0"/>
              <a:t> </a:t>
            </a:r>
            <a:r>
              <a:rPr lang="en-US" altLang="zh-CN" dirty="0"/>
              <a:t>resources</a:t>
            </a:r>
            <a:r>
              <a:rPr lang="zh-CN" altLang="en-US" dirty="0"/>
              <a:t> </a:t>
            </a:r>
            <a:r>
              <a:rPr lang="en-US" altLang="zh-CN" dirty="0"/>
              <a:t>on</a:t>
            </a:r>
            <a:r>
              <a:rPr lang="zh-CN" altLang="en-US" dirty="0"/>
              <a:t> </a:t>
            </a:r>
            <a:r>
              <a:rPr lang="en-US" altLang="zh-CN" dirty="0"/>
              <a:t>the</a:t>
            </a:r>
            <a:r>
              <a:rPr lang="zh-CN" altLang="en-US" dirty="0"/>
              <a:t> </a:t>
            </a:r>
            <a:r>
              <a:rPr lang="en-US" altLang="zh-CN" dirty="0"/>
              <a:t>upper</a:t>
            </a:r>
            <a:r>
              <a:rPr lang="zh-CN" altLang="en-US" dirty="0"/>
              <a:t> </a:t>
            </a:r>
            <a:r>
              <a:rPr lang="en-US" altLang="zh-CN" dirty="0"/>
              <a:t>management</a:t>
            </a:r>
            <a:r>
              <a:rPr lang="zh-CN" altLang="en-US" dirty="0"/>
              <a:t> </a:t>
            </a:r>
            <a:r>
              <a:rPr lang="en-US" altLang="zh-CN" dirty="0"/>
              <a:t>levels.</a:t>
            </a:r>
            <a:endParaRPr lang="en-CN" dirty="0"/>
          </a:p>
        </p:txBody>
      </p:sp>
      <p:sp>
        <p:nvSpPr>
          <p:cNvPr id="4" name="Slide Number Placeholder 3"/>
          <p:cNvSpPr>
            <a:spLocks noGrp="1"/>
          </p:cNvSpPr>
          <p:nvPr>
            <p:ph type="sldNum" sz="quarter" idx="5"/>
          </p:nvPr>
        </p:nvSpPr>
        <p:spPr/>
        <p:txBody>
          <a:bodyPr/>
          <a:lstStyle/>
          <a:p>
            <a:fld id="{615BEF2D-75E7-4C15-ACC6-A566A10C5B16}" type="slidenum">
              <a:rPr lang="en-US" smtClean="0"/>
              <a:t>16</a:t>
            </a:fld>
            <a:endParaRPr lang="en-US" dirty="0"/>
          </a:p>
        </p:txBody>
      </p:sp>
    </p:spTree>
    <p:extLst>
      <p:ext uri="{BB962C8B-B14F-4D97-AF65-F5344CB8AC3E}">
        <p14:creationId xmlns:p14="http://schemas.microsoft.com/office/powerpoint/2010/main" val="701194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Phase 4</a:t>
            </a:r>
            <a:r>
              <a:rPr lang="zh-CN" altLang="en-US" dirty="0"/>
              <a:t> </a:t>
            </a:r>
            <a:r>
              <a:rPr lang="en-US" altLang="zh-CN" dirty="0"/>
              <a:t>is</a:t>
            </a:r>
            <a:r>
              <a:rPr lang="zh-CN" altLang="en-US" dirty="0"/>
              <a:t> </a:t>
            </a:r>
            <a:r>
              <a:rPr lang="en-US" altLang="zh-CN" dirty="0"/>
              <a:t>the</a:t>
            </a:r>
            <a:r>
              <a:rPr lang="zh-CN" altLang="en-US" dirty="0"/>
              <a:t> </a:t>
            </a:r>
            <a:r>
              <a:rPr lang="en-US" altLang="zh-CN" dirty="0"/>
              <a:t>implementation. This will last for 6 months with a 45-day buffer period. From our research, we learned that human</a:t>
            </a:r>
            <a:r>
              <a:rPr lang="zh-CN" altLang="en-US" dirty="0"/>
              <a:t> </a:t>
            </a:r>
            <a:r>
              <a:rPr lang="en-US" altLang="zh-CN" dirty="0"/>
              <a:t>error</a:t>
            </a:r>
            <a:r>
              <a:rPr lang="zh-CN" altLang="en-US" dirty="0"/>
              <a:t> </a:t>
            </a:r>
            <a:r>
              <a:rPr lang="en-US" altLang="zh-CN" dirty="0"/>
              <a:t>is</a:t>
            </a:r>
            <a:r>
              <a:rPr lang="zh-CN" altLang="en-US" dirty="0"/>
              <a:t> </a:t>
            </a:r>
            <a:r>
              <a:rPr lang="en-US" altLang="zh-CN" dirty="0"/>
              <a:t>one of the main challenges facing the company.</a:t>
            </a:r>
            <a:r>
              <a:rPr lang="zh-CN" altLang="en-US" dirty="0"/>
              <a:t> </a:t>
            </a:r>
            <a:r>
              <a:rPr lang="en-US" altLang="zh-CN" dirty="0"/>
              <a:t>Therefore, in order to minimize such risks, we will ask the IT department to establish a monitoring system for us.</a:t>
            </a:r>
            <a:r>
              <a:rPr lang="zh-CN" altLang="en-US" dirty="0"/>
              <a:t> </a:t>
            </a:r>
            <a:r>
              <a:rPr lang="en-US" altLang="zh-CN" dirty="0"/>
              <a:t>This may increase our current budget, but the monitoring system</a:t>
            </a:r>
            <a:r>
              <a:rPr lang="zh-CN" altLang="en-US" dirty="0"/>
              <a:t> </a:t>
            </a:r>
            <a:r>
              <a:rPr lang="en-US" altLang="zh-CN" dirty="0"/>
              <a:t>could</a:t>
            </a:r>
            <a:r>
              <a:rPr lang="zh-CN" altLang="en-US" dirty="0"/>
              <a:t> </a:t>
            </a:r>
            <a:r>
              <a:rPr lang="en-US" altLang="zh-CN" dirty="0"/>
              <a:t>efficiently</a:t>
            </a:r>
            <a:r>
              <a:rPr lang="zh-CN" altLang="en-US" dirty="0"/>
              <a:t> </a:t>
            </a:r>
            <a:r>
              <a:rPr lang="en-US" altLang="zh-CN" dirty="0"/>
              <a:t>reduce human errors and</a:t>
            </a:r>
            <a:r>
              <a:rPr lang="zh-CN" altLang="en-US" dirty="0"/>
              <a:t> </a:t>
            </a:r>
            <a:r>
              <a:rPr lang="en-US" altLang="zh-CN" dirty="0"/>
              <a:t>save manhour</a:t>
            </a:r>
            <a:r>
              <a:rPr lang="zh-CN" altLang="en-US" dirty="0"/>
              <a:t> </a:t>
            </a:r>
            <a:r>
              <a:rPr lang="en-US" altLang="zh-CN" dirty="0"/>
              <a:t>in</a:t>
            </a:r>
            <a:r>
              <a:rPr lang="zh-CN" altLang="en-US" dirty="0"/>
              <a:t> </a:t>
            </a:r>
            <a:r>
              <a:rPr lang="en-US" altLang="zh-CN" dirty="0"/>
              <a:t>the</a:t>
            </a:r>
            <a:r>
              <a:rPr lang="zh-CN" altLang="en-US" dirty="0"/>
              <a:t> </a:t>
            </a:r>
            <a:r>
              <a:rPr lang="en-US" altLang="zh-CN" dirty="0"/>
              <a:t>future,</a:t>
            </a:r>
            <a:r>
              <a:rPr lang="zh-CN" altLang="en-US" dirty="0"/>
              <a:t> </a:t>
            </a:r>
            <a:r>
              <a:rPr lang="en-US" altLang="zh-CN" dirty="0"/>
              <a:t>in</a:t>
            </a:r>
            <a:r>
              <a:rPr lang="zh-CN" altLang="en-US" dirty="0"/>
              <a:t> </a:t>
            </a:r>
            <a:r>
              <a:rPr lang="en-US" altLang="zh-CN" dirty="0"/>
              <a:t>other</a:t>
            </a:r>
            <a:r>
              <a:rPr lang="zh-CN" altLang="en-US" dirty="0"/>
              <a:t> </a:t>
            </a:r>
            <a:r>
              <a:rPr lang="en-US" altLang="zh-CN" dirty="0"/>
              <a:t>words,</a:t>
            </a:r>
            <a:r>
              <a:rPr lang="zh-CN" altLang="en-US" dirty="0"/>
              <a:t> </a:t>
            </a:r>
            <a:r>
              <a:rPr lang="en-US" altLang="zh-CN" dirty="0"/>
              <a:t>it</a:t>
            </a:r>
            <a:r>
              <a:rPr lang="zh-CN" altLang="en-US" dirty="0"/>
              <a:t> </a:t>
            </a:r>
            <a:r>
              <a:rPr lang="en-US" altLang="zh-CN" dirty="0"/>
              <a:t>is</a:t>
            </a:r>
            <a:r>
              <a:rPr lang="zh-CN" altLang="en-US" dirty="0"/>
              <a:t> </a:t>
            </a:r>
            <a:r>
              <a:rPr lang="en-US" altLang="zh-CN" dirty="0"/>
              <a:t>a</a:t>
            </a:r>
            <a:r>
              <a:rPr lang="zh-CN" altLang="en-US" dirty="0"/>
              <a:t> </a:t>
            </a:r>
            <a:r>
              <a:rPr lang="en-US" altLang="zh-CN" dirty="0"/>
              <a:t>long-term</a:t>
            </a:r>
            <a:r>
              <a:rPr lang="zh-CN" altLang="en-US" dirty="0"/>
              <a:t> </a:t>
            </a:r>
            <a:r>
              <a:rPr lang="en-US" altLang="zh-CN" dirty="0"/>
              <a:t>benefit.</a:t>
            </a:r>
            <a:endParaRPr lang="en-CN" dirty="0"/>
          </a:p>
        </p:txBody>
      </p:sp>
      <p:sp>
        <p:nvSpPr>
          <p:cNvPr id="4" name="Slide Number Placeholder 3"/>
          <p:cNvSpPr>
            <a:spLocks noGrp="1"/>
          </p:cNvSpPr>
          <p:nvPr>
            <p:ph type="sldNum" sz="quarter" idx="5"/>
          </p:nvPr>
        </p:nvSpPr>
        <p:spPr/>
        <p:txBody>
          <a:bodyPr/>
          <a:lstStyle/>
          <a:p>
            <a:fld id="{615BEF2D-75E7-4C15-ACC6-A566A10C5B16}" type="slidenum">
              <a:rPr lang="en-US" smtClean="0"/>
              <a:t>17</a:t>
            </a:fld>
            <a:endParaRPr lang="en-US" dirty="0"/>
          </a:p>
        </p:txBody>
      </p:sp>
    </p:spTree>
    <p:extLst>
      <p:ext uri="{BB962C8B-B14F-4D97-AF65-F5344CB8AC3E}">
        <p14:creationId xmlns:p14="http://schemas.microsoft.com/office/powerpoint/2010/main" val="1456190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our last stage is efficiency/sustainability, and this stage will last forever. Although we have responded to the consent order, we believe it is necessary to continue to monitor the action plan to ensure that it does not become a problem again. If a new defect is discovered, we do not need to pay external resources to help us solve the problem. The new expert we hired in Phase 2 will be responsible for the implementation of the plan and correct the defect.</a:t>
            </a:r>
            <a:endParaRPr lang="en-CN" dirty="0"/>
          </a:p>
        </p:txBody>
      </p:sp>
      <p:sp>
        <p:nvSpPr>
          <p:cNvPr id="4" name="Slide Number Placeholder 3"/>
          <p:cNvSpPr>
            <a:spLocks noGrp="1"/>
          </p:cNvSpPr>
          <p:nvPr>
            <p:ph type="sldNum" sz="quarter" idx="5"/>
          </p:nvPr>
        </p:nvSpPr>
        <p:spPr/>
        <p:txBody>
          <a:bodyPr/>
          <a:lstStyle/>
          <a:p>
            <a:fld id="{615BEF2D-75E7-4C15-ACC6-A566A10C5B16}" type="slidenum">
              <a:rPr lang="en-US" smtClean="0"/>
              <a:t>18</a:t>
            </a:fld>
            <a:endParaRPr lang="en-US" dirty="0"/>
          </a:p>
        </p:txBody>
      </p:sp>
    </p:spTree>
    <p:extLst>
      <p:ext uri="{BB962C8B-B14F-4D97-AF65-F5344CB8AC3E}">
        <p14:creationId xmlns:p14="http://schemas.microsoft.com/office/powerpoint/2010/main" val="14343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Since we were given 4 major deficiencies by CSRC, we planned 4 overall actions required to be undertaken.</a:t>
            </a:r>
          </a:p>
          <a:p>
            <a:r>
              <a:rPr lang="en-US" dirty="0"/>
              <a:t>We know the controls and measures for these deficiencies are lacking, hence we will perform a gap analysis to identify the exact requirements for effected business units.</a:t>
            </a:r>
          </a:p>
          <a:p>
            <a:r>
              <a:rPr lang="en-US" dirty="0"/>
              <a:t>External financial and accounting firms would be consulted for their expertise and advisory to address the gaps identified. For a long-term requirement, experts would be hired to continue these activities.</a:t>
            </a:r>
            <a:endParaRPr lang="en-IN" dirty="0"/>
          </a:p>
        </p:txBody>
      </p:sp>
      <p:sp>
        <p:nvSpPr>
          <p:cNvPr id="4" name="Slide Number Placeholder 3"/>
          <p:cNvSpPr>
            <a:spLocks noGrp="1"/>
          </p:cNvSpPr>
          <p:nvPr>
            <p:ph type="sldNum" sz="quarter" idx="5"/>
          </p:nvPr>
        </p:nvSpPr>
        <p:spPr/>
        <p:txBody>
          <a:bodyPr/>
          <a:lstStyle/>
          <a:p>
            <a:fld id="{615BEF2D-75E7-4C15-ACC6-A566A10C5B16}" type="slidenum">
              <a:rPr lang="en-US" smtClean="0"/>
              <a:t>19</a:t>
            </a:fld>
            <a:endParaRPr lang="en-US" dirty="0"/>
          </a:p>
        </p:txBody>
      </p:sp>
    </p:spTree>
    <p:extLst>
      <p:ext uri="{BB962C8B-B14F-4D97-AF65-F5344CB8AC3E}">
        <p14:creationId xmlns:p14="http://schemas.microsoft.com/office/powerpoint/2010/main" val="1595040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any incorrect processes and procedures followed, the correction phase would be employed to rectify that at a logical level.</a:t>
            </a:r>
          </a:p>
          <a:p>
            <a:r>
              <a:rPr lang="en-IN" dirty="0"/>
              <a:t>The implementation phase would undergo all the activities required to achieve the end goals. Additionally, the effectiveness of different methodologies would be tested here before implementing.</a:t>
            </a:r>
            <a:endParaRPr lang="en-US" dirty="0"/>
          </a:p>
        </p:txBody>
      </p:sp>
      <p:sp>
        <p:nvSpPr>
          <p:cNvPr id="4" name="Slide Number Placeholder 3"/>
          <p:cNvSpPr>
            <a:spLocks noGrp="1"/>
          </p:cNvSpPr>
          <p:nvPr>
            <p:ph type="sldNum" sz="quarter" idx="5"/>
          </p:nvPr>
        </p:nvSpPr>
        <p:spPr/>
        <p:txBody>
          <a:bodyPr/>
          <a:lstStyle/>
          <a:p>
            <a:fld id="{615BEF2D-75E7-4C15-ACC6-A566A10C5B16}" type="slidenum">
              <a:rPr lang="en-US" smtClean="0"/>
              <a:t>20</a:t>
            </a:fld>
            <a:endParaRPr lang="en-US" dirty="0"/>
          </a:p>
        </p:txBody>
      </p:sp>
    </p:spTree>
    <p:extLst>
      <p:ext uri="{BB962C8B-B14F-4D97-AF65-F5344CB8AC3E}">
        <p14:creationId xmlns:p14="http://schemas.microsoft.com/office/powerpoint/2010/main" val="85863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contains three risk types, which are financial risk, strategic risk and operation risk.</a:t>
            </a:r>
          </a:p>
          <a:p>
            <a:r>
              <a:rPr lang="en-US" dirty="0"/>
              <a:t>In the financial risk, HNA group faced liquidity risk. Its root cause was </a:t>
            </a:r>
            <a:r>
              <a:rPr lang="en-US" sz="1200" b="0" i="0" u="none" strike="noStrike" dirty="0">
                <a:solidFill>
                  <a:srgbClr val="000000"/>
                </a:solidFill>
                <a:effectLst/>
                <a:latin typeface="Calibri" panose="020F0502020204030204" pitchFamily="34" charset="0"/>
              </a:rPr>
              <a:t>aggressive overseas investment by leveraging money.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For the Strategic Risk, </a:t>
            </a:r>
            <a:r>
              <a:rPr lang="en-US" dirty="0"/>
              <a:t>HNA group faced </a:t>
            </a:r>
            <a:r>
              <a:rPr lang="en-US" sz="1200" b="0" i="0" u="none" strike="noStrike" dirty="0">
                <a:solidFill>
                  <a:srgbClr val="000000"/>
                </a:solidFill>
                <a:effectLst/>
                <a:latin typeface="Calibri" panose="020F0502020204030204" pitchFamily="34" charset="0"/>
              </a:rPr>
              <a:t>Strategy and Governance Risk. </a:t>
            </a:r>
            <a:r>
              <a:rPr lang="en-US" dirty="0"/>
              <a:t>Its root cause was </a:t>
            </a:r>
            <a:r>
              <a:rPr lang="en-US" sz="1200" b="0" i="0" u="none" strike="noStrike" dirty="0">
                <a:solidFill>
                  <a:srgbClr val="000000"/>
                </a:solidFill>
                <a:effectLst/>
                <a:latin typeface="Calibri" panose="020F0502020204030204" pitchFamily="34" charset="0"/>
              </a:rPr>
              <a:t>Lack of competent management personnel.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While operational risk was mainly about Internal fraud and Human Resources Risk,</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due to </a:t>
            </a:r>
            <a:r>
              <a:rPr lang="en-US" sz="1200" b="0" i="0" u="none" strike="noStrike" dirty="0">
                <a:solidFill>
                  <a:srgbClr val="000000"/>
                </a:solidFill>
                <a:effectLst/>
                <a:latin typeface="Calibri" panose="020F0502020204030204" pitchFamily="34" charset="0"/>
              </a:rPr>
              <a:t>Lack of financial accountability.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Calibri" panose="020F0502020204030204" pitchFamily="34" charset="0"/>
              </a:rPr>
              <a:t>And we rate </a:t>
            </a:r>
            <a:r>
              <a:rPr lang="en-US" sz="1200" b="0" i="0" u="none" strike="noStrike" dirty="0">
                <a:solidFill>
                  <a:srgbClr val="000000"/>
                </a:solidFill>
                <a:effectLst/>
                <a:latin typeface="Calibri" panose="020F0502020204030204" pitchFamily="34" charset="0"/>
              </a:rPr>
              <a:t>this event </a:t>
            </a:r>
            <a:r>
              <a:rPr lang="en-US" altLang="zh-CN" sz="1200" b="0" i="0" u="none" strike="noStrike" dirty="0">
                <a:solidFill>
                  <a:srgbClr val="000000"/>
                </a:solidFill>
                <a:effectLst/>
                <a:latin typeface="Calibri" panose="020F0502020204030204" pitchFamily="34" charset="0"/>
              </a:rPr>
              <a:t>as </a:t>
            </a:r>
            <a:r>
              <a:rPr lang="en-US" sz="1200" b="1" i="0" u="none" strike="noStrike" dirty="0">
                <a:solidFill>
                  <a:srgbClr val="FF0000"/>
                </a:solidFill>
                <a:effectLst/>
                <a:latin typeface="Calibri" panose="020F0502020204030204" pitchFamily="34" charset="0"/>
              </a:rPr>
              <a:t>Catastrophic </a:t>
            </a:r>
            <a:r>
              <a:rPr lang="en-US" sz="1200" b="0" i="0" u="none" strike="noStrike" dirty="0">
                <a:solidFill>
                  <a:srgbClr val="FF0000"/>
                </a:solidFill>
                <a:effectLst/>
                <a:latin typeface="Calibri" panose="020F0502020204030204" pitchFamily="34" charset="0"/>
              </a:rPr>
              <a:t>according to its impact.</a:t>
            </a:r>
            <a:endParaRPr lang="en-US" sz="1200" b="0" i="0" u="none" strike="noStrike"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615BEF2D-75E7-4C15-ACC6-A566A10C5B16}" type="slidenum">
              <a:rPr lang="en-US" smtClean="0"/>
              <a:t>3</a:t>
            </a:fld>
            <a:endParaRPr lang="en-US" dirty="0"/>
          </a:p>
        </p:txBody>
      </p:sp>
    </p:spTree>
    <p:extLst>
      <p:ext uri="{BB962C8B-B14F-4D97-AF65-F5344CB8AC3E}">
        <p14:creationId xmlns:p14="http://schemas.microsoft.com/office/powerpoint/2010/main" val="653849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final phase would work continuously to monitor and evolve for such risks. Within it any phase of the plan could be employed again without any fixed order to improvise and implement further identified deficiencies.</a:t>
            </a:r>
            <a:endParaRPr lang="en-US" dirty="0"/>
          </a:p>
        </p:txBody>
      </p:sp>
      <p:sp>
        <p:nvSpPr>
          <p:cNvPr id="4" name="Slide Number Placeholder 3"/>
          <p:cNvSpPr>
            <a:spLocks noGrp="1"/>
          </p:cNvSpPr>
          <p:nvPr>
            <p:ph type="sldNum" sz="quarter" idx="5"/>
          </p:nvPr>
        </p:nvSpPr>
        <p:spPr/>
        <p:txBody>
          <a:bodyPr/>
          <a:lstStyle/>
          <a:p>
            <a:fld id="{615BEF2D-75E7-4C15-ACC6-A566A10C5B16}" type="slidenum">
              <a:rPr lang="en-US" smtClean="0"/>
              <a:t>21</a:t>
            </a:fld>
            <a:endParaRPr lang="en-US" dirty="0"/>
          </a:p>
        </p:txBody>
      </p:sp>
    </p:spTree>
    <p:extLst>
      <p:ext uri="{BB962C8B-B14F-4D97-AF65-F5344CB8AC3E}">
        <p14:creationId xmlns:p14="http://schemas.microsoft.com/office/powerpoint/2010/main" val="2095019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budget given here is specific to each phase with the buffer period stated separate since that is something which could be optional/modified by the senior management subjective to requirement.</a:t>
            </a:r>
          </a:p>
          <a:p>
            <a:endParaRPr lang="en-US" dirty="0"/>
          </a:p>
        </p:txBody>
      </p:sp>
      <p:sp>
        <p:nvSpPr>
          <p:cNvPr id="4" name="Slide Number Placeholder 3"/>
          <p:cNvSpPr>
            <a:spLocks noGrp="1"/>
          </p:cNvSpPr>
          <p:nvPr>
            <p:ph type="sldNum" sz="quarter" idx="5"/>
          </p:nvPr>
        </p:nvSpPr>
        <p:spPr/>
        <p:txBody>
          <a:bodyPr/>
          <a:lstStyle/>
          <a:p>
            <a:fld id="{615BEF2D-75E7-4C15-ACC6-A566A10C5B16}" type="slidenum">
              <a:rPr lang="en-US" smtClean="0"/>
              <a:t>22</a:t>
            </a:fld>
            <a:endParaRPr lang="en-US" dirty="0"/>
          </a:p>
        </p:txBody>
      </p:sp>
    </p:spTree>
    <p:extLst>
      <p:ext uri="{BB962C8B-B14F-4D97-AF65-F5344CB8AC3E}">
        <p14:creationId xmlns:p14="http://schemas.microsoft.com/office/powerpoint/2010/main" val="187062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5BEF2D-75E7-4C15-ACC6-A566A10C5B16}" type="slidenum">
              <a:rPr lang="en-US" smtClean="0"/>
              <a:t>23</a:t>
            </a:fld>
            <a:endParaRPr lang="en-US" dirty="0"/>
          </a:p>
        </p:txBody>
      </p:sp>
    </p:spTree>
    <p:extLst>
      <p:ext uri="{BB962C8B-B14F-4D97-AF65-F5344CB8AC3E}">
        <p14:creationId xmlns:p14="http://schemas.microsoft.com/office/powerpoint/2010/main" val="351524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reasons.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liquidity risk, HNA Group suffered two major incidents in three years reflects that the Group does not have sufficient control over its liquidity.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For the strategic risk, If there is still no competent person to make the right decision, HNA Group would be in trouble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For the operational risk, The problem of misappropriation of funds was very serious.</a:t>
            </a:r>
          </a:p>
        </p:txBody>
      </p:sp>
      <p:sp>
        <p:nvSpPr>
          <p:cNvPr id="4" name="Slide Number Placeholder 3"/>
          <p:cNvSpPr>
            <a:spLocks noGrp="1"/>
          </p:cNvSpPr>
          <p:nvPr>
            <p:ph type="sldNum" sz="quarter" idx="5"/>
          </p:nvPr>
        </p:nvSpPr>
        <p:spPr/>
        <p:txBody>
          <a:bodyPr/>
          <a:lstStyle/>
          <a:p>
            <a:fld id="{615BEF2D-75E7-4C15-ACC6-A566A10C5B16}" type="slidenum">
              <a:rPr lang="en-US" smtClean="0"/>
              <a:t>4</a:t>
            </a:fld>
            <a:endParaRPr lang="en-US" dirty="0"/>
          </a:p>
        </p:txBody>
      </p:sp>
    </p:spTree>
    <p:extLst>
      <p:ext uri="{BB962C8B-B14F-4D97-AF65-F5344CB8AC3E}">
        <p14:creationId xmlns:p14="http://schemas.microsoft.com/office/powerpoint/2010/main" val="4082754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we rate all three inherent risks as </a:t>
            </a:r>
            <a:r>
              <a:rPr lang="en-US" altLang="zh-CN" b="1" dirty="0"/>
              <a:t>Imminent</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Since the </a:t>
            </a:r>
            <a:r>
              <a:rPr lang="en-US" sz="1200" b="0" i="0" u="none" strike="noStrike" dirty="0">
                <a:solidFill>
                  <a:srgbClr val="000000"/>
                </a:solidFill>
                <a:effectLst/>
                <a:latin typeface="Calibri" panose="020F0502020204030204" pitchFamily="34" charset="0"/>
              </a:rPr>
              <a:t>liquidity problem was still existed, The company strategies were messy due to decision makers, and The company lacked oversight of the behavior of CEO and substitutes.</a:t>
            </a:r>
            <a:endParaRPr lang="en-US" dirty="0"/>
          </a:p>
        </p:txBody>
      </p:sp>
      <p:sp>
        <p:nvSpPr>
          <p:cNvPr id="4" name="Slide Number Placeholder 3"/>
          <p:cNvSpPr>
            <a:spLocks noGrp="1"/>
          </p:cNvSpPr>
          <p:nvPr>
            <p:ph type="sldNum" sz="quarter" idx="5"/>
          </p:nvPr>
        </p:nvSpPr>
        <p:spPr/>
        <p:txBody>
          <a:bodyPr/>
          <a:lstStyle/>
          <a:p>
            <a:fld id="{615BEF2D-75E7-4C15-ACC6-A566A10C5B16}" type="slidenum">
              <a:rPr lang="en-US" smtClean="0"/>
              <a:t>5</a:t>
            </a:fld>
            <a:endParaRPr lang="en-US" dirty="0"/>
          </a:p>
        </p:txBody>
      </p:sp>
    </p:spTree>
    <p:extLst>
      <p:ext uri="{BB962C8B-B14F-4D97-AF65-F5344CB8AC3E}">
        <p14:creationId xmlns:p14="http://schemas.microsoft.com/office/powerpoint/2010/main" val="1199880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controls are certain methods that the company could take to reduce parts of the inherent risks.  When we look thorough into the company’s over leveraging, we found that lacking of overview from the board, leads to internal fraud that covers the misbehaviors of the CEOs. On the other hand, when failing to conduct the business plans, the senior managements were not able to gain clear sights on their investment landscape, leading to large losses on assets depreciation and unnecessary money outflows,</a:t>
            </a:r>
          </a:p>
        </p:txBody>
      </p:sp>
      <p:sp>
        <p:nvSpPr>
          <p:cNvPr id="4" name="Slide Number Placeholder 3"/>
          <p:cNvSpPr>
            <a:spLocks noGrp="1"/>
          </p:cNvSpPr>
          <p:nvPr>
            <p:ph type="sldNum" sz="quarter" idx="5"/>
          </p:nvPr>
        </p:nvSpPr>
        <p:spPr/>
        <p:txBody>
          <a:bodyPr/>
          <a:lstStyle/>
          <a:p>
            <a:fld id="{615BEF2D-75E7-4C15-ACC6-A566A10C5B16}" type="slidenum">
              <a:rPr lang="en-US" smtClean="0"/>
              <a:t>6</a:t>
            </a:fld>
            <a:endParaRPr lang="en-US" dirty="0"/>
          </a:p>
        </p:txBody>
      </p:sp>
    </p:spTree>
    <p:extLst>
      <p:ext uri="{BB962C8B-B14F-4D97-AF65-F5344CB8AC3E}">
        <p14:creationId xmlns:p14="http://schemas.microsoft.com/office/powerpoint/2010/main" val="381884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Action plan is a corrective plan based on Missing/Weak Controls. For example, because of missing controls for exposure limits, HNA group should categorize expenses in order to set up spending limit and increase the transparency of the spending. We also</a:t>
            </a:r>
            <a:r>
              <a:rPr kumimoji="1" lang="zh-CN" altLang="en-US" dirty="0"/>
              <a:t> </a:t>
            </a:r>
            <a:r>
              <a:rPr kumimoji="1" lang="en-US" altLang="zh-CN" dirty="0"/>
              <a:t>suggest setting up KPIs for the CEO, setting up an internal audit and compliance team, and conducting regular personnel reviews for employees, etc. </a:t>
            </a:r>
            <a:br>
              <a:rPr kumimoji="1" lang="en-US" altLang="zh-CN" dirty="0"/>
            </a:br>
            <a:endParaRPr kumimoji="1" lang="zh-CN" altLang="en-US" dirty="0"/>
          </a:p>
        </p:txBody>
      </p:sp>
      <p:sp>
        <p:nvSpPr>
          <p:cNvPr id="4" name="灯片编号占位符 3"/>
          <p:cNvSpPr>
            <a:spLocks noGrp="1"/>
          </p:cNvSpPr>
          <p:nvPr>
            <p:ph type="sldNum" sz="quarter" idx="5"/>
          </p:nvPr>
        </p:nvSpPr>
        <p:spPr/>
        <p:txBody>
          <a:bodyPr/>
          <a:lstStyle/>
          <a:p>
            <a:fld id="{615BEF2D-75E7-4C15-ACC6-A566A10C5B16}" type="slidenum">
              <a:rPr lang="en-US" smtClean="0"/>
              <a:t>7</a:t>
            </a:fld>
            <a:endParaRPr lang="en-US" dirty="0"/>
          </a:p>
        </p:txBody>
      </p:sp>
    </p:spTree>
    <p:extLst>
      <p:ext uri="{BB962C8B-B14F-4D97-AF65-F5344CB8AC3E}">
        <p14:creationId xmlns:p14="http://schemas.microsoft.com/office/powerpoint/2010/main" val="342064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controls mentioned actually take place, as we have analyzed before in missing controls, both the impact and likelihood of the inherent risk would be largely reduced.</a:t>
            </a:r>
          </a:p>
        </p:txBody>
      </p:sp>
      <p:sp>
        <p:nvSpPr>
          <p:cNvPr id="4" name="Slide Number Placeholder 3"/>
          <p:cNvSpPr>
            <a:spLocks noGrp="1"/>
          </p:cNvSpPr>
          <p:nvPr>
            <p:ph type="sldNum" sz="quarter" idx="5"/>
          </p:nvPr>
        </p:nvSpPr>
        <p:spPr/>
        <p:txBody>
          <a:bodyPr/>
          <a:lstStyle/>
          <a:p>
            <a:fld id="{615BEF2D-75E7-4C15-ACC6-A566A10C5B16}" type="slidenum">
              <a:rPr lang="en-US" smtClean="0"/>
              <a:t>8</a:t>
            </a:fld>
            <a:endParaRPr lang="en-US" dirty="0"/>
          </a:p>
        </p:txBody>
      </p:sp>
    </p:spTree>
    <p:extLst>
      <p:ext uri="{BB962C8B-B14F-4D97-AF65-F5344CB8AC3E}">
        <p14:creationId xmlns:p14="http://schemas.microsoft.com/office/powerpoint/2010/main" val="1573652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KRIs</a:t>
            </a:r>
            <a:r>
              <a:rPr kumimoji="1" lang="zh-CN" altLang="en-US" dirty="0"/>
              <a:t> </a:t>
            </a:r>
            <a:r>
              <a:rPr kumimoji="1" lang="en-US" altLang="zh-CN" dirty="0"/>
              <a:t>involves leverage, interest coverage ratio, etc. These data should be monitored by the Financial Department and reported to the board</a:t>
            </a:r>
            <a:r>
              <a:rPr kumimoji="1" lang="zh-CN" altLang="en-US" dirty="0"/>
              <a:t> </a:t>
            </a:r>
            <a:r>
              <a:rPr kumimoji="1" lang="en-US" altLang="zh-CN" dirty="0"/>
              <a:t>of</a:t>
            </a:r>
            <a:r>
              <a:rPr kumimoji="1" lang="zh-CN" altLang="en-US" dirty="0"/>
              <a:t> </a:t>
            </a:r>
            <a:r>
              <a:rPr kumimoji="1" lang="en-US" altLang="zh-CN" dirty="0"/>
              <a:t>directors </a:t>
            </a:r>
            <a:r>
              <a:rPr lang="en-US" altLang="zh-CN" sz="1200" b="0" i="0" u="none" strike="noStrike" dirty="0">
                <a:solidFill>
                  <a:srgbClr val="000000"/>
                </a:solidFill>
                <a:effectLst/>
                <a:latin typeface="Calibri" panose="020F0502020204030204" pitchFamily="34" charset="0"/>
              </a:rPr>
              <a:t>if KRIs breach limits</a:t>
            </a:r>
            <a:r>
              <a:rPr kumimoji="1" lang="en-US" altLang="zh-CN" dirty="0"/>
              <a:t>. We suggest semi-annual reporting. Because the current financial situation is not optimistic, such as high leverage and excessive asset depreciation. It is important for current HNA to know the real-time financial situation.</a:t>
            </a:r>
            <a:endParaRPr kumimoji="1" lang="zh-CN" altLang="en-US" dirty="0"/>
          </a:p>
        </p:txBody>
      </p:sp>
      <p:sp>
        <p:nvSpPr>
          <p:cNvPr id="4" name="灯片编号占位符 3"/>
          <p:cNvSpPr>
            <a:spLocks noGrp="1"/>
          </p:cNvSpPr>
          <p:nvPr>
            <p:ph type="sldNum" sz="quarter" idx="5"/>
          </p:nvPr>
        </p:nvSpPr>
        <p:spPr/>
        <p:txBody>
          <a:bodyPr/>
          <a:lstStyle/>
          <a:p>
            <a:fld id="{615BEF2D-75E7-4C15-ACC6-A566A10C5B16}" type="slidenum">
              <a:rPr lang="en-US" smtClean="0"/>
              <a:t>9</a:t>
            </a:fld>
            <a:endParaRPr lang="en-US" dirty="0"/>
          </a:p>
        </p:txBody>
      </p:sp>
    </p:spTree>
    <p:extLst>
      <p:ext uri="{BB962C8B-B14F-4D97-AF65-F5344CB8AC3E}">
        <p14:creationId xmlns:p14="http://schemas.microsoft.com/office/powerpoint/2010/main" val="171633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main reasons for strategy and governance risk are the lack of supervision, the wrong decisions of the CEO and the incompetence of senior executives. We have set up KRIs for these three aspects and we recommend </a:t>
            </a:r>
            <a:r>
              <a:rPr kumimoji="1" lang="en-US" altLang="zh-CN" sz="1200" kern="1200" dirty="0">
                <a:solidFill>
                  <a:schemeClr val="tx1"/>
                </a:solidFill>
                <a:effectLst/>
                <a:latin typeface="+mn-lt"/>
                <a:ea typeface="+mn-ea"/>
                <a:cs typeface="+mn-cs"/>
              </a:rPr>
              <a:t>s</a:t>
            </a:r>
            <a:r>
              <a:rPr lang="en-US" altLang="zh-CN" sz="1200" kern="1200" dirty="0">
                <a:solidFill>
                  <a:schemeClr val="tx1"/>
                </a:solidFill>
                <a:effectLst/>
                <a:latin typeface="+mn-lt"/>
                <a:ea typeface="+mn-ea"/>
                <a:cs typeface="+mn-cs"/>
              </a:rPr>
              <a:t>upervisory Committee and Investment Department jointly oversee the company's investment strategies. Also, supervisory Committee should monitor the board's behavior as well as the overall strategy.</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615BEF2D-75E7-4C15-ACC6-A566A10C5B16}" type="slidenum">
              <a:rPr lang="en-US" smtClean="0"/>
              <a:t>10</a:t>
            </a:fld>
            <a:endParaRPr lang="en-US" dirty="0"/>
          </a:p>
        </p:txBody>
      </p:sp>
    </p:spTree>
    <p:extLst>
      <p:ext uri="{BB962C8B-B14F-4D97-AF65-F5344CB8AC3E}">
        <p14:creationId xmlns:p14="http://schemas.microsoft.com/office/powerpoint/2010/main" val="98940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A008337-0AC9-4F4C-AE1C-1A75E4371D77}"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BC501E-15C8-4D09-BFA7-091A319F95C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32C7DE-94C0-4653-8B15-0543F5BFD7AD}"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BC501E-15C8-4D09-BFA7-091A319F95C9}" type="slidenum">
              <a:rPr lang="en-US" smtClean="0"/>
              <a:t>‹#›</a:t>
            </a:fld>
            <a:endParaRPr lang="en-US" dirty="0"/>
          </a:p>
        </p:txBody>
      </p:sp>
    </p:spTree>
    <p:extLst>
      <p:ext uri="{BB962C8B-B14F-4D97-AF65-F5344CB8AC3E}">
        <p14:creationId xmlns:p14="http://schemas.microsoft.com/office/powerpoint/2010/main" val="197954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21DB88-7AC7-4D0C-AB1F-7D6816E94000}"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BC501E-15C8-4D09-BFA7-091A319F95C9}" type="slidenum">
              <a:rPr lang="en-US" smtClean="0"/>
              <a:t>‹#›</a:t>
            </a:fld>
            <a:endParaRPr lang="en-US" dirty="0"/>
          </a:p>
        </p:txBody>
      </p:sp>
    </p:spTree>
    <p:extLst>
      <p:ext uri="{BB962C8B-B14F-4D97-AF65-F5344CB8AC3E}">
        <p14:creationId xmlns:p14="http://schemas.microsoft.com/office/powerpoint/2010/main" val="5412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728A14-FFCD-406F-A49B-557561FF3FAD}"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BC501E-15C8-4D09-BFA7-091A319F95C9}" type="slidenum">
              <a:rPr lang="en-US" smtClean="0"/>
              <a:t>‹#›</a:t>
            </a:fld>
            <a:endParaRPr lang="en-US" dirty="0"/>
          </a:p>
        </p:txBody>
      </p:sp>
    </p:spTree>
    <p:extLst>
      <p:ext uri="{BB962C8B-B14F-4D97-AF65-F5344CB8AC3E}">
        <p14:creationId xmlns:p14="http://schemas.microsoft.com/office/powerpoint/2010/main" val="239429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83A4C-320E-45F6-9293-D8507D1C7A8F}"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BC501E-15C8-4D09-BFA7-091A319F95C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74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78D30B-3D4B-4E0D-BE24-EFFEE6C0DC28}"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BC501E-15C8-4D09-BFA7-091A319F95C9}" type="slidenum">
              <a:rPr lang="en-US" smtClean="0"/>
              <a:t>‹#›</a:t>
            </a:fld>
            <a:endParaRPr lang="en-US" dirty="0"/>
          </a:p>
        </p:txBody>
      </p:sp>
    </p:spTree>
    <p:extLst>
      <p:ext uri="{BB962C8B-B14F-4D97-AF65-F5344CB8AC3E}">
        <p14:creationId xmlns:p14="http://schemas.microsoft.com/office/powerpoint/2010/main" val="91630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7DDB68-E524-4BD4-85A3-05421FFA9807}" type="datetime1">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5BC501E-15C8-4D09-BFA7-091A319F95C9}" type="slidenum">
              <a:rPr lang="en-US" smtClean="0"/>
              <a:t>‹#›</a:t>
            </a:fld>
            <a:endParaRPr lang="en-US" dirty="0"/>
          </a:p>
        </p:txBody>
      </p:sp>
    </p:spTree>
    <p:extLst>
      <p:ext uri="{BB962C8B-B14F-4D97-AF65-F5344CB8AC3E}">
        <p14:creationId xmlns:p14="http://schemas.microsoft.com/office/powerpoint/2010/main" val="239362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4D7158-0203-414E-8995-9F4DF88507F3}"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BC501E-15C8-4D09-BFA7-091A319F95C9}" type="slidenum">
              <a:rPr lang="en-US" smtClean="0"/>
              <a:t>‹#›</a:t>
            </a:fld>
            <a:endParaRPr lang="en-US" dirty="0"/>
          </a:p>
        </p:txBody>
      </p:sp>
    </p:spTree>
    <p:extLst>
      <p:ext uri="{BB962C8B-B14F-4D97-AF65-F5344CB8AC3E}">
        <p14:creationId xmlns:p14="http://schemas.microsoft.com/office/powerpoint/2010/main" val="172064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8DAC4-F380-487F-ADD4-78AEF1BA4D0F}" type="datetime1">
              <a:rPr lang="en-US" smtClean="0"/>
              <a:t>12/5/2021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5BC501E-15C8-4D09-BFA7-091A319F95C9}" type="slidenum">
              <a:rPr lang="en-US" smtClean="0"/>
              <a:t>‹#›</a:t>
            </a:fld>
            <a:endParaRPr lang="en-US" dirty="0"/>
          </a:p>
        </p:txBody>
      </p:sp>
    </p:spTree>
    <p:extLst>
      <p:ext uri="{BB962C8B-B14F-4D97-AF65-F5344CB8AC3E}">
        <p14:creationId xmlns:p14="http://schemas.microsoft.com/office/powerpoint/2010/main" val="150445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82827B-5D60-46EE-A14F-336E2C146591}" type="datetime1">
              <a:rPr lang="en-US" smtClean="0"/>
              <a:t>12/5/2021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BC501E-15C8-4D09-BFA7-091A319F95C9}" type="slidenum">
              <a:rPr lang="en-US" smtClean="0"/>
              <a:t>‹#›</a:t>
            </a:fld>
            <a:endParaRPr lang="en-US" dirty="0"/>
          </a:p>
        </p:txBody>
      </p:sp>
    </p:spTree>
    <p:extLst>
      <p:ext uri="{BB962C8B-B14F-4D97-AF65-F5344CB8AC3E}">
        <p14:creationId xmlns:p14="http://schemas.microsoft.com/office/powerpoint/2010/main" val="234168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C123A-6589-48B5-95B8-040CF11FC742}"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BC501E-15C8-4D09-BFA7-091A319F95C9}" type="slidenum">
              <a:rPr lang="en-US" smtClean="0"/>
              <a:t>‹#›</a:t>
            </a:fld>
            <a:endParaRPr lang="en-US" dirty="0"/>
          </a:p>
        </p:txBody>
      </p:sp>
    </p:spTree>
    <p:extLst>
      <p:ext uri="{BB962C8B-B14F-4D97-AF65-F5344CB8AC3E}">
        <p14:creationId xmlns:p14="http://schemas.microsoft.com/office/powerpoint/2010/main" val="230190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28F873-CEFB-4562-84E9-A818D683DDA4}" type="datetime1">
              <a:rPr lang="en-US" smtClean="0"/>
              <a:t>12/5/2021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BC501E-15C8-4D09-BFA7-091A319F95C9}"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70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F235A-C469-4E6E-8CDC-3C237C84F342}"/>
              </a:ext>
            </a:extLst>
          </p:cNvPr>
          <p:cNvSpPr>
            <a:spLocks noGrp="1"/>
          </p:cNvSpPr>
          <p:nvPr>
            <p:ph type="subTitle" idx="1"/>
          </p:nvPr>
        </p:nvSpPr>
        <p:spPr/>
        <p:txBody>
          <a:bodyPr>
            <a:noAutofit/>
          </a:bodyPr>
          <a:lstStyle/>
          <a:p>
            <a:r>
              <a:rPr lang="en-US" sz="2000" dirty="0"/>
              <a:t>Group 3</a:t>
            </a:r>
          </a:p>
          <a:p>
            <a:r>
              <a:rPr lang="en-US" sz="2000" dirty="0"/>
              <a:t>Traditional enterprise risk management</a:t>
            </a:r>
          </a:p>
          <a:p>
            <a:r>
              <a:rPr lang="en-US" sz="2000" dirty="0"/>
              <a:t>Professor Marianna Belyavskiy</a:t>
            </a:r>
          </a:p>
          <a:p>
            <a:r>
              <a:rPr lang="en-US" sz="2000" dirty="0"/>
              <a:t>Associate Lubens Bonhomme</a:t>
            </a:r>
          </a:p>
          <a:p>
            <a:endParaRPr lang="en-US" sz="2000" dirty="0"/>
          </a:p>
        </p:txBody>
      </p:sp>
      <p:pic>
        <p:nvPicPr>
          <p:cNvPr id="5" name="Picture 4" descr="Logo&#10;&#10;Description automatically generated">
            <a:extLst>
              <a:ext uri="{FF2B5EF4-FFF2-40B4-BE49-F238E27FC236}">
                <a16:creationId xmlns:a16="http://schemas.microsoft.com/office/drawing/2014/main" id="{F2FE9501-BFEF-4F96-B0CF-B117565AE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672" y="2032588"/>
            <a:ext cx="4321790" cy="2263338"/>
          </a:xfrm>
          <a:prstGeom prst="rect">
            <a:avLst/>
          </a:prstGeom>
        </p:spPr>
      </p:pic>
    </p:spTree>
    <p:extLst>
      <p:ext uri="{BB962C8B-B14F-4D97-AF65-F5344CB8AC3E}">
        <p14:creationId xmlns:p14="http://schemas.microsoft.com/office/powerpoint/2010/main" val="32072725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A0635-CF3F-40F6-896F-04DBC1F6A714}"/>
              </a:ext>
            </a:extLst>
          </p:cNvPr>
          <p:cNvSpPr>
            <a:spLocks noGrp="1"/>
          </p:cNvSpPr>
          <p:nvPr>
            <p:ph type="dt" sz="half" idx="10"/>
          </p:nvPr>
        </p:nvSpPr>
        <p:spPr/>
        <p:txBody>
          <a:bodyPr/>
          <a:lstStyle/>
          <a:p>
            <a:fld id="{B0C508A0-345D-4C93-A045-D06E5F6111F2}" type="datetime1">
              <a:rPr lang="en-US" smtClean="0"/>
              <a:t>12/5/2021</a:t>
            </a:fld>
            <a:endParaRPr lang="en-US" dirty="0"/>
          </a:p>
        </p:txBody>
      </p:sp>
      <p:sp>
        <p:nvSpPr>
          <p:cNvPr id="4" name="Slide Number Placeholder 3">
            <a:extLst>
              <a:ext uri="{FF2B5EF4-FFF2-40B4-BE49-F238E27FC236}">
                <a16:creationId xmlns:a16="http://schemas.microsoft.com/office/drawing/2014/main" id="{86BCADB8-5312-4B5A-B353-D90B2096F430}"/>
              </a:ext>
            </a:extLst>
          </p:cNvPr>
          <p:cNvSpPr>
            <a:spLocks noGrp="1"/>
          </p:cNvSpPr>
          <p:nvPr>
            <p:ph type="sldNum" sz="quarter" idx="12"/>
          </p:nvPr>
        </p:nvSpPr>
        <p:spPr/>
        <p:txBody>
          <a:bodyPr/>
          <a:lstStyle/>
          <a:p>
            <a:fld id="{F5BC501E-15C8-4D09-BFA7-091A319F95C9}" type="slidenum">
              <a:rPr lang="en-US" smtClean="0"/>
              <a:t>10</a:t>
            </a:fld>
            <a:endParaRPr lang="en-US" dirty="0"/>
          </a:p>
        </p:txBody>
      </p:sp>
      <p:graphicFrame>
        <p:nvGraphicFramePr>
          <p:cNvPr id="2" name="Table 1">
            <a:extLst>
              <a:ext uri="{FF2B5EF4-FFF2-40B4-BE49-F238E27FC236}">
                <a16:creationId xmlns:a16="http://schemas.microsoft.com/office/drawing/2014/main" id="{DAA28123-3E59-4933-B395-5A197560A3A9}"/>
              </a:ext>
            </a:extLst>
          </p:cNvPr>
          <p:cNvGraphicFramePr>
            <a:graphicFrameLocks noGrp="1"/>
          </p:cNvGraphicFramePr>
          <p:nvPr>
            <p:extLst>
              <p:ext uri="{D42A27DB-BD31-4B8C-83A1-F6EECF244321}">
                <p14:modId xmlns:p14="http://schemas.microsoft.com/office/powerpoint/2010/main" val="1041985031"/>
              </p:ext>
            </p:extLst>
          </p:nvPr>
        </p:nvGraphicFramePr>
        <p:xfrm>
          <a:off x="425280" y="395612"/>
          <a:ext cx="11157304" cy="5257800"/>
        </p:xfrm>
        <a:graphic>
          <a:graphicData uri="http://schemas.openxmlformats.org/drawingml/2006/table">
            <a:tbl>
              <a:tblPr/>
              <a:tblGrid>
                <a:gridCol w="1061628">
                  <a:extLst>
                    <a:ext uri="{9D8B030D-6E8A-4147-A177-3AD203B41FA5}">
                      <a16:colId xmlns:a16="http://schemas.microsoft.com/office/drawing/2014/main" val="3222621431"/>
                    </a:ext>
                  </a:extLst>
                </a:gridCol>
                <a:gridCol w="2148703">
                  <a:extLst>
                    <a:ext uri="{9D8B030D-6E8A-4147-A177-3AD203B41FA5}">
                      <a16:colId xmlns:a16="http://schemas.microsoft.com/office/drawing/2014/main" val="1678967898"/>
                    </a:ext>
                  </a:extLst>
                </a:gridCol>
                <a:gridCol w="2032000">
                  <a:extLst>
                    <a:ext uri="{9D8B030D-6E8A-4147-A177-3AD203B41FA5}">
                      <a16:colId xmlns:a16="http://schemas.microsoft.com/office/drawing/2014/main" val="930167861"/>
                    </a:ext>
                  </a:extLst>
                </a:gridCol>
                <a:gridCol w="1757680">
                  <a:extLst>
                    <a:ext uri="{9D8B030D-6E8A-4147-A177-3AD203B41FA5}">
                      <a16:colId xmlns:a16="http://schemas.microsoft.com/office/drawing/2014/main" val="2330081910"/>
                    </a:ext>
                  </a:extLst>
                </a:gridCol>
                <a:gridCol w="1554480">
                  <a:extLst>
                    <a:ext uri="{9D8B030D-6E8A-4147-A177-3AD203B41FA5}">
                      <a16:colId xmlns:a16="http://schemas.microsoft.com/office/drawing/2014/main" val="3929802181"/>
                    </a:ext>
                  </a:extLst>
                </a:gridCol>
                <a:gridCol w="1056640">
                  <a:extLst>
                    <a:ext uri="{9D8B030D-6E8A-4147-A177-3AD203B41FA5}">
                      <a16:colId xmlns:a16="http://schemas.microsoft.com/office/drawing/2014/main" val="2646262163"/>
                    </a:ext>
                  </a:extLst>
                </a:gridCol>
                <a:gridCol w="1546173">
                  <a:extLst>
                    <a:ext uri="{9D8B030D-6E8A-4147-A177-3AD203B41FA5}">
                      <a16:colId xmlns:a16="http://schemas.microsoft.com/office/drawing/2014/main" val="3316142331"/>
                    </a:ext>
                  </a:extLst>
                </a:gridCol>
              </a:tblGrid>
              <a:tr h="144382">
                <a:tc>
                  <a:txBody>
                    <a:bodyPr/>
                    <a:lstStyle/>
                    <a:p>
                      <a:pPr algn="l" fontAlgn="t"/>
                      <a:endParaRPr lang="en-US" sz="1500" b="1" i="0" u="none" strike="noStrike" dirty="0">
                        <a:solidFill>
                          <a:srgbClr val="000000"/>
                        </a:solidFill>
                        <a:effectLst/>
                        <a:latin typeface="Calibri" panose="020F0502020204030204" pitchFamily="34" charset="0"/>
                      </a:endParaRPr>
                    </a:p>
                  </a:txBody>
                  <a:tcPr marL="41412" marR="0" marT="0" marB="0">
                    <a:lnL>
                      <a:noFill/>
                    </a:lnL>
                    <a:lnR w="6350" cap="flat" cmpd="sng" algn="ctr">
                      <a:solidFill>
                        <a:srgbClr val="50505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Control Deficiency (same as 4)</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Control Improvement (same as 6)</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KRI</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Frequency</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KRI Owner(s)</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Monitoring</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406683"/>
                  </a:ext>
                </a:extLst>
              </a:tr>
              <a:tr h="1915019">
                <a:tc>
                  <a:txBody>
                    <a:bodyPr/>
                    <a:lstStyle/>
                    <a:p>
                      <a:pPr algn="l" fontAlgn="t"/>
                      <a:r>
                        <a:rPr lang="en-US" sz="1500" b="1" i="0" u="none" strike="noStrike" dirty="0">
                          <a:solidFill>
                            <a:srgbClr val="000000"/>
                          </a:solidFill>
                          <a:effectLst/>
                          <a:latin typeface="Calibri" panose="020F0502020204030204" pitchFamily="34" charset="0"/>
                        </a:rPr>
                        <a:t>Strategy and Governance Risk</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l" fontAlgn="t"/>
                      <a:r>
                        <a:rPr lang="en-US" sz="1500" b="1" i="0" u="none" strike="noStrike" dirty="0">
                          <a:solidFill>
                            <a:srgbClr val="000000"/>
                          </a:solidFill>
                          <a:effectLst/>
                          <a:latin typeface="Calibri" panose="020F0502020204030204" pitchFamily="34" charset="0"/>
                        </a:rPr>
                        <a:t>a.</a:t>
                      </a:r>
                      <a:r>
                        <a:rPr lang="en-US" sz="1500" b="0" i="0" u="none" strike="noStrike" dirty="0">
                          <a:solidFill>
                            <a:srgbClr val="000000"/>
                          </a:solidFill>
                          <a:effectLst/>
                          <a:latin typeface="Calibri" panose="020F0502020204030204" pitchFamily="34" charset="0"/>
                        </a:rPr>
                        <a:t> Missing governance control for CEO/missing board oversight for CEO's actions and plans.</a:t>
                      </a:r>
                      <a:br>
                        <a:rPr lang="en-US" sz="1500" b="0" i="0" u="none" strike="noStrike" dirty="0">
                          <a:solidFill>
                            <a:srgbClr val="000000"/>
                          </a:solidFill>
                          <a:effectLst/>
                          <a:latin typeface="Calibri" panose="020F0502020204030204" pitchFamily="34" charset="0"/>
                        </a:rPr>
                      </a:b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b.</a:t>
                      </a:r>
                      <a:r>
                        <a:rPr lang="en-US" sz="1500" b="0" i="0" u="none" strike="noStrike" dirty="0">
                          <a:solidFill>
                            <a:srgbClr val="000000"/>
                          </a:solidFill>
                          <a:effectLst/>
                          <a:latin typeface="Calibri" panose="020F0502020204030204" pitchFamily="34" charset="0"/>
                        </a:rPr>
                        <a:t> Inadequate asset management leading to growing asset depreciation</a:t>
                      </a:r>
                      <a:br>
                        <a:rPr lang="en-US" sz="1500" b="0" i="0" u="none" strike="noStrike" dirty="0">
                          <a:solidFill>
                            <a:srgbClr val="000000"/>
                          </a:solidFill>
                          <a:effectLst/>
                          <a:latin typeface="Calibri" panose="020F0502020204030204" pitchFamily="34" charset="0"/>
                        </a:rPr>
                      </a:b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c.</a:t>
                      </a:r>
                      <a:r>
                        <a:rPr lang="en-US" sz="1500" b="0" i="0" u="none" strike="noStrike" dirty="0">
                          <a:solidFill>
                            <a:srgbClr val="000000"/>
                          </a:solidFill>
                          <a:effectLst/>
                          <a:latin typeface="Calibri" panose="020F0502020204030204" pitchFamily="34" charset="0"/>
                        </a:rPr>
                        <a:t> Failure of internal audit and compliance teams to report, CEO's unnecessary multiple investments, to board and regulators.</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a.</a:t>
                      </a:r>
                      <a:r>
                        <a:rPr lang="en-US" sz="1500" b="0" i="0" u="none" strike="noStrike" dirty="0">
                          <a:solidFill>
                            <a:srgbClr val="000000"/>
                          </a:solidFill>
                          <a:effectLst/>
                          <a:latin typeface="Calibri" panose="020F0502020204030204" pitchFamily="34" charset="0"/>
                        </a:rPr>
                        <a:t> Set up KPI for the CEO to oversight his/her actions and plans.</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b.</a:t>
                      </a:r>
                      <a:r>
                        <a:rPr lang="en-US" sz="1500" b="0" i="0" u="none" strike="noStrike" dirty="0">
                          <a:solidFill>
                            <a:srgbClr val="000000"/>
                          </a:solidFill>
                          <a:effectLst/>
                          <a:latin typeface="Calibri" panose="020F0502020204030204" pitchFamily="34" charset="0"/>
                        </a:rPr>
                        <a:t> Establish asset management group to follow the asset's up-to-date value and report to the board of directors.</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c.</a:t>
                      </a:r>
                      <a:r>
                        <a:rPr lang="en-US" sz="1500" b="0" i="0" u="none" strike="noStrike" dirty="0">
                          <a:solidFill>
                            <a:srgbClr val="000000"/>
                          </a:solidFill>
                          <a:effectLst/>
                          <a:latin typeface="Calibri" panose="020F0502020204030204" pitchFamily="34" charset="0"/>
                        </a:rPr>
                        <a:t> Establish an internal audit and compliance team to monitor the CEO's investments plans, provide suggestions or suspend the program when it is necessary.</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d.</a:t>
                      </a:r>
                      <a:r>
                        <a:rPr lang="en-US" sz="1500" b="0" i="0" u="none" strike="noStrike" dirty="0">
                          <a:solidFill>
                            <a:srgbClr val="000000"/>
                          </a:solidFill>
                          <a:effectLst/>
                          <a:latin typeface="Calibri" panose="020F0502020204030204" pitchFamily="34" charset="0"/>
                        </a:rPr>
                        <a:t> Establish an internal audit and compliance team to monitor the overall strategy according to the current situation of company.</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a.</a:t>
                      </a:r>
                      <a:r>
                        <a:rPr lang="en-US" sz="1500" b="0" i="0" u="none" strike="noStrike" dirty="0">
                          <a:solidFill>
                            <a:srgbClr val="000000"/>
                          </a:solidFill>
                          <a:effectLst/>
                          <a:latin typeface="Calibri" panose="020F0502020204030204" pitchFamily="34" charset="0"/>
                        </a:rPr>
                        <a:t> Professional certifications of new/existing senior management</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b.</a:t>
                      </a:r>
                      <a:r>
                        <a:rPr lang="en-US" sz="1500" b="0" i="0" u="none" strike="noStrike" dirty="0">
                          <a:solidFill>
                            <a:srgbClr val="000000"/>
                          </a:solidFill>
                          <a:effectLst/>
                          <a:latin typeface="Calibri" panose="020F0502020204030204" pitchFamily="34" charset="0"/>
                        </a:rPr>
                        <a:t> Number of investment plans not updated in past twelve months</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c.</a:t>
                      </a:r>
                      <a:r>
                        <a:rPr lang="en-US" sz="1500" b="0" i="0" u="none" strike="noStrike" dirty="0">
                          <a:solidFill>
                            <a:srgbClr val="000000"/>
                          </a:solidFill>
                          <a:effectLst/>
                          <a:latin typeface="Calibri" panose="020F0502020204030204" pitchFamily="34" charset="0"/>
                        </a:rPr>
                        <a:t> Comparison of current operating situation with overall strategy</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Quarterly or Monthly since most of the investment projects are short - and medium-term investments</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Investment Department, Board of Directors and Financial Department</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Supervisory Committee and Investment Department can jointly oversee the company's investment strategies. Supervisory Committee can monitor the board's behavior and plan as well as the development of the company's pace and the alignment of strategic objectives</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2770649"/>
                  </a:ext>
                </a:extLst>
              </a:tr>
            </a:tbl>
          </a:graphicData>
        </a:graphic>
      </p:graphicFrame>
    </p:spTree>
    <p:extLst>
      <p:ext uri="{BB962C8B-B14F-4D97-AF65-F5344CB8AC3E}">
        <p14:creationId xmlns:p14="http://schemas.microsoft.com/office/powerpoint/2010/main" val="3501042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A0635-CF3F-40F6-896F-04DBC1F6A714}"/>
              </a:ext>
            </a:extLst>
          </p:cNvPr>
          <p:cNvSpPr>
            <a:spLocks noGrp="1"/>
          </p:cNvSpPr>
          <p:nvPr>
            <p:ph type="dt" sz="half" idx="10"/>
          </p:nvPr>
        </p:nvSpPr>
        <p:spPr/>
        <p:txBody>
          <a:bodyPr/>
          <a:lstStyle/>
          <a:p>
            <a:fld id="{08827D7F-C985-480C-9CD3-5AA4CB6C672B}" type="datetime1">
              <a:rPr lang="en-US" smtClean="0"/>
              <a:t>12/5/2021</a:t>
            </a:fld>
            <a:endParaRPr lang="en-US" dirty="0"/>
          </a:p>
        </p:txBody>
      </p:sp>
      <p:sp>
        <p:nvSpPr>
          <p:cNvPr id="4" name="Slide Number Placeholder 3">
            <a:extLst>
              <a:ext uri="{FF2B5EF4-FFF2-40B4-BE49-F238E27FC236}">
                <a16:creationId xmlns:a16="http://schemas.microsoft.com/office/drawing/2014/main" id="{86BCADB8-5312-4B5A-B353-D90B2096F430}"/>
              </a:ext>
            </a:extLst>
          </p:cNvPr>
          <p:cNvSpPr>
            <a:spLocks noGrp="1"/>
          </p:cNvSpPr>
          <p:nvPr>
            <p:ph type="sldNum" sz="quarter" idx="12"/>
          </p:nvPr>
        </p:nvSpPr>
        <p:spPr/>
        <p:txBody>
          <a:bodyPr/>
          <a:lstStyle/>
          <a:p>
            <a:fld id="{F5BC501E-15C8-4D09-BFA7-091A319F95C9}" type="slidenum">
              <a:rPr lang="en-US" smtClean="0"/>
              <a:t>11</a:t>
            </a:fld>
            <a:endParaRPr lang="en-US" dirty="0"/>
          </a:p>
        </p:txBody>
      </p:sp>
      <p:graphicFrame>
        <p:nvGraphicFramePr>
          <p:cNvPr id="2" name="Table 1">
            <a:extLst>
              <a:ext uri="{FF2B5EF4-FFF2-40B4-BE49-F238E27FC236}">
                <a16:creationId xmlns:a16="http://schemas.microsoft.com/office/drawing/2014/main" id="{DAA28123-3E59-4933-B395-5A197560A3A9}"/>
              </a:ext>
            </a:extLst>
          </p:cNvPr>
          <p:cNvGraphicFramePr>
            <a:graphicFrameLocks noGrp="1"/>
          </p:cNvGraphicFramePr>
          <p:nvPr>
            <p:extLst>
              <p:ext uri="{D42A27DB-BD31-4B8C-83A1-F6EECF244321}">
                <p14:modId xmlns:p14="http://schemas.microsoft.com/office/powerpoint/2010/main" val="1441965630"/>
              </p:ext>
            </p:extLst>
          </p:nvPr>
        </p:nvGraphicFramePr>
        <p:xfrm>
          <a:off x="498069" y="400161"/>
          <a:ext cx="11157304" cy="5029200"/>
        </p:xfrm>
        <a:graphic>
          <a:graphicData uri="http://schemas.openxmlformats.org/drawingml/2006/table">
            <a:tbl>
              <a:tblPr/>
              <a:tblGrid>
                <a:gridCol w="1061628">
                  <a:extLst>
                    <a:ext uri="{9D8B030D-6E8A-4147-A177-3AD203B41FA5}">
                      <a16:colId xmlns:a16="http://schemas.microsoft.com/office/drawing/2014/main" val="3222621431"/>
                    </a:ext>
                  </a:extLst>
                </a:gridCol>
                <a:gridCol w="2148703">
                  <a:extLst>
                    <a:ext uri="{9D8B030D-6E8A-4147-A177-3AD203B41FA5}">
                      <a16:colId xmlns:a16="http://schemas.microsoft.com/office/drawing/2014/main" val="1678967898"/>
                    </a:ext>
                  </a:extLst>
                </a:gridCol>
                <a:gridCol w="2032000">
                  <a:extLst>
                    <a:ext uri="{9D8B030D-6E8A-4147-A177-3AD203B41FA5}">
                      <a16:colId xmlns:a16="http://schemas.microsoft.com/office/drawing/2014/main" val="930167861"/>
                    </a:ext>
                  </a:extLst>
                </a:gridCol>
                <a:gridCol w="2164080">
                  <a:extLst>
                    <a:ext uri="{9D8B030D-6E8A-4147-A177-3AD203B41FA5}">
                      <a16:colId xmlns:a16="http://schemas.microsoft.com/office/drawing/2014/main" val="2330081910"/>
                    </a:ext>
                  </a:extLst>
                </a:gridCol>
                <a:gridCol w="1556181">
                  <a:extLst>
                    <a:ext uri="{9D8B030D-6E8A-4147-A177-3AD203B41FA5}">
                      <a16:colId xmlns:a16="http://schemas.microsoft.com/office/drawing/2014/main" val="3929802181"/>
                    </a:ext>
                  </a:extLst>
                </a:gridCol>
                <a:gridCol w="974861">
                  <a:extLst>
                    <a:ext uri="{9D8B030D-6E8A-4147-A177-3AD203B41FA5}">
                      <a16:colId xmlns:a16="http://schemas.microsoft.com/office/drawing/2014/main" val="2646262163"/>
                    </a:ext>
                  </a:extLst>
                </a:gridCol>
                <a:gridCol w="1219851">
                  <a:extLst>
                    <a:ext uri="{9D8B030D-6E8A-4147-A177-3AD203B41FA5}">
                      <a16:colId xmlns:a16="http://schemas.microsoft.com/office/drawing/2014/main" val="3316142331"/>
                    </a:ext>
                  </a:extLst>
                </a:gridCol>
              </a:tblGrid>
              <a:tr h="144382">
                <a:tc>
                  <a:txBody>
                    <a:bodyPr/>
                    <a:lstStyle/>
                    <a:p>
                      <a:pPr algn="l" fontAlgn="t"/>
                      <a:endParaRPr lang="en-US" sz="1500" b="1" i="0" u="none" strike="noStrike" dirty="0">
                        <a:solidFill>
                          <a:srgbClr val="000000"/>
                        </a:solidFill>
                        <a:effectLst/>
                        <a:latin typeface="Calibri" panose="020F0502020204030204" pitchFamily="34" charset="0"/>
                      </a:endParaRPr>
                    </a:p>
                  </a:txBody>
                  <a:tcPr marL="41412" marR="0" marT="0" marB="0">
                    <a:lnL>
                      <a:noFill/>
                    </a:lnL>
                    <a:lnR w="6350" cap="flat" cmpd="sng" algn="ctr">
                      <a:solidFill>
                        <a:srgbClr val="50505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Control Deficiency (same as 4)</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Control Improvement (same as 6)</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KRI</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Frequency</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KRI Owner(s)</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Monitoring</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406683"/>
                  </a:ext>
                </a:extLst>
              </a:tr>
              <a:tr h="1502359">
                <a:tc>
                  <a:txBody>
                    <a:bodyPr/>
                    <a:lstStyle/>
                    <a:p>
                      <a:pPr algn="l" fontAlgn="t"/>
                      <a:r>
                        <a:rPr lang="en-US" sz="1500" b="1" i="0" u="none" strike="noStrike" dirty="0">
                          <a:solidFill>
                            <a:srgbClr val="000000"/>
                          </a:solidFill>
                          <a:effectLst/>
                          <a:latin typeface="Calibri" panose="020F0502020204030204" pitchFamily="34" charset="0"/>
                        </a:rPr>
                        <a:t>Internal fraud and Human Resources Risk</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tc>
                  <a:txBody>
                    <a:bodyPr/>
                    <a:lstStyle/>
                    <a:p>
                      <a:pPr algn="l" fontAlgn="t"/>
                      <a:r>
                        <a:rPr lang="en-US" sz="1500" b="1" i="0" u="none" strike="noStrike" dirty="0">
                          <a:solidFill>
                            <a:srgbClr val="000000"/>
                          </a:solidFill>
                          <a:effectLst/>
                          <a:latin typeface="Calibri" panose="020F0502020204030204" pitchFamily="34" charset="0"/>
                        </a:rPr>
                        <a:t>a.</a:t>
                      </a:r>
                      <a:r>
                        <a:rPr lang="en-US" sz="1500" b="0" i="0" u="none" strike="noStrike" dirty="0">
                          <a:solidFill>
                            <a:srgbClr val="000000"/>
                          </a:solidFill>
                          <a:effectLst/>
                          <a:latin typeface="Calibri" panose="020F0502020204030204" pitchFamily="34" charset="0"/>
                        </a:rPr>
                        <a:t> Missing accounting and auditing checks for handling of firm's funds by senior executives and/or relatives of CEO and chairman</a:t>
                      </a:r>
                      <a:br>
                        <a:rPr lang="en-US" sz="1500" b="0" i="0" u="none" strike="noStrike" dirty="0">
                          <a:solidFill>
                            <a:srgbClr val="000000"/>
                          </a:solidFill>
                          <a:effectLst/>
                          <a:latin typeface="Calibri" panose="020F0502020204030204" pitchFamily="34" charset="0"/>
                        </a:rPr>
                      </a:b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b.</a:t>
                      </a:r>
                      <a:r>
                        <a:rPr lang="en-US" sz="1500" b="0" i="0" u="none" strike="noStrike" dirty="0">
                          <a:solidFill>
                            <a:srgbClr val="000000"/>
                          </a:solidFill>
                          <a:effectLst/>
                          <a:latin typeface="Calibri" panose="020F0502020204030204" pitchFamily="34" charset="0"/>
                        </a:rPr>
                        <a:t> Missing governance control for CEO/missing board oversight for CEO on favoring payments to friends at the cost of company's debt.</a:t>
                      </a:r>
                      <a:br>
                        <a:rPr lang="en-US" sz="1500" b="0" i="0" u="none" strike="noStrike" dirty="0">
                          <a:solidFill>
                            <a:srgbClr val="000000"/>
                          </a:solidFill>
                          <a:effectLst/>
                          <a:latin typeface="Calibri" panose="020F0502020204030204" pitchFamily="34" charset="0"/>
                        </a:rPr>
                      </a:b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c.</a:t>
                      </a:r>
                      <a:r>
                        <a:rPr lang="en-US" sz="1500" b="0" i="0" u="none" strike="noStrike" dirty="0">
                          <a:solidFill>
                            <a:srgbClr val="000000"/>
                          </a:solidFill>
                          <a:effectLst/>
                          <a:latin typeface="Calibri" panose="020F0502020204030204" pitchFamily="34" charset="0"/>
                        </a:rPr>
                        <a:t> Failure of internal audit and compliance teams to report, internal fraud and power bias amongst employees, to board and regulators.</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a.</a:t>
                      </a:r>
                      <a:r>
                        <a:rPr lang="en-US" sz="1500" b="0" i="0" u="none" strike="noStrike" dirty="0">
                          <a:solidFill>
                            <a:srgbClr val="000000"/>
                          </a:solidFill>
                          <a:effectLst/>
                          <a:latin typeface="Calibri" panose="020F0502020204030204" pitchFamily="34" charset="0"/>
                        </a:rPr>
                        <a:t> Set up accounting and audit team to handle the transactions of the firm's funds, report any internal frauds to the board and suspend the transaction when it is necessary. </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b.</a:t>
                      </a:r>
                      <a:r>
                        <a:rPr lang="en-US" sz="1500" b="0" i="0" u="none" strike="noStrike" dirty="0">
                          <a:solidFill>
                            <a:srgbClr val="000000"/>
                          </a:solidFill>
                          <a:effectLst/>
                          <a:latin typeface="Calibri" panose="020F0502020204030204" pitchFamily="34" charset="0"/>
                        </a:rPr>
                        <a:t> Conduct regular personnel reviews to avoid inappropriate behavior by CEO and relatives. </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c</a:t>
                      </a:r>
                      <a:r>
                        <a:rPr lang="en-US" sz="1500" b="0" i="0" u="none" strike="noStrike" dirty="0">
                          <a:solidFill>
                            <a:srgbClr val="000000"/>
                          </a:solidFill>
                          <a:effectLst/>
                          <a:latin typeface="Calibri" panose="020F0502020204030204" pitchFamily="34" charset="0"/>
                        </a:rPr>
                        <a:t>. Supervise employees and managers to learn Code of Conduct on a regular basis.</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a</a:t>
                      </a:r>
                      <a:r>
                        <a:rPr lang="en-US" sz="1500" b="0" i="0" u="none" strike="noStrike" dirty="0">
                          <a:solidFill>
                            <a:srgbClr val="000000"/>
                          </a:solidFill>
                          <a:effectLst/>
                          <a:latin typeface="Calibri" panose="020F0502020204030204" pitchFamily="34" charset="0"/>
                        </a:rPr>
                        <a:t>. Code of Conduct learning days </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b.</a:t>
                      </a:r>
                      <a:r>
                        <a:rPr lang="en-US" sz="1500" b="0" i="0" u="none" strike="noStrike" dirty="0">
                          <a:solidFill>
                            <a:srgbClr val="000000"/>
                          </a:solidFill>
                          <a:effectLst/>
                          <a:latin typeface="Calibri" panose="020F0502020204030204" pitchFamily="34" charset="0"/>
                        </a:rPr>
                        <a:t> Number of behaviors that breach Code of Conduct(e.g. internal fraud, illegal guarantee, embezzlement)</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c.</a:t>
                      </a:r>
                      <a:r>
                        <a:rPr lang="en-US" sz="1500" b="0" i="0" u="none" strike="noStrike" dirty="0">
                          <a:solidFill>
                            <a:srgbClr val="000000"/>
                          </a:solidFill>
                          <a:effectLst/>
                          <a:latin typeface="Calibri" panose="020F0502020204030204" pitchFamily="34" charset="0"/>
                        </a:rPr>
                        <a:t> Educational level of new hires</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Monthly reporting</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All</a:t>
                      </a:r>
                      <a:r>
                        <a:rPr lang="zh-CN" altLang="en-US" sz="1500" b="0" i="0" u="none" strike="noStrike" dirty="0">
                          <a:solidFill>
                            <a:srgbClr val="000000"/>
                          </a:solidFill>
                          <a:effectLst/>
                          <a:latin typeface="Calibri" panose="020F0502020204030204" pitchFamily="34" charset="0"/>
                        </a:rPr>
                        <a:t> </a:t>
                      </a:r>
                      <a:r>
                        <a:rPr lang="en-US" altLang="zh-CN" sz="1500" b="0" i="0" u="none" strike="noStrike" dirty="0">
                          <a:solidFill>
                            <a:srgbClr val="000000"/>
                          </a:solidFill>
                          <a:effectLst/>
                          <a:latin typeface="Calibri" panose="020F0502020204030204" pitchFamily="34" charset="0"/>
                        </a:rPr>
                        <a:t>employees</a:t>
                      </a:r>
                      <a:r>
                        <a:rPr lang="zh-CN" altLang="en-US" sz="1500" b="0" i="0" u="none" strike="noStrike" dirty="0">
                          <a:solidFill>
                            <a:srgbClr val="000000"/>
                          </a:solidFill>
                          <a:effectLst/>
                          <a:latin typeface="Calibri" panose="020F0502020204030204" pitchFamily="34" charset="0"/>
                        </a:rPr>
                        <a:t> </a:t>
                      </a:r>
                      <a:r>
                        <a:rPr lang="en-US" altLang="zh-CN" sz="1500" b="0" i="0" u="none" strike="noStrike" dirty="0">
                          <a:solidFill>
                            <a:srgbClr val="000000"/>
                          </a:solidFill>
                          <a:effectLst/>
                          <a:latin typeface="Calibri" panose="020F0502020204030204" pitchFamily="34" charset="0"/>
                        </a:rPr>
                        <a:t>and</a:t>
                      </a:r>
                      <a:r>
                        <a:rPr lang="zh-CN" altLang="en-US" sz="1500" b="0" i="0" u="none" strike="noStrike" dirty="0">
                          <a:solidFill>
                            <a:srgbClr val="000000"/>
                          </a:solidFill>
                          <a:effectLst/>
                          <a:latin typeface="Calibri" panose="020F0502020204030204" pitchFamily="34" charset="0"/>
                        </a:rPr>
                        <a:t> </a:t>
                      </a:r>
                      <a:r>
                        <a:rPr lang="en-US" sz="1500" b="0" i="0" u="none" strike="noStrike" dirty="0">
                          <a:solidFill>
                            <a:srgbClr val="000000"/>
                          </a:solidFill>
                          <a:effectLst/>
                          <a:latin typeface="Calibri" panose="020F0502020204030204" pitchFamily="34" charset="0"/>
                        </a:rPr>
                        <a:t>Internal audit and Compliance</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a. </a:t>
                      </a:r>
                      <a:r>
                        <a:rPr lang="en-US" sz="1500" b="0" i="0" u="none" strike="noStrike" dirty="0">
                          <a:solidFill>
                            <a:srgbClr val="000000"/>
                          </a:solidFill>
                          <a:effectLst/>
                          <a:latin typeface="Calibri" panose="020F0502020204030204" pitchFamily="34" charset="0"/>
                        </a:rPr>
                        <a:t>HR Department monitor all employees </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b.</a:t>
                      </a:r>
                      <a:r>
                        <a:rPr lang="en-US" sz="1500" b="0" i="0" u="none" strike="noStrike" dirty="0">
                          <a:solidFill>
                            <a:srgbClr val="000000"/>
                          </a:solidFill>
                          <a:effectLst/>
                          <a:latin typeface="Calibri" panose="020F0502020204030204" pitchFamily="34" charset="0"/>
                        </a:rPr>
                        <a:t> Internal Audit and Compliance team monitor HR department actions and board</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9946423"/>
                  </a:ext>
                </a:extLst>
              </a:tr>
            </a:tbl>
          </a:graphicData>
        </a:graphic>
      </p:graphicFrame>
    </p:spTree>
    <p:extLst>
      <p:ext uri="{BB962C8B-B14F-4D97-AF65-F5344CB8AC3E}">
        <p14:creationId xmlns:p14="http://schemas.microsoft.com/office/powerpoint/2010/main" val="32910423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8FBE6-32AB-4E37-8B64-160867FF64F6}"/>
              </a:ext>
            </a:extLst>
          </p:cNvPr>
          <p:cNvSpPr>
            <a:spLocks noGrp="1"/>
          </p:cNvSpPr>
          <p:nvPr>
            <p:ph type="dt" sz="half" idx="10"/>
          </p:nvPr>
        </p:nvSpPr>
        <p:spPr/>
        <p:txBody>
          <a:bodyPr/>
          <a:lstStyle/>
          <a:p>
            <a:fld id="{44A38A79-093B-4F5D-948F-602268D79AD1}" type="datetime1">
              <a:rPr lang="en-US" smtClean="0"/>
              <a:t>12/5/2021</a:t>
            </a:fld>
            <a:endParaRPr lang="en-US" dirty="0"/>
          </a:p>
        </p:txBody>
      </p:sp>
      <p:sp>
        <p:nvSpPr>
          <p:cNvPr id="3" name="Slide Number Placeholder 2">
            <a:extLst>
              <a:ext uri="{FF2B5EF4-FFF2-40B4-BE49-F238E27FC236}">
                <a16:creationId xmlns:a16="http://schemas.microsoft.com/office/drawing/2014/main" id="{D7193856-70ED-4DC8-BB0D-7407F2A15117}"/>
              </a:ext>
            </a:extLst>
          </p:cNvPr>
          <p:cNvSpPr>
            <a:spLocks noGrp="1"/>
          </p:cNvSpPr>
          <p:nvPr>
            <p:ph type="sldNum" sz="quarter" idx="12"/>
          </p:nvPr>
        </p:nvSpPr>
        <p:spPr/>
        <p:txBody>
          <a:bodyPr/>
          <a:lstStyle/>
          <a:p>
            <a:fld id="{F5BC501E-15C8-4D09-BFA7-091A319F95C9}" type="slidenum">
              <a:rPr lang="en-US" smtClean="0"/>
              <a:t>12</a:t>
            </a:fld>
            <a:endParaRPr lang="en-US" dirty="0"/>
          </a:p>
        </p:txBody>
      </p:sp>
      <p:sp>
        <p:nvSpPr>
          <p:cNvPr id="5" name="TextBox 4">
            <a:extLst>
              <a:ext uri="{FF2B5EF4-FFF2-40B4-BE49-F238E27FC236}">
                <a16:creationId xmlns:a16="http://schemas.microsoft.com/office/drawing/2014/main" id="{AFC37DCD-E775-4161-A21B-1369E9009434}"/>
              </a:ext>
            </a:extLst>
          </p:cNvPr>
          <p:cNvSpPr txBox="1"/>
          <p:nvPr/>
        </p:nvSpPr>
        <p:spPr>
          <a:xfrm>
            <a:off x="559576" y="1222690"/>
            <a:ext cx="1096186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China Securities Regulatory Commission (CSRC) issued a Consent Order against HNA Group, requiring a detailed response of the actionable and project plan by end of May 2022.</a:t>
            </a:r>
            <a:br>
              <a:rPr lang="en-US" dirty="0">
                <a:ea typeface="+mn-lt"/>
                <a:cs typeface="+mn-lt"/>
              </a:rPr>
            </a:br>
            <a:br>
              <a:rPr lang="en-US" dirty="0">
                <a:ea typeface="+mn-lt"/>
                <a:cs typeface="+mn-lt"/>
              </a:rPr>
            </a:br>
            <a:r>
              <a:rPr lang="en-US" b="0" i="0" dirty="0">
                <a:solidFill>
                  <a:srgbClr val="212121"/>
                </a:solidFill>
                <a:effectLst/>
                <a:latin typeface="Source Sans Pro"/>
                <a:ea typeface="Source Sans Pro"/>
              </a:rPr>
              <a:t>The order requires the group to take comprehensive corrective actions to address identified deficiencies: </a:t>
            </a:r>
          </a:p>
          <a:p>
            <a:pPr marL="400050" indent="-400050">
              <a:buFont typeface="+mj-lt"/>
              <a:buAutoNum type="romanLcPeriod"/>
            </a:pPr>
            <a:r>
              <a:rPr lang="en-US" dirty="0">
                <a:solidFill>
                  <a:srgbClr val="212121"/>
                </a:solidFill>
                <a:latin typeface="Source Sans Pro"/>
                <a:ea typeface="Source Sans Pro"/>
              </a:rPr>
              <a:t>	The firm undergoing liquidity crunch due inappropriate expenditure on expansions and operations.</a:t>
            </a:r>
          </a:p>
          <a:p>
            <a:pPr marL="400050" indent="-400050">
              <a:buFont typeface="+mj-lt"/>
              <a:buAutoNum type="romanLcPeriod"/>
            </a:pPr>
            <a:r>
              <a:rPr lang="en-US" dirty="0">
                <a:solidFill>
                  <a:srgbClr val="212121"/>
                </a:solidFill>
                <a:latin typeface="Source Sans Pro"/>
                <a:ea typeface="Source Sans Pro"/>
              </a:rPr>
              <a:t>	The firm does not have funds reserved in cases of financial or operational failures to support Business Continuity plans.</a:t>
            </a:r>
          </a:p>
          <a:p>
            <a:pPr marL="400050" indent="-400050">
              <a:buFont typeface="+mj-lt"/>
              <a:buAutoNum type="romanLcPeriod"/>
            </a:pPr>
            <a:r>
              <a:rPr lang="en-US" dirty="0">
                <a:solidFill>
                  <a:srgbClr val="212121"/>
                </a:solidFill>
                <a:latin typeface="Source Sans Pro"/>
                <a:ea typeface="Source Sans Pro"/>
              </a:rPr>
              <a:t>The firm has missing limitations on leveraging money from local banks for overseas investments.</a:t>
            </a:r>
          </a:p>
          <a:p>
            <a:pPr marL="400050" indent="-400050">
              <a:buFont typeface="+mj-lt"/>
              <a:buAutoNum type="romanLcPeriod"/>
            </a:pPr>
            <a:r>
              <a:rPr lang="en-US" sz="1800" b="0" i="0" u="none" strike="noStrike" dirty="0">
                <a:solidFill>
                  <a:srgbClr val="000000"/>
                </a:solidFill>
                <a:effectLst/>
                <a:latin typeface="Calibri" panose="020F0502020204030204" pitchFamily="34" charset="0"/>
              </a:rPr>
              <a:t>The firm </a:t>
            </a:r>
            <a:r>
              <a:rPr lang="en-US" dirty="0">
                <a:solidFill>
                  <a:srgbClr val="000000"/>
                </a:solidFill>
                <a:latin typeface="Calibri" panose="020F0502020204030204" pitchFamily="34" charset="0"/>
              </a:rPr>
              <a:t>lacks management of assets which in turn leads to </a:t>
            </a:r>
            <a:r>
              <a:rPr lang="en-US" sz="1800" b="0" i="0" u="none" strike="noStrike" dirty="0">
                <a:solidFill>
                  <a:srgbClr val="000000"/>
                </a:solidFill>
                <a:effectLst/>
                <a:latin typeface="Calibri" panose="020F0502020204030204" pitchFamily="34" charset="0"/>
              </a:rPr>
              <a:t>growing asset depreciation.</a:t>
            </a:r>
            <a:endParaRPr lang="en-US" dirty="0">
              <a:solidFill>
                <a:srgbClr val="212121"/>
              </a:solidFill>
              <a:latin typeface="Source Sans Pro"/>
              <a:ea typeface="Source Sans Pro"/>
            </a:endParaRPr>
          </a:p>
        </p:txBody>
      </p:sp>
      <p:sp>
        <p:nvSpPr>
          <p:cNvPr id="6" name="Title 5">
            <a:extLst>
              <a:ext uri="{FF2B5EF4-FFF2-40B4-BE49-F238E27FC236}">
                <a16:creationId xmlns:a16="http://schemas.microsoft.com/office/drawing/2014/main" id="{F46EAAF6-C258-4859-A99A-656CAFBEC5BF}"/>
              </a:ext>
            </a:extLst>
          </p:cNvPr>
          <p:cNvSpPr txBox="1">
            <a:spLocks/>
          </p:cNvSpPr>
          <p:nvPr/>
        </p:nvSpPr>
        <p:spPr>
          <a:xfrm>
            <a:off x="536627" y="151579"/>
            <a:ext cx="10515600" cy="56703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t>Part B – Consent Order</a:t>
            </a:r>
          </a:p>
        </p:txBody>
      </p:sp>
      <p:sp>
        <p:nvSpPr>
          <p:cNvPr id="8" name="TextBox 7">
            <a:extLst>
              <a:ext uri="{FF2B5EF4-FFF2-40B4-BE49-F238E27FC236}">
                <a16:creationId xmlns:a16="http://schemas.microsoft.com/office/drawing/2014/main" id="{B0EDBA69-0739-4E27-9217-411F8EC2D36D}"/>
              </a:ext>
            </a:extLst>
          </p:cNvPr>
          <p:cNvSpPr txBox="1"/>
          <p:nvPr/>
        </p:nvSpPr>
        <p:spPr>
          <a:xfrm>
            <a:off x="559576" y="815354"/>
            <a:ext cx="2151017" cy="369332"/>
          </a:xfrm>
          <a:prstGeom prst="rect">
            <a:avLst/>
          </a:prstGeom>
          <a:noFill/>
        </p:spPr>
        <p:txBody>
          <a:bodyPr wrap="square" rtlCol="0">
            <a:spAutoFit/>
          </a:bodyPr>
          <a:lstStyle/>
          <a:p>
            <a:r>
              <a:rPr lang="en-IN" dirty="0"/>
              <a:t>December 1</a:t>
            </a:r>
            <a:r>
              <a:rPr lang="en-IN" baseline="30000" dirty="0"/>
              <a:t>st</a:t>
            </a:r>
            <a:r>
              <a:rPr lang="en-IN" dirty="0"/>
              <a:t>, 2021</a:t>
            </a:r>
            <a:endParaRPr lang="en-US" dirty="0"/>
          </a:p>
        </p:txBody>
      </p:sp>
    </p:spTree>
    <p:extLst>
      <p:ext uri="{BB962C8B-B14F-4D97-AF65-F5344CB8AC3E}">
        <p14:creationId xmlns:p14="http://schemas.microsoft.com/office/powerpoint/2010/main" val="25496760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C9EA16-182B-4886-A596-F35810199EAA}"/>
              </a:ext>
            </a:extLst>
          </p:cNvPr>
          <p:cNvSpPr>
            <a:spLocks noGrp="1"/>
          </p:cNvSpPr>
          <p:nvPr>
            <p:ph type="title"/>
          </p:nvPr>
        </p:nvSpPr>
        <p:spPr>
          <a:xfrm>
            <a:off x="643467" y="338493"/>
            <a:ext cx="10515600" cy="567030"/>
          </a:xfrm>
        </p:spPr>
        <p:txBody>
          <a:bodyPr>
            <a:normAutofit fontScale="90000"/>
          </a:bodyPr>
          <a:lstStyle/>
          <a:p>
            <a:r>
              <a:rPr lang="en-US" b="1" dirty="0"/>
              <a:t>Project Plan</a:t>
            </a:r>
          </a:p>
        </p:txBody>
      </p:sp>
      <p:sp>
        <p:nvSpPr>
          <p:cNvPr id="8" name="Date Placeholder 7">
            <a:extLst>
              <a:ext uri="{FF2B5EF4-FFF2-40B4-BE49-F238E27FC236}">
                <a16:creationId xmlns:a16="http://schemas.microsoft.com/office/drawing/2014/main" id="{C393E56B-E755-45DC-8E31-472C80C41219}"/>
              </a:ext>
            </a:extLst>
          </p:cNvPr>
          <p:cNvSpPr>
            <a:spLocks noGrp="1"/>
          </p:cNvSpPr>
          <p:nvPr>
            <p:ph type="dt" sz="half" idx="10"/>
          </p:nvPr>
        </p:nvSpPr>
        <p:spPr/>
        <p:txBody>
          <a:bodyPr>
            <a:normAutofit/>
          </a:bodyPr>
          <a:lstStyle/>
          <a:p>
            <a:pPr>
              <a:spcAft>
                <a:spcPts val="600"/>
              </a:spcAft>
            </a:pPr>
            <a:fld id="{134C6CB6-2B91-4C15-AF1D-590C113EDC64}" type="datetime1">
              <a:rPr lang="en-US" b="1" smtClean="0"/>
              <a:t>12/5/2021</a:t>
            </a:fld>
            <a:endParaRPr lang="en-US" b="1" dirty="0"/>
          </a:p>
        </p:txBody>
      </p:sp>
      <p:sp>
        <p:nvSpPr>
          <p:cNvPr id="9" name="Slide Number Placeholder 8">
            <a:extLst>
              <a:ext uri="{FF2B5EF4-FFF2-40B4-BE49-F238E27FC236}">
                <a16:creationId xmlns:a16="http://schemas.microsoft.com/office/drawing/2014/main" id="{CFD99A50-2B61-4A9E-BBC6-D0FF3F21DCE3}"/>
              </a:ext>
            </a:extLst>
          </p:cNvPr>
          <p:cNvSpPr>
            <a:spLocks noGrp="1"/>
          </p:cNvSpPr>
          <p:nvPr>
            <p:ph type="sldNum" sz="quarter" idx="12"/>
          </p:nvPr>
        </p:nvSpPr>
        <p:spPr/>
        <p:txBody>
          <a:bodyPr>
            <a:normAutofit/>
          </a:bodyPr>
          <a:lstStyle/>
          <a:p>
            <a:pPr>
              <a:spcAft>
                <a:spcPts val="600"/>
              </a:spcAft>
            </a:pPr>
            <a:fld id="{F5BC501E-15C8-4D09-BFA7-091A319F95C9}" type="slidenum">
              <a:rPr lang="en-US" b="1" smtClean="0"/>
              <a:pPr>
                <a:spcAft>
                  <a:spcPts val="600"/>
                </a:spcAft>
              </a:pPr>
              <a:t>13</a:t>
            </a:fld>
            <a:endParaRPr lang="en-US" b="1" dirty="0"/>
          </a:p>
        </p:txBody>
      </p:sp>
      <p:pic>
        <p:nvPicPr>
          <p:cNvPr id="4" name="Picture 3">
            <a:extLst>
              <a:ext uri="{FF2B5EF4-FFF2-40B4-BE49-F238E27FC236}">
                <a16:creationId xmlns:a16="http://schemas.microsoft.com/office/drawing/2014/main" id="{4BB926EB-FF6C-4B5C-A712-FDCB097551DD}"/>
              </a:ext>
            </a:extLst>
          </p:cNvPr>
          <p:cNvPicPr>
            <a:picLocks noChangeAspect="1"/>
          </p:cNvPicPr>
          <p:nvPr/>
        </p:nvPicPr>
        <p:blipFill>
          <a:blip r:embed="rId3"/>
          <a:stretch>
            <a:fillRect/>
          </a:stretch>
        </p:blipFill>
        <p:spPr>
          <a:xfrm>
            <a:off x="643466" y="905523"/>
            <a:ext cx="10766213" cy="5286152"/>
          </a:xfrm>
          <a:prstGeom prst="rect">
            <a:avLst/>
          </a:prstGeom>
          <a:ln>
            <a:solidFill>
              <a:schemeClr val="tx1"/>
            </a:solidFill>
          </a:ln>
        </p:spPr>
      </p:pic>
    </p:spTree>
    <p:extLst>
      <p:ext uri="{BB962C8B-B14F-4D97-AF65-F5344CB8AC3E}">
        <p14:creationId xmlns:p14="http://schemas.microsoft.com/office/powerpoint/2010/main" val="10152727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CC60DA0-A776-4825-92AB-2DF065BB88D3}"/>
              </a:ext>
            </a:extLst>
          </p:cNvPr>
          <p:cNvSpPr>
            <a:spLocks noGrp="1"/>
          </p:cNvSpPr>
          <p:nvPr>
            <p:ph type="dt" sz="half" idx="10"/>
          </p:nvPr>
        </p:nvSpPr>
        <p:spPr/>
        <p:txBody>
          <a:bodyPr/>
          <a:lstStyle/>
          <a:p>
            <a:fld id="{E9B5FA15-865C-4ADF-9EAF-56C8EA34A23E}" type="datetime1">
              <a:rPr lang="en-US" smtClean="0"/>
              <a:t>12/5/2021</a:t>
            </a:fld>
            <a:endParaRPr lang="en-US" dirty="0"/>
          </a:p>
        </p:txBody>
      </p:sp>
      <p:sp>
        <p:nvSpPr>
          <p:cNvPr id="4" name="Slide Number Placeholder 3">
            <a:extLst>
              <a:ext uri="{FF2B5EF4-FFF2-40B4-BE49-F238E27FC236}">
                <a16:creationId xmlns:a16="http://schemas.microsoft.com/office/drawing/2014/main" id="{16333766-E712-4C76-8461-B922B0925676}"/>
              </a:ext>
            </a:extLst>
          </p:cNvPr>
          <p:cNvSpPr>
            <a:spLocks noGrp="1"/>
          </p:cNvSpPr>
          <p:nvPr>
            <p:ph type="sldNum" sz="quarter" idx="12"/>
          </p:nvPr>
        </p:nvSpPr>
        <p:spPr/>
        <p:txBody>
          <a:bodyPr/>
          <a:lstStyle/>
          <a:p>
            <a:fld id="{F5BC501E-15C8-4D09-BFA7-091A319F95C9}" type="slidenum">
              <a:rPr lang="en-US" smtClean="0"/>
              <a:t>14</a:t>
            </a:fld>
            <a:endParaRPr lang="en-US" dirty="0"/>
          </a:p>
        </p:txBody>
      </p:sp>
      <p:sp>
        <p:nvSpPr>
          <p:cNvPr id="5" name="TextBox 4">
            <a:extLst>
              <a:ext uri="{FF2B5EF4-FFF2-40B4-BE49-F238E27FC236}">
                <a16:creationId xmlns:a16="http://schemas.microsoft.com/office/drawing/2014/main" id="{962EF484-EB0A-4032-8DF3-DECB490238AE}"/>
              </a:ext>
            </a:extLst>
          </p:cNvPr>
          <p:cNvSpPr txBox="1"/>
          <p:nvPr/>
        </p:nvSpPr>
        <p:spPr>
          <a:xfrm>
            <a:off x="4222726" y="905523"/>
            <a:ext cx="7675604" cy="313932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ea typeface="+mn-lt"/>
                <a:cs typeface="+mn-lt"/>
              </a:rPr>
              <a:t>Explain the phases:</a:t>
            </a:r>
          </a:p>
          <a:p>
            <a:pPr marL="742950" lvl="1" indent="-285750">
              <a:buFont typeface="Arial,Sans-Serif"/>
              <a:buChar char="•"/>
            </a:pPr>
            <a:r>
              <a:rPr lang="en-US" dirty="0">
                <a:ea typeface="+mn-lt"/>
                <a:cs typeface="+mn-lt"/>
              </a:rPr>
              <a:t>At this stage, we are doing individual Gap Analysis for the deficiencies that is highlighted in the consent order</a:t>
            </a:r>
            <a:endParaRPr lang="en-US" dirty="0"/>
          </a:p>
          <a:p>
            <a:pPr marL="285750" indent="-285750">
              <a:buFont typeface="Arial"/>
              <a:buChar char="•"/>
            </a:pPr>
            <a:r>
              <a:rPr lang="en-US" dirty="0">
                <a:ea typeface="+mn-lt"/>
                <a:cs typeface="+mn-lt"/>
              </a:rPr>
              <a:t>Involving parties:</a:t>
            </a:r>
          </a:p>
          <a:p>
            <a:pPr marL="742950" lvl="1" indent="-285750">
              <a:buFont typeface="Arial"/>
              <a:buChar char="•"/>
            </a:pPr>
            <a:r>
              <a:rPr lang="en-US" dirty="0">
                <a:ea typeface="+mn-lt"/>
                <a:cs typeface="+mn-lt"/>
              </a:rPr>
              <a:t>Business unit – Project owner</a:t>
            </a:r>
          </a:p>
          <a:p>
            <a:pPr marL="742950" lvl="1" indent="-285750">
              <a:buFont typeface="Arial"/>
              <a:buChar char="•"/>
            </a:pPr>
            <a:r>
              <a:rPr lang="en-US" dirty="0">
                <a:ea typeface="+mn-lt"/>
                <a:cs typeface="+mn-lt"/>
              </a:rPr>
              <a:t>Internal Audit – Oversight </a:t>
            </a:r>
          </a:p>
          <a:p>
            <a:pPr marL="742950" lvl="1" indent="-285750">
              <a:buFont typeface="Arial"/>
              <a:buChar char="•"/>
            </a:pPr>
            <a:r>
              <a:rPr lang="en-US" dirty="0">
                <a:ea typeface="+mn-lt"/>
                <a:cs typeface="+mn-lt"/>
              </a:rPr>
              <a:t>Risk management – To assess risk in the current policies</a:t>
            </a:r>
            <a:endParaRPr lang="en-US" dirty="0">
              <a:cs typeface="Calibri" panose="020F0502020204030204"/>
            </a:endParaRPr>
          </a:p>
          <a:p>
            <a:pPr marL="285750" indent="-285750">
              <a:buFont typeface="Arial"/>
              <a:buChar char="•"/>
            </a:pPr>
            <a:r>
              <a:rPr lang="en-US" dirty="0">
                <a:ea typeface="+mn-lt"/>
                <a:cs typeface="+mn-lt"/>
              </a:rPr>
              <a:t>Resources:</a:t>
            </a:r>
          </a:p>
          <a:p>
            <a:pPr marL="742950" lvl="1" indent="-285750">
              <a:buFont typeface="Arial"/>
              <a:buChar char="•"/>
            </a:pPr>
            <a:r>
              <a:rPr lang="en-US" dirty="0">
                <a:ea typeface="+mn-lt"/>
                <a:cs typeface="+mn-lt"/>
              </a:rPr>
              <a:t>4 analysts (2 from </a:t>
            </a:r>
            <a:r>
              <a:rPr lang="en-US" altLang="zh-CN" dirty="0">
                <a:ea typeface="+mn-lt"/>
                <a:cs typeface="+mn-lt"/>
              </a:rPr>
              <a:t>business</a:t>
            </a:r>
            <a:r>
              <a:rPr lang="zh-CN" altLang="en-US" dirty="0">
                <a:ea typeface="+mn-lt"/>
                <a:cs typeface="+mn-lt"/>
              </a:rPr>
              <a:t> </a:t>
            </a:r>
            <a:r>
              <a:rPr lang="en-US" altLang="zh-CN" dirty="0">
                <a:ea typeface="+mn-lt"/>
                <a:cs typeface="+mn-lt"/>
              </a:rPr>
              <a:t>unit</a:t>
            </a:r>
            <a:r>
              <a:rPr lang="zh-CN" altLang="en-US" dirty="0">
                <a:solidFill>
                  <a:srgbClr val="FF0000"/>
                </a:solidFill>
                <a:ea typeface="+mn-lt"/>
                <a:cs typeface="+mn-lt"/>
              </a:rPr>
              <a:t> </a:t>
            </a:r>
            <a:r>
              <a:rPr lang="en-US" dirty="0">
                <a:ea typeface="+mn-lt"/>
                <a:cs typeface="+mn-lt"/>
              </a:rPr>
              <a:t>and 2 from risk management)</a:t>
            </a:r>
          </a:p>
          <a:p>
            <a:pPr marL="742950" lvl="1" indent="-285750">
              <a:buFont typeface="Arial"/>
              <a:buChar char="•"/>
            </a:pPr>
            <a:r>
              <a:rPr lang="en-US" dirty="0">
                <a:ea typeface="+mn-lt"/>
                <a:cs typeface="+mn-lt"/>
              </a:rPr>
              <a:t>2 leads (1 from each business department and risk management)</a:t>
            </a:r>
          </a:p>
          <a:p>
            <a:pPr marL="742950" lvl="1" indent="-285750">
              <a:buFont typeface="Arial"/>
              <a:buChar char="•"/>
            </a:pPr>
            <a:r>
              <a:rPr lang="en-US" dirty="0">
                <a:ea typeface="+mn-lt"/>
                <a:cs typeface="+mn-lt"/>
              </a:rPr>
              <a:t>1 manager (from business unit)</a:t>
            </a:r>
          </a:p>
        </p:txBody>
      </p:sp>
      <p:pic>
        <p:nvPicPr>
          <p:cNvPr id="6" name="Picture 6">
            <a:extLst>
              <a:ext uri="{FF2B5EF4-FFF2-40B4-BE49-F238E27FC236}">
                <a16:creationId xmlns:a16="http://schemas.microsoft.com/office/drawing/2014/main" id="{FB8298A8-26CC-4784-AB59-215ECC3A861C}"/>
              </a:ext>
            </a:extLst>
          </p:cNvPr>
          <p:cNvPicPr>
            <a:picLocks noChangeAspect="1"/>
          </p:cNvPicPr>
          <p:nvPr/>
        </p:nvPicPr>
        <p:blipFill>
          <a:blip r:embed="rId3"/>
          <a:stretch>
            <a:fillRect/>
          </a:stretch>
        </p:blipFill>
        <p:spPr>
          <a:xfrm>
            <a:off x="643467" y="910339"/>
            <a:ext cx="3103444" cy="5165124"/>
          </a:xfrm>
          <a:prstGeom prst="rect">
            <a:avLst/>
          </a:prstGeom>
          <a:ln>
            <a:solidFill>
              <a:schemeClr val="tx1"/>
            </a:solidFill>
          </a:ln>
        </p:spPr>
      </p:pic>
      <p:sp>
        <p:nvSpPr>
          <p:cNvPr id="7" name="Title 5">
            <a:extLst>
              <a:ext uri="{FF2B5EF4-FFF2-40B4-BE49-F238E27FC236}">
                <a16:creationId xmlns:a16="http://schemas.microsoft.com/office/drawing/2014/main" id="{7559350D-1D38-48C3-98E5-F4C964F9A78D}"/>
              </a:ext>
            </a:extLst>
          </p:cNvPr>
          <p:cNvSpPr txBox="1">
            <a:spLocks/>
          </p:cNvSpPr>
          <p:nvPr/>
        </p:nvSpPr>
        <p:spPr>
          <a:xfrm>
            <a:off x="643467"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Phase 1 - </a:t>
            </a:r>
            <a:r>
              <a:rPr lang="en-US" b="1" dirty="0">
                <a:ea typeface="+mn-lt"/>
                <a:cs typeface="+mn-lt"/>
              </a:rPr>
              <a:t>Gap Analysis</a:t>
            </a:r>
            <a:endParaRPr lang="en-US" dirty="0"/>
          </a:p>
          <a:p>
            <a:endParaRPr lang="en-US" b="1" dirty="0"/>
          </a:p>
        </p:txBody>
      </p:sp>
    </p:spTree>
    <p:extLst>
      <p:ext uri="{BB962C8B-B14F-4D97-AF65-F5344CB8AC3E}">
        <p14:creationId xmlns:p14="http://schemas.microsoft.com/office/powerpoint/2010/main" val="6838320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98003-81A6-4929-8405-21606F6C1539}"/>
              </a:ext>
            </a:extLst>
          </p:cNvPr>
          <p:cNvSpPr>
            <a:spLocks noGrp="1"/>
          </p:cNvSpPr>
          <p:nvPr>
            <p:ph type="dt" sz="half" idx="10"/>
          </p:nvPr>
        </p:nvSpPr>
        <p:spPr/>
        <p:txBody>
          <a:bodyPr/>
          <a:lstStyle/>
          <a:p>
            <a:fld id="{D3E28525-4461-4364-A5E0-9B639D3E5DF1}" type="datetime1">
              <a:rPr lang="en-US" smtClean="0"/>
              <a:t>12/5/2021</a:t>
            </a:fld>
            <a:endParaRPr lang="en-US" dirty="0"/>
          </a:p>
        </p:txBody>
      </p:sp>
      <p:sp>
        <p:nvSpPr>
          <p:cNvPr id="3" name="Slide Number Placeholder 2">
            <a:extLst>
              <a:ext uri="{FF2B5EF4-FFF2-40B4-BE49-F238E27FC236}">
                <a16:creationId xmlns:a16="http://schemas.microsoft.com/office/drawing/2014/main" id="{213A8CF1-5A33-4C21-A75F-D54F85654563}"/>
              </a:ext>
            </a:extLst>
          </p:cNvPr>
          <p:cNvSpPr>
            <a:spLocks noGrp="1"/>
          </p:cNvSpPr>
          <p:nvPr>
            <p:ph type="sldNum" sz="quarter" idx="12"/>
          </p:nvPr>
        </p:nvSpPr>
        <p:spPr/>
        <p:txBody>
          <a:bodyPr/>
          <a:lstStyle/>
          <a:p>
            <a:fld id="{F5BC501E-15C8-4D09-BFA7-091A319F95C9}" type="slidenum">
              <a:rPr lang="en-US" smtClean="0"/>
              <a:t>15</a:t>
            </a:fld>
            <a:endParaRPr lang="en-US" dirty="0"/>
          </a:p>
        </p:txBody>
      </p:sp>
      <p:pic>
        <p:nvPicPr>
          <p:cNvPr id="4" name="Picture 4" descr="A picture containing text&#10;&#10;Description automatically generated">
            <a:extLst>
              <a:ext uri="{FF2B5EF4-FFF2-40B4-BE49-F238E27FC236}">
                <a16:creationId xmlns:a16="http://schemas.microsoft.com/office/drawing/2014/main" id="{31405261-F498-4913-8C31-F547D7AC5C07}"/>
              </a:ext>
            </a:extLst>
          </p:cNvPr>
          <p:cNvPicPr>
            <a:picLocks noChangeAspect="1"/>
          </p:cNvPicPr>
          <p:nvPr/>
        </p:nvPicPr>
        <p:blipFill>
          <a:blip r:embed="rId3"/>
          <a:stretch>
            <a:fillRect/>
          </a:stretch>
        </p:blipFill>
        <p:spPr>
          <a:xfrm>
            <a:off x="643467" y="803043"/>
            <a:ext cx="2934638" cy="5185718"/>
          </a:xfrm>
          <a:prstGeom prst="rect">
            <a:avLst/>
          </a:prstGeom>
          <a:ln>
            <a:solidFill>
              <a:schemeClr val="tx1"/>
            </a:solidFill>
          </a:ln>
        </p:spPr>
      </p:pic>
      <p:sp>
        <p:nvSpPr>
          <p:cNvPr id="5" name="TextBox 4">
            <a:extLst>
              <a:ext uri="{FF2B5EF4-FFF2-40B4-BE49-F238E27FC236}">
                <a16:creationId xmlns:a16="http://schemas.microsoft.com/office/drawing/2014/main" id="{191C3EBC-6529-4587-87D5-604CB04EA5D3}"/>
              </a:ext>
            </a:extLst>
          </p:cNvPr>
          <p:cNvSpPr txBox="1"/>
          <p:nvPr/>
        </p:nvSpPr>
        <p:spPr>
          <a:xfrm>
            <a:off x="4163797" y="803043"/>
            <a:ext cx="669736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ea typeface="+mn-lt"/>
                <a:cs typeface="+mn-lt"/>
              </a:rPr>
              <a:t>Explain the phases:</a:t>
            </a:r>
          </a:p>
          <a:p>
            <a:pPr marL="742950" lvl="1" indent="-285750">
              <a:buFont typeface="Arial,Sans-Serif"/>
              <a:buChar char="•"/>
            </a:pPr>
            <a:r>
              <a:rPr lang="en-US" altLang="zh-CN" dirty="0">
                <a:ea typeface="+mn-lt"/>
                <a:cs typeface="+mn-lt"/>
              </a:rPr>
              <a:t>I</a:t>
            </a:r>
            <a:r>
              <a:rPr lang="en-US" dirty="0">
                <a:ea typeface="+mn-lt"/>
                <a:cs typeface="+mn-lt"/>
              </a:rPr>
              <a:t>n order to have a more compliance environment, it is necessary to hire external parties who are familiar with the financial area to help us find out deficiencies and build up new policies.</a:t>
            </a:r>
            <a:r>
              <a:rPr lang="zh-CN" altLang="en-US" dirty="0">
                <a:ea typeface="+mn-lt"/>
                <a:cs typeface="+mn-lt"/>
              </a:rPr>
              <a:t> </a:t>
            </a:r>
            <a:endParaRPr lang="en-US" dirty="0"/>
          </a:p>
          <a:p>
            <a:pPr marL="742950" lvl="1" indent="-285750">
              <a:buFont typeface="Arial,Sans-Serif"/>
              <a:buChar char="•"/>
            </a:pPr>
            <a:r>
              <a:rPr lang="en-US" dirty="0">
                <a:ea typeface="+mn-lt"/>
                <a:cs typeface="+mn-lt"/>
              </a:rPr>
              <a:t>Business unit, Risk department and external consulting should work together to make up policy and procedure which suits the HNA company culture</a:t>
            </a:r>
          </a:p>
          <a:p>
            <a:pPr marL="742950" lvl="1" indent="-285750">
              <a:buFont typeface="Arial,Sans-Serif"/>
              <a:buChar char="•"/>
            </a:pPr>
            <a:r>
              <a:rPr lang="en-US" dirty="0">
                <a:ea typeface="+mn-lt"/>
                <a:cs typeface="+mn-lt"/>
              </a:rPr>
              <a:t>Also, it is necessary to hire individuals with rich experiences on the Business unit field to provide the company with timely suggestions</a:t>
            </a:r>
          </a:p>
          <a:p>
            <a:pPr marL="285750" indent="-285750">
              <a:buFont typeface="Arial"/>
              <a:buChar char="•"/>
            </a:pPr>
            <a:r>
              <a:rPr lang="en-US" dirty="0">
                <a:ea typeface="+mn-lt"/>
                <a:cs typeface="+mn-lt"/>
              </a:rPr>
              <a:t>Involving parties:</a:t>
            </a:r>
            <a:endParaRPr lang="en-US" dirty="0"/>
          </a:p>
          <a:p>
            <a:pPr marL="742950" lvl="1" indent="-285750">
              <a:buFont typeface="Arial"/>
              <a:buChar char="•"/>
            </a:pPr>
            <a:r>
              <a:rPr lang="en-US" dirty="0">
                <a:ea typeface="+mn-lt"/>
                <a:cs typeface="+mn-lt"/>
              </a:rPr>
              <a:t>Business unit, Risk department, Internal audit, HR, The board</a:t>
            </a:r>
          </a:p>
          <a:p>
            <a:pPr marL="742950" lvl="1" indent="-285750">
              <a:buFont typeface="Arial"/>
              <a:buChar char="•"/>
            </a:pPr>
            <a:r>
              <a:rPr lang="en-US" dirty="0">
                <a:ea typeface="+mn-lt"/>
                <a:cs typeface="+mn-lt"/>
              </a:rPr>
              <a:t>External consulting company</a:t>
            </a:r>
          </a:p>
          <a:p>
            <a:pPr marL="285750" indent="-285750">
              <a:buFont typeface="Arial"/>
              <a:buChar char="•"/>
            </a:pPr>
            <a:r>
              <a:rPr lang="en-US" dirty="0">
                <a:ea typeface="+mn-lt"/>
                <a:cs typeface="+mn-lt"/>
              </a:rPr>
              <a:t>Resources:</a:t>
            </a:r>
          </a:p>
          <a:p>
            <a:pPr marL="742950" lvl="1" indent="-285750">
              <a:buFont typeface="Arial"/>
              <a:buChar char="•"/>
            </a:pPr>
            <a:r>
              <a:rPr lang="en-US" dirty="0">
                <a:ea typeface="+mn-lt"/>
                <a:cs typeface="+mn-lt"/>
              </a:rPr>
              <a:t>4 External parties </a:t>
            </a:r>
          </a:p>
          <a:p>
            <a:pPr marL="742950" lvl="1" indent="-285750">
              <a:buFont typeface="Arial"/>
              <a:buChar char="•"/>
            </a:pPr>
            <a:r>
              <a:rPr lang="en-US" dirty="0">
                <a:ea typeface="+mn-lt"/>
                <a:cs typeface="+mn-lt"/>
              </a:rPr>
              <a:t>2 new hiring expertise</a:t>
            </a:r>
          </a:p>
          <a:p>
            <a:pPr marL="285750" indent="-285750">
              <a:buFont typeface="Arial"/>
              <a:buChar char="•"/>
            </a:pPr>
            <a:endParaRPr lang="en-US" dirty="0">
              <a:cs typeface="Calibri"/>
            </a:endParaRPr>
          </a:p>
        </p:txBody>
      </p:sp>
      <p:sp>
        <p:nvSpPr>
          <p:cNvPr id="7" name="Title 5">
            <a:extLst>
              <a:ext uri="{FF2B5EF4-FFF2-40B4-BE49-F238E27FC236}">
                <a16:creationId xmlns:a16="http://schemas.microsoft.com/office/drawing/2014/main" id="{332111A6-FD39-4163-85C3-B853475F64B6}"/>
              </a:ext>
            </a:extLst>
          </p:cNvPr>
          <p:cNvSpPr txBox="1">
            <a:spLocks/>
          </p:cNvSpPr>
          <p:nvPr/>
        </p:nvSpPr>
        <p:spPr>
          <a:xfrm>
            <a:off x="643467"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Phase 2 - </a:t>
            </a:r>
            <a:r>
              <a:rPr lang="en-US" b="1" dirty="0">
                <a:ea typeface="+mn-lt"/>
                <a:cs typeface="+mn-lt"/>
              </a:rPr>
              <a:t>Consulting</a:t>
            </a:r>
            <a:endParaRPr lang="en-US" dirty="0">
              <a:ea typeface="+mn-lt"/>
              <a:cs typeface="+mn-lt"/>
            </a:endParaRPr>
          </a:p>
          <a:p>
            <a:endParaRPr lang="en-US" b="1" dirty="0"/>
          </a:p>
        </p:txBody>
      </p:sp>
    </p:spTree>
    <p:extLst>
      <p:ext uri="{BB962C8B-B14F-4D97-AF65-F5344CB8AC3E}">
        <p14:creationId xmlns:p14="http://schemas.microsoft.com/office/powerpoint/2010/main" val="38843676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9D2F5-7463-447A-8555-EC2F23F092D5}"/>
              </a:ext>
            </a:extLst>
          </p:cNvPr>
          <p:cNvSpPr>
            <a:spLocks noGrp="1"/>
          </p:cNvSpPr>
          <p:nvPr>
            <p:ph type="dt" sz="half" idx="10"/>
          </p:nvPr>
        </p:nvSpPr>
        <p:spPr/>
        <p:txBody>
          <a:bodyPr/>
          <a:lstStyle/>
          <a:p>
            <a:fld id="{F571B57C-C1F0-4AF7-B92D-CCE79B771984}" type="datetime1">
              <a:rPr lang="en-US" smtClean="0"/>
              <a:t>12/5/2021</a:t>
            </a:fld>
            <a:endParaRPr lang="en-US" dirty="0"/>
          </a:p>
        </p:txBody>
      </p:sp>
      <p:sp>
        <p:nvSpPr>
          <p:cNvPr id="3" name="Slide Number Placeholder 2">
            <a:extLst>
              <a:ext uri="{FF2B5EF4-FFF2-40B4-BE49-F238E27FC236}">
                <a16:creationId xmlns:a16="http://schemas.microsoft.com/office/drawing/2014/main" id="{F32B2268-B55B-4C0F-9F08-9042D6A12450}"/>
              </a:ext>
            </a:extLst>
          </p:cNvPr>
          <p:cNvSpPr>
            <a:spLocks noGrp="1"/>
          </p:cNvSpPr>
          <p:nvPr>
            <p:ph type="sldNum" sz="quarter" idx="12"/>
          </p:nvPr>
        </p:nvSpPr>
        <p:spPr/>
        <p:txBody>
          <a:bodyPr/>
          <a:lstStyle/>
          <a:p>
            <a:fld id="{F5BC501E-15C8-4D09-BFA7-091A319F95C9}" type="slidenum">
              <a:rPr lang="en-US" smtClean="0"/>
              <a:t>16</a:t>
            </a:fld>
            <a:endParaRPr lang="en-US" dirty="0"/>
          </a:p>
        </p:txBody>
      </p:sp>
      <p:pic>
        <p:nvPicPr>
          <p:cNvPr id="4" name="Picture 4" descr="A picture containing text&#10;&#10;Description automatically generated">
            <a:extLst>
              <a:ext uri="{FF2B5EF4-FFF2-40B4-BE49-F238E27FC236}">
                <a16:creationId xmlns:a16="http://schemas.microsoft.com/office/drawing/2014/main" id="{082A25CD-3BDB-4FF7-AB66-9D4F84EBAF66}"/>
              </a:ext>
            </a:extLst>
          </p:cNvPr>
          <p:cNvPicPr>
            <a:picLocks noChangeAspect="1"/>
          </p:cNvPicPr>
          <p:nvPr/>
        </p:nvPicPr>
        <p:blipFill>
          <a:blip r:embed="rId3"/>
          <a:stretch>
            <a:fillRect/>
          </a:stretch>
        </p:blipFill>
        <p:spPr>
          <a:xfrm>
            <a:off x="643467" y="854365"/>
            <a:ext cx="3072426" cy="5386873"/>
          </a:xfrm>
          <a:prstGeom prst="rect">
            <a:avLst/>
          </a:prstGeom>
          <a:ln>
            <a:solidFill>
              <a:schemeClr val="tx1"/>
            </a:solidFill>
          </a:ln>
        </p:spPr>
      </p:pic>
      <p:sp>
        <p:nvSpPr>
          <p:cNvPr id="5" name="TextBox 4">
            <a:extLst>
              <a:ext uri="{FF2B5EF4-FFF2-40B4-BE49-F238E27FC236}">
                <a16:creationId xmlns:a16="http://schemas.microsoft.com/office/drawing/2014/main" id="{239FD89B-660A-4AF8-819B-2559889E227F}"/>
              </a:ext>
            </a:extLst>
          </p:cNvPr>
          <p:cNvSpPr txBox="1"/>
          <p:nvPr/>
        </p:nvSpPr>
        <p:spPr>
          <a:xfrm>
            <a:off x="4208809" y="854365"/>
            <a:ext cx="670765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ea typeface="+mn-lt"/>
                <a:cs typeface="+mn-lt"/>
              </a:rPr>
              <a:t>Explain the phases:</a:t>
            </a:r>
          </a:p>
          <a:p>
            <a:pPr marL="742950" lvl="1" indent="-285750">
              <a:buFont typeface="Arial,Sans-Serif"/>
              <a:buChar char="•"/>
            </a:pPr>
            <a:r>
              <a:rPr lang="en-US" dirty="0">
                <a:ea typeface="+mn-lt"/>
                <a:cs typeface="+mn-lt"/>
              </a:rPr>
              <a:t>Combine the findings and consultants' suggestions to develop a new requirement for the existing deficiencies.</a:t>
            </a:r>
          </a:p>
          <a:p>
            <a:pPr marL="285750" indent="-285750">
              <a:buFont typeface="Arial"/>
              <a:buChar char="•"/>
            </a:pPr>
            <a:r>
              <a:rPr lang="en-US" dirty="0">
                <a:ea typeface="+mn-lt"/>
                <a:cs typeface="+mn-lt"/>
              </a:rPr>
              <a:t>Involving parties:</a:t>
            </a:r>
            <a:endParaRPr lang="en-US" dirty="0"/>
          </a:p>
          <a:p>
            <a:pPr marL="742950" lvl="1" indent="-285750">
              <a:buFont typeface="Arial"/>
              <a:buChar char="•"/>
            </a:pPr>
            <a:r>
              <a:rPr lang="en-US" dirty="0">
                <a:ea typeface="+mn-lt"/>
                <a:cs typeface="+mn-lt"/>
              </a:rPr>
              <a:t>Business unit – Action plan owner</a:t>
            </a:r>
          </a:p>
          <a:p>
            <a:pPr marL="742950" lvl="1" indent="-285750">
              <a:buFont typeface="Arial"/>
              <a:buChar char="•"/>
            </a:pPr>
            <a:r>
              <a:rPr lang="en-US" dirty="0">
                <a:ea typeface="+mn-lt"/>
                <a:cs typeface="+mn-lt"/>
              </a:rPr>
              <a:t>Risk management – Advisory</a:t>
            </a:r>
          </a:p>
          <a:p>
            <a:pPr marL="742950" lvl="1" indent="-285750">
              <a:buFont typeface="Arial"/>
              <a:buChar char="•"/>
            </a:pPr>
            <a:r>
              <a:rPr lang="en-US" dirty="0">
                <a:ea typeface="+mn-lt"/>
                <a:cs typeface="+mn-lt"/>
              </a:rPr>
              <a:t>Internal Audit – Monitoring</a:t>
            </a:r>
            <a:endParaRPr lang="en-US" dirty="0">
              <a:cs typeface="Calibri"/>
            </a:endParaRPr>
          </a:p>
          <a:p>
            <a:pPr marL="285750" indent="-285750">
              <a:buFont typeface="Arial"/>
              <a:buChar char="•"/>
            </a:pPr>
            <a:r>
              <a:rPr lang="en-US" dirty="0">
                <a:ea typeface="+mn-lt"/>
                <a:cs typeface="+mn-lt"/>
              </a:rPr>
              <a:t>Resources:</a:t>
            </a:r>
          </a:p>
          <a:p>
            <a:pPr marL="742950" lvl="1" indent="-285750">
              <a:buFont typeface="Arial"/>
              <a:buChar char="•"/>
            </a:pPr>
            <a:r>
              <a:rPr lang="en-US" dirty="0">
                <a:ea typeface="+mn-lt"/>
                <a:cs typeface="+mn-lt"/>
              </a:rPr>
              <a:t>3 analysts (3 from Business unit and1 from risk management)</a:t>
            </a:r>
          </a:p>
          <a:p>
            <a:pPr marL="742950" lvl="1" indent="-285750">
              <a:buFont typeface="Arial"/>
              <a:buChar char="•"/>
            </a:pPr>
            <a:r>
              <a:rPr lang="en-US" dirty="0">
                <a:ea typeface="+mn-lt"/>
                <a:cs typeface="+mn-lt"/>
              </a:rPr>
              <a:t>2 leads (1 from each Legal and internal audit)</a:t>
            </a:r>
            <a:endParaRPr lang="en-US" dirty="0">
              <a:cs typeface="Calibri" panose="020F0502020204030204"/>
            </a:endParaRPr>
          </a:p>
          <a:p>
            <a:pPr marL="742950" lvl="1" indent="-285750">
              <a:buFont typeface="Arial"/>
              <a:buChar char="•"/>
            </a:pPr>
            <a:r>
              <a:rPr lang="en-US" dirty="0">
                <a:ea typeface="+mn-lt"/>
                <a:cs typeface="+mn-lt"/>
              </a:rPr>
              <a:t>2 manager (1 from each internal audit and risk management)</a:t>
            </a:r>
          </a:p>
          <a:p>
            <a:pPr marL="285750" indent="-285750">
              <a:buFont typeface="Arial"/>
              <a:buChar char="•"/>
            </a:pPr>
            <a:endParaRPr lang="en-US" dirty="0">
              <a:cs typeface="Calibri"/>
            </a:endParaRPr>
          </a:p>
          <a:p>
            <a:br>
              <a:rPr lang="en-US" dirty="0"/>
            </a:br>
            <a:endParaRPr lang="en-US" dirty="0"/>
          </a:p>
          <a:p>
            <a:pPr algn="l"/>
            <a:endParaRPr lang="en-US" dirty="0">
              <a:cs typeface="Calibri"/>
            </a:endParaRPr>
          </a:p>
        </p:txBody>
      </p:sp>
      <p:sp>
        <p:nvSpPr>
          <p:cNvPr id="6" name="Title 5">
            <a:extLst>
              <a:ext uri="{FF2B5EF4-FFF2-40B4-BE49-F238E27FC236}">
                <a16:creationId xmlns:a16="http://schemas.microsoft.com/office/drawing/2014/main" id="{23D567DA-16BE-4067-B739-A41D2FEB44E7}"/>
              </a:ext>
            </a:extLst>
          </p:cNvPr>
          <p:cNvSpPr txBox="1">
            <a:spLocks/>
          </p:cNvSpPr>
          <p:nvPr/>
        </p:nvSpPr>
        <p:spPr>
          <a:xfrm>
            <a:off x="643467"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Phase 3 - </a:t>
            </a:r>
            <a:r>
              <a:rPr lang="en-US" b="1" dirty="0">
                <a:ea typeface="+mn-lt"/>
                <a:cs typeface="+mn-lt"/>
              </a:rPr>
              <a:t>Correction</a:t>
            </a:r>
            <a:endParaRPr lang="en-US" dirty="0">
              <a:ea typeface="+mn-lt"/>
              <a:cs typeface="+mn-lt"/>
            </a:endParaRPr>
          </a:p>
          <a:p>
            <a:endParaRPr lang="en-US" b="1" dirty="0"/>
          </a:p>
        </p:txBody>
      </p:sp>
    </p:spTree>
    <p:extLst>
      <p:ext uri="{BB962C8B-B14F-4D97-AF65-F5344CB8AC3E}">
        <p14:creationId xmlns:p14="http://schemas.microsoft.com/office/powerpoint/2010/main" val="24426414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742D1-74F2-477C-80CD-8E9CAABC417F}"/>
              </a:ext>
            </a:extLst>
          </p:cNvPr>
          <p:cNvSpPr>
            <a:spLocks noGrp="1"/>
          </p:cNvSpPr>
          <p:nvPr>
            <p:ph type="dt" sz="half" idx="10"/>
          </p:nvPr>
        </p:nvSpPr>
        <p:spPr/>
        <p:txBody>
          <a:bodyPr/>
          <a:lstStyle/>
          <a:p>
            <a:fld id="{3AC8A15E-3BEF-4F86-BF4E-2474A83255F0}" type="datetime1">
              <a:rPr lang="en-US" smtClean="0"/>
              <a:t>12/5/2021</a:t>
            </a:fld>
            <a:endParaRPr lang="en-US" dirty="0"/>
          </a:p>
        </p:txBody>
      </p:sp>
      <p:sp>
        <p:nvSpPr>
          <p:cNvPr id="3" name="Slide Number Placeholder 2">
            <a:extLst>
              <a:ext uri="{FF2B5EF4-FFF2-40B4-BE49-F238E27FC236}">
                <a16:creationId xmlns:a16="http://schemas.microsoft.com/office/drawing/2014/main" id="{F3A28C37-0B1C-40E8-B711-06BF2CF0F5DF}"/>
              </a:ext>
            </a:extLst>
          </p:cNvPr>
          <p:cNvSpPr>
            <a:spLocks noGrp="1"/>
          </p:cNvSpPr>
          <p:nvPr>
            <p:ph type="sldNum" sz="quarter" idx="12"/>
          </p:nvPr>
        </p:nvSpPr>
        <p:spPr/>
        <p:txBody>
          <a:bodyPr/>
          <a:lstStyle/>
          <a:p>
            <a:fld id="{F5BC501E-15C8-4D09-BFA7-091A319F95C9}" type="slidenum">
              <a:rPr lang="en-US" smtClean="0"/>
              <a:t>17</a:t>
            </a:fld>
            <a:endParaRPr lang="en-US" dirty="0"/>
          </a:p>
        </p:txBody>
      </p:sp>
      <p:pic>
        <p:nvPicPr>
          <p:cNvPr id="5" name="Picture 5" descr="A picture containing shape&#10;&#10;Description automatically generated">
            <a:extLst>
              <a:ext uri="{FF2B5EF4-FFF2-40B4-BE49-F238E27FC236}">
                <a16:creationId xmlns:a16="http://schemas.microsoft.com/office/drawing/2014/main" id="{8B18064E-8DA8-404C-9618-75231FC93846}"/>
              </a:ext>
            </a:extLst>
          </p:cNvPr>
          <p:cNvPicPr>
            <a:picLocks noChangeAspect="1"/>
          </p:cNvPicPr>
          <p:nvPr/>
        </p:nvPicPr>
        <p:blipFill>
          <a:blip r:embed="rId3"/>
          <a:stretch>
            <a:fillRect/>
          </a:stretch>
        </p:blipFill>
        <p:spPr>
          <a:xfrm>
            <a:off x="643467" y="816114"/>
            <a:ext cx="3317576" cy="5482243"/>
          </a:xfrm>
          <a:prstGeom prst="rect">
            <a:avLst/>
          </a:prstGeom>
          <a:ln>
            <a:solidFill>
              <a:schemeClr val="tx1"/>
            </a:solidFill>
          </a:ln>
        </p:spPr>
      </p:pic>
      <p:sp>
        <p:nvSpPr>
          <p:cNvPr id="6" name="TextBox 5">
            <a:extLst>
              <a:ext uri="{FF2B5EF4-FFF2-40B4-BE49-F238E27FC236}">
                <a16:creationId xmlns:a16="http://schemas.microsoft.com/office/drawing/2014/main" id="{6B9783DB-AB45-49B7-B9FB-599A1C026F07}"/>
              </a:ext>
            </a:extLst>
          </p:cNvPr>
          <p:cNvSpPr txBox="1"/>
          <p:nvPr/>
        </p:nvSpPr>
        <p:spPr>
          <a:xfrm>
            <a:off x="4408389" y="816114"/>
            <a:ext cx="714014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ea typeface="+mn-lt"/>
                <a:cs typeface="+mn-lt"/>
              </a:rPr>
              <a:t>Explain the phases:</a:t>
            </a:r>
          </a:p>
          <a:p>
            <a:pPr marL="742950" lvl="1" indent="-285750">
              <a:buFont typeface="Arial,Sans-Serif"/>
              <a:buChar char="•"/>
            </a:pPr>
            <a:r>
              <a:rPr lang="en-US" dirty="0">
                <a:cs typeface="Calibri"/>
              </a:rPr>
              <a:t>In order to reduce human error, the technology department would build an internal monitoring system to monitor the implementation status.</a:t>
            </a:r>
            <a:endParaRPr lang="en-US" dirty="0">
              <a:solidFill>
                <a:srgbClr val="000000"/>
              </a:solidFill>
              <a:cs typeface="Calibri"/>
            </a:endParaRPr>
          </a:p>
          <a:p>
            <a:pPr marL="742950" lvl="1" indent="-285750">
              <a:buFont typeface="Arial,Sans-Serif"/>
              <a:buChar char="•"/>
            </a:pPr>
            <a:r>
              <a:rPr lang="en-US" dirty="0">
                <a:ea typeface="+mn-lt"/>
                <a:cs typeface="+mn-lt"/>
              </a:rPr>
              <a:t>Although this may increase the budget, involving the IT department resulting in more man-hours, it is a long-term benefit that human error could be reduced and to implement efficiency.</a:t>
            </a:r>
          </a:p>
          <a:p>
            <a:pPr marL="285750" indent="-285750">
              <a:buFont typeface="Arial"/>
              <a:buChar char="•"/>
            </a:pPr>
            <a:r>
              <a:rPr lang="en-US" dirty="0">
                <a:ea typeface="+mn-lt"/>
                <a:cs typeface="+mn-lt"/>
              </a:rPr>
              <a:t>Involving parties:</a:t>
            </a:r>
            <a:endParaRPr lang="en-US" dirty="0"/>
          </a:p>
          <a:p>
            <a:pPr marL="742950" lvl="1" indent="-285750">
              <a:buFont typeface="Arial"/>
              <a:buChar char="•"/>
            </a:pPr>
            <a:r>
              <a:rPr lang="en-US" dirty="0">
                <a:ea typeface="+mn-lt"/>
                <a:cs typeface="+mn-lt"/>
              </a:rPr>
              <a:t>Business unit – Project owner</a:t>
            </a:r>
          </a:p>
          <a:p>
            <a:pPr marL="742950" lvl="1" indent="-285750">
              <a:buFont typeface="Arial"/>
              <a:buChar char="•"/>
            </a:pPr>
            <a:r>
              <a:rPr lang="en-US" dirty="0">
                <a:ea typeface="+mn-lt"/>
                <a:cs typeface="+mn-lt"/>
              </a:rPr>
              <a:t>Risk management – Advisory</a:t>
            </a:r>
          </a:p>
          <a:p>
            <a:pPr marL="742950" lvl="1" indent="-285750">
              <a:buFont typeface="Arial"/>
              <a:buChar char="•"/>
            </a:pPr>
            <a:r>
              <a:rPr lang="en-US" dirty="0">
                <a:ea typeface="+mn-lt"/>
                <a:cs typeface="+mn-lt"/>
              </a:rPr>
              <a:t>Internal Audit – Oversight</a:t>
            </a:r>
          </a:p>
          <a:p>
            <a:pPr marL="285750" indent="-285750">
              <a:buFont typeface="Arial"/>
              <a:buChar char="•"/>
            </a:pPr>
            <a:r>
              <a:rPr lang="en-US" dirty="0">
                <a:ea typeface="+mn-lt"/>
                <a:cs typeface="+mn-lt"/>
              </a:rPr>
              <a:t>Resources:</a:t>
            </a:r>
          </a:p>
          <a:p>
            <a:pPr marL="742950" lvl="1" indent="-285750">
              <a:buFont typeface="Arial"/>
              <a:buChar char="•"/>
            </a:pPr>
            <a:r>
              <a:rPr lang="en-US" dirty="0">
                <a:ea typeface="+mn-lt"/>
                <a:cs typeface="+mn-lt"/>
              </a:rPr>
              <a:t>6 analysts (3 from Business unit and 3 from IT management)</a:t>
            </a:r>
          </a:p>
          <a:p>
            <a:pPr marL="742950" lvl="1" indent="-285750">
              <a:buFont typeface="Arial"/>
              <a:buChar char="•"/>
            </a:pPr>
            <a:r>
              <a:rPr lang="en-US" dirty="0">
                <a:ea typeface="+mn-lt"/>
                <a:cs typeface="+mn-lt"/>
              </a:rPr>
              <a:t>3 leads (2 from business unit and 1 from IT management)</a:t>
            </a:r>
          </a:p>
          <a:p>
            <a:pPr marL="742950" lvl="1" indent="-285750">
              <a:buFont typeface="Arial"/>
              <a:buChar char="•"/>
            </a:pPr>
            <a:r>
              <a:rPr lang="en-US" dirty="0">
                <a:ea typeface="+mn-lt"/>
                <a:cs typeface="+mn-lt"/>
              </a:rPr>
              <a:t>1 manager (from Business unit)</a:t>
            </a:r>
          </a:p>
        </p:txBody>
      </p:sp>
      <p:sp>
        <p:nvSpPr>
          <p:cNvPr id="7" name="Title 5">
            <a:extLst>
              <a:ext uri="{FF2B5EF4-FFF2-40B4-BE49-F238E27FC236}">
                <a16:creationId xmlns:a16="http://schemas.microsoft.com/office/drawing/2014/main" id="{DCCCF989-FD3D-4C5F-9184-E4AEC5107E0A}"/>
              </a:ext>
            </a:extLst>
          </p:cNvPr>
          <p:cNvSpPr txBox="1">
            <a:spLocks/>
          </p:cNvSpPr>
          <p:nvPr/>
        </p:nvSpPr>
        <p:spPr>
          <a:xfrm>
            <a:off x="643467"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Phase 4 - </a:t>
            </a:r>
            <a:r>
              <a:rPr lang="en-US" b="1" dirty="0">
                <a:ea typeface="+mn-lt"/>
                <a:cs typeface="+mn-lt"/>
              </a:rPr>
              <a:t>Implementation</a:t>
            </a:r>
            <a:endParaRPr lang="en-US" dirty="0">
              <a:ea typeface="+mn-lt"/>
              <a:cs typeface="+mn-lt"/>
            </a:endParaRPr>
          </a:p>
          <a:p>
            <a:endParaRPr lang="en-US" b="1" dirty="0"/>
          </a:p>
        </p:txBody>
      </p:sp>
    </p:spTree>
    <p:extLst>
      <p:ext uri="{BB962C8B-B14F-4D97-AF65-F5344CB8AC3E}">
        <p14:creationId xmlns:p14="http://schemas.microsoft.com/office/powerpoint/2010/main" val="4197256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56663-1B42-405A-AC50-83078382223A}"/>
              </a:ext>
            </a:extLst>
          </p:cNvPr>
          <p:cNvSpPr>
            <a:spLocks noGrp="1"/>
          </p:cNvSpPr>
          <p:nvPr>
            <p:ph type="dt" sz="half" idx="10"/>
          </p:nvPr>
        </p:nvSpPr>
        <p:spPr/>
        <p:txBody>
          <a:bodyPr/>
          <a:lstStyle/>
          <a:p>
            <a:fld id="{3E3A5799-A1AC-4FA4-BC66-AFB6B16FC593}" type="datetime1">
              <a:rPr lang="en-US" smtClean="0"/>
              <a:t>12/5/2021</a:t>
            </a:fld>
            <a:endParaRPr lang="en-US" dirty="0"/>
          </a:p>
        </p:txBody>
      </p:sp>
      <p:sp>
        <p:nvSpPr>
          <p:cNvPr id="3" name="Slide Number Placeholder 2">
            <a:extLst>
              <a:ext uri="{FF2B5EF4-FFF2-40B4-BE49-F238E27FC236}">
                <a16:creationId xmlns:a16="http://schemas.microsoft.com/office/drawing/2014/main" id="{D9D4100B-38DC-4C42-8F57-7078E877650F}"/>
              </a:ext>
            </a:extLst>
          </p:cNvPr>
          <p:cNvSpPr>
            <a:spLocks noGrp="1"/>
          </p:cNvSpPr>
          <p:nvPr>
            <p:ph type="sldNum" sz="quarter" idx="12"/>
          </p:nvPr>
        </p:nvSpPr>
        <p:spPr/>
        <p:txBody>
          <a:bodyPr/>
          <a:lstStyle/>
          <a:p>
            <a:fld id="{F5BC501E-15C8-4D09-BFA7-091A319F95C9}" type="slidenum">
              <a:rPr lang="en-US" smtClean="0"/>
              <a:t>18</a:t>
            </a:fld>
            <a:endParaRPr lang="en-US" dirty="0"/>
          </a:p>
        </p:txBody>
      </p:sp>
      <p:pic>
        <p:nvPicPr>
          <p:cNvPr id="6" name="Picture 6">
            <a:extLst>
              <a:ext uri="{FF2B5EF4-FFF2-40B4-BE49-F238E27FC236}">
                <a16:creationId xmlns:a16="http://schemas.microsoft.com/office/drawing/2014/main" id="{9760CEE7-195F-421A-AF48-4E5DADC13ADF}"/>
              </a:ext>
            </a:extLst>
          </p:cNvPr>
          <p:cNvPicPr>
            <a:picLocks noChangeAspect="1"/>
          </p:cNvPicPr>
          <p:nvPr/>
        </p:nvPicPr>
        <p:blipFill>
          <a:blip r:embed="rId3"/>
          <a:stretch>
            <a:fillRect/>
          </a:stretch>
        </p:blipFill>
        <p:spPr>
          <a:xfrm>
            <a:off x="643467" y="888008"/>
            <a:ext cx="3125042" cy="5384188"/>
          </a:xfrm>
          <a:prstGeom prst="rect">
            <a:avLst/>
          </a:prstGeom>
          <a:ln>
            <a:solidFill>
              <a:schemeClr val="tx1"/>
            </a:solidFill>
          </a:ln>
        </p:spPr>
      </p:pic>
      <p:sp>
        <p:nvSpPr>
          <p:cNvPr id="7" name="TextBox 6">
            <a:extLst>
              <a:ext uri="{FF2B5EF4-FFF2-40B4-BE49-F238E27FC236}">
                <a16:creationId xmlns:a16="http://schemas.microsoft.com/office/drawing/2014/main" id="{65B151FE-1235-4D49-B3E9-39A2ABF0BCEC}"/>
              </a:ext>
            </a:extLst>
          </p:cNvPr>
          <p:cNvSpPr txBox="1"/>
          <p:nvPr/>
        </p:nvSpPr>
        <p:spPr>
          <a:xfrm>
            <a:off x="4174729" y="851422"/>
            <a:ext cx="74387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ea typeface="+mn-lt"/>
                <a:cs typeface="+mn-lt"/>
              </a:rPr>
              <a:t>Explain the phases:</a:t>
            </a:r>
          </a:p>
          <a:p>
            <a:pPr marL="742950" lvl="1" indent="-285750">
              <a:buFont typeface="Arial,Sans-Serif"/>
              <a:buChar char="•"/>
            </a:pPr>
            <a:r>
              <a:rPr lang="en-US" dirty="0">
                <a:ea typeface="+mn-lt"/>
                <a:cs typeface="+mn-lt"/>
              </a:rPr>
              <a:t>After the action plan is done and launched, we will continue to monitor the implementation status, making sure the implementation meets the expected requirement. </a:t>
            </a:r>
          </a:p>
          <a:p>
            <a:pPr marL="742950" lvl="1" indent="-285750">
              <a:buFont typeface="Arial,Sans-Serif"/>
              <a:buChar char="•"/>
            </a:pPr>
            <a:r>
              <a:rPr lang="en-US" dirty="0">
                <a:ea typeface="+mn-lt"/>
                <a:cs typeface="+mn-lt"/>
              </a:rPr>
              <a:t>When new deficiencies are found, we might consult or hire experts to make a corrective plan, report to the board, and revise the policy.</a:t>
            </a:r>
            <a:endParaRPr lang="ja-JP" altLang="en-US" dirty="0">
              <a:ea typeface="+mn-lt"/>
              <a:cs typeface="+mn-lt"/>
            </a:endParaRPr>
          </a:p>
          <a:p>
            <a:pPr marL="285750" indent="-285750">
              <a:buFont typeface="Arial"/>
              <a:buChar char="•"/>
            </a:pPr>
            <a:r>
              <a:rPr lang="en-US" dirty="0">
                <a:ea typeface="+mn-lt"/>
                <a:cs typeface="+mn-lt"/>
              </a:rPr>
              <a:t>Involving parties:</a:t>
            </a:r>
            <a:endParaRPr lang="en-US" dirty="0">
              <a:cs typeface="Calibri"/>
            </a:endParaRPr>
          </a:p>
          <a:p>
            <a:pPr marL="742950" lvl="1" indent="-285750">
              <a:buFont typeface="Arial"/>
              <a:buChar char="•"/>
            </a:pPr>
            <a:r>
              <a:rPr lang="en-US" dirty="0">
                <a:ea typeface="+mn-lt"/>
                <a:cs typeface="+mn-lt"/>
              </a:rPr>
              <a:t>Business unit – Project owner</a:t>
            </a:r>
          </a:p>
          <a:p>
            <a:pPr marL="742950" lvl="1" indent="-285750">
              <a:buFont typeface="Arial"/>
              <a:buChar char="•"/>
            </a:pPr>
            <a:r>
              <a:rPr lang="en-US" dirty="0">
                <a:ea typeface="+mn-lt"/>
                <a:cs typeface="+mn-lt"/>
              </a:rPr>
              <a:t>Risk management – Advisory</a:t>
            </a:r>
            <a:endParaRPr lang="en-US" dirty="0">
              <a:cs typeface="Calibri" panose="020F0502020204030204"/>
            </a:endParaRPr>
          </a:p>
          <a:p>
            <a:pPr marL="742950" lvl="1" indent="-285750">
              <a:buFont typeface="Arial"/>
              <a:buChar char="•"/>
            </a:pPr>
            <a:r>
              <a:rPr lang="en-US" dirty="0">
                <a:ea typeface="+mn-lt"/>
                <a:cs typeface="+mn-lt"/>
              </a:rPr>
              <a:t>Internal Audit – Oversight</a:t>
            </a:r>
          </a:p>
          <a:p>
            <a:pPr marL="285750" indent="-285750">
              <a:buFont typeface="Arial"/>
              <a:buChar char="•"/>
            </a:pPr>
            <a:r>
              <a:rPr lang="en-US" dirty="0">
                <a:ea typeface="+mn-lt"/>
                <a:cs typeface="+mn-lt"/>
              </a:rPr>
              <a:t>Resources:</a:t>
            </a:r>
          </a:p>
          <a:p>
            <a:pPr marL="742950" lvl="1" indent="-285750">
              <a:buFont typeface="Arial"/>
              <a:buChar char="•"/>
            </a:pPr>
            <a:r>
              <a:rPr lang="en-US" dirty="0">
                <a:ea typeface="+mn-lt"/>
                <a:cs typeface="+mn-lt"/>
              </a:rPr>
              <a:t>4 analysts (2 from Business unit and 2 from risk management)</a:t>
            </a:r>
          </a:p>
          <a:p>
            <a:pPr marL="742950" lvl="1" indent="-285750">
              <a:buFont typeface="Arial"/>
              <a:buChar char="•"/>
            </a:pPr>
            <a:r>
              <a:rPr lang="en-US" dirty="0">
                <a:ea typeface="+mn-lt"/>
                <a:cs typeface="+mn-lt"/>
              </a:rPr>
              <a:t>2 leads (new hired experts for Business unit)</a:t>
            </a:r>
          </a:p>
          <a:p>
            <a:pPr marL="742950" lvl="1" indent="-285750">
              <a:buFont typeface="Arial"/>
              <a:buChar char="•"/>
            </a:pPr>
            <a:r>
              <a:rPr lang="en-US" dirty="0">
                <a:ea typeface="+mn-lt"/>
                <a:cs typeface="+mn-lt"/>
              </a:rPr>
              <a:t>1 manager (from Business unit)</a:t>
            </a:r>
          </a:p>
          <a:p>
            <a:pPr marL="285750" indent="-285750">
              <a:buFont typeface="Arial"/>
              <a:buChar char="•"/>
            </a:pPr>
            <a:endParaRPr lang="en-US" dirty="0">
              <a:cs typeface="Calibri"/>
            </a:endParaRPr>
          </a:p>
          <a:p>
            <a:br>
              <a:rPr lang="en-US" dirty="0"/>
            </a:br>
            <a:endParaRPr lang="en-US" dirty="0"/>
          </a:p>
          <a:p>
            <a:pPr algn="l"/>
            <a:endParaRPr lang="en-US" dirty="0">
              <a:cs typeface="Calibri"/>
            </a:endParaRPr>
          </a:p>
        </p:txBody>
      </p:sp>
      <p:sp>
        <p:nvSpPr>
          <p:cNvPr id="8" name="Title 5">
            <a:extLst>
              <a:ext uri="{FF2B5EF4-FFF2-40B4-BE49-F238E27FC236}">
                <a16:creationId xmlns:a16="http://schemas.microsoft.com/office/drawing/2014/main" id="{54D98FA9-2010-4785-8C35-9E746173EAD5}"/>
              </a:ext>
            </a:extLst>
          </p:cNvPr>
          <p:cNvSpPr txBox="1">
            <a:spLocks/>
          </p:cNvSpPr>
          <p:nvPr/>
        </p:nvSpPr>
        <p:spPr>
          <a:xfrm>
            <a:off x="643467"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Phase 5 - </a:t>
            </a:r>
            <a:r>
              <a:rPr lang="en-US" b="1" dirty="0">
                <a:ea typeface="+mn-lt"/>
                <a:cs typeface="+mn-lt"/>
              </a:rPr>
              <a:t>Efficiency/Sustainability</a:t>
            </a:r>
            <a:endParaRPr lang="en-US" dirty="0">
              <a:ea typeface="+mn-lt"/>
              <a:cs typeface="+mn-lt"/>
            </a:endParaRPr>
          </a:p>
          <a:p>
            <a:endParaRPr lang="en-US" b="1" dirty="0"/>
          </a:p>
        </p:txBody>
      </p:sp>
    </p:spTree>
    <p:extLst>
      <p:ext uri="{BB962C8B-B14F-4D97-AF65-F5344CB8AC3E}">
        <p14:creationId xmlns:p14="http://schemas.microsoft.com/office/powerpoint/2010/main" val="5961077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8FBE6-32AB-4E37-8B64-160867FF64F6}"/>
              </a:ext>
            </a:extLst>
          </p:cNvPr>
          <p:cNvSpPr>
            <a:spLocks noGrp="1"/>
          </p:cNvSpPr>
          <p:nvPr>
            <p:ph type="dt" sz="half" idx="10"/>
          </p:nvPr>
        </p:nvSpPr>
        <p:spPr/>
        <p:txBody>
          <a:bodyPr/>
          <a:lstStyle/>
          <a:p>
            <a:fld id="{2C52D56A-BEBD-4F47-90D3-89EF93D8735C}" type="datetime1">
              <a:rPr lang="en-US" smtClean="0"/>
              <a:t>12/5/2021</a:t>
            </a:fld>
            <a:endParaRPr lang="en-US" dirty="0"/>
          </a:p>
        </p:txBody>
      </p:sp>
      <p:sp>
        <p:nvSpPr>
          <p:cNvPr id="3" name="Slide Number Placeholder 2">
            <a:extLst>
              <a:ext uri="{FF2B5EF4-FFF2-40B4-BE49-F238E27FC236}">
                <a16:creationId xmlns:a16="http://schemas.microsoft.com/office/drawing/2014/main" id="{D7193856-70ED-4DC8-BB0D-7407F2A15117}"/>
              </a:ext>
            </a:extLst>
          </p:cNvPr>
          <p:cNvSpPr>
            <a:spLocks noGrp="1"/>
          </p:cNvSpPr>
          <p:nvPr>
            <p:ph type="sldNum" sz="quarter" idx="12"/>
          </p:nvPr>
        </p:nvSpPr>
        <p:spPr/>
        <p:txBody>
          <a:bodyPr/>
          <a:lstStyle/>
          <a:p>
            <a:fld id="{F5BC501E-15C8-4D09-BFA7-091A319F95C9}" type="slidenum">
              <a:rPr lang="en-US" smtClean="0"/>
              <a:t>19</a:t>
            </a:fld>
            <a:endParaRPr lang="en-US" dirty="0"/>
          </a:p>
        </p:txBody>
      </p:sp>
      <p:sp>
        <p:nvSpPr>
          <p:cNvPr id="6" name="Title 5">
            <a:extLst>
              <a:ext uri="{FF2B5EF4-FFF2-40B4-BE49-F238E27FC236}">
                <a16:creationId xmlns:a16="http://schemas.microsoft.com/office/drawing/2014/main" id="{F46EAAF6-C258-4859-A99A-656CAFBEC5BF}"/>
              </a:ext>
            </a:extLst>
          </p:cNvPr>
          <p:cNvSpPr txBox="1">
            <a:spLocks/>
          </p:cNvSpPr>
          <p:nvPr/>
        </p:nvSpPr>
        <p:spPr>
          <a:xfrm>
            <a:off x="536627" y="151579"/>
            <a:ext cx="10515600" cy="56703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t>Detailed Scope of Work</a:t>
            </a:r>
          </a:p>
        </p:txBody>
      </p:sp>
      <p:graphicFrame>
        <p:nvGraphicFramePr>
          <p:cNvPr id="11" name="Table 10">
            <a:extLst>
              <a:ext uri="{FF2B5EF4-FFF2-40B4-BE49-F238E27FC236}">
                <a16:creationId xmlns:a16="http://schemas.microsoft.com/office/drawing/2014/main" id="{252D764E-1AA9-4E14-831B-C342737D8E46}"/>
              </a:ext>
            </a:extLst>
          </p:cNvPr>
          <p:cNvGraphicFramePr>
            <a:graphicFrameLocks noGrp="1"/>
          </p:cNvGraphicFramePr>
          <p:nvPr>
            <p:extLst>
              <p:ext uri="{D42A27DB-BD31-4B8C-83A1-F6EECF244321}">
                <p14:modId xmlns:p14="http://schemas.microsoft.com/office/powerpoint/2010/main" val="1477965160"/>
              </p:ext>
            </p:extLst>
          </p:nvPr>
        </p:nvGraphicFramePr>
        <p:xfrm>
          <a:off x="536627" y="679419"/>
          <a:ext cx="11056564" cy="5303520"/>
        </p:xfrm>
        <a:graphic>
          <a:graphicData uri="http://schemas.openxmlformats.org/drawingml/2006/table">
            <a:tbl>
              <a:tblPr/>
              <a:tblGrid>
                <a:gridCol w="244183">
                  <a:extLst>
                    <a:ext uri="{9D8B030D-6E8A-4147-A177-3AD203B41FA5}">
                      <a16:colId xmlns:a16="http://schemas.microsoft.com/office/drawing/2014/main" val="1529987751"/>
                    </a:ext>
                  </a:extLst>
                </a:gridCol>
                <a:gridCol w="1000093">
                  <a:extLst>
                    <a:ext uri="{9D8B030D-6E8A-4147-A177-3AD203B41FA5}">
                      <a16:colId xmlns:a16="http://schemas.microsoft.com/office/drawing/2014/main" val="3146980260"/>
                    </a:ext>
                  </a:extLst>
                </a:gridCol>
                <a:gridCol w="2340317">
                  <a:extLst>
                    <a:ext uri="{9D8B030D-6E8A-4147-A177-3AD203B41FA5}">
                      <a16:colId xmlns:a16="http://schemas.microsoft.com/office/drawing/2014/main" val="3331807774"/>
                    </a:ext>
                  </a:extLst>
                </a:gridCol>
                <a:gridCol w="2490657">
                  <a:extLst>
                    <a:ext uri="{9D8B030D-6E8A-4147-A177-3AD203B41FA5}">
                      <a16:colId xmlns:a16="http://schemas.microsoft.com/office/drawing/2014/main" val="4076075351"/>
                    </a:ext>
                  </a:extLst>
                </a:gridCol>
                <a:gridCol w="2490657">
                  <a:extLst>
                    <a:ext uri="{9D8B030D-6E8A-4147-A177-3AD203B41FA5}">
                      <a16:colId xmlns:a16="http://schemas.microsoft.com/office/drawing/2014/main" val="3031965172"/>
                    </a:ext>
                  </a:extLst>
                </a:gridCol>
                <a:gridCol w="2490657">
                  <a:extLst>
                    <a:ext uri="{9D8B030D-6E8A-4147-A177-3AD203B41FA5}">
                      <a16:colId xmlns:a16="http://schemas.microsoft.com/office/drawing/2014/main" val="3321092558"/>
                    </a:ext>
                  </a:extLst>
                </a:gridCol>
              </a:tblGrid>
              <a:tr h="185376">
                <a:tc gridSpan="2">
                  <a:txBody>
                    <a:bodyPr/>
                    <a:lstStyle/>
                    <a:p>
                      <a:pPr marL="36000" algn="l" fontAlgn="b"/>
                      <a:r>
                        <a:rPr lang="en-US" sz="1200" b="1" i="0" u="none" strike="noStrike" dirty="0">
                          <a:solidFill>
                            <a:srgbClr val="000000"/>
                          </a:solidFill>
                          <a:effectLst/>
                          <a:latin typeface="Calibri" panose="020F0502020204030204" pitchFamily="34" charset="0"/>
                        </a:rPr>
                        <a:t>                   Actions</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Phases</a:t>
                      </a:r>
                      <a:endParaRPr lang="en-US" sz="1100" b="0" i="0" u="none" strike="noStrike" dirty="0">
                        <a:solidFill>
                          <a:srgbClr val="000000"/>
                        </a:solidFill>
                        <a:effectLst/>
                        <a:latin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36000" algn="l" fontAlgn="t"/>
                      <a:r>
                        <a:rPr lang="en-US" sz="1200" b="1" i="0" u="none" strike="noStrike" dirty="0">
                          <a:solidFill>
                            <a:srgbClr val="000000"/>
                          </a:solidFill>
                          <a:effectLst/>
                          <a:latin typeface="Calibri" panose="020F0502020204030204" pitchFamily="34" charset="0"/>
                        </a:rPr>
                        <a:t>Expense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Contingency fund</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Leverage Limitations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Depreciation tolerance levels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6513920"/>
                  </a:ext>
                </a:extLst>
              </a:tr>
              <a:tr h="648817">
                <a:tc>
                  <a:txBody>
                    <a:bodyPr/>
                    <a:lstStyle/>
                    <a:p>
                      <a:pPr marL="36000" algn="ctr" fontAlgn="t"/>
                      <a:r>
                        <a:rPr lang="en-US" sz="1200" b="1" i="0" u="none" strike="noStrike" dirty="0">
                          <a:solidFill>
                            <a:srgbClr val="000000"/>
                          </a:solidFill>
                          <a:effectLst/>
                          <a:latin typeface="Calibri" panose="020F0502020204030204" pitchFamily="34" charset="0"/>
                        </a:rPr>
                        <a:t>1</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Gap Analysis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Lack of categories and analysis of expenses, overlapping investment activities which cases large centralized risks in certain areas. </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 </a:t>
                      </a:r>
                      <a:r>
                        <a:rPr lang="en-US" sz="1200" b="0" i="0" u="none" strike="noStrike" dirty="0">
                          <a:solidFill>
                            <a:srgbClr val="000000"/>
                          </a:solidFill>
                          <a:effectLst/>
                          <a:latin typeface="Calibri" panose="020F0502020204030204" pitchFamily="34" charset="0"/>
                        </a:rPr>
                        <a:t>Examine the current Expense Analysis performance, list out deficiencies. </a:t>
                      </a:r>
                      <a:br>
                        <a:rPr lang="en-US" sz="1200" b="0" i="0" u="none" strike="noStrike" dirty="0">
                          <a:solidFill>
                            <a:srgbClr val="000000"/>
                          </a:solidFill>
                          <a:effectLst/>
                          <a:latin typeface="Calibri" panose="020F0502020204030204" pitchFamily="34" charset="0"/>
                        </a:rPr>
                      </a:br>
                      <a:br>
                        <a:rPr lang="en-US" sz="1200" b="0" i="0" u="none" strike="noStrike" dirty="0">
                          <a:solidFill>
                            <a:srgbClr val="000000"/>
                          </a:solidFill>
                          <a:effectLst/>
                          <a:latin typeface="Calibri" panose="020F0502020204030204" pitchFamily="34" charset="0"/>
                        </a:rPr>
                      </a:br>
                      <a:endParaRPr lang="en-US" sz="1200" b="0" i="0" u="none" strike="noStrike" dirty="0">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A contingency fund is required to be formed for business continuity in riskier times.</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Conduct analysis and surveys for all subdivisions/ sub-business units requiring such contingency fund. Identify core business operations for these units.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Missing policies for restricting leverages. Required to set up such policies and enforce them firm-wide.</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Show breakdown of leverage limitations against each business unit by prioritizing on criticality of their operations and revenue generation.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Missing policies for tolerance level for depreciation. Required to set up such policies and enforce them firm-wide. </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Show breakdown of tolerance level for each business unit by prioritizing on criticality of their operations and revenue generation.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442518"/>
                  </a:ext>
                </a:extLst>
              </a:tr>
              <a:tr h="1483010">
                <a:tc>
                  <a:txBody>
                    <a:bodyPr/>
                    <a:lstStyle/>
                    <a:p>
                      <a:pPr marL="36000" algn="ctr" fontAlgn="t"/>
                      <a:r>
                        <a:rPr lang="en-US" sz="1200" b="1" i="0" u="none" strike="noStrike" dirty="0">
                          <a:solidFill>
                            <a:srgbClr val="000000"/>
                          </a:solidFill>
                          <a:effectLst/>
                          <a:latin typeface="Calibri" panose="020F0502020204030204" pitchFamily="34" charset="0"/>
                        </a:rPr>
                        <a:t>2</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Consulting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0" i="0" u="none" strike="noStrike" dirty="0">
                          <a:solidFill>
                            <a:srgbClr val="000000"/>
                          </a:solidFill>
                          <a:effectLst/>
                          <a:latin typeface="Calibri" panose="020F0502020204030204" pitchFamily="34" charset="0"/>
                        </a:rPr>
                        <a:t>Enquire with financial consulting firms for their expertise and insight on current expense report and understand ways to reduce these. For e.g. reducing operating costs by reducing workload on vendors and hiring full time staff for the same.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0" i="0" u="none" strike="noStrike" dirty="0">
                          <a:solidFill>
                            <a:srgbClr val="000000"/>
                          </a:solidFill>
                          <a:effectLst/>
                          <a:latin typeface="Calibri" panose="020F0502020204030204" pitchFamily="34" charset="0"/>
                        </a:rPr>
                        <a:t>Enquire with financial and accounting consulting firms for their expertise and insight for planning and forming such a huge fund capable enough to fund critical business operations during such risk events.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Enquire with financial and accounting consulting firms for their expertise and insight for effective policy and decision-making advisory, such as to set limitations in order to make business operate as well as avoid overdraft/ defaults on these payments.</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Hiring a new expert in the field of government (leverage) regulation. The new experts will become the communicator, communicating and set up the whole process with the outside consulting company. Also, they will be in charge of the new policy training and the follow-up monitoring. (Communication content includes: the nature and the size of company, the company expectation on the goal)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Consult with assets management firms for their expertise and insight for setting up tolerance levels.</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Hiring a new experts in the field of capital management. The new experts will become the communicator, communicating and set up the whole process with the outside consulting company. Also, they will be in charge of the new policy training and the follow-up monitoring. (Communication content includes: capital depreciate, benchmark of depreciation method, useful life of assets)</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3687654"/>
                  </a:ext>
                </a:extLst>
              </a:tr>
            </a:tbl>
          </a:graphicData>
        </a:graphic>
      </p:graphicFrame>
      <p:cxnSp>
        <p:nvCxnSpPr>
          <p:cNvPr id="12" name="Straight Connector 11">
            <a:extLst>
              <a:ext uri="{FF2B5EF4-FFF2-40B4-BE49-F238E27FC236}">
                <a16:creationId xmlns:a16="http://schemas.microsoft.com/office/drawing/2014/main" id="{C8FE6E3D-9995-408C-BC68-8DAA68EF12B3}"/>
              </a:ext>
            </a:extLst>
          </p:cNvPr>
          <p:cNvCxnSpPr>
            <a:cxnSpLocks/>
          </p:cNvCxnSpPr>
          <p:nvPr/>
        </p:nvCxnSpPr>
        <p:spPr>
          <a:xfrm>
            <a:off x="536627" y="718609"/>
            <a:ext cx="1244276" cy="32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8809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37C19-B4B5-40FA-894B-3092B81919F5}"/>
              </a:ext>
            </a:extLst>
          </p:cNvPr>
          <p:cNvSpPr>
            <a:spLocks noGrp="1"/>
          </p:cNvSpPr>
          <p:nvPr>
            <p:ph type="dt" sz="half" idx="10"/>
          </p:nvPr>
        </p:nvSpPr>
        <p:spPr/>
        <p:txBody>
          <a:bodyPr/>
          <a:lstStyle/>
          <a:p>
            <a:fld id="{3929CD2B-4C37-43D3-85D0-13A9BC55486E}" type="datetime1">
              <a:rPr lang="en-US" smtClean="0"/>
              <a:t>12/5/2021</a:t>
            </a:fld>
            <a:endParaRPr lang="en-US" dirty="0"/>
          </a:p>
        </p:txBody>
      </p:sp>
      <p:sp>
        <p:nvSpPr>
          <p:cNvPr id="3" name="Slide Number Placeholder 2">
            <a:extLst>
              <a:ext uri="{FF2B5EF4-FFF2-40B4-BE49-F238E27FC236}">
                <a16:creationId xmlns:a16="http://schemas.microsoft.com/office/drawing/2014/main" id="{E08E872E-D60C-4CC1-BADB-F2F1029624E8}"/>
              </a:ext>
            </a:extLst>
          </p:cNvPr>
          <p:cNvSpPr>
            <a:spLocks noGrp="1"/>
          </p:cNvSpPr>
          <p:nvPr>
            <p:ph type="sldNum" sz="quarter" idx="12"/>
          </p:nvPr>
        </p:nvSpPr>
        <p:spPr/>
        <p:txBody>
          <a:bodyPr/>
          <a:lstStyle/>
          <a:p>
            <a:fld id="{F5BC501E-15C8-4D09-BFA7-091A319F95C9}" type="slidenum">
              <a:rPr lang="en-US" smtClean="0"/>
              <a:t>2</a:t>
            </a:fld>
            <a:endParaRPr lang="en-US" dirty="0"/>
          </a:p>
        </p:txBody>
      </p:sp>
      <p:graphicFrame>
        <p:nvGraphicFramePr>
          <p:cNvPr id="24" name="Table 23">
            <a:extLst>
              <a:ext uri="{FF2B5EF4-FFF2-40B4-BE49-F238E27FC236}">
                <a16:creationId xmlns:a16="http://schemas.microsoft.com/office/drawing/2014/main" id="{F90B8994-DCCF-4EBB-9A5B-ADBDB93FB348}"/>
              </a:ext>
            </a:extLst>
          </p:cNvPr>
          <p:cNvGraphicFramePr>
            <a:graphicFrameLocks noGrp="1"/>
          </p:cNvGraphicFramePr>
          <p:nvPr/>
        </p:nvGraphicFramePr>
        <p:xfrm>
          <a:off x="424873" y="1092327"/>
          <a:ext cx="11495806" cy="5212080"/>
        </p:xfrm>
        <a:graphic>
          <a:graphicData uri="http://schemas.openxmlformats.org/drawingml/2006/table">
            <a:tbl>
              <a:tblPr/>
              <a:tblGrid>
                <a:gridCol w="309936">
                  <a:extLst>
                    <a:ext uri="{9D8B030D-6E8A-4147-A177-3AD203B41FA5}">
                      <a16:colId xmlns:a16="http://schemas.microsoft.com/office/drawing/2014/main" val="1362402096"/>
                    </a:ext>
                  </a:extLst>
                </a:gridCol>
                <a:gridCol w="1498024">
                  <a:extLst>
                    <a:ext uri="{9D8B030D-6E8A-4147-A177-3AD203B41FA5}">
                      <a16:colId xmlns:a16="http://schemas.microsoft.com/office/drawing/2014/main" val="572578437"/>
                    </a:ext>
                  </a:extLst>
                </a:gridCol>
                <a:gridCol w="9687846">
                  <a:extLst>
                    <a:ext uri="{9D8B030D-6E8A-4147-A177-3AD203B41FA5}">
                      <a16:colId xmlns:a16="http://schemas.microsoft.com/office/drawing/2014/main" val="166020838"/>
                    </a:ext>
                  </a:extLst>
                </a:gridCol>
              </a:tblGrid>
              <a:tr h="819023">
                <a:tc>
                  <a:txBody>
                    <a:bodyPr/>
                    <a:lstStyle/>
                    <a:p>
                      <a:pPr marL="91440" algn="ctr" fontAlgn="t"/>
                      <a:r>
                        <a:rPr lang="en-US" sz="1800" b="1" i="0" u="none" strike="noStrike" dirty="0">
                          <a:solidFill>
                            <a:srgbClr val="000000"/>
                          </a:solidFill>
                          <a:effectLst/>
                          <a:latin typeface="Calibri"/>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algn="l" fontAlgn="t"/>
                      <a:r>
                        <a:rPr lang="en-US" sz="1800" b="1" i="0" u="none" strike="noStrike" dirty="0">
                          <a:solidFill>
                            <a:srgbClr val="000000"/>
                          </a:solidFill>
                          <a:effectLst/>
                          <a:latin typeface="Calibri"/>
                        </a:rPr>
                        <a:t>5 Questions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0" lvl="0" algn="l">
                        <a:lnSpc>
                          <a:spcPct val="100000"/>
                        </a:lnSpc>
                        <a:spcBef>
                          <a:spcPts val="0"/>
                        </a:spcBef>
                        <a:spcAft>
                          <a:spcPts val="0"/>
                        </a:spcAft>
                        <a:buNone/>
                      </a:pPr>
                      <a:r>
                        <a:rPr lang="en-US" sz="1800" b="0" i="0" u="none" strike="noStrike" noProof="0" dirty="0">
                          <a:effectLst/>
                        </a:rPr>
                        <a:t>1. HNA Group, a company that business scope has aviation, tourism, heavy industry and finance, etc. and has more than 2,000 companies, faces severe liquidity problems and is planning a bankruptcy reorganization. </a:t>
                      </a:r>
                      <a:r>
                        <a:rPr lang="en-US" sz="1800" b="1" i="0" u="none" strike="noStrike" noProof="0" dirty="0">
                          <a:effectLst/>
                        </a:rPr>
                        <a:t>(Who)</a:t>
                      </a:r>
                      <a:endParaRPr lang="en-US" b="1" dirty="0"/>
                    </a:p>
                    <a:p>
                      <a:pPr marL="36000" lvl="0" algn="l">
                        <a:lnSpc>
                          <a:spcPct val="100000"/>
                        </a:lnSpc>
                        <a:spcBef>
                          <a:spcPts val="0"/>
                        </a:spcBef>
                        <a:spcAft>
                          <a:spcPts val="0"/>
                        </a:spcAft>
                        <a:buNone/>
                      </a:pPr>
                      <a:r>
                        <a:rPr lang="en-US" sz="1800" b="0" i="0" u="none" strike="noStrike" noProof="0" dirty="0">
                          <a:effectLst/>
                        </a:rPr>
                        <a:t>2. By the end of 2017, HNA Group has encountered serious liquidity problems that still present now. In 2021, it has been revealed that $10 Billion has been embezzled by shareholders of HNA's subsidiaries. </a:t>
                      </a:r>
                      <a:r>
                        <a:rPr lang="en-US" sz="1800" b="1" i="0" u="none" strike="noStrike" noProof="0" dirty="0">
                          <a:effectLst/>
                        </a:rPr>
                        <a:t>(When) </a:t>
                      </a:r>
                      <a:endParaRPr lang="en-US" b="1" dirty="0"/>
                    </a:p>
                    <a:p>
                      <a:pPr marL="36000" lvl="0" algn="l">
                        <a:lnSpc>
                          <a:spcPct val="100000"/>
                        </a:lnSpc>
                        <a:spcBef>
                          <a:spcPts val="0"/>
                        </a:spcBef>
                        <a:spcAft>
                          <a:spcPts val="0"/>
                        </a:spcAft>
                        <a:buNone/>
                      </a:pPr>
                      <a:r>
                        <a:rPr lang="en-US" sz="1800" b="0" i="0" u="none" strike="noStrike" noProof="0" dirty="0">
                          <a:effectLst/>
                        </a:rPr>
                        <a:t>3. Because the reform of the civil aviation industry in 2000, HNA groups began to increase leverage, investment and acquisition of other companies in order to survive. In 2017, the Chinese government began to tighten financial policy which left HNA unable to repay loans. In addition, some of the senior management are relatives of the CEO, causing wrong decision that are not good for the development of the enterprise. </a:t>
                      </a:r>
                      <a:r>
                        <a:rPr lang="en-US" sz="1800" b="1" i="0" u="none" strike="noStrike" noProof="0" dirty="0">
                          <a:effectLst/>
                        </a:rPr>
                        <a:t>(What) </a:t>
                      </a:r>
                      <a:endParaRPr lang="en-US" b="1" dirty="0"/>
                    </a:p>
                    <a:p>
                      <a:pPr marL="36000" lvl="0" algn="l">
                        <a:lnSpc>
                          <a:spcPct val="100000"/>
                        </a:lnSpc>
                        <a:spcBef>
                          <a:spcPts val="0"/>
                        </a:spcBef>
                        <a:spcAft>
                          <a:spcPts val="0"/>
                        </a:spcAft>
                        <a:buNone/>
                      </a:pPr>
                      <a:r>
                        <a:rPr lang="en-US" sz="1800" b="0" i="0" u="none" strike="noStrike" noProof="0" dirty="0">
                          <a:effectLst/>
                        </a:rPr>
                        <a:t>4. Aggressive overseas investment by leveraging money from creditors and banks leads to liquidity problems. After the government tighten the policy, the management personnel did not make correct and prompt decision to dispose assets to generate cash flow. Moreover, investors who are the senior management staff also misappropriated funds for their own interests and paid principal and interest. </a:t>
                      </a:r>
                      <a:r>
                        <a:rPr lang="en-US" sz="1800" b="1" i="0" u="none" strike="noStrike" noProof="0" dirty="0">
                          <a:effectLst/>
                        </a:rPr>
                        <a:t>(Why) </a:t>
                      </a:r>
                      <a:endParaRPr lang="en-US" sz="1800" b="1" i="0" u="none" strike="noStrike" dirty="0">
                        <a:solidFill>
                          <a:srgbClr val="000000"/>
                        </a:solidFill>
                        <a:effectLst/>
                        <a:latin typeface="Calibri"/>
                      </a:endParaRPr>
                    </a:p>
                    <a:p>
                      <a:pPr marL="36000" lvl="0" algn="l">
                        <a:lnSpc>
                          <a:spcPct val="100000"/>
                        </a:lnSpc>
                        <a:spcBef>
                          <a:spcPts val="0"/>
                        </a:spcBef>
                        <a:spcAft>
                          <a:spcPts val="0"/>
                        </a:spcAft>
                        <a:buNone/>
                      </a:pPr>
                      <a:r>
                        <a:rPr lang="en-US" sz="1800" b="0" i="0" u="none" strike="noStrike" noProof="0" dirty="0">
                          <a:effectLst/>
                        </a:rPr>
                        <a:t>5. Due to the impact of the epidemic, HNA Group's revenue has been severely hit, especially in the aviation and tourism industries, which has exacerbated its liquidity problem. They may dispose of assets cheaply. </a:t>
                      </a:r>
                      <a:r>
                        <a:rPr lang="en-US" sz="1800" b="1" i="0" u="none" strike="noStrike" noProof="0" dirty="0">
                          <a:effectLst/>
                        </a:rPr>
                        <a:t>(How) </a:t>
                      </a:r>
                      <a:endParaRPr lang="en-US" sz="1800" b="1" i="0" u="none" strike="noStrike" dirty="0">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8855952"/>
                  </a:ext>
                </a:extLst>
              </a:tr>
            </a:tbl>
          </a:graphicData>
        </a:graphic>
      </p:graphicFrame>
      <p:sp>
        <p:nvSpPr>
          <p:cNvPr id="33" name="Title 5">
            <a:extLst>
              <a:ext uri="{FF2B5EF4-FFF2-40B4-BE49-F238E27FC236}">
                <a16:creationId xmlns:a16="http://schemas.microsoft.com/office/drawing/2014/main" id="{D86B8413-6A20-4F0A-A9A0-CB35230B05B4}"/>
              </a:ext>
            </a:extLst>
          </p:cNvPr>
          <p:cNvSpPr txBox="1">
            <a:spLocks/>
          </p:cNvSpPr>
          <p:nvPr/>
        </p:nvSpPr>
        <p:spPr>
          <a:xfrm>
            <a:off x="696883" y="319639"/>
            <a:ext cx="10515600" cy="567030"/>
          </a:xfrm>
          <a:prstGeom prst="rect">
            <a:avLst/>
          </a:prstGeom>
        </p:spPr>
        <p:txBody>
          <a:bodyPr lIns="91440" tIns="45720" rIns="91440" bIns="45720" anchor="t">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800" b="1" i="0" u="none" strike="noStrike" dirty="0">
                <a:solidFill>
                  <a:srgbClr val="000000"/>
                </a:solidFill>
                <a:effectLst/>
                <a:latin typeface="Calibri"/>
                <a:cs typeface="Calibri"/>
              </a:rPr>
              <a:t>Part A: Brief Description of the event</a:t>
            </a:r>
          </a:p>
          <a:p>
            <a:endParaRPr lang="en-US" b="1" dirty="0">
              <a:cs typeface="Calibri Light"/>
            </a:endParaRPr>
          </a:p>
        </p:txBody>
      </p:sp>
      <p:sp>
        <p:nvSpPr>
          <p:cNvPr id="4" name="Footer Placeholder 3">
            <a:extLst>
              <a:ext uri="{FF2B5EF4-FFF2-40B4-BE49-F238E27FC236}">
                <a16:creationId xmlns:a16="http://schemas.microsoft.com/office/drawing/2014/main" id="{365D18BD-7555-42B0-ABE1-9B4C0DA548DE}"/>
              </a:ext>
            </a:extLst>
          </p:cNvPr>
          <p:cNvSpPr>
            <a:spLocks noGrp="1"/>
          </p:cNvSpPr>
          <p:nvPr>
            <p:ph type="ftr" sz="quarter" idx="11"/>
          </p:nvPr>
        </p:nvSpPr>
        <p:spPr/>
        <p:txBody>
          <a:bodyPr/>
          <a:lstStyle/>
          <a:p>
            <a:r>
              <a:rPr lang="en-US" dirty="0"/>
              <a:t>https://en.wikipedia.org/wiki/HNA_Group</a:t>
            </a:r>
          </a:p>
        </p:txBody>
      </p:sp>
    </p:spTree>
    <p:extLst>
      <p:ext uri="{BB962C8B-B14F-4D97-AF65-F5344CB8AC3E}">
        <p14:creationId xmlns:p14="http://schemas.microsoft.com/office/powerpoint/2010/main" val="26053966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8FBE6-32AB-4E37-8B64-160867FF64F6}"/>
              </a:ext>
            </a:extLst>
          </p:cNvPr>
          <p:cNvSpPr>
            <a:spLocks noGrp="1"/>
          </p:cNvSpPr>
          <p:nvPr>
            <p:ph type="dt" sz="half" idx="10"/>
          </p:nvPr>
        </p:nvSpPr>
        <p:spPr/>
        <p:txBody>
          <a:bodyPr/>
          <a:lstStyle/>
          <a:p>
            <a:fld id="{E611DDD3-5249-420B-A132-9F3AC14A4245}" type="datetime1">
              <a:rPr lang="en-US" smtClean="0"/>
              <a:t>12/5/2021</a:t>
            </a:fld>
            <a:endParaRPr lang="en-US" dirty="0"/>
          </a:p>
        </p:txBody>
      </p:sp>
      <p:sp>
        <p:nvSpPr>
          <p:cNvPr id="3" name="Slide Number Placeholder 2">
            <a:extLst>
              <a:ext uri="{FF2B5EF4-FFF2-40B4-BE49-F238E27FC236}">
                <a16:creationId xmlns:a16="http://schemas.microsoft.com/office/drawing/2014/main" id="{D7193856-70ED-4DC8-BB0D-7407F2A15117}"/>
              </a:ext>
            </a:extLst>
          </p:cNvPr>
          <p:cNvSpPr>
            <a:spLocks noGrp="1"/>
          </p:cNvSpPr>
          <p:nvPr>
            <p:ph type="sldNum" sz="quarter" idx="12"/>
          </p:nvPr>
        </p:nvSpPr>
        <p:spPr/>
        <p:txBody>
          <a:bodyPr/>
          <a:lstStyle/>
          <a:p>
            <a:fld id="{F5BC501E-15C8-4D09-BFA7-091A319F95C9}" type="slidenum">
              <a:rPr lang="en-US" smtClean="0"/>
              <a:t>20</a:t>
            </a:fld>
            <a:endParaRPr lang="en-US" dirty="0"/>
          </a:p>
        </p:txBody>
      </p:sp>
      <p:sp>
        <p:nvSpPr>
          <p:cNvPr id="6" name="Title 5">
            <a:extLst>
              <a:ext uri="{FF2B5EF4-FFF2-40B4-BE49-F238E27FC236}">
                <a16:creationId xmlns:a16="http://schemas.microsoft.com/office/drawing/2014/main" id="{F46EAAF6-C258-4859-A99A-656CAFBEC5BF}"/>
              </a:ext>
            </a:extLst>
          </p:cNvPr>
          <p:cNvSpPr txBox="1">
            <a:spLocks/>
          </p:cNvSpPr>
          <p:nvPr/>
        </p:nvSpPr>
        <p:spPr>
          <a:xfrm>
            <a:off x="536627" y="151579"/>
            <a:ext cx="10515600" cy="56703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t>Detailed Scope of Work</a:t>
            </a:r>
          </a:p>
        </p:txBody>
      </p:sp>
      <p:graphicFrame>
        <p:nvGraphicFramePr>
          <p:cNvPr id="11" name="Table 10">
            <a:extLst>
              <a:ext uri="{FF2B5EF4-FFF2-40B4-BE49-F238E27FC236}">
                <a16:creationId xmlns:a16="http://schemas.microsoft.com/office/drawing/2014/main" id="{252D764E-1AA9-4E14-831B-C342737D8E46}"/>
              </a:ext>
            </a:extLst>
          </p:cNvPr>
          <p:cNvGraphicFramePr>
            <a:graphicFrameLocks noGrp="1"/>
          </p:cNvGraphicFramePr>
          <p:nvPr>
            <p:extLst>
              <p:ext uri="{D42A27DB-BD31-4B8C-83A1-F6EECF244321}">
                <p14:modId xmlns:p14="http://schemas.microsoft.com/office/powerpoint/2010/main" val="1575419310"/>
              </p:ext>
            </p:extLst>
          </p:nvPr>
        </p:nvGraphicFramePr>
        <p:xfrm>
          <a:off x="536627" y="679419"/>
          <a:ext cx="11056564" cy="4206240"/>
        </p:xfrm>
        <a:graphic>
          <a:graphicData uri="http://schemas.openxmlformats.org/drawingml/2006/table">
            <a:tbl>
              <a:tblPr/>
              <a:tblGrid>
                <a:gridCol w="244183">
                  <a:extLst>
                    <a:ext uri="{9D8B030D-6E8A-4147-A177-3AD203B41FA5}">
                      <a16:colId xmlns:a16="http://schemas.microsoft.com/office/drawing/2014/main" val="1529987751"/>
                    </a:ext>
                  </a:extLst>
                </a:gridCol>
                <a:gridCol w="1082824">
                  <a:extLst>
                    <a:ext uri="{9D8B030D-6E8A-4147-A177-3AD203B41FA5}">
                      <a16:colId xmlns:a16="http://schemas.microsoft.com/office/drawing/2014/main" val="3146980260"/>
                    </a:ext>
                  </a:extLst>
                </a:gridCol>
                <a:gridCol w="2257586">
                  <a:extLst>
                    <a:ext uri="{9D8B030D-6E8A-4147-A177-3AD203B41FA5}">
                      <a16:colId xmlns:a16="http://schemas.microsoft.com/office/drawing/2014/main" val="3331807774"/>
                    </a:ext>
                  </a:extLst>
                </a:gridCol>
                <a:gridCol w="2490657">
                  <a:extLst>
                    <a:ext uri="{9D8B030D-6E8A-4147-A177-3AD203B41FA5}">
                      <a16:colId xmlns:a16="http://schemas.microsoft.com/office/drawing/2014/main" val="4076075351"/>
                    </a:ext>
                  </a:extLst>
                </a:gridCol>
                <a:gridCol w="2490657">
                  <a:extLst>
                    <a:ext uri="{9D8B030D-6E8A-4147-A177-3AD203B41FA5}">
                      <a16:colId xmlns:a16="http://schemas.microsoft.com/office/drawing/2014/main" val="3031965172"/>
                    </a:ext>
                  </a:extLst>
                </a:gridCol>
                <a:gridCol w="2490657">
                  <a:extLst>
                    <a:ext uri="{9D8B030D-6E8A-4147-A177-3AD203B41FA5}">
                      <a16:colId xmlns:a16="http://schemas.microsoft.com/office/drawing/2014/main" val="3321092558"/>
                    </a:ext>
                  </a:extLst>
                </a:gridCol>
              </a:tblGrid>
              <a:tr h="185376">
                <a:tc gridSpan="2">
                  <a:txBody>
                    <a:bodyPr/>
                    <a:lstStyle/>
                    <a:p>
                      <a:pPr marL="36000" algn="l" fontAlgn="b"/>
                      <a:r>
                        <a:rPr lang="en-US" sz="1200" b="1" i="0" u="none" strike="noStrike" dirty="0">
                          <a:solidFill>
                            <a:srgbClr val="000000"/>
                          </a:solidFill>
                          <a:effectLst/>
                          <a:latin typeface="Calibri" panose="020F0502020204030204" pitchFamily="34" charset="0"/>
                        </a:rPr>
                        <a:t>                   Actions</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Phases</a:t>
                      </a:r>
                      <a:endParaRPr lang="en-US" sz="1100" b="0" i="0" u="none" strike="noStrike" dirty="0">
                        <a:solidFill>
                          <a:srgbClr val="000000"/>
                        </a:solidFill>
                        <a:effectLst/>
                        <a:latin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36000" algn="l" fontAlgn="t"/>
                      <a:r>
                        <a:rPr lang="en-US" sz="1200" b="1" i="0" u="none" strike="noStrike" dirty="0">
                          <a:solidFill>
                            <a:srgbClr val="000000"/>
                          </a:solidFill>
                          <a:effectLst/>
                          <a:latin typeface="Calibri" panose="020F0502020204030204" pitchFamily="34" charset="0"/>
                        </a:rPr>
                        <a:t>Expense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Contingency fund</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Leverage Limitations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Depreciation tolerance levels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6513920"/>
                  </a:ext>
                </a:extLst>
              </a:tr>
              <a:tr h="834193">
                <a:tc>
                  <a:txBody>
                    <a:bodyPr/>
                    <a:lstStyle/>
                    <a:p>
                      <a:pPr marL="36000" algn="ctr" fontAlgn="t"/>
                      <a:r>
                        <a:rPr lang="en-US" sz="1200" b="1" i="0" u="none" strike="noStrike" dirty="0">
                          <a:solidFill>
                            <a:srgbClr val="000000"/>
                          </a:solidFill>
                          <a:effectLst/>
                          <a:latin typeface="Calibri" panose="020F0502020204030204" pitchFamily="34" charset="0"/>
                        </a:rPr>
                        <a:t>3</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Correction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Filling the gaps between the current deficiencies and expected performance. Correlation analysis for every expenses to avoid large centralized risk in certain areas. </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Plan and approve the new set up for Expense Categories and Analysis with senior leadership.</a:t>
                      </a:r>
                      <a:br>
                        <a:rPr lang="en-US" sz="1200" b="0" i="0" u="none" strike="noStrike" dirty="0">
                          <a:solidFill>
                            <a:srgbClr val="000000"/>
                          </a:solidFill>
                          <a:effectLst/>
                          <a:latin typeface="Calibri" panose="020F0502020204030204" pitchFamily="34" charset="0"/>
                        </a:rPr>
                      </a:br>
                      <a:br>
                        <a:rPr lang="en-US" sz="1200" b="0" i="0" u="none" strike="noStrike" dirty="0">
                          <a:solidFill>
                            <a:srgbClr val="000000"/>
                          </a:solidFill>
                          <a:effectLst/>
                          <a:latin typeface="Calibri" panose="020F0502020204030204" pitchFamily="34" charset="0"/>
                        </a:rPr>
                      </a:br>
                      <a:endParaRPr lang="en-US" sz="1200" b="0" i="0" u="none" strike="noStrike" dirty="0">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Filling the gaps between the current deficiencies and expected performance. Set up enough Contingency fund</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Plan and approve the new set up for Contingency fund- for the projects that want to invest in, use appraisal methods to sort them and leave fund priority to projects with high return.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0" i="0" u="none" strike="noStrike" dirty="0">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36000" algn="l" fontAlgn="t"/>
                      <a:r>
                        <a:rPr lang="en-US" sz="1200" b="0" i="0" u="none" strike="noStrike" dirty="0">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30360292"/>
                  </a:ext>
                </a:extLst>
              </a:tr>
              <a:tr h="837377">
                <a:tc>
                  <a:txBody>
                    <a:bodyPr/>
                    <a:lstStyle/>
                    <a:p>
                      <a:pPr marL="36000" algn="ctr" fontAlgn="t"/>
                      <a:r>
                        <a:rPr lang="en-US" sz="1200" b="1" i="0" u="none" strike="noStrike" dirty="0">
                          <a:solidFill>
                            <a:srgbClr val="000000"/>
                          </a:solidFill>
                          <a:effectLst/>
                          <a:latin typeface="Calibri" panose="020F0502020204030204" pitchFamily="34" charset="0"/>
                        </a:rPr>
                        <a:t>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Implementation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Categorize expenses by project, by departments.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Implement an internal system to monitor if the company has violated expenses limit.</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We allow the internal system downtime to be 1 day, because the company has a lot of expenses every day, so the downtime cannot exceed this time.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0" i="0" u="none" strike="noStrike" dirty="0">
                          <a:solidFill>
                            <a:srgbClr val="000000"/>
                          </a:solidFill>
                          <a:effectLst/>
                          <a:latin typeface="Calibri" panose="020F0502020204030204" pitchFamily="34" charset="0"/>
                        </a:rPr>
                        <a:t>NPV, discounted payback period etc. to appraise the investment cases. For instance, higher NPV usually means higher return. If we have a low NPV but believe that is a good investment, we should contain more contingency fund for the project.</a:t>
                      </a:r>
                      <a:br>
                        <a:rPr lang="en-US" sz="1200" b="0" i="0" u="none" strike="noStrike" dirty="0">
                          <a:solidFill>
                            <a:srgbClr val="000000"/>
                          </a:solidFill>
                          <a:effectLst/>
                          <a:latin typeface="Calibri" panose="020F0502020204030204" pitchFamily="34" charset="0"/>
                        </a:rPr>
                      </a:br>
                      <a:br>
                        <a:rPr lang="en-US" sz="1200" b="0" i="0" u="none" strike="noStrike" dirty="0">
                          <a:solidFill>
                            <a:srgbClr val="000000"/>
                          </a:solidFill>
                          <a:effectLst/>
                          <a:latin typeface="Calibri" panose="020F0502020204030204" pitchFamily="34" charset="0"/>
                        </a:rPr>
                      </a:br>
                      <a:endParaRPr lang="en-US" sz="1200" b="0" i="0" u="none" strike="noStrike" dirty="0">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Implement an internal system to monitor if the company has violated leverage threshold.</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If the internal system has been broken, we will not be able to monitor leverage in real time.(Internal system downtime: one month at most, because the company will not borrow frequently in a month and the interest is usually paid monthly)</a:t>
                      </a:r>
                      <a:br>
                        <a:rPr lang="en-US" sz="1200" b="0" i="0" u="none" strike="noStrike" dirty="0">
                          <a:solidFill>
                            <a:srgbClr val="000000"/>
                          </a:solidFill>
                          <a:effectLst/>
                          <a:latin typeface="Calibri" panose="020F0502020204030204" pitchFamily="34" charset="0"/>
                        </a:rPr>
                      </a:br>
                      <a:endParaRPr lang="en-US" sz="1200" b="0" i="0" u="none" strike="noStrike" dirty="0">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a. </a:t>
                      </a:r>
                      <a:r>
                        <a:rPr lang="en-US" sz="1200" b="0" i="0" u="none" strike="noStrike" dirty="0">
                          <a:solidFill>
                            <a:srgbClr val="000000"/>
                          </a:solidFill>
                          <a:effectLst/>
                          <a:latin typeface="Calibri" panose="020F0502020204030204" pitchFamily="34" charset="0"/>
                        </a:rPr>
                        <a:t>Implement an internal system to monitor if the company has breached depreciation tolerance levels.</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If the internal system has been broken, we will not be able to monitor depreciation level in real time.(Internal system downtime: one month at most, for that equipment depreciation should be counted monthly)</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8075512"/>
                  </a:ext>
                </a:extLst>
              </a:tr>
            </a:tbl>
          </a:graphicData>
        </a:graphic>
      </p:graphicFrame>
      <p:cxnSp>
        <p:nvCxnSpPr>
          <p:cNvPr id="12" name="Straight Connector 11">
            <a:extLst>
              <a:ext uri="{FF2B5EF4-FFF2-40B4-BE49-F238E27FC236}">
                <a16:creationId xmlns:a16="http://schemas.microsoft.com/office/drawing/2014/main" id="{C8FE6E3D-9995-408C-BC68-8DAA68EF12B3}"/>
              </a:ext>
            </a:extLst>
          </p:cNvPr>
          <p:cNvCxnSpPr>
            <a:cxnSpLocks/>
          </p:cNvCxnSpPr>
          <p:nvPr/>
        </p:nvCxnSpPr>
        <p:spPr>
          <a:xfrm>
            <a:off x="536627" y="718609"/>
            <a:ext cx="1244276" cy="32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65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8FBE6-32AB-4E37-8B64-160867FF64F6}"/>
              </a:ext>
            </a:extLst>
          </p:cNvPr>
          <p:cNvSpPr>
            <a:spLocks noGrp="1"/>
          </p:cNvSpPr>
          <p:nvPr>
            <p:ph type="dt" sz="half" idx="10"/>
          </p:nvPr>
        </p:nvSpPr>
        <p:spPr/>
        <p:txBody>
          <a:bodyPr/>
          <a:lstStyle/>
          <a:p>
            <a:fld id="{7D5899E5-92B7-43EF-998F-BB580CA39A83}" type="datetime1">
              <a:rPr lang="en-US" smtClean="0"/>
              <a:t>12/5/2021</a:t>
            </a:fld>
            <a:endParaRPr lang="en-US" dirty="0"/>
          </a:p>
        </p:txBody>
      </p:sp>
      <p:sp>
        <p:nvSpPr>
          <p:cNvPr id="3" name="Slide Number Placeholder 2">
            <a:extLst>
              <a:ext uri="{FF2B5EF4-FFF2-40B4-BE49-F238E27FC236}">
                <a16:creationId xmlns:a16="http://schemas.microsoft.com/office/drawing/2014/main" id="{D7193856-70ED-4DC8-BB0D-7407F2A15117}"/>
              </a:ext>
            </a:extLst>
          </p:cNvPr>
          <p:cNvSpPr>
            <a:spLocks noGrp="1"/>
          </p:cNvSpPr>
          <p:nvPr>
            <p:ph type="sldNum" sz="quarter" idx="12"/>
          </p:nvPr>
        </p:nvSpPr>
        <p:spPr/>
        <p:txBody>
          <a:bodyPr/>
          <a:lstStyle/>
          <a:p>
            <a:fld id="{F5BC501E-15C8-4D09-BFA7-091A319F95C9}" type="slidenum">
              <a:rPr lang="en-US" smtClean="0"/>
              <a:t>21</a:t>
            </a:fld>
            <a:endParaRPr lang="en-US" dirty="0"/>
          </a:p>
        </p:txBody>
      </p:sp>
      <p:sp>
        <p:nvSpPr>
          <p:cNvPr id="6" name="Title 5">
            <a:extLst>
              <a:ext uri="{FF2B5EF4-FFF2-40B4-BE49-F238E27FC236}">
                <a16:creationId xmlns:a16="http://schemas.microsoft.com/office/drawing/2014/main" id="{F46EAAF6-C258-4859-A99A-656CAFBEC5BF}"/>
              </a:ext>
            </a:extLst>
          </p:cNvPr>
          <p:cNvSpPr txBox="1">
            <a:spLocks/>
          </p:cNvSpPr>
          <p:nvPr/>
        </p:nvSpPr>
        <p:spPr>
          <a:xfrm>
            <a:off x="536627" y="151579"/>
            <a:ext cx="10515600" cy="56703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t>Detailed Scope of Work</a:t>
            </a:r>
          </a:p>
        </p:txBody>
      </p:sp>
      <p:graphicFrame>
        <p:nvGraphicFramePr>
          <p:cNvPr id="11" name="Table 10">
            <a:extLst>
              <a:ext uri="{FF2B5EF4-FFF2-40B4-BE49-F238E27FC236}">
                <a16:creationId xmlns:a16="http://schemas.microsoft.com/office/drawing/2014/main" id="{252D764E-1AA9-4E14-831B-C342737D8E46}"/>
              </a:ext>
            </a:extLst>
          </p:cNvPr>
          <p:cNvGraphicFramePr>
            <a:graphicFrameLocks noGrp="1"/>
          </p:cNvGraphicFramePr>
          <p:nvPr>
            <p:extLst>
              <p:ext uri="{D42A27DB-BD31-4B8C-83A1-F6EECF244321}">
                <p14:modId xmlns:p14="http://schemas.microsoft.com/office/powerpoint/2010/main" val="3288805890"/>
              </p:ext>
            </p:extLst>
          </p:nvPr>
        </p:nvGraphicFramePr>
        <p:xfrm>
          <a:off x="536627" y="679419"/>
          <a:ext cx="11056564" cy="3291840"/>
        </p:xfrm>
        <a:graphic>
          <a:graphicData uri="http://schemas.openxmlformats.org/drawingml/2006/table">
            <a:tbl>
              <a:tblPr/>
              <a:tblGrid>
                <a:gridCol w="244183">
                  <a:extLst>
                    <a:ext uri="{9D8B030D-6E8A-4147-A177-3AD203B41FA5}">
                      <a16:colId xmlns:a16="http://schemas.microsoft.com/office/drawing/2014/main" val="1529987751"/>
                    </a:ext>
                  </a:extLst>
                </a:gridCol>
                <a:gridCol w="1000093">
                  <a:extLst>
                    <a:ext uri="{9D8B030D-6E8A-4147-A177-3AD203B41FA5}">
                      <a16:colId xmlns:a16="http://schemas.microsoft.com/office/drawing/2014/main" val="3146980260"/>
                    </a:ext>
                  </a:extLst>
                </a:gridCol>
                <a:gridCol w="2340317">
                  <a:extLst>
                    <a:ext uri="{9D8B030D-6E8A-4147-A177-3AD203B41FA5}">
                      <a16:colId xmlns:a16="http://schemas.microsoft.com/office/drawing/2014/main" val="3331807774"/>
                    </a:ext>
                  </a:extLst>
                </a:gridCol>
                <a:gridCol w="2490657">
                  <a:extLst>
                    <a:ext uri="{9D8B030D-6E8A-4147-A177-3AD203B41FA5}">
                      <a16:colId xmlns:a16="http://schemas.microsoft.com/office/drawing/2014/main" val="4076075351"/>
                    </a:ext>
                  </a:extLst>
                </a:gridCol>
                <a:gridCol w="2490657">
                  <a:extLst>
                    <a:ext uri="{9D8B030D-6E8A-4147-A177-3AD203B41FA5}">
                      <a16:colId xmlns:a16="http://schemas.microsoft.com/office/drawing/2014/main" val="3031965172"/>
                    </a:ext>
                  </a:extLst>
                </a:gridCol>
                <a:gridCol w="2490657">
                  <a:extLst>
                    <a:ext uri="{9D8B030D-6E8A-4147-A177-3AD203B41FA5}">
                      <a16:colId xmlns:a16="http://schemas.microsoft.com/office/drawing/2014/main" val="3321092558"/>
                    </a:ext>
                  </a:extLst>
                </a:gridCol>
              </a:tblGrid>
              <a:tr h="185376">
                <a:tc gridSpan="2">
                  <a:txBody>
                    <a:bodyPr/>
                    <a:lstStyle/>
                    <a:p>
                      <a:pPr marL="36000" algn="l" fontAlgn="b"/>
                      <a:r>
                        <a:rPr lang="en-US" sz="1200" b="1" i="0" u="none" strike="noStrike" dirty="0">
                          <a:solidFill>
                            <a:srgbClr val="000000"/>
                          </a:solidFill>
                          <a:effectLst/>
                          <a:latin typeface="Calibri" panose="020F0502020204030204" pitchFamily="34" charset="0"/>
                        </a:rPr>
                        <a:t>                   Actions</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Phases</a:t>
                      </a:r>
                      <a:endParaRPr lang="en-US" sz="1100" b="0" i="0" u="none" strike="noStrike" dirty="0">
                        <a:solidFill>
                          <a:srgbClr val="000000"/>
                        </a:solidFill>
                        <a:effectLst/>
                        <a:latin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36000" algn="l" fontAlgn="t"/>
                      <a:r>
                        <a:rPr lang="en-US" sz="1200" b="1" i="0" u="none" strike="noStrike" dirty="0">
                          <a:solidFill>
                            <a:srgbClr val="000000"/>
                          </a:solidFill>
                          <a:effectLst/>
                          <a:latin typeface="Calibri" panose="020F0502020204030204" pitchFamily="34" charset="0"/>
                        </a:rPr>
                        <a:t>Expense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Contingency fund</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Leverage Limitations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en-US" sz="1200" b="1" i="0" u="none" strike="noStrike" dirty="0">
                          <a:solidFill>
                            <a:srgbClr val="000000"/>
                          </a:solidFill>
                          <a:effectLst/>
                          <a:latin typeface="Calibri" panose="020F0502020204030204" pitchFamily="34" charset="0"/>
                        </a:rPr>
                        <a:t>Depreciation tolerance levels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6513920"/>
                  </a:ext>
                </a:extLst>
              </a:tr>
              <a:tr h="1625419">
                <a:tc>
                  <a:txBody>
                    <a:bodyPr/>
                    <a:lstStyle/>
                    <a:p>
                      <a:pPr marL="36000" algn="ctr" fontAlgn="t"/>
                      <a:r>
                        <a:rPr lang="en-US" sz="1200" b="1" i="0" u="none" strike="noStrike" dirty="0">
                          <a:solidFill>
                            <a:srgbClr val="000000"/>
                          </a:solidFill>
                          <a:effectLst/>
                          <a:latin typeface="Calibri" panose="020F0502020204030204" pitchFamily="34" charset="0"/>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r>
                        <a:rPr lang="en-US" sz="1200" b="1" i="0" u="none" strike="noStrike" dirty="0">
                          <a:solidFill>
                            <a:srgbClr val="000000"/>
                          </a:solidFill>
                          <a:effectLst/>
                          <a:latin typeface="Calibri" panose="020F0502020204030204" pitchFamily="34" charset="0"/>
                        </a:rPr>
                        <a:t>Efficiency / Sustainability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r>
                        <a:rPr lang="en-US" sz="1200" b="1" i="0" u="none" strike="noStrike" dirty="0">
                          <a:solidFill>
                            <a:srgbClr val="000000"/>
                          </a:solidFill>
                          <a:effectLst/>
                          <a:latin typeface="Calibri" panose="020F0502020204030204" pitchFamily="34" charset="0"/>
                        </a:rPr>
                        <a:t>a.</a:t>
                      </a:r>
                      <a:r>
                        <a:rPr lang="en-US" sz="1200" b="0" i="0" u="none" strike="noStrike" dirty="0">
                          <a:solidFill>
                            <a:srgbClr val="000000"/>
                          </a:solidFill>
                          <a:effectLst/>
                          <a:latin typeface="Calibri" panose="020F0502020204030204" pitchFamily="34" charset="0"/>
                        </a:rPr>
                        <a:t> Ensuring the correlation between each expenses categories should not exceed 60%.</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Inspecting quarterly income statements for reduced expenses of different units.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r>
                        <a:rPr lang="en-US" sz="1200" b="1" i="0" u="none" strike="noStrike" dirty="0">
                          <a:solidFill>
                            <a:srgbClr val="000000"/>
                          </a:solidFill>
                          <a:effectLst/>
                          <a:latin typeface="Calibri" panose="020F0502020204030204" pitchFamily="34" charset="0"/>
                        </a:rPr>
                        <a:t>a. Performance measure -</a:t>
                      </a:r>
                      <a:r>
                        <a:rPr lang="en-US" sz="1200" b="0" i="0" u="none" strike="noStrike" dirty="0">
                          <a:solidFill>
                            <a:srgbClr val="000000"/>
                          </a:solidFill>
                          <a:effectLst/>
                          <a:latin typeface="Calibri" panose="020F0502020204030204" pitchFamily="34" charset="0"/>
                        </a:rPr>
                        <a:t> Observe use of these funds in a highly complex stimulated environment where firm faces similar scrutinies.</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 </a:t>
                      </a:r>
                      <a:r>
                        <a:rPr lang="en-US" sz="1200" b="1" i="0" u="none" strike="noStrike" dirty="0">
                          <a:solidFill>
                            <a:srgbClr val="000000"/>
                          </a:solidFill>
                          <a:effectLst/>
                          <a:latin typeface="Calibri" panose="020F0502020204030204" pitchFamily="34" charset="0"/>
                        </a:rPr>
                        <a:t>KPI -</a:t>
                      </a:r>
                      <a:r>
                        <a:rPr lang="en-US" sz="1200" b="0" i="0" u="none" strike="noStrike" dirty="0">
                          <a:solidFill>
                            <a:srgbClr val="000000"/>
                          </a:solidFill>
                          <a:effectLst/>
                          <a:latin typeface="Calibri" panose="020F0502020204030204" pitchFamily="34" charset="0"/>
                        </a:rPr>
                        <a:t> The contingency fund shall be not less than the maximum loss estimated by the project.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r>
                        <a:rPr lang="en-US" sz="1200" b="1" i="0" u="none" strike="noStrike" dirty="0">
                          <a:solidFill>
                            <a:srgbClr val="000000"/>
                          </a:solidFill>
                          <a:effectLst/>
                          <a:latin typeface="Calibri" panose="020F0502020204030204" pitchFamily="34" charset="0"/>
                        </a:rPr>
                        <a:t>KRI - Gearing ratio:</a:t>
                      </a:r>
                      <a:r>
                        <a:rPr lang="en-US" sz="1200" b="0" i="0" u="none" strike="noStrike" dirty="0">
                          <a:solidFill>
                            <a:srgbClr val="000000"/>
                          </a:solidFill>
                          <a:effectLst/>
                          <a:latin typeface="Calibri" panose="020F0502020204030204" pitchFamily="34" charset="0"/>
                        </a:rPr>
                        <a:t> Following the standards set by the regulator, a gearing ratio would measure upper limit of allowed leverage the firm can have.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It can be calculated by a simple deb to equity ratio method.</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Suggested:</a:t>
                      </a:r>
                      <a:r>
                        <a:rPr lang="en-US" sz="1200" b="0" i="0" u="none" strike="noStrike" dirty="0">
                          <a:solidFill>
                            <a:srgbClr val="000000"/>
                          </a:solidFill>
                          <a:effectLst/>
                          <a:latin typeface="Calibri" panose="020F0502020204030204" pitchFamily="34" charset="0"/>
                        </a:rPr>
                        <a:t> No more than recommended leverage standard or 80% of the mandatory standard.</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r>
                        <a:rPr lang="en-US" sz="1200" b="1" i="0" u="none" strike="noStrike" dirty="0">
                          <a:solidFill>
                            <a:srgbClr val="000000"/>
                          </a:solidFill>
                          <a:effectLst/>
                          <a:latin typeface="Calibri" panose="020F0502020204030204" pitchFamily="34" charset="0"/>
                        </a:rPr>
                        <a:t>a. KRI - Depreciation rate:</a:t>
                      </a:r>
                      <a:r>
                        <a:rPr lang="en-US" sz="1200" b="0" i="0" u="none" strike="noStrike" dirty="0">
                          <a:solidFill>
                            <a:srgbClr val="000000"/>
                          </a:solidFill>
                          <a:effectLst/>
                          <a:latin typeface="Calibri" panose="020F0502020204030204" pitchFamily="34" charset="0"/>
                        </a:rPr>
                        <a:t> The level of tolerance for depreciation is dynamically adjusted with reference to the depreciation rate of each type of asset over the years. For the moment, a range can be defined as: 8% or less depreciation rate is normal, 8%-15% need to pay attention to, more than 15% may need to report to the board.</a:t>
                      </a:r>
                      <a:br>
                        <a:rPr lang="en-US" sz="1200" b="0"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b. Performance measure - Monthly price change rate:</a:t>
                      </a:r>
                      <a:r>
                        <a:rPr lang="en-US" sz="1200" b="0" i="0" u="none" strike="noStrike" dirty="0">
                          <a:solidFill>
                            <a:srgbClr val="000000"/>
                          </a:solidFill>
                          <a:effectLst/>
                          <a:latin typeface="Calibri" panose="020F0502020204030204" pitchFamily="34" charset="0"/>
                        </a:rPr>
                        <a:t> For assets with disposal plans, pay attention to the assets' selling prices at in the market. If the price has dropped by more than 5% from the previous month, it may need to report to the board.</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4162370"/>
                  </a:ext>
                </a:extLst>
              </a:tr>
            </a:tbl>
          </a:graphicData>
        </a:graphic>
      </p:graphicFrame>
      <p:cxnSp>
        <p:nvCxnSpPr>
          <p:cNvPr id="12" name="Straight Connector 11">
            <a:extLst>
              <a:ext uri="{FF2B5EF4-FFF2-40B4-BE49-F238E27FC236}">
                <a16:creationId xmlns:a16="http://schemas.microsoft.com/office/drawing/2014/main" id="{C8FE6E3D-9995-408C-BC68-8DAA68EF12B3}"/>
              </a:ext>
            </a:extLst>
          </p:cNvPr>
          <p:cNvCxnSpPr>
            <a:cxnSpLocks/>
          </p:cNvCxnSpPr>
          <p:nvPr/>
        </p:nvCxnSpPr>
        <p:spPr>
          <a:xfrm>
            <a:off x="536627" y="718609"/>
            <a:ext cx="1244276" cy="32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1127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0B932E2-6017-4720-837F-4EE8AA2691C6}"/>
              </a:ext>
            </a:extLst>
          </p:cNvPr>
          <p:cNvSpPr>
            <a:spLocks noGrp="1"/>
          </p:cNvSpPr>
          <p:nvPr>
            <p:ph type="dt" sz="half" idx="10"/>
          </p:nvPr>
        </p:nvSpPr>
        <p:spPr/>
        <p:txBody>
          <a:bodyPr/>
          <a:lstStyle/>
          <a:p>
            <a:fld id="{B42792E7-DE16-46C7-94EF-98C48DD84844}" type="datetime1">
              <a:rPr lang="en-US" smtClean="0"/>
              <a:t>12/5/2021</a:t>
            </a:fld>
            <a:endParaRPr lang="en-US" dirty="0"/>
          </a:p>
        </p:txBody>
      </p:sp>
      <p:sp>
        <p:nvSpPr>
          <p:cNvPr id="4" name="Slide Number Placeholder 3">
            <a:extLst>
              <a:ext uri="{FF2B5EF4-FFF2-40B4-BE49-F238E27FC236}">
                <a16:creationId xmlns:a16="http://schemas.microsoft.com/office/drawing/2014/main" id="{A58B00AB-0A13-4FF5-B487-BF78B0BB8FCB}"/>
              </a:ext>
            </a:extLst>
          </p:cNvPr>
          <p:cNvSpPr>
            <a:spLocks noGrp="1"/>
          </p:cNvSpPr>
          <p:nvPr>
            <p:ph type="sldNum" sz="quarter" idx="12"/>
          </p:nvPr>
        </p:nvSpPr>
        <p:spPr/>
        <p:txBody>
          <a:bodyPr/>
          <a:lstStyle/>
          <a:p>
            <a:fld id="{F5BC501E-15C8-4D09-BFA7-091A319F95C9}" type="slidenum">
              <a:rPr lang="en-US" smtClean="0"/>
              <a:t>22</a:t>
            </a:fld>
            <a:endParaRPr lang="en-US" dirty="0"/>
          </a:p>
        </p:txBody>
      </p:sp>
      <p:sp>
        <p:nvSpPr>
          <p:cNvPr id="5" name="Title 5">
            <a:extLst>
              <a:ext uri="{FF2B5EF4-FFF2-40B4-BE49-F238E27FC236}">
                <a16:creationId xmlns:a16="http://schemas.microsoft.com/office/drawing/2014/main" id="{2571BFD7-9B2C-4086-A74F-49F5A4332BB0}"/>
              </a:ext>
            </a:extLst>
          </p:cNvPr>
          <p:cNvSpPr txBox="1">
            <a:spLocks/>
          </p:cNvSpPr>
          <p:nvPr/>
        </p:nvSpPr>
        <p:spPr>
          <a:xfrm>
            <a:off x="552027"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Budget</a:t>
            </a:r>
          </a:p>
        </p:txBody>
      </p:sp>
      <p:graphicFrame>
        <p:nvGraphicFramePr>
          <p:cNvPr id="7" name="Table 6">
            <a:extLst>
              <a:ext uri="{FF2B5EF4-FFF2-40B4-BE49-F238E27FC236}">
                <a16:creationId xmlns:a16="http://schemas.microsoft.com/office/drawing/2014/main" id="{7E988452-64F9-4098-9985-DC6710A638DD}"/>
              </a:ext>
            </a:extLst>
          </p:cNvPr>
          <p:cNvGraphicFramePr>
            <a:graphicFrameLocks noGrp="1"/>
          </p:cNvGraphicFramePr>
          <p:nvPr>
            <p:extLst>
              <p:ext uri="{D42A27DB-BD31-4B8C-83A1-F6EECF244321}">
                <p14:modId xmlns:p14="http://schemas.microsoft.com/office/powerpoint/2010/main" val="2559207161"/>
              </p:ext>
            </p:extLst>
          </p:nvPr>
        </p:nvGraphicFramePr>
        <p:xfrm>
          <a:off x="594827" y="905523"/>
          <a:ext cx="10983025" cy="5334000"/>
        </p:xfrm>
        <a:graphic>
          <a:graphicData uri="http://schemas.openxmlformats.org/drawingml/2006/table">
            <a:tbl>
              <a:tblPr/>
              <a:tblGrid>
                <a:gridCol w="2196605">
                  <a:extLst>
                    <a:ext uri="{9D8B030D-6E8A-4147-A177-3AD203B41FA5}">
                      <a16:colId xmlns:a16="http://schemas.microsoft.com/office/drawing/2014/main" val="1551440754"/>
                    </a:ext>
                  </a:extLst>
                </a:gridCol>
                <a:gridCol w="2196605">
                  <a:extLst>
                    <a:ext uri="{9D8B030D-6E8A-4147-A177-3AD203B41FA5}">
                      <a16:colId xmlns:a16="http://schemas.microsoft.com/office/drawing/2014/main" val="4251498892"/>
                    </a:ext>
                  </a:extLst>
                </a:gridCol>
                <a:gridCol w="2196605">
                  <a:extLst>
                    <a:ext uri="{9D8B030D-6E8A-4147-A177-3AD203B41FA5}">
                      <a16:colId xmlns:a16="http://schemas.microsoft.com/office/drawing/2014/main" val="1337643311"/>
                    </a:ext>
                  </a:extLst>
                </a:gridCol>
                <a:gridCol w="2196605">
                  <a:extLst>
                    <a:ext uri="{9D8B030D-6E8A-4147-A177-3AD203B41FA5}">
                      <a16:colId xmlns:a16="http://schemas.microsoft.com/office/drawing/2014/main" val="2326222493"/>
                    </a:ext>
                  </a:extLst>
                </a:gridCol>
                <a:gridCol w="2196605">
                  <a:extLst>
                    <a:ext uri="{9D8B030D-6E8A-4147-A177-3AD203B41FA5}">
                      <a16:colId xmlns:a16="http://schemas.microsoft.com/office/drawing/2014/main" val="1874250359"/>
                    </a:ext>
                  </a:extLst>
                </a:gridCol>
              </a:tblGrid>
              <a:tr h="212495">
                <a:tc>
                  <a:txBody>
                    <a:bodyPr/>
                    <a:lstStyle/>
                    <a:p>
                      <a:pPr marL="36000" algn="ctr" rtl="0" fontAlgn="t"/>
                      <a:r>
                        <a:rPr lang="en-US" sz="1400" b="1" i="0" u="none" strike="noStrike" dirty="0">
                          <a:solidFill>
                            <a:srgbClr val="000000"/>
                          </a:solidFill>
                          <a:effectLst/>
                          <a:latin typeface="Calibri" panose="020F0502020204030204" pitchFamily="34" charset="0"/>
                        </a:rPr>
                        <a:t>Team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Count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Rate per manhour(in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Manhours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Cost</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498791"/>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Manager</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75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$2,100.00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747276"/>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Lead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$10,000.00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989399"/>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Analyst</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35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400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$56,000.00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0712774"/>
                  </a:ext>
                </a:extLst>
              </a:tr>
              <a:tr h="212495">
                <a:tc gridSpan="3">
                  <a:txBody>
                    <a:bodyPr/>
                    <a:lstStyle/>
                    <a:p>
                      <a:pPr marL="36000" algn="ctr" rtl="0" fontAlgn="t"/>
                      <a:r>
                        <a:rPr lang="en-US" sz="1400" b="1" i="0" u="none" strike="noStrike" dirty="0">
                          <a:solidFill>
                            <a:srgbClr val="000000"/>
                          </a:solidFill>
                          <a:effectLst/>
                          <a:latin typeface="Calibri" panose="020F0502020204030204" pitchFamily="34" charset="0"/>
                        </a:rPr>
                        <a:t>Gap Analysis - Phase 1 Total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t"/>
                      <a:r>
                        <a:rPr lang="en-US" sz="1400" b="1" i="0" u="none" strike="noStrike" dirty="0">
                          <a:solidFill>
                            <a:srgbClr val="000000"/>
                          </a:solidFill>
                          <a:effectLst/>
                          <a:latin typeface="Calibri" panose="020F0502020204030204" pitchFamily="34" charset="0"/>
                        </a:rPr>
                        <a:t>528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$68,100.00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057974"/>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External parties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400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$80,000.00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603364"/>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Hiring new expertise</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128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$25,600.00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9856998"/>
                  </a:ext>
                </a:extLst>
              </a:tr>
              <a:tr h="212495">
                <a:tc gridSpan="3">
                  <a:txBody>
                    <a:bodyPr/>
                    <a:lstStyle/>
                    <a:p>
                      <a:pPr marL="36000" algn="ctr" rtl="0" fontAlgn="t"/>
                      <a:r>
                        <a:rPr lang="en-US" sz="1400" b="1" i="0" u="none" strike="noStrike" dirty="0">
                          <a:solidFill>
                            <a:srgbClr val="000000"/>
                          </a:solidFill>
                          <a:effectLst/>
                          <a:latin typeface="Calibri" panose="020F0502020204030204" pitchFamily="34" charset="0"/>
                        </a:rPr>
                        <a:t>Consulting - Phase 2 Total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t"/>
                      <a:r>
                        <a:rPr lang="en-US" sz="1400" b="1" i="0" u="none" strike="noStrike" dirty="0">
                          <a:solidFill>
                            <a:srgbClr val="000000"/>
                          </a:solidFill>
                          <a:effectLst/>
                          <a:latin typeface="Calibri" panose="020F0502020204030204" pitchFamily="34" charset="0"/>
                        </a:rPr>
                        <a:t>528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$1,05,600.00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6179019"/>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Manager</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75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$4,200.00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280001"/>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Lead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$10,000.00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9276336"/>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Analyst</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35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400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$42,000.00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1056231"/>
                  </a:ext>
                </a:extLst>
              </a:tr>
              <a:tr h="212495">
                <a:tc gridSpan="3">
                  <a:txBody>
                    <a:bodyPr/>
                    <a:lstStyle/>
                    <a:p>
                      <a:pPr marL="36000" algn="ctr" rtl="0" fontAlgn="t"/>
                      <a:r>
                        <a:rPr lang="en-US" sz="1400" b="1" i="0" u="none" strike="noStrike" dirty="0">
                          <a:solidFill>
                            <a:srgbClr val="000000"/>
                          </a:solidFill>
                          <a:effectLst/>
                          <a:latin typeface="Calibri" panose="020F0502020204030204" pitchFamily="34" charset="0"/>
                        </a:rPr>
                        <a:t>Correction - Phase 3 Total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t"/>
                      <a:r>
                        <a:rPr lang="en-US" sz="1400" b="1" i="0" u="none" strike="noStrike" dirty="0">
                          <a:solidFill>
                            <a:srgbClr val="000000"/>
                          </a:solidFill>
                          <a:effectLst/>
                          <a:latin typeface="Calibri" panose="020F0502020204030204" pitchFamily="34" charset="0"/>
                        </a:rPr>
                        <a:t>528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$56,200.00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378276"/>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Manager</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75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56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$4,200.00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8351608"/>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Lead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$30,000.00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0168059"/>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Analyst</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35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800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$1,68,000.00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615834"/>
                  </a:ext>
                </a:extLst>
              </a:tr>
              <a:tr h="212495">
                <a:tc gridSpan="3">
                  <a:txBody>
                    <a:bodyPr/>
                    <a:lstStyle/>
                    <a:p>
                      <a:pPr marL="36000" algn="ctr" rtl="0" fontAlgn="t"/>
                      <a:r>
                        <a:rPr lang="en-US" sz="1400" b="1" i="0" u="none" strike="noStrike" dirty="0">
                          <a:solidFill>
                            <a:srgbClr val="000000"/>
                          </a:solidFill>
                          <a:effectLst/>
                          <a:latin typeface="Calibri" panose="020F0502020204030204" pitchFamily="34" charset="0"/>
                        </a:rPr>
                        <a:t>Implementation - Phase 4 Total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t"/>
                      <a:r>
                        <a:rPr lang="en-US" sz="1400" b="1" i="0" u="none" strike="noStrike" dirty="0">
                          <a:solidFill>
                            <a:srgbClr val="000000"/>
                          </a:solidFill>
                          <a:effectLst/>
                          <a:latin typeface="Calibri" panose="020F0502020204030204" pitchFamily="34" charset="0"/>
                        </a:rPr>
                        <a:t>1056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$2,02,200.00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15946"/>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Manager</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75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$2,100.00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125666"/>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Lead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$10,000.00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152580"/>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Analyst</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35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400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$56,000.00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390691"/>
                  </a:ext>
                </a:extLst>
              </a:tr>
              <a:tr h="212495">
                <a:tc gridSpan="3">
                  <a:txBody>
                    <a:bodyPr/>
                    <a:lstStyle/>
                    <a:p>
                      <a:pPr marL="36000" algn="ctr" rtl="0" fontAlgn="t"/>
                      <a:r>
                        <a:rPr lang="en-US" sz="1400" b="1" i="0" u="none" strike="noStrike" dirty="0">
                          <a:solidFill>
                            <a:srgbClr val="000000"/>
                          </a:solidFill>
                          <a:effectLst/>
                          <a:latin typeface="Calibri" panose="020F0502020204030204" pitchFamily="34" charset="0"/>
                        </a:rPr>
                        <a:t>Sustainability - Phase 5 Total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t"/>
                      <a:r>
                        <a:rPr lang="en-US" sz="1400" b="1" i="0" u="none" strike="noStrike" dirty="0">
                          <a:solidFill>
                            <a:srgbClr val="000000"/>
                          </a:solidFill>
                          <a:effectLst/>
                          <a:latin typeface="Calibri" panose="020F0502020204030204" pitchFamily="34" charset="0"/>
                        </a:rPr>
                        <a:t>528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$68,100.00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912483"/>
                  </a:ext>
                </a:extLst>
              </a:tr>
              <a:tr h="212495">
                <a:tc gridSpan="3">
                  <a:txBody>
                    <a:bodyPr/>
                    <a:lstStyle/>
                    <a:p>
                      <a:pPr marL="36000" algn="ctr" rtl="0" fontAlgn="t"/>
                      <a:r>
                        <a:rPr lang="en-US" sz="1400" b="1" i="0" u="none" strike="noStrike" dirty="0">
                          <a:solidFill>
                            <a:srgbClr val="000000"/>
                          </a:solidFill>
                          <a:effectLst/>
                          <a:latin typeface="Calibri" panose="020F0502020204030204" pitchFamily="34" charset="0"/>
                        </a:rPr>
                        <a:t>All Phases Combined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t"/>
                      <a:r>
                        <a:rPr lang="en-US" sz="1400" b="1" i="0" u="none" strike="noStrike" dirty="0">
                          <a:solidFill>
                            <a:srgbClr val="000000"/>
                          </a:solidFill>
                          <a:effectLst/>
                          <a:latin typeface="Calibri" panose="020F0502020204030204" pitchFamily="34" charset="0"/>
                        </a:rPr>
                        <a:t>3168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$5,00,200.00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3377806"/>
                  </a:ext>
                </a:extLst>
              </a:tr>
              <a:tr h="207435">
                <a:tc>
                  <a:txBody>
                    <a:bodyPr/>
                    <a:lstStyle/>
                    <a:p>
                      <a:pPr marL="36000" algn="l" rtl="0" fontAlgn="t"/>
                      <a:r>
                        <a:rPr lang="en-US" sz="1400" b="0" i="0" u="none" strike="noStrike" dirty="0">
                          <a:solidFill>
                            <a:srgbClr val="000000"/>
                          </a:solidFill>
                          <a:effectLst/>
                          <a:latin typeface="Calibri" panose="020F0502020204030204" pitchFamily="34" charset="0"/>
                        </a:rPr>
                        <a:t>Buffer period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0" i="0" u="none" strike="noStrike" dirty="0">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720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400" b="0" i="0" u="none" strike="noStrike" dirty="0">
                          <a:solidFill>
                            <a:srgbClr val="000000"/>
                          </a:solidFill>
                          <a:effectLst/>
                          <a:latin typeface="Calibri" panose="020F0502020204030204" pitchFamily="34" charset="0"/>
                        </a:rPr>
                        <a:t>$36,000.00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646516"/>
                  </a:ext>
                </a:extLst>
              </a:tr>
              <a:tr h="212495">
                <a:tc gridSpan="3">
                  <a:txBody>
                    <a:bodyPr/>
                    <a:lstStyle/>
                    <a:p>
                      <a:pPr marL="36000" algn="ctr" rtl="0" fontAlgn="t"/>
                      <a:r>
                        <a:rPr lang="en-US" sz="1400" b="1" i="0" u="none" strike="noStrike" dirty="0">
                          <a:solidFill>
                            <a:srgbClr val="000000"/>
                          </a:solidFill>
                          <a:effectLst/>
                          <a:latin typeface="Calibri" panose="020F0502020204030204" pitchFamily="34" charset="0"/>
                        </a:rPr>
                        <a:t>Combined Total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t"/>
                      <a:r>
                        <a:rPr lang="en-US" sz="1400" b="1" i="0" u="none" strike="noStrike" dirty="0">
                          <a:solidFill>
                            <a:srgbClr val="000000"/>
                          </a:solidFill>
                          <a:effectLst/>
                          <a:latin typeface="Calibri" panose="020F0502020204030204" pitchFamily="34" charset="0"/>
                        </a:rPr>
                        <a:t>3888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sz="1400" b="1" i="0" u="none" strike="noStrike" dirty="0">
                          <a:solidFill>
                            <a:srgbClr val="000000"/>
                          </a:solidFill>
                          <a:effectLst/>
                          <a:latin typeface="Calibri" panose="020F0502020204030204" pitchFamily="34" charset="0"/>
                        </a:rPr>
                        <a:t>$5,36,200.00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9340948"/>
                  </a:ext>
                </a:extLst>
              </a:tr>
              <a:tr h="207435">
                <a:tc gridSpan="5">
                  <a:txBody>
                    <a:bodyPr/>
                    <a:lstStyle/>
                    <a:p>
                      <a:pPr marL="36000" algn="l" rtl="0" fontAlgn="t"/>
                      <a:r>
                        <a:rPr lang="en-US" sz="1400" b="0" i="0" u="none" strike="noStrike" dirty="0">
                          <a:solidFill>
                            <a:srgbClr val="000000"/>
                          </a:solidFill>
                          <a:effectLst/>
                          <a:latin typeface="Calibri" panose="020F0502020204030204" pitchFamily="34" charset="0"/>
                        </a:rPr>
                        <a:t>The above calculation assumes of 8-hour workday and 22-day work month.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1903946"/>
                  </a:ext>
                </a:extLst>
              </a:tr>
              <a:tr h="212495">
                <a:tc gridSpan="5">
                  <a:txBody>
                    <a:bodyPr/>
                    <a:lstStyle/>
                    <a:p>
                      <a:pPr marL="36000" algn="l" rtl="0" fontAlgn="t"/>
                      <a:r>
                        <a:rPr lang="en-US" sz="1400" b="0" i="0" u="none" strike="noStrike" dirty="0">
                          <a:solidFill>
                            <a:srgbClr val="000000"/>
                          </a:solidFill>
                          <a:effectLst/>
                          <a:latin typeface="Calibri" panose="020F0502020204030204" pitchFamily="34" charset="0"/>
                        </a:rPr>
                        <a:t>Additionally, Phase 5 cost could be considered recurring cost every quarter.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8733219"/>
                  </a:ext>
                </a:extLst>
              </a:tr>
            </a:tbl>
          </a:graphicData>
        </a:graphic>
      </p:graphicFrame>
    </p:spTree>
    <p:extLst>
      <p:ext uri="{BB962C8B-B14F-4D97-AF65-F5344CB8AC3E}">
        <p14:creationId xmlns:p14="http://schemas.microsoft.com/office/powerpoint/2010/main" val="18361617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10CA108-6064-4082-9ACB-4BA88072196D}"/>
              </a:ext>
            </a:extLst>
          </p:cNvPr>
          <p:cNvSpPr>
            <a:spLocks noGrp="1"/>
          </p:cNvSpPr>
          <p:nvPr>
            <p:ph type="body" idx="1"/>
          </p:nvPr>
        </p:nvSpPr>
        <p:spPr>
          <a:xfrm>
            <a:off x="1097280" y="1211034"/>
            <a:ext cx="4937760" cy="736282"/>
          </a:xfrm>
        </p:spPr>
        <p:txBody>
          <a:bodyPr/>
          <a:lstStyle/>
          <a:p>
            <a:r>
              <a:rPr lang="en-US" b="1" dirty="0">
                <a:solidFill>
                  <a:schemeClr val="tx1"/>
                </a:solidFill>
              </a:rPr>
              <a:t>	          Current Losses</a:t>
            </a:r>
            <a:endParaRPr lang="en-US" dirty="0">
              <a:solidFill>
                <a:schemeClr val="tx1"/>
              </a:solidFill>
            </a:endParaRPr>
          </a:p>
        </p:txBody>
      </p:sp>
      <p:sp>
        <p:nvSpPr>
          <p:cNvPr id="9" name="Content Placeholder 8">
            <a:extLst>
              <a:ext uri="{FF2B5EF4-FFF2-40B4-BE49-F238E27FC236}">
                <a16:creationId xmlns:a16="http://schemas.microsoft.com/office/drawing/2014/main" id="{EE3396E3-5A00-48F9-B184-0F652F68751C}"/>
              </a:ext>
            </a:extLst>
          </p:cNvPr>
          <p:cNvSpPr>
            <a:spLocks noGrp="1"/>
          </p:cNvSpPr>
          <p:nvPr>
            <p:ph sz="half" idx="2"/>
          </p:nvPr>
        </p:nvSpPr>
        <p:spPr>
          <a:xfrm>
            <a:off x="1097280" y="1828800"/>
            <a:ext cx="4937760" cy="4131734"/>
          </a:xfrm>
        </p:spPr>
        <p:txBody>
          <a:bodyPr>
            <a:normAutofit fontScale="92500" lnSpcReduction="10000"/>
          </a:bodyPr>
          <a:lstStyle/>
          <a:p>
            <a:pPr>
              <a:buClr>
                <a:schemeClr val="tx1"/>
              </a:buClr>
              <a:buFont typeface="Wingdings" panose="05000000000000000000" pitchFamily="2" charset="2"/>
              <a:buChar char="§"/>
            </a:pPr>
            <a:r>
              <a:rPr lang="en-US" dirty="0"/>
              <a:t>The company and its affiliates were placed into bankruptcy administration in February as corporate disclosures revealed that billions of dollars of its funds had been used for non-business purposes.</a:t>
            </a:r>
          </a:p>
          <a:p>
            <a:pPr>
              <a:buClr>
                <a:schemeClr val="tx1"/>
              </a:buClr>
              <a:buFont typeface="Wingdings" panose="05000000000000000000" pitchFamily="2" charset="2"/>
              <a:buChar char="§"/>
            </a:pPr>
            <a:r>
              <a:rPr lang="en-US" dirty="0">
                <a:solidFill>
                  <a:srgbClr val="000000"/>
                </a:solidFill>
              </a:rPr>
              <a:t>A</a:t>
            </a:r>
            <a:r>
              <a:rPr lang="en-US" b="0" i="0" dirty="0">
                <a:solidFill>
                  <a:srgbClr val="000000"/>
                </a:solidFill>
                <a:effectLst/>
              </a:rPr>
              <a:t> risk of bankruptcy or delisting still exists, if HNA’s financial results don’t meet regulatory requirements.</a:t>
            </a:r>
          </a:p>
          <a:p>
            <a:pPr>
              <a:buClr>
                <a:schemeClr val="tx1"/>
              </a:buClr>
              <a:buFont typeface="Wingdings" panose="05000000000000000000" pitchFamily="2" charset="2"/>
              <a:buChar char="§"/>
            </a:pPr>
            <a:r>
              <a:rPr lang="en-US" b="0" i="0" dirty="0">
                <a:solidFill>
                  <a:srgbClr val="000000"/>
                </a:solidFill>
                <a:effectLst/>
              </a:rPr>
              <a:t>HNA has at least 406 billion yuan ($63 billion) in debt claims.</a:t>
            </a:r>
            <a:endParaRPr lang="en-US" dirty="0"/>
          </a:p>
        </p:txBody>
      </p:sp>
      <p:sp>
        <p:nvSpPr>
          <p:cNvPr id="10" name="Text Placeholder 9">
            <a:extLst>
              <a:ext uri="{FF2B5EF4-FFF2-40B4-BE49-F238E27FC236}">
                <a16:creationId xmlns:a16="http://schemas.microsoft.com/office/drawing/2014/main" id="{FAC2598D-DFC7-4173-B54B-892FE993CE86}"/>
              </a:ext>
            </a:extLst>
          </p:cNvPr>
          <p:cNvSpPr>
            <a:spLocks noGrp="1"/>
          </p:cNvSpPr>
          <p:nvPr>
            <p:ph type="body" sz="quarter" idx="3"/>
          </p:nvPr>
        </p:nvSpPr>
        <p:spPr>
          <a:xfrm>
            <a:off x="6217920" y="1211034"/>
            <a:ext cx="4937760" cy="736282"/>
          </a:xfrm>
        </p:spPr>
        <p:txBody>
          <a:bodyPr/>
          <a:lstStyle/>
          <a:p>
            <a:r>
              <a:rPr lang="en-US" b="1" dirty="0">
                <a:solidFill>
                  <a:schemeClr val="tx1"/>
                </a:solidFill>
              </a:rPr>
              <a:t>	        Project benefits</a:t>
            </a:r>
            <a:endParaRPr lang="en-US" dirty="0">
              <a:solidFill>
                <a:schemeClr val="tx1"/>
              </a:solidFill>
            </a:endParaRPr>
          </a:p>
        </p:txBody>
      </p:sp>
      <p:sp>
        <p:nvSpPr>
          <p:cNvPr id="11" name="Content Placeholder 10">
            <a:extLst>
              <a:ext uri="{FF2B5EF4-FFF2-40B4-BE49-F238E27FC236}">
                <a16:creationId xmlns:a16="http://schemas.microsoft.com/office/drawing/2014/main" id="{D7134F3F-1616-4AF7-8ED7-3904A24AFD02}"/>
              </a:ext>
            </a:extLst>
          </p:cNvPr>
          <p:cNvSpPr>
            <a:spLocks noGrp="1"/>
          </p:cNvSpPr>
          <p:nvPr>
            <p:ph sz="quarter" idx="4"/>
          </p:nvPr>
        </p:nvSpPr>
        <p:spPr>
          <a:xfrm>
            <a:off x="6217920" y="1828800"/>
            <a:ext cx="4937760" cy="4131734"/>
          </a:xfrm>
        </p:spPr>
        <p:txBody>
          <a:bodyPr>
            <a:normAutofit fontScale="92500" lnSpcReduction="10000"/>
          </a:bodyPr>
          <a:lstStyle/>
          <a:p>
            <a:pPr>
              <a:buClr>
                <a:schemeClr val="tx1"/>
              </a:buClr>
              <a:buFont typeface="Wingdings" panose="05000000000000000000" pitchFamily="2" charset="2"/>
              <a:buChar char="§"/>
            </a:pPr>
            <a:r>
              <a:rPr lang="en-US" dirty="0"/>
              <a:t>Close monitoring and continuous growth would avoid such misuses of funds. Additionally, the contingency fund could be used in such critical situations.</a:t>
            </a:r>
          </a:p>
          <a:p>
            <a:pPr>
              <a:buClr>
                <a:schemeClr val="tx1"/>
              </a:buClr>
              <a:buFont typeface="Wingdings" panose="05000000000000000000" pitchFamily="2" charset="2"/>
              <a:buChar char="§"/>
            </a:pPr>
            <a:r>
              <a:rPr lang="en-US" b="0" i="0" dirty="0">
                <a:solidFill>
                  <a:srgbClr val="000000"/>
                </a:solidFill>
                <a:effectLst/>
              </a:rPr>
              <a:t>Further penalties could be avoided by</a:t>
            </a:r>
            <a:r>
              <a:rPr lang="en-US" dirty="0">
                <a:solidFill>
                  <a:srgbClr val="000000"/>
                </a:solidFill>
              </a:rPr>
              <a:t> addressing requirements of consent order by </a:t>
            </a:r>
            <a:r>
              <a:rPr lang="en-US" dirty="0">
                <a:ea typeface="+mn-lt"/>
                <a:cs typeface="+mn-lt"/>
              </a:rPr>
              <a:t>China Securities Regulatory Commission (CSRC).</a:t>
            </a:r>
            <a:endParaRPr lang="en-US" b="0" i="0" dirty="0">
              <a:solidFill>
                <a:srgbClr val="000000"/>
              </a:solidFill>
              <a:effectLst/>
            </a:endParaRPr>
          </a:p>
          <a:p>
            <a:pPr>
              <a:buClr>
                <a:schemeClr val="tx1"/>
              </a:buClr>
              <a:buFont typeface="Wingdings" panose="05000000000000000000" pitchFamily="2" charset="2"/>
              <a:buChar char="§"/>
            </a:pPr>
            <a:r>
              <a:rPr lang="en-US" b="0" i="0" dirty="0">
                <a:solidFill>
                  <a:srgbClr val="000000"/>
                </a:solidFill>
                <a:effectLst/>
              </a:rPr>
              <a:t>Project budget is approximately for $550,000 which would help reduce the similar financial risks faced.</a:t>
            </a:r>
          </a:p>
          <a:p>
            <a:pPr>
              <a:buClr>
                <a:schemeClr val="tx1"/>
              </a:buClr>
              <a:buFont typeface="Wingdings" panose="05000000000000000000" pitchFamily="2" charset="2"/>
              <a:buChar char="§"/>
            </a:pPr>
            <a:r>
              <a:rPr lang="en-US" dirty="0">
                <a:solidFill>
                  <a:srgbClr val="000000"/>
                </a:solidFill>
              </a:rPr>
              <a:t>Further, for Strategic and Operational Risk, similar plans could be employed with nearly same budget to reduce overall risks faced by HNA.</a:t>
            </a:r>
            <a:endParaRPr lang="en-US" dirty="0"/>
          </a:p>
        </p:txBody>
      </p:sp>
      <p:sp>
        <p:nvSpPr>
          <p:cNvPr id="3" name="Date Placeholder 2">
            <a:extLst>
              <a:ext uri="{FF2B5EF4-FFF2-40B4-BE49-F238E27FC236}">
                <a16:creationId xmlns:a16="http://schemas.microsoft.com/office/drawing/2014/main" id="{C0B932E2-6017-4720-837F-4EE8AA2691C6}"/>
              </a:ext>
            </a:extLst>
          </p:cNvPr>
          <p:cNvSpPr>
            <a:spLocks noGrp="1"/>
          </p:cNvSpPr>
          <p:nvPr>
            <p:ph type="dt" sz="half" idx="10"/>
          </p:nvPr>
        </p:nvSpPr>
        <p:spPr/>
        <p:txBody>
          <a:bodyPr/>
          <a:lstStyle/>
          <a:p>
            <a:fld id="{D6BCDDEF-DBF4-4BCB-AB33-A7DBE2410D58}" type="datetime1">
              <a:rPr lang="en-US" smtClean="0"/>
              <a:t>12/5/2021</a:t>
            </a:fld>
            <a:endParaRPr lang="en-US" dirty="0"/>
          </a:p>
        </p:txBody>
      </p:sp>
      <p:sp>
        <p:nvSpPr>
          <p:cNvPr id="2" name="Footer Placeholder 1">
            <a:extLst>
              <a:ext uri="{FF2B5EF4-FFF2-40B4-BE49-F238E27FC236}">
                <a16:creationId xmlns:a16="http://schemas.microsoft.com/office/drawing/2014/main" id="{4F9DE67A-10F8-4F30-9357-7BC986B17A8B}"/>
              </a:ext>
            </a:extLst>
          </p:cNvPr>
          <p:cNvSpPr>
            <a:spLocks noGrp="1"/>
          </p:cNvSpPr>
          <p:nvPr>
            <p:ph type="ftr" sz="quarter" idx="11"/>
          </p:nvPr>
        </p:nvSpPr>
        <p:spPr/>
        <p:txBody>
          <a:bodyPr/>
          <a:lstStyle/>
          <a:p>
            <a:r>
              <a:rPr lang="en-US" dirty="0"/>
              <a:t>https://www.bloomberg.com/news/articles/2021-09-12/hna-group-finds-investors-for-its-airline-airport-businesses</a:t>
            </a:r>
          </a:p>
        </p:txBody>
      </p:sp>
      <p:sp>
        <p:nvSpPr>
          <p:cNvPr id="4" name="Slide Number Placeholder 3">
            <a:extLst>
              <a:ext uri="{FF2B5EF4-FFF2-40B4-BE49-F238E27FC236}">
                <a16:creationId xmlns:a16="http://schemas.microsoft.com/office/drawing/2014/main" id="{A58B00AB-0A13-4FF5-B487-BF78B0BB8FCB}"/>
              </a:ext>
            </a:extLst>
          </p:cNvPr>
          <p:cNvSpPr>
            <a:spLocks noGrp="1"/>
          </p:cNvSpPr>
          <p:nvPr>
            <p:ph type="sldNum" sz="quarter" idx="12"/>
          </p:nvPr>
        </p:nvSpPr>
        <p:spPr/>
        <p:txBody>
          <a:bodyPr/>
          <a:lstStyle/>
          <a:p>
            <a:fld id="{F5BC501E-15C8-4D09-BFA7-091A319F95C9}" type="slidenum">
              <a:rPr lang="en-US" smtClean="0"/>
              <a:t>23</a:t>
            </a:fld>
            <a:endParaRPr lang="en-US" dirty="0"/>
          </a:p>
        </p:txBody>
      </p:sp>
      <p:sp>
        <p:nvSpPr>
          <p:cNvPr id="5" name="Title 5">
            <a:extLst>
              <a:ext uri="{FF2B5EF4-FFF2-40B4-BE49-F238E27FC236}">
                <a16:creationId xmlns:a16="http://schemas.microsoft.com/office/drawing/2014/main" id="{2571BFD7-9B2C-4086-A74F-49F5A4332BB0}"/>
              </a:ext>
            </a:extLst>
          </p:cNvPr>
          <p:cNvSpPr txBox="1">
            <a:spLocks/>
          </p:cNvSpPr>
          <p:nvPr/>
        </p:nvSpPr>
        <p:spPr>
          <a:xfrm>
            <a:off x="552027"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Impact</a:t>
            </a:r>
          </a:p>
        </p:txBody>
      </p:sp>
    </p:spTree>
    <p:extLst>
      <p:ext uri="{BB962C8B-B14F-4D97-AF65-F5344CB8AC3E}">
        <p14:creationId xmlns:p14="http://schemas.microsoft.com/office/powerpoint/2010/main" val="23357635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291881-827F-4D0F-9C90-7F30A57D1B06}"/>
              </a:ext>
            </a:extLst>
          </p:cNvPr>
          <p:cNvSpPr>
            <a:spLocks noGrp="1"/>
          </p:cNvSpPr>
          <p:nvPr>
            <p:ph type="title"/>
          </p:nvPr>
        </p:nvSpPr>
        <p:spPr/>
        <p:txBody>
          <a:bodyPr/>
          <a:lstStyle/>
          <a:p>
            <a:r>
              <a:rPr lang="en-IN" dirty="0"/>
              <a:t>Benefits and Conclusion</a:t>
            </a:r>
            <a:endParaRPr lang="en-US" dirty="0"/>
          </a:p>
        </p:txBody>
      </p:sp>
      <p:sp>
        <p:nvSpPr>
          <p:cNvPr id="5" name="Content Placeholder 4">
            <a:extLst>
              <a:ext uri="{FF2B5EF4-FFF2-40B4-BE49-F238E27FC236}">
                <a16:creationId xmlns:a16="http://schemas.microsoft.com/office/drawing/2014/main" id="{319090E3-49D7-4A6E-84FB-6A7E75BE8563}"/>
              </a:ext>
            </a:extLst>
          </p:cNvPr>
          <p:cNvSpPr>
            <a:spLocks noGrp="1"/>
          </p:cNvSpPr>
          <p:nvPr>
            <p:ph idx="1"/>
          </p:nvPr>
        </p:nvSpPr>
        <p:spPr/>
        <p:txBody>
          <a:bodyPr>
            <a:normAutofit/>
          </a:bodyPr>
          <a:lstStyle/>
          <a:p>
            <a:pPr marL="514350" indent="-514350">
              <a:buClr>
                <a:schemeClr val="tx1"/>
              </a:buClr>
              <a:buFont typeface="+mj-lt"/>
              <a:buAutoNum type="romanLcPeriod"/>
            </a:pPr>
            <a:r>
              <a:rPr lang="en-US" altLang="zh-CN" sz="1400" dirty="0"/>
              <a:t>External consultants have expertise in the field of financial risk and regulations which HNA lacks. After setting up the policies and procedures with them, the probability of encountering the similar risks in the future would be reduced. Even though this would add to the expense at this stage, the long term benefit far outweighs the cost.</a:t>
            </a:r>
          </a:p>
          <a:p>
            <a:pPr marL="514350" indent="-514350">
              <a:buClr>
                <a:schemeClr val="tx1"/>
              </a:buClr>
              <a:buFont typeface="+mj-lt"/>
              <a:buAutoNum type="romanLcPeriod"/>
            </a:pPr>
            <a:r>
              <a:rPr lang="en-US" sz="1400" dirty="0">
                <a:ea typeface="+mn-lt"/>
                <a:cs typeface="+mn-lt"/>
              </a:rPr>
              <a:t>Involving the IT department would result in more man-hours, </a:t>
            </a:r>
            <a:r>
              <a:rPr lang="en-US" sz="1400" dirty="0">
                <a:solidFill>
                  <a:schemeClr val="tx1"/>
                </a:solidFill>
                <a:ea typeface="+mn-lt"/>
                <a:cs typeface="+mn-lt"/>
              </a:rPr>
              <a:t>but the long-term benefit that human</a:t>
            </a:r>
            <a:r>
              <a:rPr lang="zh-CN" altLang="en-US" sz="1400" dirty="0">
                <a:solidFill>
                  <a:schemeClr val="tx1"/>
                </a:solidFill>
                <a:ea typeface="+mn-lt"/>
                <a:cs typeface="+mn-lt"/>
              </a:rPr>
              <a:t> </a:t>
            </a:r>
            <a:r>
              <a:rPr lang="en-US" sz="1400" dirty="0">
                <a:solidFill>
                  <a:schemeClr val="tx1"/>
                </a:solidFill>
                <a:ea typeface="+mn-lt"/>
                <a:cs typeface="+mn-lt"/>
              </a:rPr>
              <a:t>error could be reduced and to</a:t>
            </a:r>
            <a:r>
              <a:rPr lang="zh-CN" altLang="en-US" sz="1400" dirty="0">
                <a:solidFill>
                  <a:schemeClr val="tx1"/>
                </a:solidFill>
                <a:ea typeface="+mn-lt"/>
                <a:cs typeface="+mn-lt"/>
              </a:rPr>
              <a:t> </a:t>
            </a:r>
            <a:r>
              <a:rPr lang="en-US" altLang="zh-CN" sz="1400" dirty="0">
                <a:solidFill>
                  <a:schemeClr val="tx1"/>
                </a:solidFill>
                <a:ea typeface="+mn-lt"/>
                <a:cs typeface="+mn-lt"/>
              </a:rPr>
              <a:t>improve</a:t>
            </a:r>
            <a:r>
              <a:rPr lang="en-US" sz="1400" dirty="0">
                <a:solidFill>
                  <a:schemeClr val="tx1"/>
                </a:solidFill>
                <a:ea typeface="+mn-lt"/>
                <a:cs typeface="+mn-lt"/>
              </a:rPr>
              <a:t> implement efficiency would cover future vulnerabilities to these.</a:t>
            </a:r>
          </a:p>
          <a:p>
            <a:pPr marL="514350" indent="-514350">
              <a:buClr>
                <a:schemeClr val="tx1"/>
              </a:buClr>
              <a:buFont typeface="+mj-lt"/>
              <a:buAutoNum type="romanLcPeriod"/>
            </a:pPr>
            <a:r>
              <a:rPr lang="en-US" sz="1400" dirty="0"/>
              <a:t>Looking ahead, we believe that the impact and lessons learned from this incident are far-reaching, and that with the adoption of relevant measures, similar situations can be greatly avoided in the future, allowing the company to grow smoothly. </a:t>
            </a:r>
          </a:p>
          <a:p>
            <a:pPr marL="514350" indent="-514350">
              <a:buClr>
                <a:schemeClr val="tx1"/>
              </a:buClr>
              <a:buFont typeface="+mj-lt"/>
              <a:buAutoNum type="romanLcPeriod"/>
            </a:pPr>
            <a:r>
              <a:rPr lang="en-US" sz="1400" dirty="0"/>
              <a:t>The biggest problem that HNA Group encountered is liquidity risk, strategy and governance risk, and internal fraud and human resources risk. The inherent risk rating for all the risks is imminent which requires immediate attention on the problem, but after the action plan, we believe the residual risk rating will go down to low-moderate, and it will happen infrequent-occasional. We have also set up KRIs to monitor the action plan. In the second part, we received a consent order from China Securities Regulatory Commission, requiring us to resolve the four identified deficiencies, which are expense management, a contingency fund, leverage restrictions, and the tolerance level for depreciation. And we provided detailed scope of work and project plan for each deficiencies. </a:t>
            </a:r>
          </a:p>
        </p:txBody>
      </p:sp>
      <p:sp>
        <p:nvSpPr>
          <p:cNvPr id="2" name="Date Placeholder 1">
            <a:extLst>
              <a:ext uri="{FF2B5EF4-FFF2-40B4-BE49-F238E27FC236}">
                <a16:creationId xmlns:a16="http://schemas.microsoft.com/office/drawing/2014/main" id="{704431CA-BA6A-4CDC-8DCB-A53CDEE42413}"/>
              </a:ext>
            </a:extLst>
          </p:cNvPr>
          <p:cNvSpPr>
            <a:spLocks noGrp="1"/>
          </p:cNvSpPr>
          <p:nvPr>
            <p:ph type="dt" sz="half" idx="10"/>
          </p:nvPr>
        </p:nvSpPr>
        <p:spPr/>
        <p:txBody>
          <a:bodyPr/>
          <a:lstStyle/>
          <a:p>
            <a:fld id="{52A938E8-978F-46C0-A518-663143B3D2AB}" type="datetime1">
              <a:rPr lang="en-US" smtClean="0"/>
              <a:t>12/5/2021</a:t>
            </a:fld>
            <a:endParaRPr lang="en-US" dirty="0"/>
          </a:p>
        </p:txBody>
      </p:sp>
      <p:sp>
        <p:nvSpPr>
          <p:cNvPr id="3" name="Slide Number Placeholder 2">
            <a:extLst>
              <a:ext uri="{FF2B5EF4-FFF2-40B4-BE49-F238E27FC236}">
                <a16:creationId xmlns:a16="http://schemas.microsoft.com/office/drawing/2014/main" id="{DFBC20E0-70B4-4C1F-93E2-D1DDC93ACA89}"/>
              </a:ext>
            </a:extLst>
          </p:cNvPr>
          <p:cNvSpPr>
            <a:spLocks noGrp="1"/>
          </p:cNvSpPr>
          <p:nvPr>
            <p:ph type="sldNum" sz="quarter" idx="12"/>
          </p:nvPr>
        </p:nvSpPr>
        <p:spPr/>
        <p:txBody>
          <a:bodyPr/>
          <a:lstStyle/>
          <a:p>
            <a:fld id="{F5BC501E-15C8-4D09-BFA7-091A319F95C9}" type="slidenum">
              <a:rPr lang="en-US" smtClean="0"/>
              <a:t>24</a:t>
            </a:fld>
            <a:endParaRPr lang="en-US" dirty="0"/>
          </a:p>
        </p:txBody>
      </p:sp>
    </p:spTree>
    <p:extLst>
      <p:ext uri="{BB962C8B-B14F-4D97-AF65-F5344CB8AC3E}">
        <p14:creationId xmlns:p14="http://schemas.microsoft.com/office/powerpoint/2010/main" val="118410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C9EA16-182B-4886-A596-F35810199EAA}"/>
              </a:ext>
            </a:extLst>
          </p:cNvPr>
          <p:cNvSpPr>
            <a:spLocks noGrp="1"/>
          </p:cNvSpPr>
          <p:nvPr>
            <p:ph type="title"/>
          </p:nvPr>
        </p:nvSpPr>
        <p:spPr>
          <a:xfrm>
            <a:off x="643467" y="338493"/>
            <a:ext cx="10515600" cy="567030"/>
          </a:xfrm>
        </p:spPr>
        <p:txBody>
          <a:bodyPr>
            <a:normAutofit fontScale="90000"/>
          </a:bodyPr>
          <a:lstStyle/>
          <a:p>
            <a:r>
              <a:rPr lang="en-US" b="1" dirty="0"/>
              <a:t>Appendix: Bow Tie – Root Cause Analysis</a:t>
            </a:r>
          </a:p>
        </p:txBody>
      </p:sp>
      <p:sp>
        <p:nvSpPr>
          <p:cNvPr id="8" name="Date Placeholder 7">
            <a:extLst>
              <a:ext uri="{FF2B5EF4-FFF2-40B4-BE49-F238E27FC236}">
                <a16:creationId xmlns:a16="http://schemas.microsoft.com/office/drawing/2014/main" id="{C393E56B-E755-45DC-8E31-472C80C41219}"/>
              </a:ext>
            </a:extLst>
          </p:cNvPr>
          <p:cNvSpPr>
            <a:spLocks noGrp="1"/>
          </p:cNvSpPr>
          <p:nvPr>
            <p:ph type="dt" sz="half" idx="10"/>
          </p:nvPr>
        </p:nvSpPr>
        <p:spPr/>
        <p:txBody>
          <a:bodyPr>
            <a:normAutofit/>
          </a:bodyPr>
          <a:lstStyle/>
          <a:p>
            <a:pPr>
              <a:spcAft>
                <a:spcPts val="600"/>
              </a:spcAft>
            </a:pPr>
            <a:fld id="{B4A011E9-546C-4A54-9290-1A46BB714B3A}" type="datetime1">
              <a:rPr lang="en-US" b="1" smtClean="0"/>
              <a:t>12/5/2021</a:t>
            </a:fld>
            <a:endParaRPr lang="en-US" b="1" dirty="0"/>
          </a:p>
        </p:txBody>
      </p:sp>
      <p:sp>
        <p:nvSpPr>
          <p:cNvPr id="9" name="Slide Number Placeholder 8">
            <a:extLst>
              <a:ext uri="{FF2B5EF4-FFF2-40B4-BE49-F238E27FC236}">
                <a16:creationId xmlns:a16="http://schemas.microsoft.com/office/drawing/2014/main" id="{CFD99A50-2B61-4A9E-BBC6-D0FF3F21DCE3}"/>
              </a:ext>
            </a:extLst>
          </p:cNvPr>
          <p:cNvSpPr>
            <a:spLocks noGrp="1"/>
          </p:cNvSpPr>
          <p:nvPr>
            <p:ph type="sldNum" sz="quarter" idx="12"/>
          </p:nvPr>
        </p:nvSpPr>
        <p:spPr/>
        <p:txBody>
          <a:bodyPr>
            <a:normAutofit/>
          </a:bodyPr>
          <a:lstStyle/>
          <a:p>
            <a:pPr>
              <a:spcAft>
                <a:spcPts val="600"/>
              </a:spcAft>
            </a:pPr>
            <a:fld id="{F5BC501E-15C8-4D09-BFA7-091A319F95C9}" type="slidenum">
              <a:rPr lang="en-US" b="1" smtClean="0"/>
              <a:pPr>
                <a:spcAft>
                  <a:spcPts val="600"/>
                </a:spcAft>
              </a:pPr>
              <a:t>25</a:t>
            </a:fld>
            <a:endParaRPr lang="en-US" b="1" dirty="0"/>
          </a:p>
        </p:txBody>
      </p:sp>
      <p:pic>
        <p:nvPicPr>
          <p:cNvPr id="3" name="Picture 2">
            <a:extLst>
              <a:ext uri="{FF2B5EF4-FFF2-40B4-BE49-F238E27FC236}">
                <a16:creationId xmlns:a16="http://schemas.microsoft.com/office/drawing/2014/main" id="{4D959042-6403-48B2-B70A-D465B7FCCA34}"/>
              </a:ext>
            </a:extLst>
          </p:cNvPr>
          <p:cNvPicPr>
            <a:picLocks noChangeAspect="1"/>
          </p:cNvPicPr>
          <p:nvPr/>
        </p:nvPicPr>
        <p:blipFill>
          <a:blip r:embed="rId2"/>
          <a:stretch>
            <a:fillRect/>
          </a:stretch>
        </p:blipFill>
        <p:spPr>
          <a:xfrm>
            <a:off x="563053" y="905523"/>
            <a:ext cx="11065894" cy="5060470"/>
          </a:xfrm>
          <a:prstGeom prst="rect">
            <a:avLst/>
          </a:prstGeom>
          <a:ln>
            <a:solidFill>
              <a:schemeClr val="tx1"/>
            </a:solidFill>
          </a:ln>
        </p:spPr>
      </p:pic>
    </p:spTree>
    <p:extLst>
      <p:ext uri="{BB962C8B-B14F-4D97-AF65-F5344CB8AC3E}">
        <p14:creationId xmlns:p14="http://schemas.microsoft.com/office/powerpoint/2010/main" val="22242556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C9EA16-182B-4886-A596-F35810199EAA}"/>
              </a:ext>
            </a:extLst>
          </p:cNvPr>
          <p:cNvSpPr>
            <a:spLocks noGrp="1"/>
          </p:cNvSpPr>
          <p:nvPr>
            <p:ph type="title"/>
          </p:nvPr>
        </p:nvSpPr>
        <p:spPr>
          <a:xfrm>
            <a:off x="643467" y="338493"/>
            <a:ext cx="10515600" cy="567030"/>
          </a:xfrm>
        </p:spPr>
        <p:txBody>
          <a:bodyPr>
            <a:normAutofit fontScale="90000"/>
          </a:bodyPr>
          <a:lstStyle/>
          <a:p>
            <a:r>
              <a:rPr lang="en-US" b="1" dirty="0"/>
              <a:t>Appendix: Team Structure</a:t>
            </a:r>
          </a:p>
        </p:txBody>
      </p:sp>
      <p:sp>
        <p:nvSpPr>
          <p:cNvPr id="8" name="Date Placeholder 7">
            <a:extLst>
              <a:ext uri="{FF2B5EF4-FFF2-40B4-BE49-F238E27FC236}">
                <a16:creationId xmlns:a16="http://schemas.microsoft.com/office/drawing/2014/main" id="{C393E56B-E755-45DC-8E31-472C80C41219}"/>
              </a:ext>
            </a:extLst>
          </p:cNvPr>
          <p:cNvSpPr>
            <a:spLocks noGrp="1"/>
          </p:cNvSpPr>
          <p:nvPr>
            <p:ph type="dt" sz="half" idx="10"/>
          </p:nvPr>
        </p:nvSpPr>
        <p:spPr/>
        <p:txBody>
          <a:bodyPr>
            <a:normAutofit/>
          </a:bodyPr>
          <a:lstStyle/>
          <a:p>
            <a:pPr>
              <a:spcAft>
                <a:spcPts val="600"/>
              </a:spcAft>
            </a:pPr>
            <a:fld id="{DAD13BA2-F3B7-480A-866E-6F77D97F1CCA}" type="datetime1">
              <a:rPr lang="en-US" b="1" smtClean="0"/>
              <a:t>12/5/2021</a:t>
            </a:fld>
            <a:endParaRPr lang="en-US" b="1" dirty="0"/>
          </a:p>
        </p:txBody>
      </p:sp>
      <p:sp>
        <p:nvSpPr>
          <p:cNvPr id="9" name="Slide Number Placeholder 8">
            <a:extLst>
              <a:ext uri="{FF2B5EF4-FFF2-40B4-BE49-F238E27FC236}">
                <a16:creationId xmlns:a16="http://schemas.microsoft.com/office/drawing/2014/main" id="{CFD99A50-2B61-4A9E-BBC6-D0FF3F21DCE3}"/>
              </a:ext>
            </a:extLst>
          </p:cNvPr>
          <p:cNvSpPr>
            <a:spLocks noGrp="1"/>
          </p:cNvSpPr>
          <p:nvPr>
            <p:ph type="sldNum" sz="quarter" idx="12"/>
          </p:nvPr>
        </p:nvSpPr>
        <p:spPr/>
        <p:txBody>
          <a:bodyPr>
            <a:normAutofit/>
          </a:bodyPr>
          <a:lstStyle/>
          <a:p>
            <a:pPr>
              <a:spcAft>
                <a:spcPts val="600"/>
              </a:spcAft>
            </a:pPr>
            <a:fld id="{F5BC501E-15C8-4D09-BFA7-091A319F95C9}" type="slidenum">
              <a:rPr lang="en-US" b="1" smtClean="0"/>
              <a:pPr>
                <a:spcAft>
                  <a:spcPts val="600"/>
                </a:spcAft>
              </a:pPr>
              <a:t>26</a:t>
            </a:fld>
            <a:endParaRPr lang="en-US" b="1" dirty="0"/>
          </a:p>
        </p:txBody>
      </p:sp>
      <p:pic>
        <p:nvPicPr>
          <p:cNvPr id="7" name="Picture 6">
            <a:extLst>
              <a:ext uri="{FF2B5EF4-FFF2-40B4-BE49-F238E27FC236}">
                <a16:creationId xmlns:a16="http://schemas.microsoft.com/office/drawing/2014/main" id="{B93C0B5D-0DF1-4E77-9A17-B0D35EBA3E87}"/>
              </a:ext>
            </a:extLst>
          </p:cNvPr>
          <p:cNvPicPr>
            <a:picLocks noChangeAspect="1"/>
          </p:cNvPicPr>
          <p:nvPr/>
        </p:nvPicPr>
        <p:blipFill>
          <a:blip r:embed="rId2"/>
          <a:stretch>
            <a:fillRect/>
          </a:stretch>
        </p:blipFill>
        <p:spPr>
          <a:xfrm>
            <a:off x="473122" y="993773"/>
            <a:ext cx="11245756" cy="3292344"/>
          </a:xfrm>
          <a:prstGeom prst="rect">
            <a:avLst/>
          </a:prstGeom>
        </p:spPr>
      </p:pic>
    </p:spTree>
    <p:extLst>
      <p:ext uri="{BB962C8B-B14F-4D97-AF65-F5344CB8AC3E}">
        <p14:creationId xmlns:p14="http://schemas.microsoft.com/office/powerpoint/2010/main" val="32535482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E5A8CE-3AE2-4F47-AD56-EF82398D0C58}"/>
              </a:ext>
            </a:extLst>
          </p:cNvPr>
          <p:cNvSpPr>
            <a:spLocks noGrp="1"/>
          </p:cNvSpPr>
          <p:nvPr>
            <p:ph type="ctrTitle"/>
          </p:nvPr>
        </p:nvSpPr>
        <p:spPr/>
        <p:txBody>
          <a:bodyPr/>
          <a:lstStyle/>
          <a:p>
            <a:r>
              <a:rPr lang="en-IN" dirty="0"/>
              <a:t>Presented by:-</a:t>
            </a:r>
            <a:endParaRPr lang="en-US" dirty="0"/>
          </a:p>
        </p:txBody>
      </p:sp>
      <p:sp>
        <p:nvSpPr>
          <p:cNvPr id="5" name="Subtitle 4">
            <a:extLst>
              <a:ext uri="{FF2B5EF4-FFF2-40B4-BE49-F238E27FC236}">
                <a16:creationId xmlns:a16="http://schemas.microsoft.com/office/drawing/2014/main" id="{0A233511-E495-4788-91B5-D919A63D1A30}"/>
              </a:ext>
            </a:extLst>
          </p:cNvPr>
          <p:cNvSpPr>
            <a:spLocks noGrp="1"/>
          </p:cNvSpPr>
          <p:nvPr>
            <p:ph type="subTitle" idx="1"/>
          </p:nvPr>
        </p:nvSpPr>
        <p:spPr>
          <a:xfrm>
            <a:off x="1100050" y="4455620"/>
            <a:ext cx="10228349" cy="1366060"/>
          </a:xfrm>
        </p:spPr>
        <p:txBody>
          <a:bodyPr>
            <a:noAutofit/>
          </a:bodyPr>
          <a:lstStyle/>
          <a:p>
            <a:r>
              <a:rPr lang="en-US" sz="1800" dirty="0">
                <a:latin typeface="+mn-lt"/>
              </a:rPr>
              <a:t>Yan Li                        yl4988@columbia.edu</a:t>
            </a:r>
            <a:br>
              <a:rPr lang="en-US" sz="1800" dirty="0">
                <a:latin typeface="+mn-lt"/>
              </a:rPr>
            </a:br>
            <a:r>
              <a:rPr lang="en-US" sz="1800" dirty="0">
                <a:latin typeface="+mn-lt"/>
              </a:rPr>
              <a:t>Yogesh Rohra          yar2115@columbia.edu</a:t>
            </a:r>
            <a:br>
              <a:rPr lang="en-US" sz="1800" dirty="0">
                <a:latin typeface="+mn-lt"/>
              </a:rPr>
            </a:br>
            <a:r>
              <a:rPr lang="en-US" sz="1800" dirty="0">
                <a:latin typeface="+mn-lt"/>
              </a:rPr>
              <a:t>Yongshi Xue             yx2715@columbia.edu</a:t>
            </a:r>
            <a:br>
              <a:rPr lang="en-US" sz="1800" dirty="0">
                <a:latin typeface="+mn-lt"/>
              </a:rPr>
            </a:br>
            <a:r>
              <a:rPr lang="en-US" sz="1800" dirty="0">
                <a:latin typeface="+mn-lt"/>
              </a:rPr>
              <a:t>Youwen Cao             yc3917@columbia.edu</a:t>
            </a:r>
            <a:br>
              <a:rPr lang="en-US" sz="1800" dirty="0">
                <a:latin typeface="+mn-lt"/>
              </a:rPr>
            </a:br>
            <a:r>
              <a:rPr lang="en-US" sz="1800" dirty="0">
                <a:latin typeface="+mn-lt"/>
              </a:rPr>
              <a:t>Zhuocheng Kong     zk2252@columbia.edu</a:t>
            </a:r>
          </a:p>
        </p:txBody>
      </p:sp>
      <p:sp>
        <p:nvSpPr>
          <p:cNvPr id="8" name="Title 5">
            <a:extLst>
              <a:ext uri="{FF2B5EF4-FFF2-40B4-BE49-F238E27FC236}">
                <a16:creationId xmlns:a16="http://schemas.microsoft.com/office/drawing/2014/main" id="{3BF08793-BC69-4968-A86F-1BE2EF98115D}"/>
              </a:ext>
            </a:extLst>
          </p:cNvPr>
          <p:cNvSpPr txBox="1">
            <a:spLocks/>
          </p:cNvSpPr>
          <p:nvPr/>
        </p:nvSpPr>
        <p:spPr>
          <a:xfrm>
            <a:off x="643467" y="338493"/>
            <a:ext cx="10515600" cy="567030"/>
          </a:xfrm>
          <a:prstGeom prst="rect">
            <a:avLst/>
          </a:prstGeom>
        </p:spPr>
        <p:txBody>
          <a:bodyPr vert="horz" lIns="91440" tIns="45720" rIns="91440" bIns="45720" rtlCol="0" anchor="b">
            <a:normAutofit fontScale="52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b="1" dirty="0"/>
              <a:t>Questions and Feedbacks</a:t>
            </a:r>
          </a:p>
        </p:txBody>
      </p:sp>
      <p:cxnSp>
        <p:nvCxnSpPr>
          <p:cNvPr id="10" name="Straight Connector 9">
            <a:extLst>
              <a:ext uri="{FF2B5EF4-FFF2-40B4-BE49-F238E27FC236}">
                <a16:creationId xmlns:a16="http://schemas.microsoft.com/office/drawing/2014/main" id="{35CBD236-A52C-46A6-ACC9-2EC54C35AEBF}"/>
              </a:ext>
            </a:extLst>
          </p:cNvPr>
          <p:cNvCxnSpPr>
            <a:cxnSpLocks/>
          </p:cNvCxnSpPr>
          <p:nvPr/>
        </p:nvCxnSpPr>
        <p:spPr>
          <a:xfrm>
            <a:off x="1215118" y="4343400"/>
            <a:ext cx="98624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4051EC9-CA11-4CED-A9EB-5253336F7EE0}"/>
              </a:ext>
            </a:extLst>
          </p:cNvPr>
          <p:cNvCxnSpPr>
            <a:cxnSpLocks/>
          </p:cNvCxnSpPr>
          <p:nvPr/>
        </p:nvCxnSpPr>
        <p:spPr>
          <a:xfrm>
            <a:off x="3320143" y="905523"/>
            <a:ext cx="51489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095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A0635-CF3F-40F6-896F-04DBC1F6A714}"/>
              </a:ext>
            </a:extLst>
          </p:cNvPr>
          <p:cNvSpPr>
            <a:spLocks noGrp="1"/>
          </p:cNvSpPr>
          <p:nvPr>
            <p:ph type="dt" sz="half" idx="10"/>
          </p:nvPr>
        </p:nvSpPr>
        <p:spPr/>
        <p:txBody>
          <a:bodyPr/>
          <a:lstStyle/>
          <a:p>
            <a:fld id="{D090F9EB-82DB-4773-97F5-7BEAD3B9B528}" type="datetime1">
              <a:rPr lang="en-US" smtClean="0"/>
              <a:t>12/5/2021</a:t>
            </a:fld>
            <a:endParaRPr lang="en-US" dirty="0"/>
          </a:p>
        </p:txBody>
      </p:sp>
      <p:sp>
        <p:nvSpPr>
          <p:cNvPr id="4" name="Slide Number Placeholder 3">
            <a:extLst>
              <a:ext uri="{FF2B5EF4-FFF2-40B4-BE49-F238E27FC236}">
                <a16:creationId xmlns:a16="http://schemas.microsoft.com/office/drawing/2014/main" id="{86BCADB8-5312-4B5A-B353-D90B2096F430}"/>
              </a:ext>
            </a:extLst>
          </p:cNvPr>
          <p:cNvSpPr>
            <a:spLocks noGrp="1"/>
          </p:cNvSpPr>
          <p:nvPr>
            <p:ph type="sldNum" sz="quarter" idx="12"/>
          </p:nvPr>
        </p:nvSpPr>
        <p:spPr/>
        <p:txBody>
          <a:bodyPr/>
          <a:lstStyle/>
          <a:p>
            <a:fld id="{F5BC501E-15C8-4D09-BFA7-091A319F95C9}" type="slidenum">
              <a:rPr lang="en-US" smtClean="0"/>
              <a:t>3</a:t>
            </a:fld>
            <a:endParaRPr lang="en-US" dirty="0"/>
          </a:p>
        </p:txBody>
      </p:sp>
      <p:sp>
        <p:nvSpPr>
          <p:cNvPr id="6" name="Title 5">
            <a:extLst>
              <a:ext uri="{FF2B5EF4-FFF2-40B4-BE49-F238E27FC236}">
                <a16:creationId xmlns:a16="http://schemas.microsoft.com/office/drawing/2014/main" id="{E192B391-F6A2-4CE0-AC80-81AE28B7D7CF}"/>
              </a:ext>
            </a:extLst>
          </p:cNvPr>
          <p:cNvSpPr txBox="1">
            <a:spLocks/>
          </p:cNvSpPr>
          <p:nvPr/>
        </p:nvSpPr>
        <p:spPr>
          <a:xfrm>
            <a:off x="696883"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Dashboard – 1/6</a:t>
            </a:r>
          </a:p>
        </p:txBody>
      </p:sp>
      <p:graphicFrame>
        <p:nvGraphicFramePr>
          <p:cNvPr id="11" name="Table 10">
            <a:extLst>
              <a:ext uri="{FF2B5EF4-FFF2-40B4-BE49-F238E27FC236}">
                <a16:creationId xmlns:a16="http://schemas.microsoft.com/office/drawing/2014/main" id="{47F30B31-C5AF-4714-BCA5-2C4E03A1BD35}"/>
              </a:ext>
            </a:extLst>
          </p:cNvPr>
          <p:cNvGraphicFramePr>
            <a:graphicFrameLocks noGrp="1"/>
          </p:cNvGraphicFramePr>
          <p:nvPr/>
        </p:nvGraphicFramePr>
        <p:xfrm>
          <a:off x="696883" y="905523"/>
          <a:ext cx="10798233" cy="4937760"/>
        </p:xfrm>
        <a:graphic>
          <a:graphicData uri="http://schemas.openxmlformats.org/drawingml/2006/table">
            <a:tbl>
              <a:tblPr/>
              <a:tblGrid>
                <a:gridCol w="1440687">
                  <a:extLst>
                    <a:ext uri="{9D8B030D-6E8A-4147-A177-3AD203B41FA5}">
                      <a16:colId xmlns:a16="http://schemas.microsoft.com/office/drawing/2014/main" val="1960393936"/>
                    </a:ext>
                  </a:extLst>
                </a:gridCol>
                <a:gridCol w="3373149">
                  <a:extLst>
                    <a:ext uri="{9D8B030D-6E8A-4147-A177-3AD203B41FA5}">
                      <a16:colId xmlns:a16="http://schemas.microsoft.com/office/drawing/2014/main" val="3857423405"/>
                    </a:ext>
                  </a:extLst>
                </a:gridCol>
                <a:gridCol w="2853671">
                  <a:extLst>
                    <a:ext uri="{9D8B030D-6E8A-4147-A177-3AD203B41FA5}">
                      <a16:colId xmlns:a16="http://schemas.microsoft.com/office/drawing/2014/main" val="768436205"/>
                    </a:ext>
                  </a:extLst>
                </a:gridCol>
                <a:gridCol w="3130726">
                  <a:extLst>
                    <a:ext uri="{9D8B030D-6E8A-4147-A177-3AD203B41FA5}">
                      <a16:colId xmlns:a16="http://schemas.microsoft.com/office/drawing/2014/main" val="1868646384"/>
                    </a:ext>
                  </a:extLst>
                </a:gridCol>
              </a:tblGrid>
              <a:tr h="66336">
                <a:tc>
                  <a:txBody>
                    <a:bodyPr/>
                    <a:lstStyle/>
                    <a:p>
                      <a:pPr algn="l" fontAlgn="t"/>
                      <a:r>
                        <a:rPr lang="en-US" sz="1800" b="1" i="0" u="none" strike="noStrike" dirty="0">
                          <a:solidFill>
                            <a:srgbClr val="000000"/>
                          </a:solidFill>
                          <a:effectLst/>
                          <a:latin typeface="Calibri" panose="020F0502020204030204" pitchFamily="34" charset="0"/>
                        </a:rPr>
                        <a:t>Type of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1" i="0" u="none" strike="noStrike" dirty="0">
                          <a:solidFill>
                            <a:srgbClr val="000000"/>
                          </a:solidFill>
                          <a:effectLst/>
                          <a:latin typeface="Calibri" panose="020F0502020204030204" pitchFamily="34" charset="0"/>
                        </a:rPr>
                        <a:t>Financial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t"/>
                      <a:r>
                        <a:rPr lang="en-US" sz="1800" b="1" i="0" u="none" strike="noStrike" dirty="0">
                          <a:solidFill>
                            <a:srgbClr val="000000"/>
                          </a:solidFill>
                          <a:effectLst/>
                          <a:latin typeface="Calibri" panose="020F0502020204030204" pitchFamily="34" charset="0"/>
                        </a:rPr>
                        <a:t>Strategic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l" fontAlgn="t"/>
                      <a:r>
                        <a:rPr lang="en-US" sz="1800" b="1" i="0" u="none" strike="noStrike" dirty="0">
                          <a:solidFill>
                            <a:srgbClr val="000000"/>
                          </a:solidFill>
                          <a:effectLst/>
                          <a:latin typeface="Calibri" panose="020F0502020204030204" pitchFamily="34" charset="0"/>
                        </a:rPr>
                        <a:t>Operational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1480540513"/>
                  </a:ext>
                </a:extLst>
              </a:tr>
              <a:tr h="66336">
                <a:tc>
                  <a:txBody>
                    <a:bodyPr/>
                    <a:lstStyle/>
                    <a:p>
                      <a:pPr algn="l" fontAlgn="t"/>
                      <a:r>
                        <a:rPr lang="en-US" sz="1800" b="1" i="0" u="none" strike="noStrike" dirty="0">
                          <a:solidFill>
                            <a:srgbClr val="000000"/>
                          </a:solidFill>
                          <a:effectLst/>
                          <a:latin typeface="Calibri" panose="020F0502020204030204" pitchFamily="34" charset="0"/>
                        </a:rPr>
                        <a:t>Category</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effectLst/>
                          <a:latin typeface="Calibri" panose="020F0502020204030204" pitchFamily="34" charset="0"/>
                        </a:rPr>
                        <a:t>Liquidity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ctr" fontAlgn="t"/>
                      <a:r>
                        <a:rPr lang="en-US" sz="1800" b="0" i="0" u="none" strike="noStrike" dirty="0">
                          <a:solidFill>
                            <a:srgbClr val="000000"/>
                          </a:solidFill>
                          <a:effectLst/>
                          <a:latin typeface="Calibri" panose="020F0502020204030204" pitchFamily="34" charset="0"/>
                        </a:rPr>
                        <a:t>Strategy and Governance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ctr" fontAlgn="t"/>
                      <a:r>
                        <a:rPr lang="en-US" sz="1800" b="0" i="0" u="none" strike="noStrike" dirty="0">
                          <a:solidFill>
                            <a:srgbClr val="000000"/>
                          </a:solidFill>
                          <a:effectLst/>
                          <a:latin typeface="Calibri" panose="020F0502020204030204" pitchFamily="34" charset="0"/>
                        </a:rPr>
                        <a:t>Internal fraud and Human Resources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2715754442"/>
                  </a:ext>
                </a:extLst>
              </a:tr>
              <a:tr h="154634">
                <a:tc>
                  <a:txBody>
                    <a:bodyPr/>
                    <a:lstStyle/>
                    <a:p>
                      <a:pPr algn="l" fontAlgn="t"/>
                      <a:r>
                        <a:rPr lang="en-US" sz="1800" b="1" i="0" u="none" strike="noStrike" dirty="0">
                          <a:solidFill>
                            <a:srgbClr val="000000"/>
                          </a:solidFill>
                          <a:effectLst/>
                          <a:latin typeface="Calibri" panose="020F0502020204030204" pitchFamily="34" charset="0"/>
                        </a:rPr>
                        <a:t>Risk Owner</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effectLst/>
                          <a:latin typeface="Calibri" panose="020F0502020204030204" pitchFamily="34" charset="0"/>
                        </a:rPr>
                        <a:t>Financial Risk Department / Asset Management / Respective Business Unit</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effectLst/>
                          <a:latin typeface="Calibri" panose="020F0502020204030204" pitchFamily="34" charset="0"/>
                        </a:rPr>
                        <a:t>Supervisory Committee / Board</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effectLst/>
                          <a:latin typeface="Calibri" panose="020F0502020204030204" pitchFamily="34" charset="0"/>
                        </a:rPr>
                        <a:t>HR Department / Internal Audit / Compliance</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8508673"/>
                  </a:ext>
                </a:extLst>
              </a:tr>
              <a:tr h="240691">
                <a:tc>
                  <a:txBody>
                    <a:bodyPr/>
                    <a:lstStyle/>
                    <a:p>
                      <a:pPr algn="l" fontAlgn="b"/>
                      <a:r>
                        <a:rPr lang="en-US" sz="1800" b="1" i="0" u="none" strike="noStrike" dirty="0">
                          <a:solidFill>
                            <a:srgbClr val="000000"/>
                          </a:solidFill>
                          <a:effectLst/>
                          <a:latin typeface="Calibri" panose="020F0502020204030204" pitchFamily="34" charset="0"/>
                        </a:rPr>
                        <a:t>Root Cause Analysis</a:t>
                      </a:r>
                      <a:br>
                        <a:rPr lang="en-US" sz="1800" b="1" i="0" u="none" strike="noStrike" dirty="0">
                          <a:solidFill>
                            <a:srgbClr val="000000"/>
                          </a:solidFill>
                          <a:effectLst/>
                          <a:latin typeface="Calibri" panose="020F0502020204030204" pitchFamily="34" charset="0"/>
                        </a:rPr>
                      </a:br>
                      <a:r>
                        <a:rPr lang="en-US" sz="1800" b="1" i="0" u="none" strike="noStrike" dirty="0">
                          <a:solidFill>
                            <a:srgbClr val="000000"/>
                          </a:solidFill>
                          <a:effectLst/>
                          <a:latin typeface="Calibri" panose="020F0502020204030204" pitchFamily="34" charset="0"/>
                        </a:rPr>
                        <a:t>            </a:t>
                      </a:r>
                      <a:r>
                        <a:rPr lang="en-US" sz="1800" b="1" i="0" u="none" strike="noStrike" dirty="0">
                          <a:solidFill>
                            <a:srgbClr val="000000"/>
                          </a:solidFill>
                          <a:effectLst/>
                          <a:latin typeface="Calibri" panose="020F0502020204030204" pitchFamily="34" charset="0"/>
                          <a:hlinkClick r:id="rId3" action="ppaction://hlinksldjump"/>
                        </a:rPr>
                        <a:t>Bow Tie</a:t>
                      </a:r>
                      <a:br>
                        <a:rPr lang="en-US" sz="1800" b="1" i="0" u="none" strike="noStrike" dirty="0">
                          <a:solidFill>
                            <a:srgbClr val="000000"/>
                          </a:solidFill>
                          <a:effectLst/>
                          <a:latin typeface="Calibri" panose="020F0502020204030204" pitchFamily="34" charset="0"/>
                        </a:rPr>
                      </a:br>
                      <a:endParaRPr lang="en-US" sz="1800" b="0" i="0" u="none" strike="noStrike" dirty="0">
                        <a:solidFill>
                          <a:srgbClr val="000000"/>
                        </a:solidFill>
                        <a:effectLst/>
                        <a:latin typeface="Arial" panose="020B0604020202020204" pitchFamily="34" charset="0"/>
                      </a:endParaRP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effectLst/>
                          <a:latin typeface="Calibri" panose="020F0502020204030204" pitchFamily="34" charset="0"/>
                        </a:rPr>
                        <a:t>HNA aggressive overseas investment by leveraging money from creditors and banks. However, the Chinese government prohibits banks to lend money to firms for overseas investment.</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effectLst/>
                          <a:latin typeface="Calibri" panose="020F0502020204030204" pitchFamily="34" charset="0"/>
                        </a:rPr>
                        <a:t>Lack of competent management personnel. Strategic failure leads HNA to fail to generate enough profit to make its financial payments</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effectLst/>
                          <a:latin typeface="Calibri" panose="020F0502020204030204" pitchFamily="34" charset="0"/>
                        </a:rPr>
                        <a:t>Lack of financial accountability. $10 billion has been embezzled by shareholders.</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359080"/>
                  </a:ext>
                </a:extLst>
              </a:tr>
              <a:tr h="365743">
                <a:tc>
                  <a:txBody>
                    <a:bodyPr/>
                    <a:lstStyle/>
                    <a:p>
                      <a:pPr algn="l" fontAlgn="b"/>
                      <a:r>
                        <a:rPr lang="en-US" sz="1800" b="1" i="0" u="none" strike="noStrike" dirty="0">
                          <a:solidFill>
                            <a:srgbClr val="000000"/>
                          </a:solidFill>
                          <a:effectLst/>
                          <a:latin typeface="Calibri" panose="020F0502020204030204" pitchFamily="34" charset="0"/>
                        </a:rPr>
                        <a:t>Inherent Risk Rating</a:t>
                      </a:r>
                      <a:br>
                        <a:rPr lang="en-US" sz="1800" b="1" i="0" u="none" strike="noStrike" dirty="0">
                          <a:solidFill>
                            <a:srgbClr val="000000"/>
                          </a:solidFill>
                          <a:effectLst/>
                          <a:latin typeface="Calibri" panose="020F0502020204030204" pitchFamily="34" charset="0"/>
                        </a:rPr>
                      </a:br>
                      <a:r>
                        <a:rPr lang="en-US" sz="1800" b="1" i="0" u="none" strike="noStrike" dirty="0">
                          <a:solidFill>
                            <a:srgbClr val="000000"/>
                          </a:solidFill>
                          <a:effectLst/>
                          <a:latin typeface="Calibri" panose="020F0502020204030204" pitchFamily="34" charset="0"/>
                        </a:rPr>
                        <a:t>                  Impact</a:t>
                      </a:r>
                      <a:endParaRPr lang="en-US" sz="1800" b="0" i="0" u="none" strike="noStrike" dirty="0">
                        <a:solidFill>
                          <a:srgbClr val="000000"/>
                        </a:solidFill>
                        <a:effectLst/>
                        <a:latin typeface="Arial" panose="020B0604020202020204" pitchFamily="34" charset="0"/>
                      </a:endParaRP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t"/>
                      <a:r>
                        <a:rPr lang="en-US" sz="1800" b="0" i="0" u="none" strike="noStrike" dirty="0">
                          <a:solidFill>
                            <a:srgbClr val="FF0000"/>
                          </a:solidFill>
                          <a:effectLst/>
                          <a:latin typeface="Calibri" panose="020F0502020204030204" pitchFamily="34" charset="0"/>
                        </a:rPr>
                        <a:t>Catastrophic</a:t>
                      </a:r>
                      <a:br>
                        <a:rPr lang="en-US" sz="1800" b="0" i="0" u="none" strike="noStrike" dirty="0">
                          <a:solidFill>
                            <a:srgbClr val="000000"/>
                          </a:solidFill>
                          <a:effectLst/>
                          <a:latin typeface="Calibri" panose="020F0502020204030204" pitchFamily="34" charset="0"/>
                        </a:rPr>
                      </a:br>
                      <a:r>
                        <a:rPr lang="en-US" sz="1800" b="1" i="0" u="none" strike="noStrike" dirty="0">
                          <a:solidFill>
                            <a:srgbClr val="000000"/>
                          </a:solidFill>
                          <a:effectLst/>
                          <a:latin typeface="Calibri" panose="020F0502020204030204" pitchFamily="34" charset="0"/>
                        </a:rPr>
                        <a:t>a.</a:t>
                      </a:r>
                      <a:r>
                        <a:rPr lang="en-US" sz="1800" b="0" i="0" u="none" strike="noStrike" dirty="0">
                          <a:solidFill>
                            <a:srgbClr val="000000"/>
                          </a:solidFill>
                          <a:effectLst/>
                          <a:latin typeface="Calibri" panose="020F0502020204030204" pitchFamily="34" charset="0"/>
                        </a:rPr>
                        <a:t> HNA owes $171 billion debt to creditors</a:t>
                      </a:r>
                      <a:br>
                        <a:rPr lang="en-US" sz="1800" b="0" i="0" u="none" strike="noStrike" dirty="0">
                          <a:solidFill>
                            <a:srgbClr val="000000"/>
                          </a:solidFill>
                          <a:effectLst/>
                          <a:latin typeface="Calibri" panose="020F0502020204030204" pitchFamily="34" charset="0"/>
                        </a:rPr>
                      </a:br>
                      <a:r>
                        <a:rPr lang="en-US" sz="1800" b="1" i="0" u="none" strike="noStrike" dirty="0">
                          <a:solidFill>
                            <a:srgbClr val="000000"/>
                          </a:solidFill>
                          <a:effectLst/>
                          <a:latin typeface="Calibri" panose="020F0502020204030204" pitchFamily="34" charset="0"/>
                        </a:rPr>
                        <a:t>b.</a:t>
                      </a:r>
                      <a:r>
                        <a:rPr lang="en-US" sz="1800" b="0" i="0" u="none" strike="noStrike" dirty="0">
                          <a:solidFill>
                            <a:srgbClr val="000000"/>
                          </a:solidFill>
                          <a:effectLst/>
                          <a:latin typeface="Calibri" panose="020F0502020204030204" pitchFamily="34" charset="0"/>
                        </a:rPr>
                        <a:t> Net Profit goes to less than 0.5% of the Revenue 70 million penalties for risk personnel</a:t>
                      </a:r>
                      <a:br>
                        <a:rPr lang="en-US" sz="1800" b="0" i="0" u="none" strike="noStrike" dirty="0">
                          <a:solidFill>
                            <a:srgbClr val="000000"/>
                          </a:solidFill>
                          <a:effectLst/>
                          <a:latin typeface="Calibri" panose="020F0502020204030204" pitchFamily="34" charset="0"/>
                        </a:rPr>
                      </a:br>
                      <a:r>
                        <a:rPr lang="en-US" sz="1800" b="1" i="0" u="none" strike="noStrike" dirty="0">
                          <a:solidFill>
                            <a:srgbClr val="000000"/>
                          </a:solidFill>
                          <a:effectLst/>
                          <a:latin typeface="Calibri" panose="020F0502020204030204" pitchFamily="34" charset="0"/>
                        </a:rPr>
                        <a:t>c.</a:t>
                      </a:r>
                      <a:r>
                        <a:rPr lang="en-US" sz="1800" b="0" i="0" u="none" strike="noStrike" dirty="0">
                          <a:solidFill>
                            <a:srgbClr val="000000"/>
                          </a:solidFill>
                          <a:effectLst/>
                          <a:latin typeface="Calibri" panose="020F0502020204030204" pitchFamily="34" charset="0"/>
                        </a:rPr>
                        <a:t> Chairman and CEO detained by Police</a:t>
                      </a:r>
                      <a:br>
                        <a:rPr lang="en-US" sz="1800" b="0" i="0" u="none" strike="noStrike" dirty="0">
                          <a:solidFill>
                            <a:srgbClr val="000000"/>
                          </a:solidFill>
                          <a:effectLst/>
                          <a:latin typeface="Calibri" panose="020F0502020204030204" pitchFamily="34" charset="0"/>
                        </a:rPr>
                      </a:br>
                      <a:r>
                        <a:rPr lang="en-US" sz="1800" b="1" i="0" u="none" strike="noStrike" dirty="0">
                          <a:solidFill>
                            <a:srgbClr val="000000"/>
                          </a:solidFill>
                          <a:effectLst/>
                          <a:latin typeface="Calibri" panose="020F0502020204030204" pitchFamily="34" charset="0"/>
                        </a:rPr>
                        <a:t>d.</a:t>
                      </a:r>
                      <a:r>
                        <a:rPr lang="en-US" sz="1800" b="0" i="0" u="none" strike="noStrike" dirty="0">
                          <a:solidFill>
                            <a:srgbClr val="000000"/>
                          </a:solidFill>
                          <a:effectLst/>
                          <a:latin typeface="Calibri" panose="020F0502020204030204" pitchFamily="34" charset="0"/>
                        </a:rPr>
                        <a:t> HNA files for debt restructuring or bankruptcy</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 </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44435100"/>
                  </a:ext>
                </a:extLst>
              </a:tr>
            </a:tbl>
          </a:graphicData>
        </a:graphic>
      </p:graphicFrame>
      <p:cxnSp>
        <p:nvCxnSpPr>
          <p:cNvPr id="13" name="Connector: Elbow 12">
            <a:extLst>
              <a:ext uri="{FF2B5EF4-FFF2-40B4-BE49-F238E27FC236}">
                <a16:creationId xmlns:a16="http://schemas.microsoft.com/office/drawing/2014/main" id="{64D6E813-1CC9-4346-83A5-8A4080FDF8C2}"/>
              </a:ext>
            </a:extLst>
          </p:cNvPr>
          <p:cNvCxnSpPr/>
          <p:nvPr/>
        </p:nvCxnSpPr>
        <p:spPr>
          <a:xfrm>
            <a:off x="833755" y="3135313"/>
            <a:ext cx="490538" cy="107950"/>
          </a:xfrm>
          <a:prstGeom prst="bentConnector3">
            <a:avLst>
              <a:gd name="adj1" fmla="val 57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E828BEE-70E6-40E6-8F5D-C02FFB024BA3}"/>
              </a:ext>
            </a:extLst>
          </p:cNvPr>
          <p:cNvSpPr>
            <a:spLocks noGrp="1"/>
          </p:cNvSpPr>
          <p:nvPr>
            <p:ph type="ftr" sz="quarter" idx="11"/>
          </p:nvPr>
        </p:nvSpPr>
        <p:spPr/>
        <p:txBody>
          <a:bodyPr/>
          <a:lstStyle/>
          <a:p>
            <a:r>
              <a:rPr lang="en-US" dirty="0"/>
              <a:t>https://www.reuters.com/business/finance/chinas-hna-restructuring-plan-approved-by-creditors-2021-10-23/</a:t>
            </a:r>
          </a:p>
        </p:txBody>
      </p:sp>
    </p:spTree>
    <p:extLst>
      <p:ext uri="{BB962C8B-B14F-4D97-AF65-F5344CB8AC3E}">
        <p14:creationId xmlns:p14="http://schemas.microsoft.com/office/powerpoint/2010/main" val="22096011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A0635-CF3F-40F6-896F-04DBC1F6A714}"/>
              </a:ext>
            </a:extLst>
          </p:cNvPr>
          <p:cNvSpPr>
            <a:spLocks noGrp="1"/>
          </p:cNvSpPr>
          <p:nvPr>
            <p:ph type="dt" sz="half" idx="10"/>
          </p:nvPr>
        </p:nvSpPr>
        <p:spPr/>
        <p:txBody>
          <a:bodyPr/>
          <a:lstStyle/>
          <a:p>
            <a:fld id="{CB854F99-925D-4E5A-B1BC-697BBC41571E}" type="datetime1">
              <a:rPr lang="en-US" smtClean="0"/>
              <a:t>12/5/2021</a:t>
            </a:fld>
            <a:endParaRPr lang="en-US" dirty="0"/>
          </a:p>
        </p:txBody>
      </p:sp>
      <p:sp>
        <p:nvSpPr>
          <p:cNvPr id="4" name="Slide Number Placeholder 3">
            <a:extLst>
              <a:ext uri="{FF2B5EF4-FFF2-40B4-BE49-F238E27FC236}">
                <a16:creationId xmlns:a16="http://schemas.microsoft.com/office/drawing/2014/main" id="{86BCADB8-5312-4B5A-B353-D90B2096F430}"/>
              </a:ext>
            </a:extLst>
          </p:cNvPr>
          <p:cNvSpPr>
            <a:spLocks noGrp="1"/>
          </p:cNvSpPr>
          <p:nvPr>
            <p:ph type="sldNum" sz="quarter" idx="12"/>
          </p:nvPr>
        </p:nvSpPr>
        <p:spPr/>
        <p:txBody>
          <a:bodyPr/>
          <a:lstStyle/>
          <a:p>
            <a:fld id="{F5BC501E-15C8-4D09-BFA7-091A319F95C9}" type="slidenum">
              <a:rPr lang="en-US" smtClean="0"/>
              <a:t>4</a:t>
            </a:fld>
            <a:endParaRPr lang="en-US" dirty="0"/>
          </a:p>
        </p:txBody>
      </p:sp>
      <p:sp>
        <p:nvSpPr>
          <p:cNvPr id="6" name="Title 5">
            <a:extLst>
              <a:ext uri="{FF2B5EF4-FFF2-40B4-BE49-F238E27FC236}">
                <a16:creationId xmlns:a16="http://schemas.microsoft.com/office/drawing/2014/main" id="{E192B391-F6A2-4CE0-AC80-81AE28B7D7CF}"/>
              </a:ext>
            </a:extLst>
          </p:cNvPr>
          <p:cNvSpPr txBox="1">
            <a:spLocks/>
          </p:cNvSpPr>
          <p:nvPr/>
        </p:nvSpPr>
        <p:spPr>
          <a:xfrm>
            <a:off x="696883"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Dashboard – 2/6</a:t>
            </a:r>
          </a:p>
        </p:txBody>
      </p:sp>
      <p:graphicFrame>
        <p:nvGraphicFramePr>
          <p:cNvPr id="11" name="Table 10">
            <a:extLst>
              <a:ext uri="{FF2B5EF4-FFF2-40B4-BE49-F238E27FC236}">
                <a16:creationId xmlns:a16="http://schemas.microsoft.com/office/drawing/2014/main" id="{47F30B31-C5AF-4714-BCA5-2C4E03A1BD35}"/>
              </a:ext>
            </a:extLst>
          </p:cNvPr>
          <p:cNvGraphicFramePr>
            <a:graphicFrameLocks noGrp="1"/>
          </p:cNvGraphicFramePr>
          <p:nvPr>
            <p:extLst>
              <p:ext uri="{D42A27DB-BD31-4B8C-83A1-F6EECF244321}">
                <p14:modId xmlns:p14="http://schemas.microsoft.com/office/powerpoint/2010/main" val="3123170502"/>
              </p:ext>
            </p:extLst>
          </p:nvPr>
        </p:nvGraphicFramePr>
        <p:xfrm>
          <a:off x="696883" y="905522"/>
          <a:ext cx="10798233" cy="4326878"/>
        </p:xfrm>
        <a:graphic>
          <a:graphicData uri="http://schemas.openxmlformats.org/drawingml/2006/table">
            <a:tbl>
              <a:tblPr/>
              <a:tblGrid>
                <a:gridCol w="1440687">
                  <a:extLst>
                    <a:ext uri="{9D8B030D-6E8A-4147-A177-3AD203B41FA5}">
                      <a16:colId xmlns:a16="http://schemas.microsoft.com/office/drawing/2014/main" val="1960393936"/>
                    </a:ext>
                  </a:extLst>
                </a:gridCol>
                <a:gridCol w="3373149">
                  <a:extLst>
                    <a:ext uri="{9D8B030D-6E8A-4147-A177-3AD203B41FA5}">
                      <a16:colId xmlns:a16="http://schemas.microsoft.com/office/drawing/2014/main" val="3857423405"/>
                    </a:ext>
                  </a:extLst>
                </a:gridCol>
                <a:gridCol w="2853671">
                  <a:extLst>
                    <a:ext uri="{9D8B030D-6E8A-4147-A177-3AD203B41FA5}">
                      <a16:colId xmlns:a16="http://schemas.microsoft.com/office/drawing/2014/main" val="768436205"/>
                    </a:ext>
                  </a:extLst>
                </a:gridCol>
                <a:gridCol w="3130726">
                  <a:extLst>
                    <a:ext uri="{9D8B030D-6E8A-4147-A177-3AD203B41FA5}">
                      <a16:colId xmlns:a16="http://schemas.microsoft.com/office/drawing/2014/main" val="1868646384"/>
                    </a:ext>
                  </a:extLst>
                </a:gridCol>
              </a:tblGrid>
              <a:tr h="309063">
                <a:tc>
                  <a:txBody>
                    <a:bodyPr/>
                    <a:lstStyle/>
                    <a:p>
                      <a:pPr algn="l" fontAlgn="t"/>
                      <a:r>
                        <a:rPr lang="en-US" sz="1800" b="1" i="0" u="none" strike="noStrike" dirty="0">
                          <a:solidFill>
                            <a:srgbClr val="000000"/>
                          </a:solidFill>
                          <a:effectLst/>
                          <a:latin typeface="Calibri" panose="020F0502020204030204" pitchFamily="34" charset="0"/>
                        </a:rPr>
                        <a:t>Type of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1" i="0" u="none" strike="noStrike" dirty="0">
                          <a:solidFill>
                            <a:srgbClr val="000000"/>
                          </a:solidFill>
                          <a:effectLst/>
                          <a:latin typeface="Calibri" panose="020F0502020204030204" pitchFamily="34" charset="0"/>
                        </a:rPr>
                        <a:t>Financial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t"/>
                      <a:r>
                        <a:rPr lang="en-US" sz="1800" b="1" i="0" u="none" strike="noStrike" dirty="0">
                          <a:solidFill>
                            <a:srgbClr val="000000"/>
                          </a:solidFill>
                          <a:effectLst/>
                          <a:latin typeface="Calibri" panose="020F0502020204030204" pitchFamily="34" charset="0"/>
                        </a:rPr>
                        <a:t>Strategic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l" fontAlgn="t"/>
                      <a:r>
                        <a:rPr lang="en-US" sz="1800" b="1" i="0" u="none" strike="noStrike" dirty="0">
                          <a:solidFill>
                            <a:srgbClr val="000000"/>
                          </a:solidFill>
                          <a:effectLst/>
                          <a:latin typeface="Calibri" panose="020F0502020204030204" pitchFamily="34" charset="0"/>
                        </a:rPr>
                        <a:t>Operational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1480540513"/>
                  </a:ext>
                </a:extLst>
              </a:tr>
              <a:tr h="618126">
                <a:tc>
                  <a:txBody>
                    <a:bodyPr/>
                    <a:lstStyle/>
                    <a:p>
                      <a:pPr algn="l" fontAlgn="t"/>
                      <a:r>
                        <a:rPr lang="en-US" sz="1800" b="1" i="0" u="none" strike="noStrike" dirty="0">
                          <a:solidFill>
                            <a:srgbClr val="000000"/>
                          </a:solidFill>
                          <a:effectLst/>
                          <a:latin typeface="Calibri" panose="020F0502020204030204" pitchFamily="34" charset="0"/>
                        </a:rPr>
                        <a:t>Category</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effectLst/>
                          <a:latin typeface="Calibri" panose="020F0502020204030204" pitchFamily="34" charset="0"/>
                        </a:rPr>
                        <a:t>Liquidity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ctr" fontAlgn="t"/>
                      <a:r>
                        <a:rPr lang="en-US" sz="1800" b="0" i="0" u="none" strike="noStrike" dirty="0">
                          <a:solidFill>
                            <a:srgbClr val="000000"/>
                          </a:solidFill>
                          <a:effectLst/>
                          <a:latin typeface="Calibri" panose="020F0502020204030204" pitchFamily="34" charset="0"/>
                        </a:rPr>
                        <a:t>Strategy and Governance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ctr" fontAlgn="t"/>
                      <a:r>
                        <a:rPr lang="en-US" sz="1800" b="0" i="0" u="none" strike="noStrike" dirty="0">
                          <a:solidFill>
                            <a:srgbClr val="000000"/>
                          </a:solidFill>
                          <a:effectLst/>
                          <a:latin typeface="Calibri" panose="020F0502020204030204" pitchFamily="34" charset="0"/>
                        </a:rPr>
                        <a:t>Internal fraud and Human Resources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2715754442"/>
                  </a:ext>
                </a:extLst>
              </a:tr>
              <a:tr h="3399689">
                <a:tc>
                  <a:txBody>
                    <a:bodyPr/>
                    <a:lstStyle/>
                    <a:p>
                      <a:pPr algn="l" fontAlgn="t"/>
                      <a:r>
                        <a:rPr lang="en-US" sz="1800" b="1" i="0" u="none" strike="noStrike" dirty="0">
                          <a:solidFill>
                            <a:srgbClr val="000000"/>
                          </a:solidFill>
                          <a:effectLst/>
                          <a:latin typeface="Calibri" panose="020F0502020204030204" pitchFamily="34" charset="0"/>
                        </a:rPr>
                        <a:t>Impact Rationale</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effectLst/>
                          <a:latin typeface="Calibri" panose="020F0502020204030204" pitchFamily="34" charset="0"/>
                        </a:rPr>
                        <a:t>After experiencing the liquidity crisis in 2018, HNA Group’s pillar industries were once again severely frustrated by the epidemic. This means that HNA Group does not have sufficient control over its liquidity.</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effectLst/>
                          <a:latin typeface="Calibri" panose="020F0502020204030204" pitchFamily="34" charset="0"/>
                        </a:rPr>
                        <a:t>HNA group, regardless its financial ability, decided to expand its market share by leveraging. The lack of competent people to dispose the assets in time resulted in the group not having enough profit to repay the loan. If there still were a decision not to dispose of the assets in a timely manner, the group would be in trouble again.</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effectLst/>
                          <a:latin typeface="Calibri" panose="020F0502020204030204" pitchFamily="34" charset="0"/>
                        </a:rPr>
                        <a:t>After experiencing liquidity problems and the detainment of the CEO, the CEO misappropriated funds for his own interests and paid principal and interest to his friends and relatives first who are the senior management staff. There was also embezzlement of funds by shareholders and illegal guarantee.</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6077911"/>
                  </a:ext>
                </a:extLst>
              </a:tr>
            </a:tbl>
          </a:graphicData>
        </a:graphic>
      </p:graphicFrame>
      <p:sp>
        <p:nvSpPr>
          <p:cNvPr id="2" name="Footer Placeholder 1">
            <a:extLst>
              <a:ext uri="{FF2B5EF4-FFF2-40B4-BE49-F238E27FC236}">
                <a16:creationId xmlns:a16="http://schemas.microsoft.com/office/drawing/2014/main" id="{FCAEA021-A9BB-4CB2-9CB4-8799C2AD247F}"/>
              </a:ext>
            </a:extLst>
          </p:cNvPr>
          <p:cNvSpPr>
            <a:spLocks noGrp="1"/>
          </p:cNvSpPr>
          <p:nvPr>
            <p:ph type="ftr" sz="quarter" idx="11"/>
          </p:nvPr>
        </p:nvSpPr>
        <p:spPr/>
        <p:txBody>
          <a:bodyPr/>
          <a:lstStyle/>
          <a:p>
            <a:r>
              <a:rPr lang="en-US" dirty="0"/>
              <a:t>https://www.cnn.com/2021/09/27/business/hna-group-chen-feng-china-intl-hnk/index.html</a:t>
            </a:r>
          </a:p>
        </p:txBody>
      </p:sp>
    </p:spTree>
    <p:extLst>
      <p:ext uri="{BB962C8B-B14F-4D97-AF65-F5344CB8AC3E}">
        <p14:creationId xmlns:p14="http://schemas.microsoft.com/office/powerpoint/2010/main" val="2855289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A0635-CF3F-40F6-896F-04DBC1F6A714}"/>
              </a:ext>
            </a:extLst>
          </p:cNvPr>
          <p:cNvSpPr>
            <a:spLocks noGrp="1"/>
          </p:cNvSpPr>
          <p:nvPr>
            <p:ph type="dt" sz="half" idx="10"/>
          </p:nvPr>
        </p:nvSpPr>
        <p:spPr/>
        <p:txBody>
          <a:bodyPr/>
          <a:lstStyle/>
          <a:p>
            <a:fld id="{D8029D64-C7BA-4852-93BC-0F3F8878E9A1}" type="datetime1">
              <a:rPr lang="en-US" smtClean="0"/>
              <a:t>12/5/2021</a:t>
            </a:fld>
            <a:endParaRPr lang="en-US" dirty="0"/>
          </a:p>
        </p:txBody>
      </p:sp>
      <p:sp>
        <p:nvSpPr>
          <p:cNvPr id="4" name="Slide Number Placeholder 3">
            <a:extLst>
              <a:ext uri="{FF2B5EF4-FFF2-40B4-BE49-F238E27FC236}">
                <a16:creationId xmlns:a16="http://schemas.microsoft.com/office/drawing/2014/main" id="{86BCADB8-5312-4B5A-B353-D90B2096F430}"/>
              </a:ext>
            </a:extLst>
          </p:cNvPr>
          <p:cNvSpPr>
            <a:spLocks noGrp="1"/>
          </p:cNvSpPr>
          <p:nvPr>
            <p:ph type="sldNum" sz="quarter" idx="12"/>
          </p:nvPr>
        </p:nvSpPr>
        <p:spPr/>
        <p:txBody>
          <a:bodyPr/>
          <a:lstStyle/>
          <a:p>
            <a:fld id="{F5BC501E-15C8-4D09-BFA7-091A319F95C9}" type="slidenum">
              <a:rPr lang="en-US" smtClean="0"/>
              <a:t>5</a:t>
            </a:fld>
            <a:endParaRPr lang="en-US" dirty="0"/>
          </a:p>
        </p:txBody>
      </p:sp>
      <p:sp>
        <p:nvSpPr>
          <p:cNvPr id="6" name="Title 5">
            <a:extLst>
              <a:ext uri="{FF2B5EF4-FFF2-40B4-BE49-F238E27FC236}">
                <a16:creationId xmlns:a16="http://schemas.microsoft.com/office/drawing/2014/main" id="{E192B391-F6A2-4CE0-AC80-81AE28B7D7CF}"/>
              </a:ext>
            </a:extLst>
          </p:cNvPr>
          <p:cNvSpPr txBox="1">
            <a:spLocks/>
          </p:cNvSpPr>
          <p:nvPr/>
        </p:nvSpPr>
        <p:spPr>
          <a:xfrm>
            <a:off x="696883"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Dashboard – 3/6</a:t>
            </a:r>
          </a:p>
        </p:txBody>
      </p:sp>
      <p:graphicFrame>
        <p:nvGraphicFramePr>
          <p:cNvPr id="11" name="Table 10">
            <a:extLst>
              <a:ext uri="{FF2B5EF4-FFF2-40B4-BE49-F238E27FC236}">
                <a16:creationId xmlns:a16="http://schemas.microsoft.com/office/drawing/2014/main" id="{47F30B31-C5AF-4714-BCA5-2C4E03A1BD35}"/>
              </a:ext>
            </a:extLst>
          </p:cNvPr>
          <p:cNvGraphicFramePr>
            <a:graphicFrameLocks noGrp="1"/>
          </p:cNvGraphicFramePr>
          <p:nvPr/>
        </p:nvGraphicFramePr>
        <p:xfrm>
          <a:off x="696883" y="905522"/>
          <a:ext cx="10798233" cy="4204957"/>
        </p:xfrm>
        <a:graphic>
          <a:graphicData uri="http://schemas.openxmlformats.org/drawingml/2006/table">
            <a:tbl>
              <a:tblPr/>
              <a:tblGrid>
                <a:gridCol w="1440687">
                  <a:extLst>
                    <a:ext uri="{9D8B030D-6E8A-4147-A177-3AD203B41FA5}">
                      <a16:colId xmlns:a16="http://schemas.microsoft.com/office/drawing/2014/main" val="1960393936"/>
                    </a:ext>
                  </a:extLst>
                </a:gridCol>
                <a:gridCol w="3373149">
                  <a:extLst>
                    <a:ext uri="{9D8B030D-6E8A-4147-A177-3AD203B41FA5}">
                      <a16:colId xmlns:a16="http://schemas.microsoft.com/office/drawing/2014/main" val="3857423405"/>
                    </a:ext>
                  </a:extLst>
                </a:gridCol>
                <a:gridCol w="2853671">
                  <a:extLst>
                    <a:ext uri="{9D8B030D-6E8A-4147-A177-3AD203B41FA5}">
                      <a16:colId xmlns:a16="http://schemas.microsoft.com/office/drawing/2014/main" val="768436205"/>
                    </a:ext>
                  </a:extLst>
                </a:gridCol>
                <a:gridCol w="3130726">
                  <a:extLst>
                    <a:ext uri="{9D8B030D-6E8A-4147-A177-3AD203B41FA5}">
                      <a16:colId xmlns:a16="http://schemas.microsoft.com/office/drawing/2014/main" val="1868646384"/>
                    </a:ext>
                  </a:extLst>
                </a:gridCol>
              </a:tblGrid>
              <a:tr h="280330">
                <a:tc>
                  <a:txBody>
                    <a:bodyPr/>
                    <a:lstStyle/>
                    <a:p>
                      <a:pPr algn="l" fontAlgn="t"/>
                      <a:r>
                        <a:rPr lang="en-US" sz="1800" b="1" i="0" u="none" strike="noStrike" dirty="0">
                          <a:solidFill>
                            <a:srgbClr val="000000"/>
                          </a:solidFill>
                          <a:effectLst/>
                          <a:latin typeface="Calibri" panose="020F0502020204030204" pitchFamily="34" charset="0"/>
                        </a:rPr>
                        <a:t>Type of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1" i="0" u="none" strike="noStrike" dirty="0">
                          <a:solidFill>
                            <a:srgbClr val="000000"/>
                          </a:solidFill>
                          <a:effectLst/>
                          <a:latin typeface="Calibri" panose="020F0502020204030204" pitchFamily="34" charset="0"/>
                        </a:rPr>
                        <a:t>Financial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t"/>
                      <a:r>
                        <a:rPr lang="en-US" sz="1800" b="1" i="0" u="none" strike="noStrike" dirty="0">
                          <a:solidFill>
                            <a:srgbClr val="000000"/>
                          </a:solidFill>
                          <a:effectLst/>
                          <a:latin typeface="Calibri" panose="020F0502020204030204" pitchFamily="34" charset="0"/>
                        </a:rPr>
                        <a:t>Strategic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l" fontAlgn="t"/>
                      <a:r>
                        <a:rPr lang="en-US" sz="1800" b="1" i="0" u="none" strike="noStrike" dirty="0">
                          <a:solidFill>
                            <a:srgbClr val="000000"/>
                          </a:solidFill>
                          <a:effectLst/>
                          <a:latin typeface="Calibri" panose="020F0502020204030204" pitchFamily="34" charset="0"/>
                        </a:rPr>
                        <a:t>Operational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1480540513"/>
                  </a:ext>
                </a:extLst>
              </a:tr>
              <a:tr h="560661">
                <a:tc>
                  <a:txBody>
                    <a:bodyPr/>
                    <a:lstStyle/>
                    <a:p>
                      <a:pPr algn="l" fontAlgn="t"/>
                      <a:r>
                        <a:rPr lang="en-US" sz="1800" b="1" i="0" u="none" strike="noStrike" dirty="0">
                          <a:solidFill>
                            <a:srgbClr val="000000"/>
                          </a:solidFill>
                          <a:effectLst/>
                          <a:latin typeface="Calibri" panose="020F0502020204030204" pitchFamily="34" charset="0"/>
                        </a:rPr>
                        <a:t>Category</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effectLst/>
                          <a:latin typeface="Calibri" panose="020F0502020204030204" pitchFamily="34" charset="0"/>
                        </a:rPr>
                        <a:t>Liquidity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ctr" fontAlgn="t"/>
                      <a:r>
                        <a:rPr lang="en-US" sz="1800" b="0" i="0" u="none" strike="noStrike" dirty="0">
                          <a:solidFill>
                            <a:srgbClr val="000000"/>
                          </a:solidFill>
                          <a:effectLst/>
                          <a:latin typeface="Calibri" panose="020F0502020204030204" pitchFamily="34" charset="0"/>
                        </a:rPr>
                        <a:t>Strategy and Governance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ctr" fontAlgn="t"/>
                      <a:r>
                        <a:rPr lang="en-US" sz="1800" b="0" i="0" u="none" strike="noStrike" dirty="0">
                          <a:solidFill>
                            <a:srgbClr val="000000"/>
                          </a:solidFill>
                          <a:effectLst/>
                          <a:latin typeface="Calibri" panose="020F0502020204030204" pitchFamily="34" charset="0"/>
                        </a:rPr>
                        <a:t>Internal fraud and Human Resources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2715754442"/>
                  </a:ext>
                </a:extLst>
              </a:tr>
              <a:tr h="3363966">
                <a:tc>
                  <a:txBody>
                    <a:bodyPr/>
                    <a:lstStyle/>
                    <a:p>
                      <a:pPr algn="l" fontAlgn="b"/>
                      <a:r>
                        <a:rPr lang="en-US" sz="1800" b="1" i="0" u="none" strike="noStrike" dirty="0">
                          <a:solidFill>
                            <a:srgbClr val="000000"/>
                          </a:solidFill>
                          <a:effectLst/>
                          <a:latin typeface="Calibri" panose="020F0502020204030204" pitchFamily="34" charset="0"/>
                        </a:rPr>
                        <a:t>Inherent Risk Rating</a:t>
                      </a:r>
                      <a:br>
                        <a:rPr lang="en-US" sz="1800" b="1" i="0" u="none" strike="noStrike" dirty="0">
                          <a:solidFill>
                            <a:srgbClr val="000000"/>
                          </a:solidFill>
                          <a:effectLst/>
                          <a:latin typeface="Calibri" panose="020F0502020204030204" pitchFamily="34" charset="0"/>
                        </a:rPr>
                      </a:br>
                      <a:r>
                        <a:rPr lang="en-US" sz="1800" b="1" i="0" u="none" strike="noStrike" dirty="0">
                          <a:solidFill>
                            <a:srgbClr val="000000"/>
                          </a:solidFill>
                          <a:effectLst/>
                          <a:latin typeface="Calibri" panose="020F0502020204030204" pitchFamily="34" charset="0"/>
                        </a:rPr>
                        <a:t>                  Likelihood/Frequency</a:t>
                      </a:r>
                      <a:endParaRPr lang="en-US" sz="1800" b="0" i="0" u="none" strike="noStrike" dirty="0">
                        <a:solidFill>
                          <a:srgbClr val="000000"/>
                        </a:solidFill>
                        <a:effectLst/>
                        <a:latin typeface="Arial" panose="020B0604020202020204" pitchFamily="34" charset="0"/>
                      </a:endParaRP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FF0000"/>
                          </a:solidFill>
                          <a:effectLst/>
                          <a:latin typeface="Calibri" panose="020F0502020204030204" pitchFamily="34" charset="0"/>
                        </a:rPr>
                        <a:t>Imminent</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HNA has been in a financial crisis since 2018, and the liquidity problem has not been solved.</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HNA has been consistently failing to correct this.</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FF0000"/>
                          </a:solidFill>
                          <a:effectLst/>
                          <a:latin typeface="Calibri" panose="020F0502020204030204" pitchFamily="34" charset="0"/>
                        </a:rPr>
                        <a:t>Imminent</a:t>
                      </a:r>
                      <a:br>
                        <a:rPr lang="en-US" sz="1800" b="0" i="0" u="none" strike="noStrike" dirty="0">
                          <a:solidFill>
                            <a:srgbClr val="FF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Ignorance of CEO to report failing strategies to Board and senior leadership.</a:t>
                      </a: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Ignoring to change, the failing strategy of investing in other business, despite of lacking funds and leveraging sums of money from banks for more than 3 years.</a:t>
                      </a:r>
                      <a:br>
                        <a:rPr lang="en-US" sz="1800" b="0" i="0" u="none" strike="noStrike" dirty="0">
                          <a:solidFill>
                            <a:srgbClr val="000000"/>
                          </a:solidFill>
                          <a:effectLst/>
                          <a:latin typeface="Calibri" panose="020F0502020204030204" pitchFamily="34" charset="0"/>
                        </a:rPr>
                      </a:br>
                      <a:endParaRPr lang="en-US" sz="1800" b="0" i="0" u="none" strike="noStrike" dirty="0">
                        <a:solidFill>
                          <a:srgbClr val="000000"/>
                        </a:solidFill>
                        <a:effectLst/>
                        <a:latin typeface="Calibri" panose="020F0502020204030204" pitchFamily="34" charset="0"/>
                      </a:endParaRP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FF0000"/>
                          </a:solidFill>
                          <a:effectLst/>
                          <a:latin typeface="Calibri" panose="020F0502020204030204" pitchFamily="34" charset="0"/>
                        </a:rPr>
                        <a:t>Imminent</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Lack of oversight of the behavior of CEO and substitutes.</a:t>
                      </a: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Ignorance of adhering to Code of Conduct.</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1948902"/>
                  </a:ext>
                </a:extLst>
              </a:tr>
            </a:tbl>
          </a:graphicData>
        </a:graphic>
      </p:graphicFrame>
      <p:sp>
        <p:nvSpPr>
          <p:cNvPr id="2" name="Footer Placeholder 1">
            <a:extLst>
              <a:ext uri="{FF2B5EF4-FFF2-40B4-BE49-F238E27FC236}">
                <a16:creationId xmlns:a16="http://schemas.microsoft.com/office/drawing/2014/main" id="{8A34360C-2991-42E6-9D90-2FC3A407DA15}"/>
              </a:ext>
            </a:extLst>
          </p:cNvPr>
          <p:cNvSpPr>
            <a:spLocks noGrp="1"/>
          </p:cNvSpPr>
          <p:nvPr>
            <p:ph type="ftr" sz="quarter" idx="11"/>
          </p:nvPr>
        </p:nvSpPr>
        <p:spPr/>
        <p:txBody>
          <a:bodyPr/>
          <a:lstStyle/>
          <a:p>
            <a:r>
              <a:rPr lang="en-US" dirty="0"/>
              <a:t>https://www.ft.com/content/4c9c27c2-bb31-456c-9377-76e7bc32ef06</a:t>
            </a:r>
          </a:p>
        </p:txBody>
      </p:sp>
    </p:spTree>
    <p:extLst>
      <p:ext uri="{BB962C8B-B14F-4D97-AF65-F5344CB8AC3E}">
        <p14:creationId xmlns:p14="http://schemas.microsoft.com/office/powerpoint/2010/main" val="40701696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A0635-CF3F-40F6-896F-04DBC1F6A714}"/>
              </a:ext>
            </a:extLst>
          </p:cNvPr>
          <p:cNvSpPr>
            <a:spLocks noGrp="1"/>
          </p:cNvSpPr>
          <p:nvPr>
            <p:ph type="dt" sz="half" idx="10"/>
          </p:nvPr>
        </p:nvSpPr>
        <p:spPr/>
        <p:txBody>
          <a:bodyPr/>
          <a:lstStyle/>
          <a:p>
            <a:fld id="{4944F70E-F548-4E2D-99A0-7F278DB49EF4}" type="datetime1">
              <a:rPr lang="en-US" smtClean="0"/>
              <a:t>12/5/2021</a:t>
            </a:fld>
            <a:endParaRPr lang="en-US" dirty="0"/>
          </a:p>
        </p:txBody>
      </p:sp>
      <p:sp>
        <p:nvSpPr>
          <p:cNvPr id="4" name="Slide Number Placeholder 3">
            <a:extLst>
              <a:ext uri="{FF2B5EF4-FFF2-40B4-BE49-F238E27FC236}">
                <a16:creationId xmlns:a16="http://schemas.microsoft.com/office/drawing/2014/main" id="{86BCADB8-5312-4B5A-B353-D90B2096F430}"/>
              </a:ext>
            </a:extLst>
          </p:cNvPr>
          <p:cNvSpPr>
            <a:spLocks noGrp="1"/>
          </p:cNvSpPr>
          <p:nvPr>
            <p:ph type="sldNum" sz="quarter" idx="12"/>
          </p:nvPr>
        </p:nvSpPr>
        <p:spPr/>
        <p:txBody>
          <a:bodyPr/>
          <a:lstStyle/>
          <a:p>
            <a:fld id="{F5BC501E-15C8-4D09-BFA7-091A319F95C9}" type="slidenum">
              <a:rPr lang="en-US" smtClean="0"/>
              <a:t>6</a:t>
            </a:fld>
            <a:endParaRPr lang="en-US" dirty="0"/>
          </a:p>
        </p:txBody>
      </p:sp>
      <p:sp>
        <p:nvSpPr>
          <p:cNvPr id="6" name="Title 5">
            <a:extLst>
              <a:ext uri="{FF2B5EF4-FFF2-40B4-BE49-F238E27FC236}">
                <a16:creationId xmlns:a16="http://schemas.microsoft.com/office/drawing/2014/main" id="{E192B391-F6A2-4CE0-AC80-81AE28B7D7CF}"/>
              </a:ext>
            </a:extLst>
          </p:cNvPr>
          <p:cNvSpPr txBox="1">
            <a:spLocks/>
          </p:cNvSpPr>
          <p:nvPr/>
        </p:nvSpPr>
        <p:spPr>
          <a:xfrm>
            <a:off x="696883"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Dashboard – 4/6</a:t>
            </a:r>
          </a:p>
        </p:txBody>
      </p:sp>
      <p:graphicFrame>
        <p:nvGraphicFramePr>
          <p:cNvPr id="11" name="Table 10">
            <a:extLst>
              <a:ext uri="{FF2B5EF4-FFF2-40B4-BE49-F238E27FC236}">
                <a16:creationId xmlns:a16="http://schemas.microsoft.com/office/drawing/2014/main" id="{47F30B31-C5AF-4714-BCA5-2C4E03A1BD35}"/>
              </a:ext>
            </a:extLst>
          </p:cNvPr>
          <p:cNvGraphicFramePr>
            <a:graphicFrameLocks noGrp="1"/>
          </p:cNvGraphicFramePr>
          <p:nvPr>
            <p:extLst>
              <p:ext uri="{D42A27DB-BD31-4B8C-83A1-F6EECF244321}">
                <p14:modId xmlns:p14="http://schemas.microsoft.com/office/powerpoint/2010/main" val="1991310377"/>
              </p:ext>
            </p:extLst>
          </p:nvPr>
        </p:nvGraphicFramePr>
        <p:xfrm>
          <a:off x="696883" y="905523"/>
          <a:ext cx="10798233" cy="5403267"/>
        </p:xfrm>
        <a:graphic>
          <a:graphicData uri="http://schemas.openxmlformats.org/drawingml/2006/table">
            <a:tbl>
              <a:tblPr/>
              <a:tblGrid>
                <a:gridCol w="1440687">
                  <a:extLst>
                    <a:ext uri="{9D8B030D-6E8A-4147-A177-3AD203B41FA5}">
                      <a16:colId xmlns:a16="http://schemas.microsoft.com/office/drawing/2014/main" val="1960393936"/>
                    </a:ext>
                  </a:extLst>
                </a:gridCol>
                <a:gridCol w="3373149">
                  <a:extLst>
                    <a:ext uri="{9D8B030D-6E8A-4147-A177-3AD203B41FA5}">
                      <a16:colId xmlns:a16="http://schemas.microsoft.com/office/drawing/2014/main" val="3857423405"/>
                    </a:ext>
                  </a:extLst>
                </a:gridCol>
                <a:gridCol w="2853671">
                  <a:extLst>
                    <a:ext uri="{9D8B030D-6E8A-4147-A177-3AD203B41FA5}">
                      <a16:colId xmlns:a16="http://schemas.microsoft.com/office/drawing/2014/main" val="768436205"/>
                    </a:ext>
                  </a:extLst>
                </a:gridCol>
                <a:gridCol w="3130726">
                  <a:extLst>
                    <a:ext uri="{9D8B030D-6E8A-4147-A177-3AD203B41FA5}">
                      <a16:colId xmlns:a16="http://schemas.microsoft.com/office/drawing/2014/main" val="1868646384"/>
                    </a:ext>
                  </a:extLst>
                </a:gridCol>
              </a:tblGrid>
              <a:tr h="269430">
                <a:tc>
                  <a:txBody>
                    <a:bodyPr/>
                    <a:lstStyle/>
                    <a:p>
                      <a:pPr algn="l" fontAlgn="t"/>
                      <a:r>
                        <a:rPr lang="en-US" sz="1800" b="1" i="0" u="none" strike="noStrike" dirty="0">
                          <a:solidFill>
                            <a:srgbClr val="000000"/>
                          </a:solidFill>
                          <a:effectLst/>
                          <a:latin typeface="Calibri" panose="020F0502020204030204" pitchFamily="34" charset="0"/>
                        </a:rPr>
                        <a:t>Type of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1" i="0" u="none" strike="noStrike" dirty="0">
                          <a:solidFill>
                            <a:srgbClr val="000000"/>
                          </a:solidFill>
                          <a:effectLst/>
                          <a:latin typeface="Calibri" panose="020F0502020204030204" pitchFamily="34" charset="0"/>
                        </a:rPr>
                        <a:t>Financial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t"/>
                      <a:r>
                        <a:rPr lang="en-US" sz="1800" b="1" i="0" u="none" strike="noStrike" dirty="0">
                          <a:solidFill>
                            <a:srgbClr val="000000"/>
                          </a:solidFill>
                          <a:effectLst/>
                          <a:latin typeface="Calibri" panose="020F0502020204030204" pitchFamily="34" charset="0"/>
                        </a:rPr>
                        <a:t>Strategic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l" fontAlgn="t"/>
                      <a:r>
                        <a:rPr lang="en-US" sz="1800" b="1" i="0" u="none" strike="noStrike" dirty="0">
                          <a:solidFill>
                            <a:srgbClr val="000000"/>
                          </a:solidFill>
                          <a:effectLst/>
                          <a:latin typeface="Calibri" panose="020F0502020204030204" pitchFamily="34" charset="0"/>
                        </a:rPr>
                        <a:t>Operational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1480540513"/>
                  </a:ext>
                </a:extLst>
              </a:tr>
              <a:tr h="538860">
                <a:tc>
                  <a:txBody>
                    <a:bodyPr/>
                    <a:lstStyle/>
                    <a:p>
                      <a:pPr algn="l" fontAlgn="t"/>
                      <a:r>
                        <a:rPr lang="en-US" sz="1800" b="1" i="0" u="none" strike="noStrike" dirty="0">
                          <a:solidFill>
                            <a:srgbClr val="000000"/>
                          </a:solidFill>
                          <a:effectLst/>
                          <a:latin typeface="Calibri" panose="020F0502020204030204" pitchFamily="34" charset="0"/>
                        </a:rPr>
                        <a:t>Category</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effectLst/>
                          <a:latin typeface="Calibri" panose="020F0502020204030204" pitchFamily="34" charset="0"/>
                        </a:rPr>
                        <a:t>Liquidity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ctr" fontAlgn="t"/>
                      <a:r>
                        <a:rPr lang="en-US" sz="1800" b="0" i="0" u="none" strike="noStrike" dirty="0">
                          <a:solidFill>
                            <a:srgbClr val="000000"/>
                          </a:solidFill>
                          <a:effectLst/>
                          <a:latin typeface="Calibri" panose="020F0502020204030204" pitchFamily="34" charset="0"/>
                        </a:rPr>
                        <a:t>Strategy and Governance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ctr" fontAlgn="t"/>
                      <a:r>
                        <a:rPr lang="en-US" sz="1800" b="0" i="0" u="none" strike="noStrike" dirty="0">
                          <a:solidFill>
                            <a:srgbClr val="000000"/>
                          </a:solidFill>
                          <a:effectLst/>
                          <a:latin typeface="Calibri" panose="020F0502020204030204" pitchFamily="34" charset="0"/>
                        </a:rPr>
                        <a:t>Internal fraud and Human Resources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2715754442"/>
                  </a:ext>
                </a:extLst>
              </a:tr>
              <a:tr h="4580307">
                <a:tc>
                  <a:txBody>
                    <a:bodyPr/>
                    <a:lstStyle/>
                    <a:p>
                      <a:pPr algn="l" fontAlgn="t"/>
                      <a:r>
                        <a:rPr lang="en-US" sz="1700" b="1" i="0" u="none" strike="noStrike" dirty="0">
                          <a:solidFill>
                            <a:srgbClr val="000000"/>
                          </a:solidFill>
                          <a:effectLst/>
                          <a:latin typeface="Calibri" panose="020F0502020204030204" pitchFamily="34" charset="0"/>
                        </a:rPr>
                        <a:t>Missing / Weak Controls</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700" b="1" i="0" u="none" strike="noStrike" dirty="0">
                          <a:solidFill>
                            <a:srgbClr val="000000"/>
                          </a:solidFill>
                          <a:effectLst/>
                          <a:latin typeface="Calibri" panose="020F0502020204030204" pitchFamily="34" charset="0"/>
                        </a:rPr>
                        <a:t>a.</a:t>
                      </a:r>
                      <a:r>
                        <a:rPr lang="en-US" sz="1700" b="0" i="0" u="none" strike="noStrike" dirty="0">
                          <a:solidFill>
                            <a:srgbClr val="000000"/>
                          </a:solidFill>
                          <a:effectLst/>
                          <a:latin typeface="Calibri" panose="020F0502020204030204" pitchFamily="34" charset="0"/>
                        </a:rPr>
                        <a:t> Missing controls for exposure limits in scenarios of liquidity crunch.</a:t>
                      </a:r>
                      <a:br>
                        <a:rPr lang="en-US" sz="1700" b="0" i="0" u="none" strike="noStrike" dirty="0">
                          <a:solidFill>
                            <a:srgbClr val="000000"/>
                          </a:solidFill>
                          <a:effectLst/>
                          <a:latin typeface="Calibri" panose="020F0502020204030204" pitchFamily="34" charset="0"/>
                        </a:rPr>
                      </a:br>
                      <a:br>
                        <a:rPr lang="en-US" sz="1700" b="0" i="0" u="none" strike="noStrike" dirty="0">
                          <a:solidFill>
                            <a:srgbClr val="000000"/>
                          </a:solidFill>
                          <a:effectLst/>
                          <a:latin typeface="Calibri" panose="020F0502020204030204" pitchFamily="34" charset="0"/>
                        </a:rPr>
                      </a:br>
                      <a:r>
                        <a:rPr lang="en-US" sz="1700" b="1" i="0" u="none" strike="noStrike" dirty="0">
                          <a:solidFill>
                            <a:srgbClr val="000000"/>
                          </a:solidFill>
                          <a:effectLst/>
                          <a:latin typeface="Calibri" panose="020F0502020204030204" pitchFamily="34" charset="0"/>
                        </a:rPr>
                        <a:t>b.</a:t>
                      </a:r>
                      <a:r>
                        <a:rPr lang="en-US" sz="1700" b="0" i="0" u="none" strike="noStrike" dirty="0">
                          <a:solidFill>
                            <a:srgbClr val="000000"/>
                          </a:solidFill>
                          <a:effectLst/>
                          <a:latin typeface="Calibri" panose="020F0502020204030204" pitchFamily="34" charset="0"/>
                        </a:rPr>
                        <a:t> Missing controls on limiting money leveraged from creditors or banks</a:t>
                      </a:r>
                      <a:br>
                        <a:rPr lang="en-US" sz="1700" b="0" i="0" u="none" strike="noStrike" dirty="0">
                          <a:solidFill>
                            <a:srgbClr val="000000"/>
                          </a:solidFill>
                          <a:effectLst/>
                          <a:latin typeface="Calibri" panose="020F0502020204030204" pitchFamily="34" charset="0"/>
                        </a:rPr>
                      </a:br>
                      <a:br>
                        <a:rPr lang="en-US" sz="1700" b="0" i="0" u="none" strike="noStrike" dirty="0">
                          <a:solidFill>
                            <a:srgbClr val="000000"/>
                          </a:solidFill>
                          <a:effectLst/>
                          <a:latin typeface="Calibri" panose="020F0502020204030204" pitchFamily="34" charset="0"/>
                        </a:rPr>
                      </a:br>
                      <a:r>
                        <a:rPr lang="en-US" sz="1700" b="1" i="0" u="none" strike="noStrike" dirty="0">
                          <a:solidFill>
                            <a:srgbClr val="000000"/>
                          </a:solidFill>
                          <a:effectLst/>
                          <a:latin typeface="Calibri" panose="020F0502020204030204" pitchFamily="34" charset="0"/>
                        </a:rPr>
                        <a:t>c.</a:t>
                      </a:r>
                      <a:r>
                        <a:rPr lang="en-US" sz="1700" b="0" i="0" u="none" strike="noStrike" dirty="0">
                          <a:solidFill>
                            <a:srgbClr val="000000"/>
                          </a:solidFill>
                          <a:effectLst/>
                          <a:latin typeface="Calibri" panose="020F0502020204030204" pitchFamily="34" charset="0"/>
                        </a:rPr>
                        <a:t> Missing Business Continuity Plans for plausible cases of operating and financial failures.</a:t>
                      </a:r>
                      <a:br>
                        <a:rPr lang="en-US" sz="1700" b="0" i="0" u="none" strike="noStrike" dirty="0">
                          <a:solidFill>
                            <a:srgbClr val="000000"/>
                          </a:solidFill>
                          <a:effectLst/>
                          <a:latin typeface="Calibri" panose="020F0502020204030204" pitchFamily="34" charset="0"/>
                        </a:rPr>
                      </a:br>
                      <a:br>
                        <a:rPr lang="en-US" sz="1700" b="0" i="0" u="none" strike="noStrike" dirty="0">
                          <a:solidFill>
                            <a:srgbClr val="000000"/>
                          </a:solidFill>
                          <a:effectLst/>
                          <a:latin typeface="Calibri" panose="020F0502020204030204" pitchFamily="34" charset="0"/>
                        </a:rPr>
                      </a:br>
                      <a:r>
                        <a:rPr lang="en-US" sz="1700" b="1" i="0" u="none" strike="noStrike" dirty="0">
                          <a:solidFill>
                            <a:srgbClr val="000000"/>
                          </a:solidFill>
                          <a:effectLst/>
                          <a:latin typeface="Calibri" panose="020F0502020204030204" pitchFamily="34" charset="0"/>
                        </a:rPr>
                        <a:t>d.</a:t>
                      </a:r>
                      <a:r>
                        <a:rPr lang="en-US" sz="1700" b="0" i="0" u="none" strike="noStrike" dirty="0">
                          <a:solidFill>
                            <a:srgbClr val="000000"/>
                          </a:solidFill>
                          <a:effectLst/>
                          <a:latin typeface="Calibri" panose="020F0502020204030204" pitchFamily="34" charset="0"/>
                        </a:rPr>
                        <a:t> Missing controls to analyze and predict scenarios exposing firm's assets to depreciation.</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700" b="1" i="0" u="none" strike="noStrike" dirty="0">
                          <a:solidFill>
                            <a:srgbClr val="000000"/>
                          </a:solidFill>
                          <a:effectLst/>
                          <a:latin typeface="Calibri" panose="020F0502020204030204" pitchFamily="34" charset="0"/>
                        </a:rPr>
                        <a:t>a.</a:t>
                      </a:r>
                      <a:r>
                        <a:rPr lang="en-US" sz="1700" b="0" i="0" u="none" strike="noStrike" dirty="0">
                          <a:solidFill>
                            <a:srgbClr val="000000"/>
                          </a:solidFill>
                          <a:effectLst/>
                          <a:latin typeface="Calibri" panose="020F0502020204030204" pitchFamily="34" charset="0"/>
                        </a:rPr>
                        <a:t> Missing governance control for CEO/missing board oversight for CEO's actions and plans.</a:t>
                      </a:r>
                      <a:br>
                        <a:rPr lang="en-US" sz="1700" b="0" i="0" u="none" strike="noStrike" dirty="0">
                          <a:solidFill>
                            <a:srgbClr val="000000"/>
                          </a:solidFill>
                          <a:effectLst/>
                          <a:latin typeface="Calibri" panose="020F0502020204030204" pitchFamily="34" charset="0"/>
                        </a:rPr>
                      </a:br>
                      <a:br>
                        <a:rPr lang="en-US" sz="1700" b="0" i="0" u="none" strike="noStrike" dirty="0">
                          <a:solidFill>
                            <a:srgbClr val="000000"/>
                          </a:solidFill>
                          <a:effectLst/>
                          <a:latin typeface="Calibri" panose="020F0502020204030204" pitchFamily="34" charset="0"/>
                        </a:rPr>
                      </a:br>
                      <a:r>
                        <a:rPr lang="en-US" sz="1700" b="1" i="0" u="none" strike="noStrike" dirty="0">
                          <a:solidFill>
                            <a:srgbClr val="000000"/>
                          </a:solidFill>
                          <a:effectLst/>
                          <a:latin typeface="Calibri" panose="020F0502020204030204" pitchFamily="34" charset="0"/>
                        </a:rPr>
                        <a:t>b.</a:t>
                      </a:r>
                      <a:r>
                        <a:rPr lang="en-US" sz="1700" b="0" i="0" u="none" strike="noStrike" dirty="0">
                          <a:solidFill>
                            <a:srgbClr val="000000"/>
                          </a:solidFill>
                          <a:effectLst/>
                          <a:latin typeface="Calibri" panose="020F0502020204030204" pitchFamily="34" charset="0"/>
                        </a:rPr>
                        <a:t> Inadequate asset management leading to growing asset depreciation</a:t>
                      </a:r>
                      <a:br>
                        <a:rPr lang="en-US" sz="1700" b="0" i="0" u="none" strike="noStrike" dirty="0">
                          <a:solidFill>
                            <a:srgbClr val="000000"/>
                          </a:solidFill>
                          <a:effectLst/>
                          <a:latin typeface="Calibri" panose="020F0502020204030204" pitchFamily="34" charset="0"/>
                        </a:rPr>
                      </a:br>
                      <a:br>
                        <a:rPr lang="en-US" sz="1700" b="0" i="0" u="none" strike="noStrike" dirty="0">
                          <a:solidFill>
                            <a:srgbClr val="000000"/>
                          </a:solidFill>
                          <a:effectLst/>
                          <a:latin typeface="Calibri" panose="020F0502020204030204" pitchFamily="34" charset="0"/>
                        </a:rPr>
                      </a:br>
                      <a:r>
                        <a:rPr lang="en-US" sz="1700" b="1" i="0" u="none" strike="noStrike" dirty="0">
                          <a:solidFill>
                            <a:srgbClr val="000000"/>
                          </a:solidFill>
                          <a:effectLst/>
                          <a:latin typeface="Calibri" panose="020F0502020204030204" pitchFamily="34" charset="0"/>
                        </a:rPr>
                        <a:t>c.</a:t>
                      </a:r>
                      <a:r>
                        <a:rPr lang="en-US" sz="1700" b="0" i="0" u="none" strike="noStrike" dirty="0">
                          <a:solidFill>
                            <a:srgbClr val="000000"/>
                          </a:solidFill>
                          <a:effectLst/>
                          <a:latin typeface="Calibri" panose="020F0502020204030204" pitchFamily="34" charset="0"/>
                        </a:rPr>
                        <a:t> Failure of internal audit and compliance teams to report, CEO's unnecessary multiple investments, to board and regulators.</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700" b="1" i="0" u="none" strike="noStrike" dirty="0">
                          <a:solidFill>
                            <a:srgbClr val="000000"/>
                          </a:solidFill>
                          <a:effectLst/>
                          <a:latin typeface="Calibri" panose="020F0502020204030204" pitchFamily="34" charset="0"/>
                        </a:rPr>
                        <a:t>a.</a:t>
                      </a:r>
                      <a:r>
                        <a:rPr lang="en-US" sz="1700" b="0" i="0" u="none" strike="noStrike" dirty="0">
                          <a:solidFill>
                            <a:srgbClr val="000000"/>
                          </a:solidFill>
                          <a:effectLst/>
                          <a:latin typeface="Calibri" panose="020F0502020204030204" pitchFamily="34" charset="0"/>
                        </a:rPr>
                        <a:t> Missing accounting and auditing checks for handling of firm's funds by senior executives and/or relatives of CEO and chairman</a:t>
                      </a:r>
                      <a:br>
                        <a:rPr lang="en-US" sz="1700" b="0" i="0" u="none" strike="noStrike" dirty="0">
                          <a:solidFill>
                            <a:srgbClr val="000000"/>
                          </a:solidFill>
                          <a:effectLst/>
                          <a:latin typeface="Calibri" panose="020F0502020204030204" pitchFamily="34" charset="0"/>
                        </a:rPr>
                      </a:br>
                      <a:br>
                        <a:rPr lang="en-US" sz="1700" b="0" i="0" u="none" strike="noStrike" dirty="0">
                          <a:solidFill>
                            <a:srgbClr val="000000"/>
                          </a:solidFill>
                          <a:effectLst/>
                          <a:latin typeface="Calibri" panose="020F0502020204030204" pitchFamily="34" charset="0"/>
                        </a:rPr>
                      </a:br>
                      <a:r>
                        <a:rPr lang="en-US" sz="1700" b="1" i="0" u="none" strike="noStrike" dirty="0">
                          <a:solidFill>
                            <a:srgbClr val="000000"/>
                          </a:solidFill>
                          <a:effectLst/>
                          <a:latin typeface="Calibri" panose="020F0502020204030204" pitchFamily="34" charset="0"/>
                        </a:rPr>
                        <a:t>b.</a:t>
                      </a:r>
                      <a:r>
                        <a:rPr lang="en-US" sz="1700" b="0" i="0" u="none" strike="noStrike" dirty="0">
                          <a:solidFill>
                            <a:srgbClr val="000000"/>
                          </a:solidFill>
                          <a:effectLst/>
                          <a:latin typeface="Calibri" panose="020F0502020204030204" pitchFamily="34" charset="0"/>
                        </a:rPr>
                        <a:t> Missing governance control for CEO/missing board oversight for CEO on favoring payments to friends at the cost of company's debt.</a:t>
                      </a:r>
                      <a:br>
                        <a:rPr lang="en-US" sz="1700" b="0" i="0" u="none" strike="noStrike" dirty="0">
                          <a:solidFill>
                            <a:srgbClr val="000000"/>
                          </a:solidFill>
                          <a:effectLst/>
                          <a:latin typeface="Calibri" panose="020F0502020204030204" pitchFamily="34" charset="0"/>
                        </a:rPr>
                      </a:br>
                      <a:br>
                        <a:rPr lang="en-US" sz="1700" b="0" i="0" u="none" strike="noStrike" dirty="0">
                          <a:solidFill>
                            <a:srgbClr val="000000"/>
                          </a:solidFill>
                          <a:effectLst/>
                          <a:latin typeface="Calibri" panose="020F0502020204030204" pitchFamily="34" charset="0"/>
                        </a:rPr>
                      </a:br>
                      <a:r>
                        <a:rPr lang="en-US" sz="1700" b="1" i="0" u="none" strike="noStrike" dirty="0">
                          <a:solidFill>
                            <a:srgbClr val="000000"/>
                          </a:solidFill>
                          <a:effectLst/>
                          <a:latin typeface="Calibri" panose="020F0502020204030204" pitchFamily="34" charset="0"/>
                        </a:rPr>
                        <a:t>c.</a:t>
                      </a:r>
                      <a:r>
                        <a:rPr lang="en-US" sz="1700" b="0" i="0" u="none" strike="noStrike" dirty="0">
                          <a:solidFill>
                            <a:srgbClr val="000000"/>
                          </a:solidFill>
                          <a:effectLst/>
                          <a:latin typeface="Calibri" panose="020F0502020204030204" pitchFamily="34" charset="0"/>
                        </a:rPr>
                        <a:t> Failure of internal audit and compliance teams to report, internal fraud and power bias amongst employees, to board and regulators.</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008231"/>
                  </a:ext>
                </a:extLst>
              </a:tr>
            </a:tbl>
          </a:graphicData>
        </a:graphic>
      </p:graphicFrame>
      <p:sp>
        <p:nvSpPr>
          <p:cNvPr id="2" name="Footer Placeholder 1">
            <a:extLst>
              <a:ext uri="{FF2B5EF4-FFF2-40B4-BE49-F238E27FC236}">
                <a16:creationId xmlns:a16="http://schemas.microsoft.com/office/drawing/2014/main" id="{ECC0198A-E27B-45FD-8560-93EC21D0A2AF}"/>
              </a:ext>
            </a:extLst>
          </p:cNvPr>
          <p:cNvSpPr>
            <a:spLocks noGrp="1"/>
          </p:cNvSpPr>
          <p:nvPr>
            <p:ph type="ftr" sz="quarter" idx="11"/>
          </p:nvPr>
        </p:nvSpPr>
        <p:spPr/>
        <p:txBody>
          <a:bodyPr/>
          <a:lstStyle/>
          <a:p>
            <a:r>
              <a:rPr lang="en-US" dirty="0"/>
              <a:t>https://asia.nikkei.com/Business/Markets/China-debt-crunch/Bankrupt-HNA-clears-creditor-hurdle-in-170bn-debt-restructure</a:t>
            </a:r>
          </a:p>
        </p:txBody>
      </p:sp>
    </p:spTree>
    <p:extLst>
      <p:ext uri="{BB962C8B-B14F-4D97-AF65-F5344CB8AC3E}">
        <p14:creationId xmlns:p14="http://schemas.microsoft.com/office/powerpoint/2010/main" val="38493367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A0635-CF3F-40F6-896F-04DBC1F6A714}"/>
              </a:ext>
            </a:extLst>
          </p:cNvPr>
          <p:cNvSpPr>
            <a:spLocks noGrp="1"/>
          </p:cNvSpPr>
          <p:nvPr>
            <p:ph type="dt" sz="half" idx="10"/>
          </p:nvPr>
        </p:nvSpPr>
        <p:spPr/>
        <p:txBody>
          <a:bodyPr/>
          <a:lstStyle/>
          <a:p>
            <a:fld id="{804AAE29-070A-48BB-BFAD-85CD383334BF}" type="datetime1">
              <a:rPr lang="en-US" smtClean="0"/>
              <a:t>12/5/2021</a:t>
            </a:fld>
            <a:endParaRPr lang="en-US" dirty="0"/>
          </a:p>
        </p:txBody>
      </p:sp>
      <p:sp>
        <p:nvSpPr>
          <p:cNvPr id="4" name="Slide Number Placeholder 3">
            <a:extLst>
              <a:ext uri="{FF2B5EF4-FFF2-40B4-BE49-F238E27FC236}">
                <a16:creationId xmlns:a16="http://schemas.microsoft.com/office/drawing/2014/main" id="{86BCADB8-5312-4B5A-B353-D90B2096F430}"/>
              </a:ext>
            </a:extLst>
          </p:cNvPr>
          <p:cNvSpPr>
            <a:spLocks noGrp="1"/>
          </p:cNvSpPr>
          <p:nvPr>
            <p:ph type="sldNum" sz="quarter" idx="12"/>
          </p:nvPr>
        </p:nvSpPr>
        <p:spPr/>
        <p:txBody>
          <a:bodyPr/>
          <a:lstStyle/>
          <a:p>
            <a:fld id="{F5BC501E-15C8-4D09-BFA7-091A319F95C9}" type="slidenum">
              <a:rPr lang="en-US" smtClean="0"/>
              <a:t>7</a:t>
            </a:fld>
            <a:endParaRPr lang="en-US" dirty="0"/>
          </a:p>
        </p:txBody>
      </p:sp>
      <p:sp>
        <p:nvSpPr>
          <p:cNvPr id="6" name="Title 5">
            <a:extLst>
              <a:ext uri="{FF2B5EF4-FFF2-40B4-BE49-F238E27FC236}">
                <a16:creationId xmlns:a16="http://schemas.microsoft.com/office/drawing/2014/main" id="{E192B391-F6A2-4CE0-AC80-81AE28B7D7CF}"/>
              </a:ext>
            </a:extLst>
          </p:cNvPr>
          <p:cNvSpPr txBox="1">
            <a:spLocks/>
          </p:cNvSpPr>
          <p:nvPr/>
        </p:nvSpPr>
        <p:spPr>
          <a:xfrm>
            <a:off x="696883"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Dashboard – 5/6</a:t>
            </a:r>
          </a:p>
        </p:txBody>
      </p:sp>
      <p:graphicFrame>
        <p:nvGraphicFramePr>
          <p:cNvPr id="11" name="Table 10">
            <a:extLst>
              <a:ext uri="{FF2B5EF4-FFF2-40B4-BE49-F238E27FC236}">
                <a16:creationId xmlns:a16="http://schemas.microsoft.com/office/drawing/2014/main" id="{47F30B31-C5AF-4714-BCA5-2C4E03A1BD35}"/>
              </a:ext>
            </a:extLst>
          </p:cNvPr>
          <p:cNvGraphicFramePr>
            <a:graphicFrameLocks noGrp="1"/>
          </p:cNvGraphicFramePr>
          <p:nvPr>
            <p:extLst>
              <p:ext uri="{D42A27DB-BD31-4B8C-83A1-F6EECF244321}">
                <p14:modId xmlns:p14="http://schemas.microsoft.com/office/powerpoint/2010/main" val="2812552835"/>
              </p:ext>
            </p:extLst>
          </p:nvPr>
        </p:nvGraphicFramePr>
        <p:xfrm>
          <a:off x="696883" y="905523"/>
          <a:ext cx="10798233" cy="5149596"/>
        </p:xfrm>
        <a:graphic>
          <a:graphicData uri="http://schemas.openxmlformats.org/drawingml/2006/table">
            <a:tbl>
              <a:tblPr/>
              <a:tblGrid>
                <a:gridCol w="1440687">
                  <a:extLst>
                    <a:ext uri="{9D8B030D-6E8A-4147-A177-3AD203B41FA5}">
                      <a16:colId xmlns:a16="http://schemas.microsoft.com/office/drawing/2014/main" val="1960393936"/>
                    </a:ext>
                  </a:extLst>
                </a:gridCol>
                <a:gridCol w="3373149">
                  <a:extLst>
                    <a:ext uri="{9D8B030D-6E8A-4147-A177-3AD203B41FA5}">
                      <a16:colId xmlns:a16="http://schemas.microsoft.com/office/drawing/2014/main" val="3857423405"/>
                    </a:ext>
                  </a:extLst>
                </a:gridCol>
                <a:gridCol w="2853671">
                  <a:extLst>
                    <a:ext uri="{9D8B030D-6E8A-4147-A177-3AD203B41FA5}">
                      <a16:colId xmlns:a16="http://schemas.microsoft.com/office/drawing/2014/main" val="768436205"/>
                    </a:ext>
                  </a:extLst>
                </a:gridCol>
                <a:gridCol w="3130726">
                  <a:extLst>
                    <a:ext uri="{9D8B030D-6E8A-4147-A177-3AD203B41FA5}">
                      <a16:colId xmlns:a16="http://schemas.microsoft.com/office/drawing/2014/main" val="1868646384"/>
                    </a:ext>
                  </a:extLst>
                </a:gridCol>
              </a:tblGrid>
              <a:tr h="66336">
                <a:tc>
                  <a:txBody>
                    <a:bodyPr/>
                    <a:lstStyle/>
                    <a:p>
                      <a:pPr algn="l" fontAlgn="t"/>
                      <a:r>
                        <a:rPr lang="en-US" sz="1800" b="1" i="0" u="none" strike="noStrike" dirty="0">
                          <a:solidFill>
                            <a:srgbClr val="000000"/>
                          </a:solidFill>
                          <a:effectLst/>
                          <a:latin typeface="Calibri" panose="020F0502020204030204" pitchFamily="34" charset="0"/>
                        </a:rPr>
                        <a:t>Type of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1" i="0" u="none" strike="noStrike" dirty="0">
                          <a:solidFill>
                            <a:srgbClr val="000000"/>
                          </a:solidFill>
                          <a:effectLst/>
                          <a:latin typeface="Calibri" panose="020F0502020204030204" pitchFamily="34" charset="0"/>
                        </a:rPr>
                        <a:t>Financial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t"/>
                      <a:r>
                        <a:rPr lang="en-US" sz="1800" b="1" i="0" u="none" strike="noStrike" dirty="0">
                          <a:solidFill>
                            <a:srgbClr val="000000"/>
                          </a:solidFill>
                          <a:effectLst/>
                          <a:latin typeface="Calibri" panose="020F0502020204030204" pitchFamily="34" charset="0"/>
                        </a:rPr>
                        <a:t>Strategic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l" fontAlgn="t"/>
                      <a:r>
                        <a:rPr lang="en-US" sz="1800" b="1" i="0" u="none" strike="noStrike" dirty="0">
                          <a:solidFill>
                            <a:srgbClr val="000000"/>
                          </a:solidFill>
                          <a:effectLst/>
                          <a:latin typeface="Calibri" panose="020F0502020204030204" pitchFamily="34" charset="0"/>
                        </a:rPr>
                        <a:t>Operational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1480540513"/>
                  </a:ext>
                </a:extLst>
              </a:tr>
              <a:tr h="66336">
                <a:tc>
                  <a:txBody>
                    <a:bodyPr/>
                    <a:lstStyle/>
                    <a:p>
                      <a:pPr algn="l" fontAlgn="t"/>
                      <a:r>
                        <a:rPr lang="en-US" sz="1800" b="1" i="0" u="none" strike="noStrike" dirty="0">
                          <a:solidFill>
                            <a:srgbClr val="000000"/>
                          </a:solidFill>
                          <a:effectLst/>
                          <a:latin typeface="Calibri" panose="020F0502020204030204" pitchFamily="34" charset="0"/>
                        </a:rPr>
                        <a:t>Category</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effectLst/>
                          <a:latin typeface="Calibri" panose="020F0502020204030204" pitchFamily="34" charset="0"/>
                        </a:rPr>
                        <a:t>Liquidity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ctr" fontAlgn="t"/>
                      <a:r>
                        <a:rPr lang="en-US" sz="1800" b="0" i="0" u="none" strike="noStrike" dirty="0">
                          <a:solidFill>
                            <a:srgbClr val="000000"/>
                          </a:solidFill>
                          <a:effectLst/>
                          <a:latin typeface="Calibri" panose="020F0502020204030204" pitchFamily="34" charset="0"/>
                        </a:rPr>
                        <a:t>Strategy and Governance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ctr" fontAlgn="t"/>
                      <a:r>
                        <a:rPr lang="en-US" sz="1800" b="0" i="0" u="none" strike="noStrike" dirty="0">
                          <a:solidFill>
                            <a:srgbClr val="000000"/>
                          </a:solidFill>
                          <a:effectLst/>
                          <a:latin typeface="Calibri" panose="020F0502020204030204" pitchFamily="34" charset="0"/>
                        </a:rPr>
                        <a:t>Internal fraud and Human Resources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2715754442"/>
                  </a:ext>
                </a:extLst>
              </a:tr>
              <a:tr h="823370">
                <a:tc>
                  <a:txBody>
                    <a:bodyPr/>
                    <a:lstStyle/>
                    <a:p>
                      <a:pPr algn="l" fontAlgn="t"/>
                      <a:r>
                        <a:rPr lang="en-US" sz="1670" b="1" i="0" u="none" strike="noStrike" dirty="0">
                          <a:solidFill>
                            <a:srgbClr val="000000"/>
                          </a:solidFill>
                          <a:effectLst/>
                          <a:latin typeface="Calibri" panose="020F0502020204030204" pitchFamily="34" charset="0"/>
                        </a:rPr>
                        <a:t>Action Plan</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70" b="1" i="0" u="none" strike="noStrike" dirty="0">
                          <a:solidFill>
                            <a:srgbClr val="000000"/>
                          </a:solidFill>
                          <a:effectLst/>
                          <a:latin typeface="Calibri" panose="020F0502020204030204" pitchFamily="34" charset="0"/>
                        </a:rPr>
                        <a:t>a.</a:t>
                      </a:r>
                      <a:r>
                        <a:rPr lang="en-US" sz="1670" b="0" i="0" u="none" strike="noStrike" dirty="0">
                          <a:solidFill>
                            <a:srgbClr val="000000"/>
                          </a:solidFill>
                          <a:effectLst/>
                          <a:latin typeface="Calibri" panose="020F0502020204030204" pitchFamily="34" charset="0"/>
                        </a:rPr>
                        <a:t> Categorize and Analyze every expenses - it could help the company to easily set up spending limit and increase the transparency of the spending. </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b.</a:t>
                      </a:r>
                      <a:r>
                        <a:rPr lang="en-US" sz="1670" b="0" i="0" u="none" strike="noStrike" dirty="0">
                          <a:solidFill>
                            <a:srgbClr val="000000"/>
                          </a:solidFill>
                          <a:effectLst/>
                          <a:latin typeface="Calibri" panose="020F0502020204030204" pitchFamily="34" charset="0"/>
                        </a:rPr>
                        <a:t> Set up leverage limitations- appropriate level of the capital structure.</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c.</a:t>
                      </a:r>
                      <a:r>
                        <a:rPr lang="en-US" sz="1670" b="0" i="0" u="none" strike="noStrike" dirty="0">
                          <a:solidFill>
                            <a:srgbClr val="000000"/>
                          </a:solidFill>
                          <a:effectLst/>
                          <a:latin typeface="Calibri" panose="020F0502020204030204" pitchFamily="34" charset="0"/>
                        </a:rPr>
                        <a:t> Form a contingency fund for plausible cases.</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d.</a:t>
                      </a:r>
                      <a:r>
                        <a:rPr lang="en-US" sz="1670" b="0" i="0" u="none" strike="noStrike" dirty="0">
                          <a:solidFill>
                            <a:srgbClr val="000000"/>
                          </a:solidFill>
                          <a:effectLst/>
                          <a:latin typeface="Calibri" panose="020F0502020204030204" pitchFamily="34" charset="0"/>
                        </a:rPr>
                        <a:t> Set up tolerance level for depreciation and report to the board when it is necessary. (Report assets conditions on a regular basis)</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70" b="1" i="0" u="none" strike="noStrike" dirty="0">
                          <a:solidFill>
                            <a:srgbClr val="000000"/>
                          </a:solidFill>
                          <a:effectLst/>
                          <a:latin typeface="Calibri" panose="020F0502020204030204" pitchFamily="34" charset="0"/>
                        </a:rPr>
                        <a:t>a.</a:t>
                      </a:r>
                      <a:r>
                        <a:rPr lang="en-US" sz="1670" b="0" i="0" u="none" strike="noStrike" dirty="0">
                          <a:solidFill>
                            <a:srgbClr val="000000"/>
                          </a:solidFill>
                          <a:effectLst/>
                          <a:latin typeface="Calibri" panose="020F0502020204030204" pitchFamily="34" charset="0"/>
                        </a:rPr>
                        <a:t> Set up KPI for the CEO to oversight his/her actions and plans.</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b.</a:t>
                      </a:r>
                      <a:r>
                        <a:rPr lang="en-US" sz="1670" b="0" i="0" u="none" strike="noStrike" dirty="0">
                          <a:solidFill>
                            <a:srgbClr val="000000"/>
                          </a:solidFill>
                          <a:effectLst/>
                          <a:latin typeface="Calibri" panose="020F0502020204030204" pitchFamily="34" charset="0"/>
                        </a:rPr>
                        <a:t> Establish asset management group to follow the asset's up-to-date value and report to the board of directors.</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c.</a:t>
                      </a:r>
                      <a:r>
                        <a:rPr lang="en-US" sz="1670" b="0" i="0" u="none" strike="noStrike" dirty="0">
                          <a:solidFill>
                            <a:srgbClr val="000000"/>
                          </a:solidFill>
                          <a:effectLst/>
                          <a:latin typeface="Calibri" panose="020F0502020204030204" pitchFamily="34" charset="0"/>
                        </a:rPr>
                        <a:t> Establish an internal audit and compliance team to monitor the CEO's investments plans, provide suggestions or suspend the program when it is necessary.</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d.</a:t>
                      </a:r>
                      <a:r>
                        <a:rPr lang="en-US" sz="1670" b="0" i="0" u="none" strike="noStrike" dirty="0">
                          <a:solidFill>
                            <a:srgbClr val="000000"/>
                          </a:solidFill>
                          <a:effectLst/>
                          <a:latin typeface="Calibri" panose="020F0502020204030204" pitchFamily="34" charset="0"/>
                        </a:rPr>
                        <a:t> Establish an internal audit and compliance team to monitor the overall strategy according to the current situation of company.</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70" b="1" i="0" u="none" strike="noStrike" dirty="0">
                          <a:solidFill>
                            <a:srgbClr val="000000"/>
                          </a:solidFill>
                          <a:effectLst/>
                          <a:latin typeface="Calibri" panose="020F0502020204030204" pitchFamily="34" charset="0"/>
                        </a:rPr>
                        <a:t>a.</a:t>
                      </a:r>
                      <a:r>
                        <a:rPr lang="en-US" sz="1670" b="0" i="0" u="none" strike="noStrike" dirty="0">
                          <a:solidFill>
                            <a:srgbClr val="000000"/>
                          </a:solidFill>
                          <a:effectLst/>
                          <a:latin typeface="Calibri" panose="020F0502020204030204" pitchFamily="34" charset="0"/>
                        </a:rPr>
                        <a:t> Improvise and regulate accounting and audit team to handle the transactions of the firm's funds, report any internal frauds to the board and suspend the transaction when it is necessary. </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b.</a:t>
                      </a:r>
                      <a:r>
                        <a:rPr lang="en-US" sz="1670" b="0" i="0" u="none" strike="noStrike" dirty="0">
                          <a:solidFill>
                            <a:srgbClr val="000000"/>
                          </a:solidFill>
                          <a:effectLst/>
                          <a:latin typeface="Calibri" panose="020F0502020204030204" pitchFamily="34" charset="0"/>
                        </a:rPr>
                        <a:t> Conduct regular personnel reviews to avoid inappropriate behavior by CEO and relatives. </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c.</a:t>
                      </a:r>
                      <a:r>
                        <a:rPr lang="en-US" sz="1670" b="0" i="0" u="none" strike="noStrike" dirty="0">
                          <a:solidFill>
                            <a:srgbClr val="000000"/>
                          </a:solidFill>
                          <a:effectLst/>
                          <a:latin typeface="Calibri" panose="020F0502020204030204" pitchFamily="34" charset="0"/>
                        </a:rPr>
                        <a:t> Supervise employees and managers to learn Code of Conduct on a regular basis.</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4119217670"/>
                  </a:ext>
                </a:extLst>
              </a:tr>
            </a:tbl>
          </a:graphicData>
        </a:graphic>
      </p:graphicFrame>
      <p:sp>
        <p:nvSpPr>
          <p:cNvPr id="2" name="Footer Placeholder 1">
            <a:extLst>
              <a:ext uri="{FF2B5EF4-FFF2-40B4-BE49-F238E27FC236}">
                <a16:creationId xmlns:a16="http://schemas.microsoft.com/office/drawing/2014/main" id="{9274607D-7EE2-47B9-AABB-B59E41C991CE}"/>
              </a:ext>
            </a:extLst>
          </p:cNvPr>
          <p:cNvSpPr>
            <a:spLocks noGrp="1"/>
          </p:cNvSpPr>
          <p:nvPr>
            <p:ph type="ftr" sz="quarter" idx="11"/>
          </p:nvPr>
        </p:nvSpPr>
        <p:spPr/>
        <p:txBody>
          <a:bodyPr/>
          <a:lstStyle/>
          <a:p>
            <a:r>
              <a:rPr lang="en-US" b="1" dirty="0"/>
              <a:t>https://www.bloomberg.com/news/articles/2021-09-27/understanding-how-china-s-hna-group-rose-and-fell-quicktake</a:t>
            </a:r>
          </a:p>
        </p:txBody>
      </p:sp>
    </p:spTree>
    <p:extLst>
      <p:ext uri="{BB962C8B-B14F-4D97-AF65-F5344CB8AC3E}">
        <p14:creationId xmlns:p14="http://schemas.microsoft.com/office/powerpoint/2010/main" val="3236816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A0635-CF3F-40F6-896F-04DBC1F6A714}"/>
              </a:ext>
            </a:extLst>
          </p:cNvPr>
          <p:cNvSpPr>
            <a:spLocks noGrp="1"/>
          </p:cNvSpPr>
          <p:nvPr>
            <p:ph type="dt" sz="half" idx="10"/>
          </p:nvPr>
        </p:nvSpPr>
        <p:spPr/>
        <p:txBody>
          <a:bodyPr/>
          <a:lstStyle/>
          <a:p>
            <a:fld id="{B734BB4A-1073-4ABE-9CD7-CD5FA3B4A6EE}" type="datetime1">
              <a:rPr lang="en-US" smtClean="0"/>
              <a:t>12/5/2021</a:t>
            </a:fld>
            <a:endParaRPr lang="en-US" dirty="0"/>
          </a:p>
        </p:txBody>
      </p:sp>
      <p:sp>
        <p:nvSpPr>
          <p:cNvPr id="4" name="Slide Number Placeholder 3">
            <a:extLst>
              <a:ext uri="{FF2B5EF4-FFF2-40B4-BE49-F238E27FC236}">
                <a16:creationId xmlns:a16="http://schemas.microsoft.com/office/drawing/2014/main" id="{86BCADB8-5312-4B5A-B353-D90B2096F430}"/>
              </a:ext>
            </a:extLst>
          </p:cNvPr>
          <p:cNvSpPr>
            <a:spLocks noGrp="1"/>
          </p:cNvSpPr>
          <p:nvPr>
            <p:ph type="sldNum" sz="quarter" idx="12"/>
          </p:nvPr>
        </p:nvSpPr>
        <p:spPr/>
        <p:txBody>
          <a:bodyPr/>
          <a:lstStyle/>
          <a:p>
            <a:fld id="{F5BC501E-15C8-4D09-BFA7-091A319F95C9}" type="slidenum">
              <a:rPr lang="en-US" smtClean="0"/>
              <a:t>8</a:t>
            </a:fld>
            <a:endParaRPr lang="en-US" dirty="0"/>
          </a:p>
        </p:txBody>
      </p:sp>
      <p:sp>
        <p:nvSpPr>
          <p:cNvPr id="6" name="Title 5">
            <a:extLst>
              <a:ext uri="{FF2B5EF4-FFF2-40B4-BE49-F238E27FC236}">
                <a16:creationId xmlns:a16="http://schemas.microsoft.com/office/drawing/2014/main" id="{E192B391-F6A2-4CE0-AC80-81AE28B7D7CF}"/>
              </a:ext>
            </a:extLst>
          </p:cNvPr>
          <p:cNvSpPr txBox="1">
            <a:spLocks/>
          </p:cNvSpPr>
          <p:nvPr/>
        </p:nvSpPr>
        <p:spPr>
          <a:xfrm>
            <a:off x="696883" y="338493"/>
            <a:ext cx="10515600" cy="567030"/>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Dashboard – 6/6</a:t>
            </a:r>
          </a:p>
        </p:txBody>
      </p:sp>
      <p:graphicFrame>
        <p:nvGraphicFramePr>
          <p:cNvPr id="11" name="Table 10">
            <a:extLst>
              <a:ext uri="{FF2B5EF4-FFF2-40B4-BE49-F238E27FC236}">
                <a16:creationId xmlns:a16="http://schemas.microsoft.com/office/drawing/2014/main" id="{47F30B31-C5AF-4714-BCA5-2C4E03A1BD35}"/>
              </a:ext>
            </a:extLst>
          </p:cNvPr>
          <p:cNvGraphicFramePr>
            <a:graphicFrameLocks noGrp="1"/>
          </p:cNvGraphicFramePr>
          <p:nvPr>
            <p:extLst>
              <p:ext uri="{D42A27DB-BD31-4B8C-83A1-F6EECF244321}">
                <p14:modId xmlns:p14="http://schemas.microsoft.com/office/powerpoint/2010/main" val="1778366724"/>
              </p:ext>
            </p:extLst>
          </p:nvPr>
        </p:nvGraphicFramePr>
        <p:xfrm>
          <a:off x="696883" y="905523"/>
          <a:ext cx="10798234" cy="5404104"/>
        </p:xfrm>
        <a:graphic>
          <a:graphicData uri="http://schemas.openxmlformats.org/drawingml/2006/table">
            <a:tbl>
              <a:tblPr/>
              <a:tblGrid>
                <a:gridCol w="1677966">
                  <a:extLst>
                    <a:ext uri="{9D8B030D-6E8A-4147-A177-3AD203B41FA5}">
                      <a16:colId xmlns:a16="http://schemas.microsoft.com/office/drawing/2014/main" val="1960393936"/>
                    </a:ext>
                  </a:extLst>
                </a:gridCol>
                <a:gridCol w="3135871">
                  <a:extLst>
                    <a:ext uri="{9D8B030D-6E8A-4147-A177-3AD203B41FA5}">
                      <a16:colId xmlns:a16="http://schemas.microsoft.com/office/drawing/2014/main" val="3857423405"/>
                    </a:ext>
                  </a:extLst>
                </a:gridCol>
                <a:gridCol w="2853671">
                  <a:extLst>
                    <a:ext uri="{9D8B030D-6E8A-4147-A177-3AD203B41FA5}">
                      <a16:colId xmlns:a16="http://schemas.microsoft.com/office/drawing/2014/main" val="768436205"/>
                    </a:ext>
                  </a:extLst>
                </a:gridCol>
                <a:gridCol w="3130726">
                  <a:extLst>
                    <a:ext uri="{9D8B030D-6E8A-4147-A177-3AD203B41FA5}">
                      <a16:colId xmlns:a16="http://schemas.microsoft.com/office/drawing/2014/main" val="1868646384"/>
                    </a:ext>
                  </a:extLst>
                </a:gridCol>
              </a:tblGrid>
              <a:tr h="66336">
                <a:tc>
                  <a:txBody>
                    <a:bodyPr/>
                    <a:lstStyle/>
                    <a:p>
                      <a:pPr algn="l" fontAlgn="t"/>
                      <a:r>
                        <a:rPr lang="en-US" sz="1800" b="1" i="0" u="none" strike="noStrike" dirty="0">
                          <a:solidFill>
                            <a:srgbClr val="000000"/>
                          </a:solidFill>
                          <a:effectLst/>
                          <a:latin typeface="Calibri" panose="020F0502020204030204" pitchFamily="34" charset="0"/>
                        </a:rPr>
                        <a:t>Type of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1" i="0" u="none" strike="noStrike" dirty="0">
                          <a:solidFill>
                            <a:srgbClr val="000000"/>
                          </a:solidFill>
                          <a:effectLst/>
                          <a:latin typeface="Calibri" panose="020F0502020204030204" pitchFamily="34" charset="0"/>
                        </a:rPr>
                        <a:t>Financial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t"/>
                      <a:r>
                        <a:rPr lang="en-US" sz="1800" b="1" i="0" u="none" strike="noStrike" dirty="0">
                          <a:solidFill>
                            <a:srgbClr val="000000"/>
                          </a:solidFill>
                          <a:effectLst/>
                          <a:latin typeface="Calibri" panose="020F0502020204030204" pitchFamily="34" charset="0"/>
                        </a:rPr>
                        <a:t>Strategic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l" fontAlgn="t"/>
                      <a:r>
                        <a:rPr lang="en-US" sz="1800" b="1" i="0" u="none" strike="noStrike" dirty="0">
                          <a:solidFill>
                            <a:srgbClr val="000000"/>
                          </a:solidFill>
                          <a:effectLst/>
                          <a:latin typeface="Calibri" panose="020F0502020204030204" pitchFamily="34" charset="0"/>
                        </a:rPr>
                        <a:t>Operational Risk:</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1480540513"/>
                  </a:ext>
                </a:extLst>
              </a:tr>
              <a:tr h="66336">
                <a:tc>
                  <a:txBody>
                    <a:bodyPr/>
                    <a:lstStyle/>
                    <a:p>
                      <a:pPr algn="l" fontAlgn="t"/>
                      <a:r>
                        <a:rPr lang="en-US" sz="1800" b="1" i="0" u="none" strike="noStrike" dirty="0">
                          <a:solidFill>
                            <a:srgbClr val="000000"/>
                          </a:solidFill>
                          <a:effectLst/>
                          <a:latin typeface="Calibri" panose="020F0502020204030204" pitchFamily="34" charset="0"/>
                        </a:rPr>
                        <a:t>Category</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effectLst/>
                          <a:latin typeface="Calibri" panose="020F0502020204030204" pitchFamily="34" charset="0"/>
                        </a:rPr>
                        <a:t>Liquidity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ctr" fontAlgn="t"/>
                      <a:r>
                        <a:rPr lang="en-US" sz="1800" b="0" i="0" u="none" strike="noStrike" dirty="0">
                          <a:solidFill>
                            <a:srgbClr val="000000"/>
                          </a:solidFill>
                          <a:effectLst/>
                          <a:latin typeface="Calibri" panose="020F0502020204030204" pitchFamily="34" charset="0"/>
                        </a:rPr>
                        <a:t>Strategy and Governance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AF6"/>
                    </a:solidFill>
                  </a:tcPr>
                </a:tc>
                <a:tc>
                  <a:txBody>
                    <a:bodyPr/>
                    <a:lstStyle/>
                    <a:p>
                      <a:pPr algn="ctr" fontAlgn="t"/>
                      <a:r>
                        <a:rPr lang="en-US" sz="1800" b="0" i="0" u="none" strike="noStrike" dirty="0">
                          <a:solidFill>
                            <a:srgbClr val="000000"/>
                          </a:solidFill>
                          <a:effectLst/>
                          <a:latin typeface="Calibri" panose="020F0502020204030204" pitchFamily="34" charset="0"/>
                        </a:rPr>
                        <a:t>Internal fraud and Human Resources Risk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2715754442"/>
                  </a:ext>
                </a:extLst>
              </a:tr>
              <a:tr h="227693">
                <a:tc>
                  <a:txBody>
                    <a:bodyPr/>
                    <a:lstStyle/>
                    <a:p>
                      <a:pPr algn="l" fontAlgn="t"/>
                      <a:r>
                        <a:rPr lang="en-US" sz="1670" b="1" i="0" u="none" strike="noStrike" dirty="0">
                          <a:solidFill>
                            <a:srgbClr val="000000"/>
                          </a:solidFill>
                          <a:effectLst/>
                          <a:latin typeface="Calibri" panose="020F0502020204030204" pitchFamily="34" charset="0"/>
                        </a:rPr>
                        <a:t>Residual Risk Rating</a:t>
                      </a:r>
                      <a:br>
                        <a:rPr lang="en-US" sz="1670" b="1" i="0" u="none" strike="noStrike" dirty="0">
                          <a:solidFill>
                            <a:srgbClr val="000000"/>
                          </a:solidFill>
                          <a:effectLst/>
                          <a:latin typeface="Calibri" panose="020F0502020204030204" pitchFamily="34" charset="0"/>
                        </a:rPr>
                      </a:br>
                      <a:r>
                        <a:rPr lang="en-US" sz="1670" b="0" i="0" u="none" strike="noStrike" dirty="0">
                          <a:solidFill>
                            <a:srgbClr val="000000"/>
                          </a:solidFill>
                          <a:effectLst/>
                          <a:latin typeface="Calibri" panose="020F0502020204030204" pitchFamily="34" charset="0"/>
                        </a:rPr>
                        <a:t>(Considering actions in 6 would be implemented)</a:t>
                      </a:r>
                      <a:endParaRPr lang="en-US" sz="1670" b="1" i="0" u="none" strike="noStrike" dirty="0">
                        <a:solidFill>
                          <a:srgbClr val="000000"/>
                        </a:solidFill>
                        <a:effectLst/>
                        <a:latin typeface="Calibri" panose="020F0502020204030204" pitchFamily="34" charset="0"/>
                      </a:endParaRP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70" b="1" i="0" u="none" strike="noStrike" dirty="0">
                          <a:solidFill>
                            <a:srgbClr val="000000"/>
                          </a:solidFill>
                          <a:effectLst/>
                          <a:latin typeface="Calibri" panose="020F0502020204030204" pitchFamily="34" charset="0"/>
                        </a:rPr>
                        <a:t>Impact:</a:t>
                      </a:r>
                      <a:r>
                        <a:rPr lang="en-US" sz="1670" b="1" i="0" u="none" strike="noStrike" dirty="0">
                          <a:solidFill>
                            <a:srgbClr val="00B050"/>
                          </a:solidFill>
                          <a:effectLst/>
                          <a:latin typeface="Calibri" panose="020F0502020204030204" pitchFamily="34" charset="0"/>
                        </a:rPr>
                        <a:t> Low -</a:t>
                      </a:r>
                      <a:r>
                        <a:rPr lang="en-US" sz="1670" b="1" i="0" u="none" strike="noStrike" dirty="0">
                          <a:solidFill>
                            <a:srgbClr val="000000"/>
                          </a:solidFill>
                          <a:effectLst/>
                          <a:latin typeface="Calibri" panose="020F0502020204030204" pitchFamily="34" charset="0"/>
                        </a:rPr>
                        <a:t> </a:t>
                      </a:r>
                      <a:r>
                        <a:rPr lang="en-US" sz="1670" b="1" i="0" u="none" strike="noStrike" dirty="0">
                          <a:solidFill>
                            <a:srgbClr val="FFC000"/>
                          </a:solidFill>
                          <a:effectLst/>
                          <a:latin typeface="Calibri" panose="020F0502020204030204" pitchFamily="34" charset="0"/>
                        </a:rPr>
                        <a:t>Moderate</a:t>
                      </a:r>
                      <a:br>
                        <a:rPr lang="en-US" sz="1670" b="1" i="0" u="none" strike="noStrike" dirty="0">
                          <a:solidFill>
                            <a:srgbClr val="000000"/>
                          </a:solidFill>
                          <a:effectLst/>
                          <a:latin typeface="Calibri" panose="020F0502020204030204" pitchFamily="34" charset="0"/>
                        </a:rPr>
                      </a:br>
                      <a:br>
                        <a:rPr lang="en-US" sz="1670" b="1"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Likelihood: </a:t>
                      </a:r>
                      <a:r>
                        <a:rPr lang="en-US" sz="1670" b="1" i="0" u="none" strike="noStrike" dirty="0">
                          <a:solidFill>
                            <a:srgbClr val="00B050"/>
                          </a:solidFill>
                          <a:effectLst/>
                          <a:latin typeface="Calibri" panose="020F0502020204030204" pitchFamily="34" charset="0"/>
                        </a:rPr>
                        <a:t>Infrequent - Occasional</a:t>
                      </a:r>
                      <a:endParaRPr lang="en-US" sz="1670" b="1" i="0" u="none" strike="noStrike" dirty="0">
                        <a:solidFill>
                          <a:srgbClr val="000000"/>
                        </a:solidFill>
                        <a:effectLst/>
                        <a:latin typeface="Calibri" panose="020F0502020204030204" pitchFamily="34" charset="0"/>
                      </a:endParaRP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70" b="1" i="0" u="none" strike="noStrike" dirty="0">
                          <a:solidFill>
                            <a:srgbClr val="000000"/>
                          </a:solidFill>
                          <a:effectLst/>
                          <a:latin typeface="Calibri" panose="020F0502020204030204" pitchFamily="34" charset="0"/>
                        </a:rPr>
                        <a:t>Impact: </a:t>
                      </a:r>
                      <a:r>
                        <a:rPr lang="en-US" sz="1670" b="1" i="0" u="none" strike="noStrike" dirty="0">
                          <a:solidFill>
                            <a:srgbClr val="00B050"/>
                          </a:solidFill>
                          <a:effectLst/>
                          <a:latin typeface="Calibri" panose="020F0502020204030204" pitchFamily="34" charset="0"/>
                        </a:rPr>
                        <a:t>Low -</a:t>
                      </a:r>
                      <a:r>
                        <a:rPr lang="en-US" sz="1670" b="1" i="0" u="none" strike="noStrike" dirty="0">
                          <a:solidFill>
                            <a:srgbClr val="000000"/>
                          </a:solidFill>
                          <a:effectLst/>
                          <a:latin typeface="Calibri" panose="020F0502020204030204" pitchFamily="34" charset="0"/>
                        </a:rPr>
                        <a:t> </a:t>
                      </a:r>
                      <a:r>
                        <a:rPr lang="en-US" sz="1670" b="1" i="0" u="none" strike="noStrike" dirty="0">
                          <a:solidFill>
                            <a:srgbClr val="FFC000"/>
                          </a:solidFill>
                          <a:effectLst/>
                          <a:latin typeface="Calibri" panose="020F0502020204030204" pitchFamily="34" charset="0"/>
                        </a:rPr>
                        <a:t>Moderate</a:t>
                      </a:r>
                      <a:br>
                        <a:rPr lang="en-US" sz="1670" b="1" i="0" u="none" strike="noStrike" dirty="0">
                          <a:solidFill>
                            <a:srgbClr val="000000"/>
                          </a:solidFill>
                          <a:effectLst/>
                          <a:latin typeface="Calibri" panose="020F0502020204030204" pitchFamily="34" charset="0"/>
                        </a:rPr>
                      </a:br>
                      <a:br>
                        <a:rPr lang="en-US" sz="1670" b="1"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Likelihood: </a:t>
                      </a:r>
                      <a:r>
                        <a:rPr lang="en-US" sz="1670" b="1" i="0" u="none" strike="noStrike" dirty="0">
                          <a:solidFill>
                            <a:srgbClr val="00B050"/>
                          </a:solidFill>
                          <a:effectLst/>
                          <a:latin typeface="Calibri" panose="020F0502020204030204" pitchFamily="34" charset="0"/>
                        </a:rPr>
                        <a:t>Infrequent - Occasional</a:t>
                      </a:r>
                      <a:endParaRPr lang="en-US" sz="1670" b="1" i="0" u="none" strike="noStrike" dirty="0">
                        <a:solidFill>
                          <a:srgbClr val="000000"/>
                        </a:solidFill>
                        <a:effectLst/>
                        <a:latin typeface="Calibri" panose="020F0502020204030204" pitchFamily="34" charset="0"/>
                      </a:endParaRP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70" b="1" i="0" u="none" strike="noStrike" dirty="0">
                          <a:solidFill>
                            <a:srgbClr val="000000"/>
                          </a:solidFill>
                          <a:effectLst/>
                          <a:latin typeface="Calibri" panose="020F0502020204030204" pitchFamily="34" charset="0"/>
                        </a:rPr>
                        <a:t>Impact: </a:t>
                      </a:r>
                      <a:r>
                        <a:rPr lang="en-US" sz="1670" b="1" i="0" u="none" strike="noStrike" dirty="0">
                          <a:solidFill>
                            <a:srgbClr val="00B050"/>
                          </a:solidFill>
                          <a:effectLst/>
                          <a:latin typeface="Calibri" panose="020F0502020204030204" pitchFamily="34" charset="0"/>
                        </a:rPr>
                        <a:t>Low -</a:t>
                      </a:r>
                      <a:r>
                        <a:rPr lang="en-US" sz="1670" b="1" i="0" u="none" strike="noStrike" dirty="0">
                          <a:solidFill>
                            <a:srgbClr val="000000"/>
                          </a:solidFill>
                          <a:effectLst/>
                          <a:latin typeface="Calibri" panose="020F0502020204030204" pitchFamily="34" charset="0"/>
                        </a:rPr>
                        <a:t> </a:t>
                      </a:r>
                      <a:r>
                        <a:rPr lang="en-US" sz="1670" b="1" i="0" u="none" strike="noStrike" dirty="0">
                          <a:solidFill>
                            <a:srgbClr val="FFC000"/>
                          </a:solidFill>
                          <a:effectLst/>
                          <a:latin typeface="Calibri" panose="020F0502020204030204" pitchFamily="34" charset="0"/>
                        </a:rPr>
                        <a:t>Moderate</a:t>
                      </a:r>
                      <a:br>
                        <a:rPr lang="en-US" sz="1670" b="1" i="0" u="none" strike="noStrike" dirty="0">
                          <a:solidFill>
                            <a:srgbClr val="000000"/>
                          </a:solidFill>
                          <a:effectLst/>
                          <a:latin typeface="Calibri" panose="020F0502020204030204" pitchFamily="34" charset="0"/>
                        </a:rPr>
                      </a:br>
                      <a:br>
                        <a:rPr lang="en-US" sz="1670" b="1"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Likelihood: </a:t>
                      </a:r>
                      <a:r>
                        <a:rPr lang="en-US" sz="1670" b="1" i="0" u="none" strike="noStrike" dirty="0">
                          <a:solidFill>
                            <a:srgbClr val="00B050"/>
                          </a:solidFill>
                          <a:effectLst/>
                          <a:latin typeface="Calibri" panose="020F0502020204030204" pitchFamily="34" charset="0"/>
                        </a:rPr>
                        <a:t>Infrequent - Occasional</a:t>
                      </a:r>
                      <a:endParaRPr lang="en-US" sz="1670" b="1" i="0" u="none" strike="noStrike" dirty="0">
                        <a:solidFill>
                          <a:srgbClr val="000000"/>
                        </a:solidFill>
                        <a:effectLst/>
                        <a:latin typeface="Calibri" panose="020F0502020204030204" pitchFamily="34" charset="0"/>
                      </a:endParaRP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892582"/>
                  </a:ext>
                </a:extLst>
              </a:tr>
              <a:tr h="348263">
                <a:tc>
                  <a:txBody>
                    <a:bodyPr/>
                    <a:lstStyle/>
                    <a:p>
                      <a:pPr algn="l" fontAlgn="t"/>
                      <a:r>
                        <a:rPr lang="en-US" sz="1670" b="1" i="0" u="none" strike="noStrike" dirty="0">
                          <a:solidFill>
                            <a:srgbClr val="000000"/>
                          </a:solidFill>
                          <a:effectLst/>
                          <a:latin typeface="Calibri" panose="020F0502020204030204" pitchFamily="34" charset="0"/>
                        </a:rPr>
                        <a:t>Residual Risk Rating Rationale</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70" b="1" i="0" u="none" strike="noStrike" dirty="0">
                          <a:solidFill>
                            <a:srgbClr val="000000"/>
                          </a:solidFill>
                          <a:effectLst/>
                          <a:latin typeface="Calibri" panose="020F0502020204030204" pitchFamily="34" charset="0"/>
                        </a:rPr>
                        <a:t>a.</a:t>
                      </a:r>
                      <a:r>
                        <a:rPr lang="en-US" sz="1670" b="0" i="0" u="none" strike="noStrike" dirty="0">
                          <a:solidFill>
                            <a:srgbClr val="000000"/>
                          </a:solidFill>
                          <a:effectLst/>
                          <a:latin typeface="Calibri" panose="020F0502020204030204" pitchFamily="34" charset="0"/>
                        </a:rPr>
                        <a:t> Impact of such risk events would be lowered if company followed strict principles for limiting leveraged money flows and limiting spending's/expenses.</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b.</a:t>
                      </a:r>
                      <a:r>
                        <a:rPr lang="en-US" sz="1670" b="0" i="0" u="none" strike="noStrike" dirty="0">
                          <a:solidFill>
                            <a:srgbClr val="000000"/>
                          </a:solidFill>
                          <a:effectLst/>
                          <a:latin typeface="Calibri" panose="020F0502020204030204" pitchFamily="34" charset="0"/>
                        </a:rPr>
                        <a:t> Implementing and following strict advised procedures would reduce frequency of any such events occurring.</a:t>
                      </a:r>
                    </a:p>
                  </a:txBody>
                  <a:tcPr marL="26893"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05050"/>
                      </a:solidFill>
                      <a:prstDash val="solid"/>
                      <a:round/>
                      <a:headEnd type="none" w="med" len="med"/>
                      <a:tailEnd type="none" w="med" len="med"/>
                    </a:lnB>
                  </a:tcPr>
                </a:tc>
                <a:tc>
                  <a:txBody>
                    <a:bodyPr/>
                    <a:lstStyle/>
                    <a:p>
                      <a:pPr algn="l" fontAlgn="t"/>
                      <a:r>
                        <a:rPr lang="en-US" sz="1670" b="1" i="0" u="none" strike="noStrike" dirty="0">
                          <a:solidFill>
                            <a:srgbClr val="000000"/>
                          </a:solidFill>
                          <a:effectLst/>
                          <a:latin typeface="Calibri" panose="020F0502020204030204" pitchFamily="34" charset="0"/>
                        </a:rPr>
                        <a:t>a.</a:t>
                      </a:r>
                      <a:r>
                        <a:rPr lang="en-US" sz="1670" b="0" i="0" u="none" strike="noStrike" dirty="0">
                          <a:solidFill>
                            <a:srgbClr val="000000"/>
                          </a:solidFill>
                          <a:effectLst/>
                          <a:latin typeface="Calibri" panose="020F0502020204030204" pitchFamily="34" charset="0"/>
                        </a:rPr>
                        <a:t> Impact of such risk events would be lowered if company introduced a committee to suggest and provide oversight to CEO for his strategies and action plans.</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b.</a:t>
                      </a:r>
                      <a:r>
                        <a:rPr lang="en-US" sz="1670" b="0" i="0" u="none" strike="noStrike" dirty="0">
                          <a:solidFill>
                            <a:srgbClr val="000000"/>
                          </a:solidFill>
                          <a:effectLst/>
                          <a:latin typeface="Calibri" panose="020F0502020204030204" pitchFamily="34" charset="0"/>
                        </a:rPr>
                        <a:t> Implementing and following strict advised procedures would reduce frequency of any such events occurring.</a:t>
                      </a:r>
                    </a:p>
                  </a:txBody>
                  <a:tcPr marL="26893" marR="0" marT="0" marB="0">
                    <a:lnL w="6350" cap="flat" cmpd="sng" algn="ctr">
                      <a:solidFill>
                        <a:srgbClr val="00000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05050"/>
                      </a:solidFill>
                      <a:prstDash val="solid"/>
                      <a:round/>
                      <a:headEnd type="none" w="med" len="med"/>
                      <a:tailEnd type="none" w="med" len="med"/>
                    </a:lnB>
                  </a:tcPr>
                </a:tc>
                <a:tc>
                  <a:txBody>
                    <a:bodyPr/>
                    <a:lstStyle/>
                    <a:p>
                      <a:pPr algn="l" fontAlgn="t"/>
                      <a:r>
                        <a:rPr lang="en-US" sz="1670" b="1" i="0" u="none" strike="noStrike" dirty="0">
                          <a:solidFill>
                            <a:srgbClr val="000000"/>
                          </a:solidFill>
                          <a:effectLst/>
                          <a:latin typeface="Calibri" panose="020F0502020204030204" pitchFamily="34" charset="0"/>
                        </a:rPr>
                        <a:t>a.</a:t>
                      </a:r>
                      <a:r>
                        <a:rPr lang="en-US" sz="1670" b="0" i="0" u="none" strike="noStrike" dirty="0">
                          <a:solidFill>
                            <a:srgbClr val="000000"/>
                          </a:solidFill>
                          <a:effectLst/>
                          <a:latin typeface="Calibri" panose="020F0502020204030204" pitchFamily="34" charset="0"/>
                        </a:rPr>
                        <a:t> Impact of such risk events would be lowered if accurate measures to audit activities of each employee including C-Level executives would be conducted appropriately.</a:t>
                      </a:r>
                      <a:br>
                        <a:rPr lang="en-US" sz="1670" b="0" i="0" u="none" strike="noStrike" dirty="0">
                          <a:solidFill>
                            <a:srgbClr val="000000"/>
                          </a:solidFill>
                          <a:effectLst/>
                          <a:latin typeface="Calibri" panose="020F0502020204030204" pitchFamily="34" charset="0"/>
                        </a:rPr>
                      </a:br>
                      <a:r>
                        <a:rPr lang="en-US" sz="1670" b="1" i="0" u="none" strike="noStrike" dirty="0">
                          <a:solidFill>
                            <a:srgbClr val="000000"/>
                          </a:solidFill>
                          <a:effectLst/>
                          <a:latin typeface="Calibri" panose="020F0502020204030204" pitchFamily="34" charset="0"/>
                        </a:rPr>
                        <a:t>b. </a:t>
                      </a:r>
                      <a:r>
                        <a:rPr lang="en-US" sz="1670" b="0" i="0" u="none" strike="noStrike" dirty="0">
                          <a:solidFill>
                            <a:srgbClr val="000000"/>
                          </a:solidFill>
                          <a:effectLst/>
                          <a:latin typeface="Calibri" panose="020F0502020204030204" pitchFamily="34" charset="0"/>
                        </a:rPr>
                        <a:t>Implementing and following strict advised procedures would reduce frequency of any such events occurring.</a:t>
                      </a:r>
                    </a:p>
                  </a:txBody>
                  <a:tcPr marL="26893"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1022645922"/>
                  </a:ext>
                </a:extLst>
              </a:tr>
              <a:tr h="153738">
                <a:tc>
                  <a:txBody>
                    <a:bodyPr/>
                    <a:lstStyle/>
                    <a:p>
                      <a:pPr algn="l" fontAlgn="t"/>
                      <a:r>
                        <a:rPr lang="en-US" sz="1670" b="1" i="0" u="none" strike="noStrike" dirty="0">
                          <a:solidFill>
                            <a:srgbClr val="000000"/>
                          </a:solidFill>
                          <a:effectLst/>
                          <a:latin typeface="Calibri" panose="020F0502020204030204" pitchFamily="34" charset="0"/>
                        </a:rPr>
                        <a:t>Please Note</a:t>
                      </a:r>
                    </a:p>
                  </a:txBody>
                  <a:tcPr marL="26893" marR="0" marT="0" marB="0">
                    <a:lnL w="6350" cap="flat" cmpd="sng" algn="ctr">
                      <a:solidFill>
                        <a:srgbClr val="00000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t"/>
                      <a:r>
                        <a:rPr lang="en-US" sz="1670" b="0" i="0" u="none" strike="noStrike" dirty="0">
                          <a:solidFill>
                            <a:srgbClr val="000000"/>
                          </a:solidFill>
                          <a:effectLst/>
                          <a:latin typeface="Calibri" panose="020F0502020204030204" pitchFamily="34" charset="0"/>
                        </a:rPr>
                        <a:t>Typically, the measures mentioned in 6 would reduce the risk rating to Low, however considering major triggering events as human negligence and errored decision making impact would go to 'Moderate' and frequency 'Occasional'</a:t>
                      </a:r>
                    </a:p>
                  </a:txBody>
                  <a:tcPr marL="26893"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50505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3781065"/>
                  </a:ext>
                </a:extLst>
              </a:tr>
            </a:tbl>
          </a:graphicData>
        </a:graphic>
      </p:graphicFrame>
      <p:sp>
        <p:nvSpPr>
          <p:cNvPr id="2" name="Footer Placeholder 1">
            <a:extLst>
              <a:ext uri="{FF2B5EF4-FFF2-40B4-BE49-F238E27FC236}">
                <a16:creationId xmlns:a16="http://schemas.microsoft.com/office/drawing/2014/main" id="{CAB7686D-8F79-4192-B27E-7BEEFDCE01BD}"/>
              </a:ext>
            </a:extLst>
          </p:cNvPr>
          <p:cNvSpPr>
            <a:spLocks noGrp="1"/>
          </p:cNvSpPr>
          <p:nvPr>
            <p:ph type="ftr" sz="quarter" idx="11"/>
          </p:nvPr>
        </p:nvSpPr>
        <p:spPr/>
        <p:txBody>
          <a:bodyPr/>
          <a:lstStyle/>
          <a:p>
            <a:r>
              <a:rPr lang="en-US" dirty="0"/>
              <a:t>https://www.aljazeera.com/economy/2021/9/27/end-of-an-era-with-arrest-of-hna-group</a:t>
            </a:r>
          </a:p>
        </p:txBody>
      </p:sp>
    </p:spTree>
    <p:extLst>
      <p:ext uri="{BB962C8B-B14F-4D97-AF65-F5344CB8AC3E}">
        <p14:creationId xmlns:p14="http://schemas.microsoft.com/office/powerpoint/2010/main" val="14699883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A0635-CF3F-40F6-896F-04DBC1F6A714}"/>
              </a:ext>
            </a:extLst>
          </p:cNvPr>
          <p:cNvSpPr>
            <a:spLocks noGrp="1"/>
          </p:cNvSpPr>
          <p:nvPr>
            <p:ph type="dt" sz="half" idx="10"/>
          </p:nvPr>
        </p:nvSpPr>
        <p:spPr/>
        <p:txBody>
          <a:bodyPr/>
          <a:lstStyle/>
          <a:p>
            <a:fld id="{196843E2-BA8F-478B-A674-9258321808D7}" type="datetime1">
              <a:rPr lang="en-US" smtClean="0"/>
              <a:t>12/5/2021</a:t>
            </a:fld>
            <a:endParaRPr lang="en-US" dirty="0"/>
          </a:p>
        </p:txBody>
      </p:sp>
      <p:sp>
        <p:nvSpPr>
          <p:cNvPr id="4" name="Slide Number Placeholder 3">
            <a:extLst>
              <a:ext uri="{FF2B5EF4-FFF2-40B4-BE49-F238E27FC236}">
                <a16:creationId xmlns:a16="http://schemas.microsoft.com/office/drawing/2014/main" id="{86BCADB8-5312-4B5A-B353-D90B2096F430}"/>
              </a:ext>
            </a:extLst>
          </p:cNvPr>
          <p:cNvSpPr>
            <a:spLocks noGrp="1"/>
          </p:cNvSpPr>
          <p:nvPr>
            <p:ph type="sldNum" sz="quarter" idx="12"/>
          </p:nvPr>
        </p:nvSpPr>
        <p:spPr/>
        <p:txBody>
          <a:bodyPr/>
          <a:lstStyle/>
          <a:p>
            <a:fld id="{F5BC501E-15C8-4D09-BFA7-091A319F95C9}" type="slidenum">
              <a:rPr lang="en-US" smtClean="0"/>
              <a:t>9</a:t>
            </a:fld>
            <a:endParaRPr lang="en-US" dirty="0"/>
          </a:p>
        </p:txBody>
      </p:sp>
      <p:graphicFrame>
        <p:nvGraphicFramePr>
          <p:cNvPr id="2" name="Table 1">
            <a:extLst>
              <a:ext uri="{FF2B5EF4-FFF2-40B4-BE49-F238E27FC236}">
                <a16:creationId xmlns:a16="http://schemas.microsoft.com/office/drawing/2014/main" id="{DAA28123-3E59-4933-B395-5A197560A3A9}"/>
              </a:ext>
            </a:extLst>
          </p:cNvPr>
          <p:cNvGraphicFramePr>
            <a:graphicFrameLocks noGrp="1"/>
          </p:cNvGraphicFramePr>
          <p:nvPr>
            <p:extLst>
              <p:ext uri="{D42A27DB-BD31-4B8C-83A1-F6EECF244321}">
                <p14:modId xmlns:p14="http://schemas.microsoft.com/office/powerpoint/2010/main" val="1896622923"/>
              </p:ext>
            </p:extLst>
          </p:nvPr>
        </p:nvGraphicFramePr>
        <p:xfrm>
          <a:off x="461675" y="436556"/>
          <a:ext cx="11157304" cy="4800600"/>
        </p:xfrm>
        <a:graphic>
          <a:graphicData uri="http://schemas.openxmlformats.org/drawingml/2006/table">
            <a:tbl>
              <a:tblPr/>
              <a:tblGrid>
                <a:gridCol w="1061628">
                  <a:extLst>
                    <a:ext uri="{9D8B030D-6E8A-4147-A177-3AD203B41FA5}">
                      <a16:colId xmlns:a16="http://schemas.microsoft.com/office/drawing/2014/main" val="3222621431"/>
                    </a:ext>
                  </a:extLst>
                </a:gridCol>
                <a:gridCol w="2148703">
                  <a:extLst>
                    <a:ext uri="{9D8B030D-6E8A-4147-A177-3AD203B41FA5}">
                      <a16:colId xmlns:a16="http://schemas.microsoft.com/office/drawing/2014/main" val="1678967898"/>
                    </a:ext>
                  </a:extLst>
                </a:gridCol>
                <a:gridCol w="2032000">
                  <a:extLst>
                    <a:ext uri="{9D8B030D-6E8A-4147-A177-3AD203B41FA5}">
                      <a16:colId xmlns:a16="http://schemas.microsoft.com/office/drawing/2014/main" val="930167861"/>
                    </a:ext>
                  </a:extLst>
                </a:gridCol>
                <a:gridCol w="2164080">
                  <a:extLst>
                    <a:ext uri="{9D8B030D-6E8A-4147-A177-3AD203B41FA5}">
                      <a16:colId xmlns:a16="http://schemas.microsoft.com/office/drawing/2014/main" val="2330081910"/>
                    </a:ext>
                  </a:extLst>
                </a:gridCol>
                <a:gridCol w="1556181">
                  <a:extLst>
                    <a:ext uri="{9D8B030D-6E8A-4147-A177-3AD203B41FA5}">
                      <a16:colId xmlns:a16="http://schemas.microsoft.com/office/drawing/2014/main" val="3929802181"/>
                    </a:ext>
                  </a:extLst>
                </a:gridCol>
                <a:gridCol w="974861">
                  <a:extLst>
                    <a:ext uri="{9D8B030D-6E8A-4147-A177-3AD203B41FA5}">
                      <a16:colId xmlns:a16="http://schemas.microsoft.com/office/drawing/2014/main" val="2646262163"/>
                    </a:ext>
                  </a:extLst>
                </a:gridCol>
                <a:gridCol w="1219851">
                  <a:extLst>
                    <a:ext uri="{9D8B030D-6E8A-4147-A177-3AD203B41FA5}">
                      <a16:colId xmlns:a16="http://schemas.microsoft.com/office/drawing/2014/main" val="3316142331"/>
                    </a:ext>
                  </a:extLst>
                </a:gridCol>
              </a:tblGrid>
              <a:tr h="144382">
                <a:tc>
                  <a:txBody>
                    <a:bodyPr/>
                    <a:lstStyle/>
                    <a:p>
                      <a:pPr algn="l" fontAlgn="t"/>
                      <a:endParaRPr lang="en-US" sz="1500" b="1" i="0" u="none" strike="noStrike" dirty="0">
                        <a:solidFill>
                          <a:srgbClr val="000000"/>
                        </a:solidFill>
                        <a:effectLst/>
                        <a:latin typeface="Calibri" panose="020F0502020204030204" pitchFamily="34" charset="0"/>
                      </a:endParaRPr>
                    </a:p>
                  </a:txBody>
                  <a:tcPr marL="41412" marR="0" marT="0" marB="0">
                    <a:lnL>
                      <a:noFill/>
                    </a:lnL>
                    <a:lnR w="6350" cap="flat" cmpd="sng" algn="ctr">
                      <a:solidFill>
                        <a:srgbClr val="50505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Control Deficiency (same as 4)</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Control Improvement (same as 6)</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KRI</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Frequency</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KRI Owner(s)</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Monitoring</a:t>
                      </a:r>
                    </a:p>
                  </a:txBody>
                  <a:tcPr marL="41412" marR="0" marT="0" marB="0">
                    <a:lnL w="6350" cap="flat" cmpd="sng" algn="ctr">
                      <a:solidFill>
                        <a:srgbClr val="505050"/>
                      </a:solidFill>
                      <a:prstDash val="solid"/>
                      <a:round/>
                      <a:headEnd type="none" w="med" len="med"/>
                      <a:tailEnd type="none" w="med" len="med"/>
                    </a:lnL>
                    <a:lnR w="6350" cap="flat" cmpd="sng" algn="ctr">
                      <a:solidFill>
                        <a:srgbClr val="505050"/>
                      </a:solidFill>
                      <a:prstDash val="solid"/>
                      <a:round/>
                      <a:headEnd type="none" w="med" len="med"/>
                      <a:tailEnd type="none" w="med" len="med"/>
                    </a:lnR>
                    <a:lnT w="6350" cap="flat" cmpd="sng" algn="ctr">
                      <a:solidFill>
                        <a:srgbClr val="50505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406683"/>
                  </a:ext>
                </a:extLst>
              </a:tr>
              <a:tr h="1592111">
                <a:tc>
                  <a:txBody>
                    <a:bodyPr/>
                    <a:lstStyle/>
                    <a:p>
                      <a:pPr algn="l" fontAlgn="t"/>
                      <a:r>
                        <a:rPr lang="en-US" sz="1500" b="1" i="0" u="none" strike="noStrike" dirty="0">
                          <a:solidFill>
                            <a:srgbClr val="000000"/>
                          </a:solidFill>
                          <a:effectLst/>
                          <a:latin typeface="Calibri" panose="020F0502020204030204" pitchFamily="34" charset="0"/>
                        </a:rPr>
                        <a:t>Liquidity Risk</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t"/>
                      <a:r>
                        <a:rPr lang="en-US" sz="1500" b="1" i="0" u="none" strike="noStrike" dirty="0">
                          <a:solidFill>
                            <a:srgbClr val="000000"/>
                          </a:solidFill>
                          <a:effectLst/>
                          <a:latin typeface="Calibri" panose="020F0502020204030204" pitchFamily="34" charset="0"/>
                        </a:rPr>
                        <a:t>a.</a:t>
                      </a:r>
                      <a:r>
                        <a:rPr lang="en-US" sz="1500" b="0" i="0" u="none" strike="noStrike" dirty="0">
                          <a:solidFill>
                            <a:srgbClr val="000000"/>
                          </a:solidFill>
                          <a:effectLst/>
                          <a:latin typeface="Calibri" panose="020F0502020204030204" pitchFamily="34" charset="0"/>
                        </a:rPr>
                        <a:t> Missing controls for exposure limits in scenarios of liquidity crunch.</a:t>
                      </a:r>
                      <a:br>
                        <a:rPr lang="en-US" sz="1500" b="0" i="0" u="none" strike="noStrike" dirty="0">
                          <a:solidFill>
                            <a:srgbClr val="000000"/>
                          </a:solidFill>
                          <a:effectLst/>
                          <a:latin typeface="Calibri" panose="020F0502020204030204" pitchFamily="34" charset="0"/>
                        </a:rPr>
                      </a:b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b.</a:t>
                      </a:r>
                      <a:r>
                        <a:rPr lang="en-US" sz="1500" b="0" i="0" u="none" strike="noStrike" dirty="0">
                          <a:solidFill>
                            <a:srgbClr val="000000"/>
                          </a:solidFill>
                          <a:effectLst/>
                          <a:latin typeface="Calibri" panose="020F0502020204030204" pitchFamily="34" charset="0"/>
                        </a:rPr>
                        <a:t> Missing controls on limiting money leveraged from creditors or banks</a:t>
                      </a:r>
                      <a:br>
                        <a:rPr lang="en-US" sz="1500" b="0" i="0" u="none" strike="noStrike" dirty="0">
                          <a:solidFill>
                            <a:srgbClr val="000000"/>
                          </a:solidFill>
                          <a:effectLst/>
                          <a:latin typeface="Calibri" panose="020F0502020204030204" pitchFamily="34" charset="0"/>
                        </a:rPr>
                      </a:b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c.</a:t>
                      </a:r>
                      <a:r>
                        <a:rPr lang="en-US" sz="1500" b="0" i="0" u="none" strike="noStrike" dirty="0">
                          <a:solidFill>
                            <a:srgbClr val="000000"/>
                          </a:solidFill>
                          <a:effectLst/>
                          <a:latin typeface="Calibri" panose="020F0502020204030204" pitchFamily="34" charset="0"/>
                        </a:rPr>
                        <a:t> Missing Business Continuity Plans for plausible cases of operating and financial failures.</a:t>
                      </a:r>
                      <a:br>
                        <a:rPr lang="en-US" sz="1500" b="0" i="0" u="none" strike="noStrike" dirty="0">
                          <a:solidFill>
                            <a:srgbClr val="000000"/>
                          </a:solidFill>
                          <a:effectLst/>
                          <a:latin typeface="Calibri" panose="020F0502020204030204" pitchFamily="34" charset="0"/>
                        </a:rPr>
                      </a:b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d.</a:t>
                      </a:r>
                      <a:r>
                        <a:rPr lang="en-US" sz="1500" b="0" i="0" u="none" strike="noStrike" dirty="0">
                          <a:solidFill>
                            <a:srgbClr val="000000"/>
                          </a:solidFill>
                          <a:effectLst/>
                          <a:latin typeface="Calibri" panose="020F0502020204030204" pitchFamily="34" charset="0"/>
                        </a:rPr>
                        <a:t> Missing controls to analyze and predict scenarios exposing firm's assets to depreciation.</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a.</a:t>
                      </a:r>
                      <a:r>
                        <a:rPr lang="en-US" sz="1500" b="0" i="0" u="none" strike="noStrike" dirty="0">
                          <a:solidFill>
                            <a:srgbClr val="000000"/>
                          </a:solidFill>
                          <a:effectLst/>
                          <a:latin typeface="Calibri" panose="020F0502020204030204" pitchFamily="34" charset="0"/>
                        </a:rPr>
                        <a:t> Categorize and Analyze every expenses - it could help the company to easily set up spending limit and increase the transparency of the spending. </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b.</a:t>
                      </a:r>
                      <a:r>
                        <a:rPr lang="en-US" sz="1500" b="0" i="0" u="none" strike="noStrike" dirty="0">
                          <a:solidFill>
                            <a:srgbClr val="000000"/>
                          </a:solidFill>
                          <a:effectLst/>
                          <a:latin typeface="Calibri" panose="020F0502020204030204" pitchFamily="34" charset="0"/>
                        </a:rPr>
                        <a:t> Set up leverage limitations- appropriate level of the capital structure.</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c.</a:t>
                      </a:r>
                      <a:r>
                        <a:rPr lang="en-US" sz="1500" b="0" i="0" u="none" strike="noStrike" dirty="0">
                          <a:solidFill>
                            <a:srgbClr val="000000"/>
                          </a:solidFill>
                          <a:effectLst/>
                          <a:latin typeface="Calibri" panose="020F0502020204030204" pitchFamily="34" charset="0"/>
                        </a:rPr>
                        <a:t> Form a contingency fund for plausible cases.</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d</a:t>
                      </a:r>
                      <a:r>
                        <a:rPr lang="en-US" sz="1500" b="0" i="0" u="none" strike="noStrike" dirty="0">
                          <a:solidFill>
                            <a:srgbClr val="000000"/>
                          </a:solidFill>
                          <a:effectLst/>
                          <a:latin typeface="Calibri" panose="020F0502020204030204" pitchFamily="34" charset="0"/>
                        </a:rPr>
                        <a:t>. Set up tolerance level for depreciation and report to the board when it is necessary. (Report assets conditions on a regular basis)</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effectLst/>
                          <a:latin typeface="Calibri" panose="020F0502020204030204" pitchFamily="34" charset="0"/>
                        </a:rPr>
                        <a:t>a.</a:t>
                      </a:r>
                      <a:r>
                        <a:rPr lang="en-US" sz="1500" b="0" i="0" u="none" strike="noStrike" dirty="0">
                          <a:solidFill>
                            <a:srgbClr val="000000"/>
                          </a:solidFill>
                          <a:effectLst/>
                          <a:latin typeface="Calibri" panose="020F0502020204030204" pitchFamily="34" charset="0"/>
                        </a:rPr>
                        <a:t> Gearing ratio: Debt/Equity </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b.</a:t>
                      </a:r>
                      <a:r>
                        <a:rPr lang="en-US" sz="1500" b="0" i="0" u="none" strike="noStrike" dirty="0">
                          <a:solidFill>
                            <a:srgbClr val="000000"/>
                          </a:solidFill>
                          <a:effectLst/>
                          <a:latin typeface="Calibri" panose="020F0502020204030204" pitchFamily="34" charset="0"/>
                        </a:rPr>
                        <a:t> Interest coverage ratio: Profit before income and tax/ Interest (3-7 best)</a:t>
                      </a:r>
                      <a:br>
                        <a:rPr lang="en-US" sz="1500" b="0" i="0" u="none" strike="noStrike" dirty="0">
                          <a:solidFill>
                            <a:srgbClr val="000000"/>
                          </a:solidFill>
                          <a:effectLst/>
                          <a:latin typeface="Calibri" panose="020F0502020204030204" pitchFamily="34" charset="0"/>
                        </a:rPr>
                      </a:br>
                      <a:r>
                        <a:rPr lang="en-US" sz="1500" b="1" i="0" u="none" strike="noStrike" dirty="0">
                          <a:solidFill>
                            <a:srgbClr val="000000"/>
                          </a:solidFill>
                          <a:effectLst/>
                          <a:latin typeface="Calibri" panose="020F0502020204030204" pitchFamily="34" charset="0"/>
                        </a:rPr>
                        <a:t>c. </a:t>
                      </a:r>
                      <a:r>
                        <a:rPr lang="en-US" sz="1500" b="0" i="0" u="none" strike="noStrike" dirty="0">
                          <a:solidFill>
                            <a:srgbClr val="000000"/>
                          </a:solidFill>
                          <a:effectLst/>
                          <a:latin typeface="Calibri" panose="020F0502020204030204" pitchFamily="34" charset="0"/>
                        </a:rPr>
                        <a:t>The time interval between the report of depreciation conditions of assets</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Annual or Semi-annual reporting since most companies make statements once a year. Semi-annual reporting is recommended because it is important for current HNA to know the real-time financial situation</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Financial Department and Respective business unit</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Financial data control dashboard. Financial Department made summary calculation and analysis based on the data provided by all departments, and reported to the board of directors in time if KRIs breach limits </a:t>
                      </a:r>
                    </a:p>
                  </a:txBody>
                  <a:tcPr marL="41412"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320031"/>
                  </a:ext>
                </a:extLst>
              </a:tr>
            </a:tbl>
          </a:graphicData>
        </a:graphic>
      </p:graphicFrame>
    </p:spTree>
    <p:extLst>
      <p:ext uri="{BB962C8B-B14F-4D97-AF65-F5344CB8AC3E}">
        <p14:creationId xmlns:p14="http://schemas.microsoft.com/office/powerpoint/2010/main" val="658545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94BE7BC7334347808CAF89CC7CC419" ma:contentTypeVersion="2" ma:contentTypeDescription="Create a new document." ma:contentTypeScope="" ma:versionID="b92e5c0d64efa4de4e64df2588381f34">
  <xsd:schema xmlns:xsd="http://www.w3.org/2001/XMLSchema" xmlns:xs="http://www.w3.org/2001/XMLSchema" xmlns:p="http://schemas.microsoft.com/office/2006/metadata/properties" xmlns:ns3="f7372124-7db7-448f-92c5-73af52910043" targetNamespace="http://schemas.microsoft.com/office/2006/metadata/properties" ma:root="true" ma:fieldsID="6fd2dd6c975ee5a2bf200c7cca8677fd" ns3:_="">
    <xsd:import namespace="f7372124-7db7-448f-92c5-73af529100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72124-7db7-448f-92c5-73af529100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68749D-504D-43B3-9298-8F6FB4FF5259}">
  <ds:schemaRefs>
    <ds:schemaRef ds:uri="http://schemas.microsoft.com/sharepoint/v3/contenttype/forms"/>
  </ds:schemaRefs>
</ds:datastoreItem>
</file>

<file path=customXml/itemProps2.xml><?xml version="1.0" encoding="utf-8"?>
<ds:datastoreItem xmlns:ds="http://schemas.openxmlformats.org/officeDocument/2006/customXml" ds:itemID="{129C0677-3534-42FA-BDE7-34DDF4511FA7}">
  <ds:schemaRefs>
    <ds:schemaRef ds:uri="http://www.w3.org/XML/1998/namespace"/>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f7372124-7db7-448f-92c5-73af5291004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597B9F0-B5E1-406E-B336-AD312BD304F4}">
  <ds:schemaRefs>
    <ds:schemaRef ds:uri="f7372124-7db7-448f-92c5-73af529100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2971</TotalTime>
  <Words>6376</Words>
  <Application>Microsoft Office PowerPoint</Application>
  <PresentationFormat>Widescreen</PresentationFormat>
  <Paragraphs>500</Paragraphs>
  <Slides>27</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Arial,Sans-Serif</vt:lpstr>
      <vt:lpstr>Calibri</vt:lpstr>
      <vt:lpstr>Calibri Light</vt:lpstr>
      <vt:lpstr>Source Sans Pro</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and Conclusion</vt:lpstr>
      <vt:lpstr>Appendix: Bow Tie – Root Cause Analysis</vt:lpstr>
      <vt:lpstr>Appendix: Team Structure</vt:lpstr>
      <vt:lpstr>Presented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 Rohra</dc:creator>
  <cp:lastModifiedBy>Yogesh Rohra</cp:lastModifiedBy>
  <cp:revision>30</cp:revision>
  <dcterms:created xsi:type="dcterms:W3CDTF">2021-10-16T12:13:28Z</dcterms:created>
  <dcterms:modified xsi:type="dcterms:W3CDTF">2021-12-06T04:53:34Z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0x0101000A94BE7BC7334347808CAF89CC7CC419</vt:lpwstr>
  </property>
</Properties>
</file>