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68" r:id="rId2"/>
    <p:sldId id="272" r:id="rId3"/>
    <p:sldId id="277" r:id="rId4"/>
    <p:sldId id="278" r:id="rId5"/>
    <p:sldId id="279" r:id="rId6"/>
    <p:sldId id="281" r:id="rId7"/>
    <p:sldId id="280" r:id="rId8"/>
    <p:sldId id="28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p:cViewPr varScale="1">
        <p:scale>
          <a:sx n="130" d="100"/>
          <a:sy n="130" d="100"/>
        </p:scale>
        <p:origin x="422" y="79"/>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4/12/2022</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4/12/2022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D22EA57-F5C4-4C49-BB0C-37B017DB70B5}" type="datetime1">
              <a:rPr lang="en-US" noProof="0" smtClean="0"/>
              <a:t>4/12/2022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BE28B134-3687-4AB7-9F41-BEA2B5A31827}" type="datetime1">
              <a:rPr lang="en-US" noProof="0" smtClean="0"/>
              <a:t>4/12/2022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DFEF6B51-A045-4606-8AB9-AB1952487B7C}" type="datetime1">
              <a:rPr lang="en-US" noProof="0" smtClean="0"/>
              <a:t>4/12/2022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99C4EF2-1D21-4CB5-9267-4532CD3B831C}" type="datetime1">
              <a:rPr lang="en-US" noProof="0" smtClean="0"/>
              <a:t>4/12/2022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541D13A4-D2E5-4166-8A93-499F6A5C9202}" type="datetime1">
              <a:rPr lang="en-US" noProof="0" smtClean="0"/>
              <a:t>4/12/2022</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84CE5B1A-2BF3-47C4-95E2-DBFE16B856CD}" type="datetime1">
              <a:rPr lang="en-US" noProof="0" smtClean="0"/>
              <a:t>4/12/2022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22313A6D-84FB-48A1-B2EE-83031C6EFDB4}" type="datetime1">
              <a:rPr lang="en-US" noProof="0" smtClean="0"/>
              <a:t>4/12/2022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a:t>Click icon to add picture</a:t>
            </a:r>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4744E74A-A556-4DCC-9378-FBF1FBC6AF2F}" type="datetime1">
              <a:rPr lang="en-US" noProof="0" smtClean="0"/>
              <a:t>4/12/2022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a:t>Click icon to add picture</a:t>
            </a:r>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F3955B90-B39E-4791-95E9-1DAEDC226848}" type="datetime1">
              <a:rPr lang="en-US" noProof="0" smtClean="0"/>
              <a:t>4/12/2022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0AB55AB-F54B-480A-936E-C2A1B9381302}" type="datetime1">
              <a:rPr lang="en-US" noProof="0" smtClean="0"/>
              <a:t>4/12/2022</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BD0F2A1-5E13-46D1-931A-D0277D30C3DC}" type="datetime1">
              <a:rPr lang="en-US" noProof="0" smtClean="0"/>
              <a:t>4/12/2022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4305E234-A361-48D5-BDC4-D36CF14DBC42}" type="datetime1">
              <a:rPr lang="en-US" noProof="0" smtClean="0"/>
              <a:t>4/12/2022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B63E13-F93A-4672-9913-5E965E4859BD}" type="datetime1">
              <a:rPr lang="en-US" noProof="0" smtClean="0"/>
              <a:t>4/12/2022</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photo/photo-of-people-having-meeting-3183186/" TargetMode="External"/><Relationship Id="rId2" Type="http://schemas.openxmlformats.org/officeDocument/2006/relationships/image" Target="../media/image9.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clrChange>
              <a:clrFrom>
                <a:srgbClr val="212772"/>
              </a:clrFrom>
              <a:clrTo>
                <a:srgbClr val="212772">
                  <a:alpha val="0"/>
                </a:srgbClr>
              </a:clrTo>
            </a:clrChange>
            <a:alphaModFix/>
          </a:blip>
          <a:srcRect/>
          <a:stretch/>
        </p:blipFill>
        <p:spPr>
          <a:xfrm>
            <a:off x="9577705" y="1524000"/>
            <a:ext cx="1905000" cy="1905000"/>
          </a:xfrm>
          <a:prstGeom prst="rect">
            <a:avLst/>
          </a:prstGeom>
          <a:effectLst>
            <a:softEdge rad="12700"/>
          </a:effectLst>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dirty="0"/>
              <a:t>Luckin Coffee Accounting Controversy</a:t>
            </a:r>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a:xfrm>
            <a:off x="8296712" y="5137736"/>
            <a:ext cx="2863413" cy="1158202"/>
          </a:xfrm>
        </p:spPr>
        <p:txBody>
          <a:bodyPr>
            <a:normAutofit lnSpcReduction="10000"/>
          </a:bodyPr>
          <a:lstStyle/>
          <a:p>
            <a:r>
              <a:rPr lang="en-US" dirty="0"/>
              <a:t>External Stakeholder Requirements</a:t>
            </a:r>
          </a:p>
          <a:p>
            <a:r>
              <a:rPr lang="en-US" dirty="0"/>
              <a:t>Group G</a:t>
            </a:r>
          </a:p>
          <a:p>
            <a:endParaRPr lang="en-US" dirty="0"/>
          </a:p>
          <a:p>
            <a:endParaRPr lang="en-US" dirty="0"/>
          </a:p>
        </p:txBody>
      </p:sp>
    </p:spTree>
    <p:extLst>
      <p:ext uri="{BB962C8B-B14F-4D97-AF65-F5344CB8AC3E}">
        <p14:creationId xmlns:p14="http://schemas.microsoft.com/office/powerpoint/2010/main" val="235274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675543" y="529903"/>
            <a:ext cx="10840914" cy="1260000"/>
          </a:xfrm>
        </p:spPr>
        <p:txBody>
          <a:bodyPr/>
          <a:lstStyle/>
          <a:p>
            <a:r>
              <a:rPr lang="en" sz="3200" dirty="0"/>
              <a:t>Luckin Coffee</a:t>
            </a:r>
            <a:r>
              <a:rPr lang="zh-CN" altLang="en-US" sz="3200" dirty="0"/>
              <a:t> </a:t>
            </a:r>
            <a:r>
              <a:rPr lang="en-US" altLang="zh-CN" sz="3200" dirty="0"/>
              <a:t>2019</a:t>
            </a:r>
            <a:r>
              <a:rPr lang="zh-CN" altLang="en-US" sz="3200" dirty="0"/>
              <a:t> </a:t>
            </a:r>
            <a:r>
              <a:rPr lang="en-US" altLang="zh-CN" sz="3200" dirty="0"/>
              <a:t>and</a:t>
            </a:r>
            <a:r>
              <a:rPr lang="zh-CN" altLang="en-US" sz="3200" dirty="0"/>
              <a:t> </a:t>
            </a:r>
            <a:r>
              <a:rPr lang="en-US" altLang="zh-CN" sz="3200" dirty="0"/>
              <a:t>2020</a:t>
            </a:r>
            <a:r>
              <a:rPr lang="zh-CN" altLang="en-US" sz="3200" dirty="0"/>
              <a:t> </a:t>
            </a:r>
            <a:r>
              <a:rPr lang="en-US" altLang="zh-CN" sz="3200" dirty="0"/>
              <a:t>annual</a:t>
            </a:r>
            <a:r>
              <a:rPr lang="zh-CN" altLang="en-US" sz="3200" dirty="0"/>
              <a:t> </a:t>
            </a:r>
            <a:r>
              <a:rPr lang="en-US" altLang="zh-CN" sz="3200" dirty="0"/>
              <a:t>report</a:t>
            </a:r>
            <a:endParaRPr lang="en-US" dirty="0"/>
          </a:p>
        </p:txBody>
      </p:sp>
      <p:sp>
        <p:nvSpPr>
          <p:cNvPr id="11" name="Text Placeholder 10">
            <a:extLst>
              <a:ext uri="{FF2B5EF4-FFF2-40B4-BE49-F238E27FC236}">
                <a16:creationId xmlns:a16="http://schemas.microsoft.com/office/drawing/2014/main" id="{53A59681-323C-41C5-B938-F52C1837E695}"/>
              </a:ext>
            </a:extLst>
          </p:cNvPr>
          <p:cNvSpPr>
            <a:spLocks noGrp="1"/>
          </p:cNvSpPr>
          <p:nvPr>
            <p:ph type="body" sz="quarter" idx="3"/>
          </p:nvPr>
        </p:nvSpPr>
        <p:spPr>
          <a:xfrm>
            <a:off x="675543" y="1627463"/>
            <a:ext cx="5000732" cy="4953699"/>
          </a:xfrm>
        </p:spPr>
        <p:txBody>
          <a:bodyPr anchor="t"/>
          <a:lstStyle/>
          <a:p>
            <a:pPr marL="0" lvl="0" indent="0" algn="l">
              <a:spcBef>
                <a:spcPts val="0"/>
              </a:spcBef>
              <a:spcAft>
                <a:spcPts val="0"/>
              </a:spcAft>
              <a:buNone/>
            </a:pPr>
            <a:r>
              <a:rPr lang="en-US" sz="1400" b="1" dirty="0"/>
              <a:t>Potential Risks in Early 2019</a:t>
            </a:r>
          </a:p>
          <a:p>
            <a:pPr marL="323692" lvl="0" indent="-171450" algn="l" rtl="0">
              <a:lnSpc>
                <a:spcPct val="150000"/>
              </a:lnSpc>
              <a:spcBef>
                <a:spcPts val="1200"/>
              </a:spcBef>
              <a:spcAft>
                <a:spcPts val="0"/>
              </a:spcAft>
              <a:buSzPct val="100000"/>
              <a:buFont typeface="Arial" panose="020B0604020202020204" pitchFamily="34" charset="0"/>
              <a:buChar char="•"/>
            </a:pPr>
            <a:r>
              <a:rPr lang="en-US" altLang="zh-CN" sz="1400" dirty="0">
                <a:ea typeface="Times New Roman"/>
                <a:cs typeface="Times New Roman"/>
                <a:sym typeface="Times New Roman"/>
              </a:rPr>
              <a:t>Aggressive</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growth</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strategy,</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nearly</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impossible</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to</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achieve</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the</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target.</a:t>
            </a:r>
          </a:p>
          <a:p>
            <a:pPr marL="323692" lvl="0" indent="-171450" algn="l" rtl="0">
              <a:lnSpc>
                <a:spcPct val="150000"/>
              </a:lnSpc>
              <a:spcBef>
                <a:spcPts val="1200"/>
              </a:spcBef>
              <a:spcAft>
                <a:spcPts val="0"/>
              </a:spcAft>
              <a:buSzPct val="100000"/>
              <a:buFont typeface="Arial" panose="020B0604020202020204" pitchFamily="34" charset="0"/>
              <a:buChar char="•"/>
            </a:pPr>
            <a:r>
              <a:rPr lang="en-US" altLang="zh-CN" sz="1400" dirty="0">
                <a:ea typeface="Times New Roman"/>
                <a:cs typeface="Times New Roman"/>
                <a:sym typeface="Times New Roman"/>
              </a:rPr>
              <a:t>The</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biggest</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shareholder</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kept</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losing</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money.</a:t>
            </a:r>
          </a:p>
          <a:p>
            <a:pPr marL="323692" lvl="0" indent="-171450" algn="l" rtl="0">
              <a:lnSpc>
                <a:spcPct val="150000"/>
              </a:lnSpc>
              <a:spcBef>
                <a:spcPts val="1200"/>
              </a:spcBef>
              <a:spcAft>
                <a:spcPts val="0"/>
              </a:spcAft>
              <a:buSzPct val="100000"/>
              <a:buFont typeface="Arial" panose="020B0604020202020204" pitchFamily="34" charset="0"/>
              <a:buChar char="•"/>
            </a:pPr>
            <a:r>
              <a:rPr lang="en-US" altLang="zh-CN" sz="1400" dirty="0">
                <a:ea typeface="Times New Roman"/>
                <a:cs typeface="Times New Roman"/>
                <a:sym typeface="Times New Roman"/>
              </a:rPr>
              <a:t>The</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founder</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members</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had</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failed</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IPO</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experience</a:t>
            </a:r>
            <a:r>
              <a:rPr lang="zh-CN" altLang="en-US" sz="1400" dirty="0">
                <a:ea typeface="Times New Roman"/>
                <a:cs typeface="Times New Roman"/>
                <a:sym typeface="Times New Roman"/>
              </a:rPr>
              <a:t> </a:t>
            </a:r>
            <a:r>
              <a:rPr lang="en-US" altLang="zh-CN" sz="1400" dirty="0">
                <a:ea typeface="Times New Roman"/>
                <a:cs typeface="Times New Roman"/>
                <a:sym typeface="Times New Roman"/>
              </a:rPr>
              <a:t>before.</a:t>
            </a:r>
          </a:p>
          <a:p>
            <a:pPr marL="152242" lvl="0" algn="l" rtl="0">
              <a:lnSpc>
                <a:spcPct val="150000"/>
              </a:lnSpc>
              <a:spcBef>
                <a:spcPts val="1200"/>
              </a:spcBef>
              <a:spcAft>
                <a:spcPts val="0"/>
              </a:spcAft>
              <a:buSzPct val="100000"/>
            </a:pPr>
            <a:endParaRPr lang="en-US" sz="1400" b="1" dirty="0"/>
          </a:p>
          <a:p>
            <a:pPr marL="0" lvl="0" indent="0" algn="l">
              <a:lnSpc>
                <a:spcPct val="150000"/>
              </a:lnSpc>
              <a:spcBef>
                <a:spcPts val="0"/>
              </a:spcBef>
              <a:spcAft>
                <a:spcPts val="0"/>
              </a:spcAft>
              <a:buNone/>
            </a:pPr>
            <a:r>
              <a:rPr lang="en-US" sz="1400" b="1" dirty="0"/>
              <a:t>Looking Backward to the 2019 Report</a:t>
            </a:r>
          </a:p>
          <a:p>
            <a:pPr marL="323692" lvl="0" indent="-171450" algn="l">
              <a:lnSpc>
                <a:spcPct val="100000"/>
              </a:lnSpc>
              <a:spcBef>
                <a:spcPts val="1200"/>
              </a:spcBef>
              <a:spcAft>
                <a:spcPts val="0"/>
              </a:spcAft>
              <a:buFont typeface="Arial" panose="020B0604020202020204" pitchFamily="34" charset="0"/>
              <a:buChar char="•"/>
            </a:pPr>
            <a:r>
              <a:rPr lang="en-US" altLang="zh-CN" sz="1400" dirty="0">
                <a:ea typeface="Times New Roman"/>
                <a:cs typeface="Times New Roman"/>
                <a:sym typeface="Times New Roman"/>
              </a:rPr>
              <a:t>The total number of stores and transacting consumers both increased in a correlated ratio.</a:t>
            </a:r>
            <a:r>
              <a:rPr lang="zh-CN" altLang="en-US" sz="1400" dirty="0">
                <a:ea typeface="Times New Roman"/>
                <a:cs typeface="Times New Roman"/>
                <a:sym typeface="Times New Roman"/>
              </a:rPr>
              <a:t> </a:t>
            </a:r>
            <a:endParaRPr lang="en-US" altLang="zh-CN" sz="1400" dirty="0">
              <a:ea typeface="Times New Roman"/>
              <a:cs typeface="Times New Roman"/>
              <a:sym typeface="Times New Roman"/>
            </a:endParaRPr>
          </a:p>
          <a:p>
            <a:pPr marL="323692" lvl="0" indent="-171450" algn="l">
              <a:lnSpc>
                <a:spcPct val="110000"/>
              </a:lnSpc>
              <a:spcBef>
                <a:spcPts val="1200"/>
              </a:spcBef>
              <a:spcAft>
                <a:spcPts val="0"/>
              </a:spcAft>
              <a:buFont typeface="Arial" panose="020B0604020202020204" pitchFamily="34" charset="0"/>
              <a:buChar char="•"/>
            </a:pPr>
            <a:r>
              <a:rPr lang="en-US" altLang="zh-CN" sz="1400" dirty="0">
                <a:ea typeface="Times New Roman"/>
                <a:cs typeface="Times New Roman"/>
                <a:sym typeface="Times New Roman"/>
              </a:rPr>
              <a:t>The number of items sold climbed by 70% in Q2 2019 and 60% in Q3 2019, even though the number of stores expanded by just about 24% in both quarters.</a:t>
            </a:r>
            <a:endParaRPr lang="en-US" sz="1400" b="1" dirty="0"/>
          </a:p>
          <a:p>
            <a:endParaRPr lang="en-IN" sz="1400" dirty="0"/>
          </a:p>
        </p:txBody>
      </p:sp>
      <p:pic>
        <p:nvPicPr>
          <p:cNvPr id="17" name="Content Placeholder 16" descr="Chart, bar chart&#10;&#10;Description automatically generated">
            <a:extLst>
              <a:ext uri="{FF2B5EF4-FFF2-40B4-BE49-F238E27FC236}">
                <a16:creationId xmlns:a16="http://schemas.microsoft.com/office/drawing/2014/main" id="{7E40500A-4D14-45C8-A597-E58496147B06}"/>
              </a:ext>
            </a:extLst>
          </p:cNvPr>
          <p:cNvPicPr>
            <a:picLocks noGrp="1" noChangeAspect="1"/>
          </p:cNvPicPr>
          <p:nvPr>
            <p:ph sz="quarter" idx="4"/>
          </p:nvPr>
        </p:nvPicPr>
        <p:blipFill>
          <a:blip r:embed="rId2"/>
          <a:stretch>
            <a:fillRect/>
          </a:stretch>
        </p:blipFill>
        <p:spPr>
          <a:xfrm>
            <a:off x="5836632" y="2161056"/>
            <a:ext cx="5863594" cy="2956228"/>
          </a:xfrm>
        </p:spPr>
      </p:pic>
      <p:sp>
        <p:nvSpPr>
          <p:cNvPr id="22" name="Date Placeholder 21">
            <a:extLst>
              <a:ext uri="{FF2B5EF4-FFF2-40B4-BE49-F238E27FC236}">
                <a16:creationId xmlns:a16="http://schemas.microsoft.com/office/drawing/2014/main" id="{B1763CF3-8A21-4A42-983A-30FE9FDB64CC}"/>
              </a:ext>
            </a:extLst>
          </p:cNvPr>
          <p:cNvSpPr>
            <a:spLocks noGrp="1"/>
          </p:cNvSpPr>
          <p:nvPr>
            <p:ph type="dt" sz="half" idx="10"/>
          </p:nvPr>
        </p:nvSpPr>
        <p:spPr/>
        <p:txBody>
          <a:bodyPr/>
          <a:lstStyle/>
          <a:p>
            <a:fld id="{EC98A670-775A-41F5-88C9-EB150154FE45}" type="datetime1">
              <a:rPr lang="en-US" noProof="0" smtClean="0"/>
              <a:t>4/12/2022</a:t>
            </a:fld>
            <a:endParaRPr lang="en-US" noProof="0" dirty="0"/>
          </a:p>
        </p:txBody>
      </p:sp>
      <p:sp>
        <p:nvSpPr>
          <p:cNvPr id="23" name="Slide Number Placeholder 22">
            <a:extLst>
              <a:ext uri="{FF2B5EF4-FFF2-40B4-BE49-F238E27FC236}">
                <a16:creationId xmlns:a16="http://schemas.microsoft.com/office/drawing/2014/main" id="{E3CFFA3C-A9D3-4536-86AC-4DA8048BC0D2}"/>
              </a:ext>
            </a:extLst>
          </p:cNvPr>
          <p:cNvSpPr>
            <a:spLocks noGrp="1"/>
          </p:cNvSpPr>
          <p:nvPr>
            <p:ph type="sldNum" sz="quarter" idx="12"/>
          </p:nvPr>
        </p:nvSpPr>
        <p:spPr/>
        <p:txBody>
          <a:bodyPr/>
          <a:lstStyle/>
          <a:p>
            <a:fld id="{5D99DD2A-B520-4620-9B43-64B657BA2D42}" type="slidenum">
              <a:rPr lang="en-US" noProof="0" smtClean="0"/>
              <a:t>2</a:t>
            </a:fld>
            <a:endParaRPr lang="en-US" noProof="0" dirty="0"/>
          </a:p>
        </p:txBody>
      </p:sp>
    </p:spTree>
    <p:extLst>
      <p:ext uri="{BB962C8B-B14F-4D97-AF65-F5344CB8AC3E}">
        <p14:creationId xmlns:p14="http://schemas.microsoft.com/office/powerpoint/2010/main" val="194386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675543" y="529903"/>
            <a:ext cx="10840914" cy="1260000"/>
          </a:xfrm>
        </p:spPr>
        <p:txBody>
          <a:bodyPr/>
          <a:lstStyle/>
          <a:p>
            <a:r>
              <a:rPr lang="en" sz="3200" dirty="0"/>
              <a:t>Luckin Coffee</a:t>
            </a:r>
            <a:r>
              <a:rPr lang="zh-CN" altLang="en-US" sz="3200" dirty="0"/>
              <a:t> </a:t>
            </a:r>
            <a:r>
              <a:rPr lang="en-US" altLang="zh-CN" sz="3200" dirty="0"/>
              <a:t>2019</a:t>
            </a:r>
            <a:r>
              <a:rPr lang="zh-CN" altLang="en-US" sz="3200" dirty="0"/>
              <a:t> </a:t>
            </a:r>
            <a:r>
              <a:rPr lang="en-US" altLang="zh-CN" sz="3200" dirty="0"/>
              <a:t>and</a:t>
            </a:r>
            <a:r>
              <a:rPr lang="zh-CN" altLang="en-US" sz="3200" dirty="0"/>
              <a:t> </a:t>
            </a:r>
            <a:r>
              <a:rPr lang="en-US" altLang="zh-CN" sz="3200" dirty="0"/>
              <a:t>2020</a:t>
            </a:r>
            <a:r>
              <a:rPr lang="zh-CN" altLang="en-US" sz="3200" dirty="0"/>
              <a:t> </a:t>
            </a:r>
            <a:r>
              <a:rPr lang="en-US" altLang="zh-CN" sz="3200" dirty="0"/>
              <a:t>annual</a:t>
            </a:r>
            <a:r>
              <a:rPr lang="zh-CN" altLang="en-US" sz="3200" dirty="0"/>
              <a:t> </a:t>
            </a:r>
            <a:r>
              <a:rPr lang="en-US" altLang="zh-CN" sz="3200" dirty="0"/>
              <a:t>report</a:t>
            </a:r>
            <a:endParaRPr lang="en-US" dirty="0"/>
          </a:p>
        </p:txBody>
      </p:sp>
      <p:sp>
        <p:nvSpPr>
          <p:cNvPr id="11" name="Text Placeholder 10">
            <a:extLst>
              <a:ext uri="{FF2B5EF4-FFF2-40B4-BE49-F238E27FC236}">
                <a16:creationId xmlns:a16="http://schemas.microsoft.com/office/drawing/2014/main" id="{53A59681-323C-41C5-B938-F52C1837E695}"/>
              </a:ext>
            </a:extLst>
          </p:cNvPr>
          <p:cNvSpPr>
            <a:spLocks noGrp="1"/>
          </p:cNvSpPr>
          <p:nvPr>
            <p:ph type="body" sz="quarter" idx="3"/>
          </p:nvPr>
        </p:nvSpPr>
        <p:spPr>
          <a:xfrm>
            <a:off x="675543" y="1627463"/>
            <a:ext cx="5000732" cy="4953699"/>
          </a:xfrm>
        </p:spPr>
        <p:txBody>
          <a:bodyPr anchor="t"/>
          <a:lstStyle/>
          <a:p>
            <a:pPr marL="0" lvl="0" indent="0" algn="l" defTabSz="914400">
              <a:spcBef>
                <a:spcPts val="0"/>
              </a:spcBef>
              <a:spcAft>
                <a:spcPts val="0"/>
              </a:spcAft>
              <a:buNone/>
            </a:pPr>
            <a:r>
              <a:rPr lang="en-US" sz="1400" b="1" dirty="0"/>
              <a:t>Comparing 2019 and 2020 Annual Report</a:t>
            </a:r>
          </a:p>
          <a:p>
            <a:pPr marL="457200" lvl="0" indent="-304958" algn="l" defTabSz="914400">
              <a:spcBef>
                <a:spcPts val="1200"/>
              </a:spcBef>
              <a:spcAft>
                <a:spcPts val="0"/>
              </a:spcAft>
              <a:buFont typeface="Arial" panose="020B0604020202020204" pitchFamily="34" charset="0"/>
              <a:buChar char="•"/>
            </a:pPr>
            <a:r>
              <a:rPr lang="en-US" altLang="zh-CN" sz="1400" dirty="0">
                <a:sym typeface="Times New Roman"/>
              </a:rPr>
              <a:t>A significant loss of litigant settlements and SEC settlements in 2020.</a:t>
            </a:r>
          </a:p>
          <a:p>
            <a:pPr marL="457200" lvl="0" indent="-304958" algn="l" defTabSz="914400">
              <a:spcBef>
                <a:spcPts val="1200"/>
              </a:spcBef>
              <a:spcAft>
                <a:spcPts val="0"/>
              </a:spcAft>
              <a:buSzPct val="100000"/>
              <a:buFont typeface="Arial" panose="020B0604020202020204" pitchFamily="34" charset="0"/>
              <a:buChar char="•"/>
            </a:pPr>
            <a:r>
              <a:rPr lang="en-US" altLang="zh-CN" sz="1400" dirty="0">
                <a:sym typeface="Times New Roman"/>
              </a:rPr>
              <a:t>The number of stores increased under pandemic.</a:t>
            </a:r>
          </a:p>
          <a:p>
            <a:pPr marL="457200" lvl="0" indent="-304958" algn="l" defTabSz="914400">
              <a:spcBef>
                <a:spcPts val="1200"/>
              </a:spcBef>
              <a:spcAft>
                <a:spcPts val="0"/>
              </a:spcAft>
              <a:buSzPct val="100000"/>
              <a:buFont typeface="Arial" panose="020B0604020202020204" pitchFamily="34" charset="0"/>
              <a:buChar char="•"/>
            </a:pPr>
            <a:r>
              <a:rPr lang="en-US" altLang="zh-CN" sz="1400" dirty="0">
                <a:sym typeface="Times New Roman"/>
              </a:rPr>
              <a:t>The YOY revenue increased 33% in 2020.</a:t>
            </a:r>
          </a:p>
          <a:p>
            <a:pPr marL="152242" lvl="0" algn="l" defTabSz="914400">
              <a:spcBef>
                <a:spcPts val="1200"/>
              </a:spcBef>
              <a:spcAft>
                <a:spcPts val="0"/>
              </a:spcAft>
              <a:buSzPct val="100000"/>
            </a:pPr>
            <a:endParaRPr lang="en-US" sz="1400" b="1" dirty="0"/>
          </a:p>
          <a:p>
            <a:pPr marL="0" lvl="0" indent="0" algn="l" defTabSz="914400">
              <a:spcBef>
                <a:spcPts val="0"/>
              </a:spcBef>
              <a:spcAft>
                <a:spcPts val="0"/>
              </a:spcAft>
              <a:buNone/>
            </a:pPr>
            <a:endParaRPr lang="en-US" sz="1400" b="1" dirty="0"/>
          </a:p>
          <a:p>
            <a:pPr marL="0" lvl="0" indent="0" algn="l" defTabSz="914400">
              <a:spcBef>
                <a:spcPts val="0"/>
              </a:spcBef>
              <a:spcAft>
                <a:spcPts val="0"/>
              </a:spcAft>
              <a:buNone/>
            </a:pPr>
            <a:r>
              <a:rPr lang="en-US" sz="1400" b="1" dirty="0"/>
              <a:t>Actions Taken to Rebuild Trust</a:t>
            </a:r>
          </a:p>
          <a:p>
            <a:pPr marL="457200" lvl="0" indent="-304958" algn="l" defTabSz="914400">
              <a:spcBef>
                <a:spcPts val="1200"/>
              </a:spcBef>
              <a:spcAft>
                <a:spcPts val="0"/>
              </a:spcAft>
              <a:buFont typeface="Arial" panose="020B0604020202020204" pitchFamily="34" charset="0"/>
              <a:buChar char="•"/>
            </a:pPr>
            <a:r>
              <a:rPr lang="en-US" altLang="zh-CN" sz="1400" dirty="0">
                <a:sym typeface="Times New Roman"/>
              </a:rPr>
              <a:t>A settlement was achieved with SEC to stop the investigation.</a:t>
            </a:r>
          </a:p>
          <a:p>
            <a:pPr marL="457200" lvl="0" indent="-304958" algn="l" defTabSz="914400">
              <a:spcBef>
                <a:spcPts val="1200"/>
              </a:spcBef>
              <a:spcAft>
                <a:spcPts val="0"/>
              </a:spcAft>
              <a:buFont typeface="Arial" panose="020B0604020202020204" pitchFamily="34" charset="0"/>
              <a:buChar char="•"/>
            </a:pPr>
            <a:r>
              <a:rPr lang="en-US" altLang="zh-CN" sz="1400" dirty="0">
                <a:sym typeface="Times New Roman"/>
              </a:rPr>
              <a:t>Reorganize the key positions and board members.</a:t>
            </a:r>
          </a:p>
          <a:p>
            <a:pPr marL="457200" lvl="0" indent="-304958" algn="l" defTabSz="914400">
              <a:spcBef>
                <a:spcPts val="1200"/>
              </a:spcBef>
              <a:spcAft>
                <a:spcPts val="0"/>
              </a:spcAft>
              <a:buFont typeface="Arial" panose="020B0604020202020204" pitchFamily="34" charset="0"/>
              <a:buChar char="•"/>
            </a:pPr>
            <a:r>
              <a:rPr lang="en-US" altLang="zh-CN" sz="1400" dirty="0">
                <a:sym typeface="Times New Roman"/>
              </a:rPr>
              <a:t>Restructure the equity with Luckin’s major creditors</a:t>
            </a:r>
            <a:endParaRPr lang="en-US" sz="1400" dirty="0"/>
          </a:p>
          <a:p>
            <a:pPr algn="l"/>
            <a:endParaRPr lang="en-IN" sz="1400" dirty="0"/>
          </a:p>
        </p:txBody>
      </p:sp>
      <p:pic>
        <p:nvPicPr>
          <p:cNvPr id="17" name="Content Placeholder 16">
            <a:extLst>
              <a:ext uri="{FF2B5EF4-FFF2-40B4-BE49-F238E27FC236}">
                <a16:creationId xmlns:a16="http://schemas.microsoft.com/office/drawing/2014/main" id="{7E40500A-4D14-45C8-A597-E58496147B06}"/>
              </a:ext>
            </a:extLst>
          </p:cNvPr>
          <p:cNvPicPr>
            <a:picLocks noGrp="1" noChangeAspect="1"/>
          </p:cNvPicPr>
          <p:nvPr>
            <p:ph sz="quarter" idx="4"/>
          </p:nvPr>
        </p:nvPicPr>
        <p:blipFill>
          <a:blip r:embed="rId2"/>
          <a:srcRect/>
          <a:stretch/>
        </p:blipFill>
        <p:spPr>
          <a:xfrm>
            <a:off x="5836632" y="2367961"/>
            <a:ext cx="5863594" cy="2542417"/>
          </a:xfrm>
        </p:spPr>
      </p:pic>
      <p:sp>
        <p:nvSpPr>
          <p:cNvPr id="5" name="Date Placeholder 4">
            <a:extLst>
              <a:ext uri="{FF2B5EF4-FFF2-40B4-BE49-F238E27FC236}">
                <a16:creationId xmlns:a16="http://schemas.microsoft.com/office/drawing/2014/main" id="{CE8C615C-B5BD-4AB7-BEC0-DDEEBE582CB5}"/>
              </a:ext>
            </a:extLst>
          </p:cNvPr>
          <p:cNvSpPr>
            <a:spLocks noGrp="1"/>
          </p:cNvSpPr>
          <p:nvPr>
            <p:ph type="dt" sz="half" idx="10"/>
          </p:nvPr>
        </p:nvSpPr>
        <p:spPr/>
        <p:txBody>
          <a:bodyPr/>
          <a:lstStyle/>
          <a:p>
            <a:fld id="{5D1786FA-23D1-4871-A719-EA897483A9F4}" type="datetime1">
              <a:rPr lang="en-US" noProof="0" smtClean="0"/>
              <a:t>4/12/2022</a:t>
            </a:fld>
            <a:endParaRPr lang="en-US" noProof="0" dirty="0"/>
          </a:p>
        </p:txBody>
      </p:sp>
      <p:sp>
        <p:nvSpPr>
          <p:cNvPr id="6" name="Slide Number Placeholder 5">
            <a:extLst>
              <a:ext uri="{FF2B5EF4-FFF2-40B4-BE49-F238E27FC236}">
                <a16:creationId xmlns:a16="http://schemas.microsoft.com/office/drawing/2014/main" id="{732E9BF1-0740-4C43-A83A-7FEBA9FF9A13}"/>
              </a:ext>
            </a:extLst>
          </p:cNvPr>
          <p:cNvSpPr>
            <a:spLocks noGrp="1"/>
          </p:cNvSpPr>
          <p:nvPr>
            <p:ph type="sldNum" sz="quarter" idx="12"/>
          </p:nvPr>
        </p:nvSpPr>
        <p:spPr/>
        <p:txBody>
          <a:bodyPr/>
          <a:lstStyle/>
          <a:p>
            <a:fld id="{5D99DD2A-B520-4620-9B43-64B657BA2D42}" type="slidenum">
              <a:rPr lang="en-US" noProof="0" smtClean="0"/>
              <a:t>3</a:t>
            </a:fld>
            <a:endParaRPr lang="en-US" noProof="0" dirty="0"/>
          </a:p>
        </p:txBody>
      </p:sp>
    </p:spTree>
    <p:extLst>
      <p:ext uri="{BB962C8B-B14F-4D97-AF65-F5344CB8AC3E}">
        <p14:creationId xmlns:p14="http://schemas.microsoft.com/office/powerpoint/2010/main" val="155729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6677AA-BCB1-41E8-BD7D-01FB56622E55}"/>
              </a:ext>
            </a:extLst>
          </p:cNvPr>
          <p:cNvSpPr>
            <a:spLocks noGrp="1"/>
          </p:cNvSpPr>
          <p:nvPr>
            <p:ph type="title"/>
          </p:nvPr>
        </p:nvSpPr>
        <p:spPr/>
        <p:txBody>
          <a:bodyPr/>
          <a:lstStyle/>
          <a:p>
            <a:r>
              <a:rPr lang="en-IN" dirty="0"/>
              <a:t>Press Release</a:t>
            </a:r>
          </a:p>
        </p:txBody>
      </p:sp>
      <p:sp>
        <p:nvSpPr>
          <p:cNvPr id="8" name="Content Placeholder 7">
            <a:extLst>
              <a:ext uri="{FF2B5EF4-FFF2-40B4-BE49-F238E27FC236}">
                <a16:creationId xmlns:a16="http://schemas.microsoft.com/office/drawing/2014/main" id="{AF7DCD48-3032-4B8A-92E1-6DECD2C0C23C}"/>
              </a:ext>
            </a:extLst>
          </p:cNvPr>
          <p:cNvSpPr>
            <a:spLocks noGrp="1"/>
          </p:cNvSpPr>
          <p:nvPr>
            <p:ph idx="1"/>
          </p:nvPr>
        </p:nvSpPr>
        <p:spPr/>
        <p:txBody>
          <a:bodyPr>
            <a:normAutofit/>
          </a:bodyPr>
          <a:lstStyle/>
          <a:p>
            <a:pPr marL="0" lvl="0" indent="0" algn="l" rtl="0">
              <a:spcBef>
                <a:spcPts val="0"/>
              </a:spcBef>
              <a:spcAft>
                <a:spcPts val="0"/>
              </a:spcAft>
              <a:buNone/>
            </a:pPr>
            <a:r>
              <a:rPr lang="en-US" sz="1500" b="1" dirty="0">
                <a:ea typeface="Times New Roman"/>
                <a:cs typeface="Times New Roman"/>
                <a:sym typeface="Times New Roman"/>
              </a:rPr>
              <a:t>Main purpose of a press release:</a:t>
            </a:r>
          </a:p>
          <a:p>
            <a:pPr marL="437992">
              <a:lnSpc>
                <a:spcPct val="150000"/>
              </a:lnSpc>
              <a:spcBef>
                <a:spcPts val="1200"/>
              </a:spcBef>
              <a:spcAft>
                <a:spcPts val="0"/>
              </a:spcAft>
            </a:pPr>
            <a:r>
              <a:rPr lang="en-US" sz="1500" dirty="0">
                <a:ea typeface="Times New Roman"/>
                <a:cs typeface="Times New Roman"/>
                <a:sym typeface="Times New Roman"/>
              </a:rPr>
              <a:t>To notify the media about an event in hopes that they will spread the word.</a:t>
            </a:r>
          </a:p>
          <a:p>
            <a:pPr marL="437992">
              <a:lnSpc>
                <a:spcPct val="150000"/>
              </a:lnSpc>
              <a:spcBef>
                <a:spcPts val="1200"/>
              </a:spcBef>
              <a:spcAft>
                <a:spcPts val="0"/>
              </a:spcAft>
            </a:pPr>
            <a:r>
              <a:rPr lang="en-US" sz="1500" dirty="0">
                <a:ea typeface="Times New Roman"/>
                <a:cs typeface="Times New Roman"/>
                <a:sym typeface="Times New Roman"/>
              </a:rPr>
              <a:t>To share something about your business, hoping a reporter will see a story in your press release and write an actual news article about it.</a:t>
            </a:r>
          </a:p>
          <a:p>
            <a:pPr marL="437992">
              <a:lnSpc>
                <a:spcPct val="150000"/>
              </a:lnSpc>
              <a:spcBef>
                <a:spcPts val="1200"/>
              </a:spcBef>
              <a:spcAft>
                <a:spcPts val="0"/>
              </a:spcAft>
            </a:pPr>
            <a:r>
              <a:rPr lang="en-US" sz="1500" dirty="0">
                <a:ea typeface="Times New Roman"/>
                <a:cs typeface="Times New Roman"/>
                <a:sym typeface="Times New Roman"/>
              </a:rPr>
              <a:t>To promote your business' appearance on the internet via blogs, websites, and social networks.</a:t>
            </a:r>
          </a:p>
          <a:p>
            <a:pPr marL="0" lvl="0" indent="0" algn="l" rtl="0">
              <a:lnSpc>
                <a:spcPct val="150000"/>
              </a:lnSpc>
              <a:spcBef>
                <a:spcPts val="0"/>
              </a:spcBef>
              <a:spcAft>
                <a:spcPts val="0"/>
              </a:spcAft>
              <a:buNone/>
            </a:pPr>
            <a:endParaRPr lang="en-US" sz="1500" dirty="0">
              <a:ea typeface="Times New Roman"/>
              <a:cs typeface="Times New Roman"/>
              <a:sym typeface="Times New Roman"/>
            </a:endParaRPr>
          </a:p>
          <a:p>
            <a:pPr marL="0" lvl="0" indent="0" algn="l" rtl="0">
              <a:lnSpc>
                <a:spcPct val="150000"/>
              </a:lnSpc>
              <a:spcBef>
                <a:spcPts val="0"/>
              </a:spcBef>
              <a:spcAft>
                <a:spcPts val="0"/>
              </a:spcAft>
              <a:buNone/>
            </a:pPr>
            <a:r>
              <a:rPr lang="en-US" altLang="zh-CN" sz="1500" b="1" dirty="0">
                <a:ea typeface="Times New Roman"/>
                <a:cs typeface="Times New Roman"/>
                <a:sym typeface="Times New Roman"/>
              </a:rPr>
              <a:t>Reason</a:t>
            </a:r>
            <a:r>
              <a:rPr lang="en-US" sz="1500" b="1" dirty="0">
                <a:ea typeface="Times New Roman"/>
                <a:cs typeface="Times New Roman"/>
                <a:sym typeface="Times New Roman"/>
              </a:rPr>
              <a:t>:</a:t>
            </a:r>
          </a:p>
          <a:p>
            <a:pPr marL="437992">
              <a:lnSpc>
                <a:spcPct val="150000"/>
              </a:lnSpc>
              <a:spcAft>
                <a:spcPts val="0"/>
              </a:spcAft>
            </a:pPr>
            <a:r>
              <a:rPr lang="en-US" sz="1500" dirty="0">
                <a:ea typeface="Times New Roman"/>
                <a:cs typeface="Times New Roman"/>
                <a:sym typeface="Times New Roman"/>
              </a:rPr>
              <a:t>L</a:t>
            </a:r>
            <a:r>
              <a:rPr lang="en-US" altLang="zh-CN" sz="1500" dirty="0">
                <a:ea typeface="Times New Roman"/>
                <a:cs typeface="Times New Roman"/>
                <a:sym typeface="Times New Roman"/>
              </a:rPr>
              <a:t>uckin Coffee</a:t>
            </a:r>
            <a:r>
              <a:rPr lang="en-US" sz="1500" dirty="0">
                <a:ea typeface="Times New Roman"/>
                <a:cs typeface="Times New Roman"/>
                <a:sym typeface="Times New Roman"/>
              </a:rPr>
              <a:t> wants to make investors aware of the major events related to the company as soon as possible, hoping to redeem as much as possible the mistakes made by the company and the large number of disappointed investors and to give confidence to the market.</a:t>
            </a:r>
          </a:p>
          <a:p>
            <a:endParaRPr lang="en-IN" dirty="0"/>
          </a:p>
        </p:txBody>
      </p:sp>
      <p:sp>
        <p:nvSpPr>
          <p:cNvPr id="11" name="Date Placeholder 10">
            <a:extLst>
              <a:ext uri="{FF2B5EF4-FFF2-40B4-BE49-F238E27FC236}">
                <a16:creationId xmlns:a16="http://schemas.microsoft.com/office/drawing/2014/main" id="{53EF9692-1D8D-4105-A403-750F4B138787}"/>
              </a:ext>
            </a:extLst>
          </p:cNvPr>
          <p:cNvSpPr>
            <a:spLocks noGrp="1"/>
          </p:cNvSpPr>
          <p:nvPr>
            <p:ph type="dt" sz="half" idx="10"/>
          </p:nvPr>
        </p:nvSpPr>
        <p:spPr/>
        <p:txBody>
          <a:bodyPr/>
          <a:lstStyle/>
          <a:p>
            <a:fld id="{9BB3D16A-2EE9-4565-8F69-63002E491DE1}" type="datetime1">
              <a:rPr lang="en-US" noProof="0" smtClean="0"/>
              <a:t>4/12/2022</a:t>
            </a:fld>
            <a:endParaRPr lang="en-US" noProof="0" dirty="0"/>
          </a:p>
        </p:txBody>
      </p:sp>
      <p:sp>
        <p:nvSpPr>
          <p:cNvPr id="12" name="Slide Number Placeholder 11">
            <a:extLst>
              <a:ext uri="{FF2B5EF4-FFF2-40B4-BE49-F238E27FC236}">
                <a16:creationId xmlns:a16="http://schemas.microsoft.com/office/drawing/2014/main" id="{3DDE652D-8A9D-4476-8B6A-AB0FD236A078}"/>
              </a:ext>
            </a:extLst>
          </p:cNvPr>
          <p:cNvSpPr>
            <a:spLocks noGrp="1"/>
          </p:cNvSpPr>
          <p:nvPr>
            <p:ph type="sldNum" sz="quarter" idx="12"/>
          </p:nvPr>
        </p:nvSpPr>
        <p:spPr/>
        <p:txBody>
          <a:bodyPr/>
          <a:lstStyle/>
          <a:p>
            <a:fld id="{5D99DD2A-B520-4620-9B43-64B657BA2D42}" type="slidenum">
              <a:rPr lang="en-US" noProof="0" smtClean="0"/>
              <a:t>4</a:t>
            </a:fld>
            <a:endParaRPr lang="en-US" noProof="0" dirty="0"/>
          </a:p>
        </p:txBody>
      </p:sp>
    </p:spTree>
    <p:extLst>
      <p:ext uri="{BB962C8B-B14F-4D97-AF65-F5344CB8AC3E}">
        <p14:creationId xmlns:p14="http://schemas.microsoft.com/office/powerpoint/2010/main" val="72414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6677AA-BCB1-41E8-BD7D-01FB56622E55}"/>
              </a:ext>
            </a:extLst>
          </p:cNvPr>
          <p:cNvSpPr>
            <a:spLocks noGrp="1"/>
          </p:cNvSpPr>
          <p:nvPr>
            <p:ph type="title"/>
          </p:nvPr>
        </p:nvSpPr>
        <p:spPr/>
        <p:txBody>
          <a:bodyPr/>
          <a:lstStyle/>
          <a:p>
            <a:r>
              <a:rPr lang="en-IN" dirty="0"/>
              <a:t>Press Release</a:t>
            </a:r>
          </a:p>
        </p:txBody>
      </p:sp>
      <p:sp>
        <p:nvSpPr>
          <p:cNvPr id="8" name="Content Placeholder 7">
            <a:extLst>
              <a:ext uri="{FF2B5EF4-FFF2-40B4-BE49-F238E27FC236}">
                <a16:creationId xmlns:a16="http://schemas.microsoft.com/office/drawing/2014/main" id="{AF7DCD48-3032-4B8A-92E1-6DECD2C0C23C}"/>
              </a:ext>
            </a:extLst>
          </p:cNvPr>
          <p:cNvSpPr>
            <a:spLocks noGrp="1"/>
          </p:cNvSpPr>
          <p:nvPr>
            <p:ph idx="1"/>
          </p:nvPr>
        </p:nvSpPr>
        <p:spPr/>
        <p:txBody>
          <a:bodyPr>
            <a:noAutofit/>
          </a:bodyPr>
          <a:lstStyle/>
          <a:p>
            <a:pPr marL="0" lvl="0" indent="0" algn="l" rtl="0">
              <a:spcBef>
                <a:spcPts val="0"/>
              </a:spcBef>
              <a:spcAft>
                <a:spcPts val="0"/>
              </a:spcAft>
              <a:buNone/>
            </a:pPr>
            <a:r>
              <a:rPr lang="en-US" sz="1400" b="1" dirty="0">
                <a:ea typeface="Times New Roman"/>
                <a:cs typeface="Times New Roman"/>
                <a:sym typeface="Times New Roman"/>
              </a:rPr>
              <a:t>Actions has the company highlighted to address the issues:</a:t>
            </a:r>
          </a:p>
          <a:p>
            <a:pPr marL="457200" lvl="0" indent="-304958" algn="l" rtl="0">
              <a:lnSpc>
                <a:spcPct val="150000"/>
              </a:lnSpc>
              <a:spcBef>
                <a:spcPts val="1200"/>
              </a:spcBef>
              <a:spcAft>
                <a:spcPts val="0"/>
              </a:spcAft>
              <a:buSzPct val="100000"/>
              <a:buFont typeface="Arial" panose="020B0604020202020204" pitchFamily="34" charset="0"/>
              <a:buChar char="•"/>
            </a:pPr>
            <a:r>
              <a:rPr lang="en-US" sz="1400" dirty="0">
                <a:ea typeface="Times New Roman"/>
                <a:cs typeface="Times New Roman"/>
                <a:sym typeface="Times New Roman"/>
              </a:rPr>
              <a:t>The company established a special committee to conduct an internal investigation, and the special committee also hired independent legal counsel and forensic accountants. The company subsequently suspended the </a:t>
            </a:r>
            <a:r>
              <a:rPr lang="en-US" altLang="zh-CN" sz="1400" dirty="0">
                <a:ea typeface="Times New Roman"/>
                <a:cs typeface="Times New Roman"/>
                <a:sym typeface="Times New Roman"/>
              </a:rPr>
              <a:t>COO </a:t>
            </a:r>
            <a:r>
              <a:rPr lang="en-US" sz="1400" dirty="0">
                <a:ea typeface="Times New Roman"/>
                <a:cs typeface="Times New Roman"/>
                <a:sym typeface="Times New Roman"/>
              </a:rPr>
              <a:t>- Mr. Jian Liu, and those employees suspected of misconduct based on the results of the investigation.</a:t>
            </a:r>
          </a:p>
          <a:p>
            <a:pPr marL="0" lvl="0" indent="0" algn="l" rtl="0">
              <a:lnSpc>
                <a:spcPct val="150000"/>
              </a:lnSpc>
              <a:spcBef>
                <a:spcPts val="0"/>
              </a:spcBef>
              <a:spcAft>
                <a:spcPts val="0"/>
              </a:spcAft>
              <a:buNone/>
            </a:pPr>
            <a:r>
              <a:rPr lang="en-US" altLang="zh-CN" sz="1400" b="1" dirty="0">
                <a:ea typeface="Times New Roman"/>
                <a:cs typeface="Times New Roman"/>
                <a:sym typeface="Times New Roman"/>
              </a:rPr>
              <a:t>Additional actions should management have taken</a:t>
            </a:r>
            <a:r>
              <a:rPr lang="en-US" sz="1400" b="1" dirty="0">
                <a:ea typeface="Times New Roman"/>
                <a:cs typeface="Times New Roman"/>
                <a:sym typeface="Times New Roman"/>
              </a:rPr>
              <a:t>:</a:t>
            </a:r>
          </a:p>
          <a:p>
            <a:pPr marL="437992" indent="-285750">
              <a:lnSpc>
                <a:spcPct val="150000"/>
              </a:lnSpc>
              <a:spcBef>
                <a:spcPts val="0"/>
              </a:spcBef>
              <a:spcAft>
                <a:spcPts val="0"/>
              </a:spcAft>
              <a:buFont typeface="Arial" panose="020B0604020202020204" pitchFamily="34" charset="0"/>
              <a:buChar char="•"/>
            </a:pPr>
            <a:r>
              <a:rPr lang="en-US" altLang="zh-CN" sz="1400" dirty="0">
                <a:ea typeface="Times New Roman"/>
                <a:cs typeface="Times New Roman"/>
                <a:sym typeface="Times New Roman"/>
              </a:rPr>
              <a:t>Sine there was such a major problem, several other executives were more or less responsible, especially the CRO and the CEO. If the CRO and the CEO were aware, then they acquiesced to the data fraud; if they were not aware, then they were not competent and the company had huge loopholes that needed a series of improvements.</a:t>
            </a:r>
          </a:p>
          <a:p>
            <a:pPr marL="437992" indent="-285750">
              <a:lnSpc>
                <a:spcPct val="150000"/>
              </a:lnSpc>
              <a:spcBef>
                <a:spcPts val="0"/>
              </a:spcBef>
              <a:spcAft>
                <a:spcPts val="0"/>
              </a:spcAft>
              <a:buFont typeface="Arial" panose="020B0604020202020204" pitchFamily="34" charset="0"/>
              <a:buChar char="•"/>
            </a:pPr>
            <a:endParaRPr lang="en-US" sz="1400" dirty="0">
              <a:effectLst/>
              <a:ea typeface="DengXian" panose="02010600030101010101" pitchFamily="2" charset="-122"/>
              <a:cs typeface="Times New Roman"/>
              <a:sym typeface="Times New Roman"/>
            </a:endParaRPr>
          </a:p>
          <a:p>
            <a:pPr marL="0" indent="0">
              <a:spcBef>
                <a:spcPts val="0"/>
              </a:spcBef>
              <a:spcAft>
                <a:spcPts val="0"/>
              </a:spcAft>
              <a:buFont typeface="Tw Cen MT" panose="020B0602020104020603" pitchFamily="34" charset="0"/>
              <a:buNone/>
            </a:pPr>
            <a:r>
              <a:rPr lang="en-US" sz="1400" b="1" dirty="0">
                <a:ea typeface="Times New Roman"/>
                <a:cs typeface="Times New Roman"/>
                <a:sym typeface="Times New Roman"/>
              </a:rPr>
              <a:t>Do you think the accounting controversy could have been avoided? </a:t>
            </a:r>
          </a:p>
          <a:p>
            <a:pPr marL="457200" indent="-304958">
              <a:lnSpc>
                <a:spcPct val="150000"/>
              </a:lnSpc>
              <a:spcBef>
                <a:spcPts val="1200"/>
              </a:spcBef>
              <a:spcAft>
                <a:spcPts val="0"/>
              </a:spcAft>
              <a:buFont typeface="Arial" panose="020B0604020202020204" pitchFamily="34" charset="0"/>
              <a:buChar char="•"/>
            </a:pPr>
            <a:r>
              <a:rPr lang="en-US" sz="1400" dirty="0">
                <a:ea typeface="Times New Roman"/>
                <a:cs typeface="Times New Roman"/>
                <a:sym typeface="Times New Roman"/>
              </a:rPr>
              <a:t>We think this situation could certainly have been avoided. In fact, it is a rather outrageous situation. Generally speaking, there can be some degree of manipulation of statements, such as understate and overstate certain items, but outright fabrication of data to the extent that Luckin Coffee does is very rare.</a:t>
            </a:r>
            <a:endParaRPr lang="en-US" sz="1400" dirty="0">
              <a:ea typeface="DengXian" panose="02010600030101010101" pitchFamily="2" charset="-122"/>
              <a:cs typeface="Times New Roman" panose="02020603050405020304" pitchFamily="18" charset="0"/>
            </a:endParaRPr>
          </a:p>
          <a:p>
            <a:pPr marL="152242" indent="0">
              <a:lnSpc>
                <a:spcPct val="150000"/>
              </a:lnSpc>
              <a:spcBef>
                <a:spcPts val="0"/>
              </a:spcBef>
              <a:spcAft>
                <a:spcPts val="0"/>
              </a:spcAft>
              <a:buNone/>
            </a:pPr>
            <a:endParaRPr lang="en-US" sz="1400" dirty="0">
              <a:effectLst/>
              <a:ea typeface="DengXian" panose="02010600030101010101" pitchFamily="2" charset="-122"/>
              <a:cs typeface="Times New Roman" panose="02020603050405020304" pitchFamily="18" charset="0"/>
            </a:endParaRPr>
          </a:p>
        </p:txBody>
      </p:sp>
      <p:sp>
        <p:nvSpPr>
          <p:cNvPr id="4" name="Date Placeholder 3">
            <a:extLst>
              <a:ext uri="{FF2B5EF4-FFF2-40B4-BE49-F238E27FC236}">
                <a16:creationId xmlns:a16="http://schemas.microsoft.com/office/drawing/2014/main" id="{32F9A8E7-28C8-4926-8DE5-AF969A032A27}"/>
              </a:ext>
            </a:extLst>
          </p:cNvPr>
          <p:cNvSpPr>
            <a:spLocks noGrp="1"/>
          </p:cNvSpPr>
          <p:nvPr>
            <p:ph type="dt" sz="half" idx="10"/>
          </p:nvPr>
        </p:nvSpPr>
        <p:spPr/>
        <p:txBody>
          <a:bodyPr/>
          <a:lstStyle/>
          <a:p>
            <a:fld id="{BD7EFD6F-A0CD-412C-AC68-969B2BB6E5E9}" type="datetime1">
              <a:rPr lang="en-US" noProof="0" smtClean="0"/>
              <a:t>4/12/2022</a:t>
            </a:fld>
            <a:endParaRPr lang="en-US" noProof="0" dirty="0"/>
          </a:p>
        </p:txBody>
      </p:sp>
      <p:sp>
        <p:nvSpPr>
          <p:cNvPr id="5" name="Slide Number Placeholder 4">
            <a:extLst>
              <a:ext uri="{FF2B5EF4-FFF2-40B4-BE49-F238E27FC236}">
                <a16:creationId xmlns:a16="http://schemas.microsoft.com/office/drawing/2014/main" id="{0EA24EC9-6D67-496A-B4B6-EF9D6AFD0BC7}"/>
              </a:ext>
            </a:extLst>
          </p:cNvPr>
          <p:cNvSpPr>
            <a:spLocks noGrp="1"/>
          </p:cNvSpPr>
          <p:nvPr>
            <p:ph type="sldNum" sz="quarter" idx="12"/>
          </p:nvPr>
        </p:nvSpPr>
        <p:spPr/>
        <p:txBody>
          <a:bodyPr/>
          <a:lstStyle/>
          <a:p>
            <a:fld id="{5D99DD2A-B520-4620-9B43-64B657BA2D42}" type="slidenum">
              <a:rPr lang="en-US" noProof="0" smtClean="0"/>
              <a:t>5</a:t>
            </a:fld>
            <a:endParaRPr lang="en-US" noProof="0" dirty="0"/>
          </a:p>
        </p:txBody>
      </p:sp>
    </p:spTree>
    <p:extLst>
      <p:ext uri="{BB962C8B-B14F-4D97-AF65-F5344CB8AC3E}">
        <p14:creationId xmlns:p14="http://schemas.microsoft.com/office/powerpoint/2010/main" val="196287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E4B6-A8AA-4210-9B38-FE892AF663C2}"/>
              </a:ext>
            </a:extLst>
          </p:cNvPr>
          <p:cNvSpPr>
            <a:spLocks noGrp="1"/>
          </p:cNvSpPr>
          <p:nvPr>
            <p:ph type="title"/>
          </p:nvPr>
        </p:nvSpPr>
        <p:spPr/>
        <p:txBody>
          <a:bodyPr/>
          <a:lstStyle/>
          <a:p>
            <a:r>
              <a:rPr lang="en-IN" dirty="0"/>
              <a:t>Operational failure</a:t>
            </a:r>
          </a:p>
        </p:txBody>
      </p:sp>
      <p:sp>
        <p:nvSpPr>
          <p:cNvPr id="3" name="Text Placeholder 2">
            <a:extLst>
              <a:ext uri="{FF2B5EF4-FFF2-40B4-BE49-F238E27FC236}">
                <a16:creationId xmlns:a16="http://schemas.microsoft.com/office/drawing/2014/main" id="{08FD4FAF-1FA7-4D0A-94F9-1A0C323E816A}"/>
              </a:ext>
            </a:extLst>
          </p:cNvPr>
          <p:cNvSpPr>
            <a:spLocks noGrp="1"/>
          </p:cNvSpPr>
          <p:nvPr>
            <p:ph type="body" idx="1"/>
          </p:nvPr>
        </p:nvSpPr>
        <p:spPr/>
        <p:txBody>
          <a:bodyPr/>
          <a:lstStyle/>
          <a:p>
            <a:r>
              <a:rPr lang="en-IN" dirty="0"/>
              <a:t>Three lines of defense</a:t>
            </a:r>
          </a:p>
        </p:txBody>
      </p:sp>
      <p:sp>
        <p:nvSpPr>
          <p:cNvPr id="4" name="Content Placeholder 3">
            <a:extLst>
              <a:ext uri="{FF2B5EF4-FFF2-40B4-BE49-F238E27FC236}">
                <a16:creationId xmlns:a16="http://schemas.microsoft.com/office/drawing/2014/main" id="{55694817-8F24-42E1-8571-06AF831919D5}"/>
              </a:ext>
            </a:extLst>
          </p:cNvPr>
          <p:cNvSpPr>
            <a:spLocks noGrp="1"/>
          </p:cNvSpPr>
          <p:nvPr>
            <p:ph sz="half" idx="2"/>
          </p:nvPr>
        </p:nvSpPr>
        <p:spPr/>
        <p:txBody>
          <a:bodyPr>
            <a:normAutofit fontScale="85000" lnSpcReduction="10000"/>
          </a:bodyPr>
          <a:lstStyle/>
          <a:p>
            <a:pPr algn="l"/>
            <a:endParaRPr lang="en-IN" sz="1800" b="0" i="0" u="none" strike="noStrike" baseline="0" dirty="0"/>
          </a:p>
          <a:p>
            <a:r>
              <a:rPr lang="en-US" sz="1800" b="0" i="0" u="sng" strike="noStrike" baseline="0" dirty="0"/>
              <a:t>1st LOD:</a:t>
            </a:r>
            <a:r>
              <a:rPr lang="en-US" sz="1800" b="0" i="0" strike="noStrike" baseline="0" dirty="0"/>
              <a:t> </a:t>
            </a:r>
            <a:r>
              <a:rPr lang="en-US" sz="1800" b="0" i="0" u="none" strike="noStrike" baseline="0" dirty="0"/>
              <a:t>Lies with the business, integrity and accuracy of data were comprised</a:t>
            </a:r>
            <a:endParaRPr lang="en-IN" sz="1800" b="0" i="0" u="none" strike="noStrike" baseline="0" dirty="0"/>
          </a:p>
          <a:p>
            <a:r>
              <a:rPr lang="en-US" sz="1800" b="0" i="0" u="sng" strike="noStrike" baseline="0" dirty="0"/>
              <a:t>2nd LOD:</a:t>
            </a:r>
            <a:r>
              <a:rPr lang="en-US" sz="1800" b="0" i="0" strike="noStrike" baseline="0" dirty="0"/>
              <a:t> </a:t>
            </a:r>
            <a:r>
              <a:rPr lang="en-US" sz="1800" b="0" i="0" u="none" strike="noStrike" baseline="0" dirty="0"/>
              <a:t>Lies with internal management, either accidentally or intentionally failed to test and challenge these fabricated financial and operating numbers. </a:t>
            </a:r>
            <a:endParaRPr lang="en-IN" sz="1800" b="0" i="0" u="none" strike="noStrike" baseline="0" dirty="0"/>
          </a:p>
          <a:p>
            <a:r>
              <a:rPr lang="en-US" sz="1800" b="0" i="0" u="sng" strike="noStrike" baseline="0" dirty="0"/>
              <a:t>3rd LOD:</a:t>
            </a:r>
            <a:r>
              <a:rPr lang="en-US" sz="1800" b="0" i="0" strike="noStrike" baseline="0" dirty="0"/>
              <a:t> </a:t>
            </a:r>
            <a:r>
              <a:rPr lang="en-US" sz="1800" b="0" i="0" u="none" strike="noStrike" baseline="0" dirty="0"/>
              <a:t>Lies with internal audit, no issues were raised by internal audit on practices followed in the firm, neither it could identify any of the accusations stated in the anonymous report. </a:t>
            </a:r>
          </a:p>
          <a:p>
            <a:pPr marL="0" indent="0">
              <a:buNone/>
            </a:pPr>
            <a:endParaRPr lang="en-US" sz="1800" b="0" i="0" u="none" strike="noStrike" baseline="0" dirty="0">
              <a:solidFill>
                <a:srgbClr val="0E0E3E"/>
              </a:solidFill>
            </a:endParaRPr>
          </a:p>
          <a:p>
            <a:endParaRPr lang="en-US" sz="1800" b="0" i="0" u="none" strike="noStrike" baseline="0" dirty="0">
              <a:solidFill>
                <a:srgbClr val="000000"/>
              </a:solidFill>
            </a:endParaRPr>
          </a:p>
          <a:p>
            <a:endParaRPr lang="en-IN" dirty="0"/>
          </a:p>
        </p:txBody>
      </p:sp>
      <p:sp>
        <p:nvSpPr>
          <p:cNvPr id="5" name="Text Placeholder 4">
            <a:extLst>
              <a:ext uri="{FF2B5EF4-FFF2-40B4-BE49-F238E27FC236}">
                <a16:creationId xmlns:a16="http://schemas.microsoft.com/office/drawing/2014/main" id="{66E77271-5120-4BF8-9083-C05A7119D1D5}"/>
              </a:ext>
            </a:extLst>
          </p:cNvPr>
          <p:cNvSpPr>
            <a:spLocks noGrp="1"/>
          </p:cNvSpPr>
          <p:nvPr>
            <p:ph type="body" sz="quarter" idx="3"/>
          </p:nvPr>
        </p:nvSpPr>
        <p:spPr/>
        <p:txBody>
          <a:bodyPr/>
          <a:lstStyle/>
          <a:p>
            <a:r>
              <a:rPr lang="en-IN" dirty="0"/>
              <a:t>Key Risks</a:t>
            </a:r>
          </a:p>
        </p:txBody>
      </p:sp>
      <p:sp>
        <p:nvSpPr>
          <p:cNvPr id="6" name="Content Placeholder 5">
            <a:extLst>
              <a:ext uri="{FF2B5EF4-FFF2-40B4-BE49-F238E27FC236}">
                <a16:creationId xmlns:a16="http://schemas.microsoft.com/office/drawing/2014/main" id="{4486F98D-7CEE-4EA9-AF61-90534D668F62}"/>
              </a:ext>
            </a:extLst>
          </p:cNvPr>
          <p:cNvSpPr>
            <a:spLocks noGrp="1"/>
          </p:cNvSpPr>
          <p:nvPr>
            <p:ph sz="quarter" idx="4"/>
          </p:nvPr>
        </p:nvSpPr>
        <p:spPr/>
        <p:txBody>
          <a:bodyPr>
            <a:normAutofit fontScale="85000" lnSpcReduction="10000"/>
          </a:bodyPr>
          <a:lstStyle/>
          <a:p>
            <a:pPr algn="l"/>
            <a:endParaRPr lang="en-IN" sz="1800" b="0" i="0" u="none" strike="noStrike" baseline="0" dirty="0">
              <a:solidFill>
                <a:srgbClr val="000000"/>
              </a:solidFill>
            </a:endParaRPr>
          </a:p>
          <a:p>
            <a:r>
              <a:rPr lang="en-US" sz="1800" b="0" i="0" u="none" strike="noStrike" baseline="0" dirty="0"/>
              <a:t>Inadequate accounting and financial reporting procedures. </a:t>
            </a:r>
          </a:p>
          <a:p>
            <a:r>
              <a:rPr lang="en-US" dirty="0"/>
              <a:t>L</a:t>
            </a:r>
            <a:r>
              <a:rPr lang="en-US" sz="1800" b="0" i="0" u="none" strike="noStrike" baseline="0" dirty="0"/>
              <a:t>ack of adequate controls, and policies to monitor accesses to data for financial reporting. </a:t>
            </a:r>
          </a:p>
          <a:p>
            <a:r>
              <a:rPr lang="en-US" dirty="0"/>
              <a:t>O</a:t>
            </a:r>
            <a:r>
              <a:rPr lang="en-US" sz="1800" b="0" i="0" u="none" strike="noStrike" baseline="0" dirty="0"/>
              <a:t>perational human resources risk </a:t>
            </a:r>
          </a:p>
          <a:p>
            <a:r>
              <a:rPr lang="en-US" sz="1800" b="0" i="0" u="none" strike="noStrike" baseline="0" dirty="0"/>
              <a:t>Reputational Risk</a:t>
            </a:r>
          </a:p>
          <a:p>
            <a:endParaRPr lang="en-IN" dirty="0"/>
          </a:p>
        </p:txBody>
      </p:sp>
      <p:sp>
        <p:nvSpPr>
          <p:cNvPr id="9" name="Date Placeholder 8">
            <a:extLst>
              <a:ext uri="{FF2B5EF4-FFF2-40B4-BE49-F238E27FC236}">
                <a16:creationId xmlns:a16="http://schemas.microsoft.com/office/drawing/2014/main" id="{2A1060DF-54B9-4811-BBED-0D675F834435}"/>
              </a:ext>
            </a:extLst>
          </p:cNvPr>
          <p:cNvSpPr>
            <a:spLocks noGrp="1"/>
          </p:cNvSpPr>
          <p:nvPr>
            <p:ph type="dt" sz="half" idx="10"/>
          </p:nvPr>
        </p:nvSpPr>
        <p:spPr/>
        <p:txBody>
          <a:bodyPr/>
          <a:lstStyle/>
          <a:p>
            <a:fld id="{5E90F58A-0B7D-4DC2-8BC5-6E255F51CF1E}" type="datetime1">
              <a:rPr lang="en-US" noProof="0" smtClean="0"/>
              <a:t>4/12/2022</a:t>
            </a:fld>
            <a:endParaRPr lang="en-US" noProof="0" dirty="0"/>
          </a:p>
        </p:txBody>
      </p:sp>
      <p:sp>
        <p:nvSpPr>
          <p:cNvPr id="10" name="Slide Number Placeholder 9">
            <a:extLst>
              <a:ext uri="{FF2B5EF4-FFF2-40B4-BE49-F238E27FC236}">
                <a16:creationId xmlns:a16="http://schemas.microsoft.com/office/drawing/2014/main" id="{2B56D872-33D1-4401-B473-1D3818DCCBE4}"/>
              </a:ext>
            </a:extLst>
          </p:cNvPr>
          <p:cNvSpPr>
            <a:spLocks noGrp="1"/>
          </p:cNvSpPr>
          <p:nvPr>
            <p:ph type="sldNum" sz="quarter" idx="12"/>
          </p:nvPr>
        </p:nvSpPr>
        <p:spPr/>
        <p:txBody>
          <a:bodyPr/>
          <a:lstStyle/>
          <a:p>
            <a:fld id="{5D99DD2A-B520-4620-9B43-64B657BA2D42}" type="slidenum">
              <a:rPr lang="en-US" noProof="0" smtClean="0"/>
              <a:t>6</a:t>
            </a:fld>
            <a:endParaRPr lang="en-US" noProof="0" dirty="0"/>
          </a:p>
        </p:txBody>
      </p:sp>
    </p:spTree>
    <p:extLst>
      <p:ext uri="{BB962C8B-B14F-4D97-AF65-F5344CB8AC3E}">
        <p14:creationId xmlns:p14="http://schemas.microsoft.com/office/powerpoint/2010/main" val="127345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20B2B7-12EA-4A88-806B-5885EF6FA0A4}"/>
              </a:ext>
            </a:extLst>
          </p:cNvPr>
          <p:cNvSpPr>
            <a:spLocks noGrp="1"/>
          </p:cNvSpPr>
          <p:nvPr>
            <p:ph type="title"/>
          </p:nvPr>
        </p:nvSpPr>
        <p:spPr/>
        <p:txBody>
          <a:bodyPr/>
          <a:lstStyle/>
          <a:p>
            <a:r>
              <a:rPr lang="en-IN" dirty="0"/>
              <a:t>Stock Performance</a:t>
            </a:r>
          </a:p>
        </p:txBody>
      </p:sp>
      <p:sp>
        <p:nvSpPr>
          <p:cNvPr id="8" name="Text Placeholder 7">
            <a:extLst>
              <a:ext uri="{FF2B5EF4-FFF2-40B4-BE49-F238E27FC236}">
                <a16:creationId xmlns:a16="http://schemas.microsoft.com/office/drawing/2014/main" id="{0E4025BF-992C-4510-930D-4D985FC0F025}"/>
              </a:ext>
            </a:extLst>
          </p:cNvPr>
          <p:cNvSpPr>
            <a:spLocks noGrp="1"/>
          </p:cNvSpPr>
          <p:nvPr>
            <p:ph type="body" idx="1"/>
          </p:nvPr>
        </p:nvSpPr>
        <p:spPr>
          <a:xfrm>
            <a:off x="481157" y="1869599"/>
            <a:ext cx="5202071" cy="916228"/>
          </a:xfrm>
        </p:spPr>
        <p:txBody>
          <a:bodyPr/>
          <a:lstStyle/>
          <a:p>
            <a:r>
              <a:rPr lang="en-IN" dirty="0"/>
              <a:t>Compared to U.S. Stock Market</a:t>
            </a:r>
          </a:p>
        </p:txBody>
      </p:sp>
      <p:pic>
        <p:nvPicPr>
          <p:cNvPr id="13" name="Content Placeholder 12">
            <a:extLst>
              <a:ext uri="{FF2B5EF4-FFF2-40B4-BE49-F238E27FC236}">
                <a16:creationId xmlns:a16="http://schemas.microsoft.com/office/drawing/2014/main" id="{91F3E983-3835-4A9A-BAE8-17E9C0EA1B32}"/>
              </a:ext>
            </a:extLst>
          </p:cNvPr>
          <p:cNvPicPr>
            <a:picLocks noGrp="1" noChangeAspect="1"/>
          </p:cNvPicPr>
          <p:nvPr>
            <p:ph sz="half" idx="2"/>
          </p:nvPr>
        </p:nvPicPr>
        <p:blipFill>
          <a:blip r:embed="rId2"/>
          <a:stretch>
            <a:fillRect/>
          </a:stretch>
        </p:blipFill>
        <p:spPr>
          <a:xfrm>
            <a:off x="649561" y="2870200"/>
            <a:ext cx="4865432" cy="2916238"/>
          </a:xfrm>
          <a:prstGeom prst="rect">
            <a:avLst/>
          </a:prstGeom>
        </p:spPr>
      </p:pic>
      <p:sp>
        <p:nvSpPr>
          <p:cNvPr id="10" name="Text Placeholder 9">
            <a:extLst>
              <a:ext uri="{FF2B5EF4-FFF2-40B4-BE49-F238E27FC236}">
                <a16:creationId xmlns:a16="http://schemas.microsoft.com/office/drawing/2014/main" id="{616727EC-04AA-45B8-92C3-741F280F0415}"/>
              </a:ext>
            </a:extLst>
          </p:cNvPr>
          <p:cNvSpPr>
            <a:spLocks noGrp="1"/>
          </p:cNvSpPr>
          <p:nvPr>
            <p:ph type="body" sz="quarter" idx="3"/>
          </p:nvPr>
        </p:nvSpPr>
        <p:spPr>
          <a:xfrm>
            <a:off x="6093628" y="1869599"/>
            <a:ext cx="5228444" cy="916228"/>
          </a:xfrm>
        </p:spPr>
        <p:txBody>
          <a:bodyPr/>
          <a:lstStyle/>
          <a:p>
            <a:r>
              <a:rPr lang="en-IN" dirty="0"/>
              <a:t>Compared to competitor</a:t>
            </a:r>
          </a:p>
        </p:txBody>
      </p:sp>
      <p:pic>
        <p:nvPicPr>
          <p:cNvPr id="15" name="Content Placeholder 14" descr="Chart, line chart&#10;&#10;Description automatically generated">
            <a:extLst>
              <a:ext uri="{FF2B5EF4-FFF2-40B4-BE49-F238E27FC236}">
                <a16:creationId xmlns:a16="http://schemas.microsoft.com/office/drawing/2014/main" id="{1035A5FD-2361-4E6D-AC88-0FEDB2B85E2B}"/>
              </a:ext>
            </a:extLst>
          </p:cNvPr>
          <p:cNvPicPr>
            <a:picLocks noGrp="1" noChangeAspect="1"/>
          </p:cNvPicPr>
          <p:nvPr>
            <p:ph sz="quarter" idx="4"/>
          </p:nvPr>
        </p:nvPicPr>
        <p:blipFill>
          <a:blip r:embed="rId3"/>
          <a:stretch>
            <a:fillRect/>
          </a:stretch>
        </p:blipFill>
        <p:spPr>
          <a:xfrm>
            <a:off x="6642617" y="2870200"/>
            <a:ext cx="4833414" cy="2938690"/>
          </a:xfrm>
          <a:prstGeom prst="rect">
            <a:avLst/>
          </a:prstGeom>
        </p:spPr>
      </p:pic>
      <p:sp>
        <p:nvSpPr>
          <p:cNvPr id="18" name="Date Placeholder 17">
            <a:extLst>
              <a:ext uri="{FF2B5EF4-FFF2-40B4-BE49-F238E27FC236}">
                <a16:creationId xmlns:a16="http://schemas.microsoft.com/office/drawing/2014/main" id="{20A2CDA9-2040-4D53-9117-6C5FB3834FE0}"/>
              </a:ext>
            </a:extLst>
          </p:cNvPr>
          <p:cNvSpPr>
            <a:spLocks noGrp="1"/>
          </p:cNvSpPr>
          <p:nvPr>
            <p:ph type="dt" sz="half" idx="10"/>
          </p:nvPr>
        </p:nvSpPr>
        <p:spPr/>
        <p:txBody>
          <a:bodyPr/>
          <a:lstStyle/>
          <a:p>
            <a:fld id="{04AC649C-E45D-42E9-A929-D61AAC64C9D3}" type="datetime1">
              <a:rPr lang="en-US" noProof="0" smtClean="0"/>
              <a:t>4/12/2022</a:t>
            </a:fld>
            <a:endParaRPr lang="en-US" noProof="0" dirty="0"/>
          </a:p>
        </p:txBody>
      </p:sp>
      <p:sp>
        <p:nvSpPr>
          <p:cNvPr id="19" name="Slide Number Placeholder 18">
            <a:extLst>
              <a:ext uri="{FF2B5EF4-FFF2-40B4-BE49-F238E27FC236}">
                <a16:creationId xmlns:a16="http://schemas.microsoft.com/office/drawing/2014/main" id="{B81E82CD-5FCF-4176-9B0B-3159BD0D9527}"/>
              </a:ext>
            </a:extLst>
          </p:cNvPr>
          <p:cNvSpPr>
            <a:spLocks noGrp="1"/>
          </p:cNvSpPr>
          <p:nvPr>
            <p:ph type="sldNum" sz="quarter" idx="12"/>
          </p:nvPr>
        </p:nvSpPr>
        <p:spPr/>
        <p:txBody>
          <a:bodyPr/>
          <a:lstStyle/>
          <a:p>
            <a:fld id="{5D99DD2A-B520-4620-9B43-64B657BA2D42}" type="slidenum">
              <a:rPr lang="en-US" noProof="0" smtClean="0"/>
              <a:t>7</a:t>
            </a:fld>
            <a:endParaRPr lang="en-US" noProof="0" dirty="0"/>
          </a:p>
        </p:txBody>
      </p:sp>
    </p:spTree>
    <p:extLst>
      <p:ext uri="{BB962C8B-B14F-4D97-AF65-F5344CB8AC3E}">
        <p14:creationId xmlns:p14="http://schemas.microsoft.com/office/powerpoint/2010/main" val="197714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82FD00-A8C8-480C-B5F7-83F70F0C36CB}"/>
              </a:ext>
            </a:extLst>
          </p:cNvPr>
          <p:cNvSpPr>
            <a:spLocks noGrp="1"/>
          </p:cNvSpPr>
          <p:nvPr>
            <p:ph type="title"/>
          </p:nvPr>
        </p:nvSpPr>
        <p:spPr/>
        <p:txBody>
          <a:bodyPr/>
          <a:lstStyle/>
          <a:p>
            <a:r>
              <a:rPr lang="en-IN" dirty="0"/>
              <a:t>Questions and Feedback</a:t>
            </a:r>
          </a:p>
        </p:txBody>
      </p:sp>
      <p:sp>
        <p:nvSpPr>
          <p:cNvPr id="11" name="Text Placeholder 10">
            <a:extLst>
              <a:ext uri="{FF2B5EF4-FFF2-40B4-BE49-F238E27FC236}">
                <a16:creationId xmlns:a16="http://schemas.microsoft.com/office/drawing/2014/main" id="{EA705889-28B1-4E1B-9411-5BF306AB07EE}"/>
              </a:ext>
            </a:extLst>
          </p:cNvPr>
          <p:cNvSpPr>
            <a:spLocks noGrp="1"/>
          </p:cNvSpPr>
          <p:nvPr>
            <p:ph type="body" sz="half" idx="2"/>
          </p:nvPr>
        </p:nvSpPr>
        <p:spPr>
          <a:xfrm>
            <a:off x="552450" y="3134307"/>
            <a:ext cx="3814235" cy="2709144"/>
          </a:xfrm>
        </p:spPr>
        <p:txBody>
          <a:bodyPr>
            <a:normAutofit lnSpcReduction="10000"/>
          </a:bodyPr>
          <a:lstStyle/>
          <a:p>
            <a:r>
              <a:rPr lang="en-IN" sz="1400" dirty="0"/>
              <a:t> </a:t>
            </a:r>
            <a:r>
              <a:rPr lang="en-IN" sz="1400" b="1" dirty="0"/>
              <a:t>DONGYE LIU </a:t>
            </a:r>
          </a:p>
          <a:p>
            <a:r>
              <a:rPr lang="en-IN" sz="1400" dirty="0"/>
              <a:t>&lt;</a:t>
            </a:r>
            <a:r>
              <a:rPr lang="en-IN" sz="1400" b="0" i="0" dirty="0">
                <a:effectLst/>
              </a:rPr>
              <a:t>dl3386@columbia.edu</a:t>
            </a:r>
            <a:r>
              <a:rPr lang="en-IN" sz="1400" dirty="0"/>
              <a:t>&gt;</a:t>
            </a:r>
          </a:p>
          <a:p>
            <a:r>
              <a:rPr lang="en-IN" sz="1400" dirty="0"/>
              <a:t> </a:t>
            </a:r>
            <a:r>
              <a:rPr lang="en-IN" sz="1400" b="1" dirty="0"/>
              <a:t>TIAN WU </a:t>
            </a:r>
          </a:p>
          <a:p>
            <a:r>
              <a:rPr lang="en-IN" sz="1400" dirty="0"/>
              <a:t>&lt;</a:t>
            </a:r>
            <a:r>
              <a:rPr lang="en-IN" sz="1400" b="0" i="0" dirty="0">
                <a:effectLst/>
              </a:rPr>
              <a:t>tw2831@columbia.edu</a:t>
            </a:r>
            <a:r>
              <a:rPr lang="en-IN" sz="1400" dirty="0"/>
              <a:t>&gt;</a:t>
            </a:r>
          </a:p>
          <a:p>
            <a:r>
              <a:rPr lang="en-IN" sz="1400" dirty="0"/>
              <a:t> </a:t>
            </a:r>
            <a:r>
              <a:rPr lang="en-IN" sz="1400" b="1" dirty="0"/>
              <a:t>YOGESH ROHRA </a:t>
            </a:r>
          </a:p>
          <a:p>
            <a:r>
              <a:rPr lang="en-IN" sz="1400" dirty="0"/>
              <a:t>&lt;</a:t>
            </a:r>
            <a:r>
              <a:rPr lang="en-IN" sz="1400" b="0" i="0" dirty="0">
                <a:effectLst/>
              </a:rPr>
              <a:t>yar2115@columbia.edu</a:t>
            </a:r>
            <a:r>
              <a:rPr lang="en-IN" sz="1400" dirty="0"/>
              <a:t>&gt;</a:t>
            </a:r>
          </a:p>
          <a:p>
            <a:r>
              <a:rPr lang="en-IN" sz="1400" dirty="0"/>
              <a:t> </a:t>
            </a:r>
            <a:r>
              <a:rPr lang="en-IN" sz="1400" b="1" dirty="0"/>
              <a:t>ZHUOCHENG KONG </a:t>
            </a:r>
          </a:p>
          <a:p>
            <a:r>
              <a:rPr lang="en-IN" sz="1400" dirty="0"/>
              <a:t>&lt;</a:t>
            </a:r>
            <a:r>
              <a:rPr lang="en-IN" sz="1400" b="0" i="0" dirty="0">
                <a:effectLst/>
              </a:rPr>
              <a:t>zk2252@columbia.edu</a:t>
            </a:r>
            <a:r>
              <a:rPr lang="en-IN" sz="1400" dirty="0"/>
              <a:t>&gt;</a:t>
            </a:r>
          </a:p>
          <a:p>
            <a:endParaRPr lang="en-IN" sz="1400" dirty="0"/>
          </a:p>
        </p:txBody>
      </p:sp>
      <p:pic>
        <p:nvPicPr>
          <p:cNvPr id="21" name="Content Placeholder 20" descr="A group of people sitting around a table with papers and a computer&#10;&#10;Description automatically generated with medium confidence">
            <a:extLst>
              <a:ext uri="{FF2B5EF4-FFF2-40B4-BE49-F238E27FC236}">
                <a16:creationId xmlns:a16="http://schemas.microsoft.com/office/drawing/2014/main" id="{6E17B1CB-4AE3-42CC-AA3C-74AC6DF3C909}"/>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648200" y="0"/>
            <a:ext cx="7543800" cy="6858000"/>
          </a:xfrm>
        </p:spPr>
      </p:pic>
    </p:spTree>
    <p:extLst>
      <p:ext uri="{BB962C8B-B14F-4D97-AF65-F5344CB8AC3E}">
        <p14:creationId xmlns:p14="http://schemas.microsoft.com/office/powerpoint/2010/main" val="744678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60</TotalTime>
  <Words>680</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Corbel</vt:lpstr>
      <vt:lpstr>Tw Cen MT</vt:lpstr>
      <vt:lpstr>Celestial</vt:lpstr>
      <vt:lpstr>Luckin Coffee Accounting Controversy</vt:lpstr>
      <vt:lpstr>Luckin Coffee 2019 and 2020 annual report</vt:lpstr>
      <vt:lpstr>Luckin Coffee 2019 and 2020 annual report</vt:lpstr>
      <vt:lpstr>Press Release</vt:lpstr>
      <vt:lpstr>Press Release</vt:lpstr>
      <vt:lpstr>Operational failure</vt:lpstr>
      <vt:lpstr>Stock Performance</vt:lpstr>
      <vt:lpstr>Questions and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Yogesh Rohra</dc:creator>
  <cp:lastModifiedBy>Yogesh Rohra</cp:lastModifiedBy>
  <cp:revision>16</cp:revision>
  <dcterms:created xsi:type="dcterms:W3CDTF">2022-04-12T09:56:55Z</dcterms:created>
  <dcterms:modified xsi:type="dcterms:W3CDTF">2022-04-12T10:57:32Z</dcterms:modified>
</cp:coreProperties>
</file>