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8C2FDD-AFBE-4BC0-99FE-A5DF7D25DA9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86427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C2FDD-AFBE-4BC0-99FE-A5DF7D25DA9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294340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C2FDD-AFBE-4BC0-99FE-A5DF7D25DA9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415114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C2FDD-AFBE-4BC0-99FE-A5DF7D25DA9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203892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8C2FDD-AFBE-4BC0-99FE-A5DF7D25DA9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328931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8C2FDD-AFBE-4BC0-99FE-A5DF7D25DA9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4331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8C2FDD-AFBE-4BC0-99FE-A5DF7D25DA9B}"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166891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8C2FDD-AFBE-4BC0-99FE-A5DF7D25DA9B}"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67814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C2FDD-AFBE-4BC0-99FE-A5DF7D25DA9B}"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288203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8C2FDD-AFBE-4BC0-99FE-A5DF7D25DA9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82345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8C2FDD-AFBE-4BC0-99FE-A5DF7D25DA9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47311-54E6-4F39-B837-EB251EEB89EE}" type="slidenum">
              <a:rPr lang="en-US" smtClean="0"/>
              <a:t>‹#›</a:t>
            </a:fld>
            <a:endParaRPr lang="en-US"/>
          </a:p>
        </p:txBody>
      </p:sp>
    </p:spTree>
    <p:extLst>
      <p:ext uri="{BB962C8B-B14F-4D97-AF65-F5344CB8AC3E}">
        <p14:creationId xmlns:p14="http://schemas.microsoft.com/office/powerpoint/2010/main" val="393822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C2FDD-AFBE-4BC0-99FE-A5DF7D25DA9B}"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47311-54E6-4F39-B837-EB251EEB89EE}" type="slidenum">
              <a:rPr lang="en-US" smtClean="0"/>
              <a:t>‹#›</a:t>
            </a:fld>
            <a:endParaRPr lang="en-US"/>
          </a:p>
        </p:txBody>
      </p:sp>
    </p:spTree>
    <p:extLst>
      <p:ext uri="{BB962C8B-B14F-4D97-AF65-F5344CB8AC3E}">
        <p14:creationId xmlns:p14="http://schemas.microsoft.com/office/powerpoint/2010/main" val="3788615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Specification Methods</a:t>
            </a:r>
            <a:endParaRPr lang="en-US" dirty="0"/>
          </a:p>
        </p:txBody>
      </p:sp>
    </p:spTree>
    <p:extLst>
      <p:ext uri="{BB962C8B-B14F-4D97-AF65-F5344CB8AC3E}">
        <p14:creationId xmlns:p14="http://schemas.microsoft.com/office/powerpoint/2010/main" val="110072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u="sng" dirty="0" smtClean="0"/>
              <a:t>PRECONDITION</a:t>
            </a:r>
            <a:endParaRPr lang="en-US" u="sng" dirty="0"/>
          </a:p>
        </p:txBody>
      </p:sp>
      <p:sp>
        <p:nvSpPr>
          <p:cNvPr id="3" name="Content Placeholder 2"/>
          <p:cNvSpPr>
            <a:spLocks noGrp="1"/>
          </p:cNvSpPr>
          <p:nvPr>
            <p:ph idx="1"/>
          </p:nvPr>
        </p:nvSpPr>
        <p:spPr>
          <a:xfrm>
            <a:off x="838200" y="1246909"/>
            <a:ext cx="10515600" cy="4930054"/>
          </a:xfrm>
        </p:spPr>
        <p:txBody>
          <a:bodyPr/>
          <a:lstStyle/>
          <a:p>
            <a:pPr marL="0" indent="0">
              <a:buNone/>
            </a:pPr>
            <a:r>
              <a:rPr lang="en-US" dirty="0"/>
              <a:t> </a:t>
            </a:r>
            <a:r>
              <a:rPr lang="en-US" dirty="0" smtClean="0"/>
              <a:t>           </a:t>
            </a:r>
          </a:p>
          <a:p>
            <a:pPr marL="0" indent="0">
              <a:buNone/>
            </a:pPr>
            <a:r>
              <a:rPr lang="en-US" dirty="0" smtClean="0"/>
              <a:t>POP : ISEMPTY   --&gt;  FALSE           You cannot pop an empty stack</a:t>
            </a:r>
          </a:p>
          <a:p>
            <a:pPr marL="0" indent="0">
              <a:buNone/>
            </a:pPr>
            <a:endParaRPr lang="en-US" u="sng" dirty="0" smtClean="0"/>
          </a:p>
          <a:p>
            <a:pPr marL="0" indent="0">
              <a:buNone/>
            </a:pPr>
            <a:r>
              <a:rPr lang="en-US" u="sng" dirty="0" smtClean="0"/>
              <a:t> AXIOMS </a:t>
            </a:r>
            <a:r>
              <a:rPr lang="en-US" dirty="0" smtClean="0"/>
              <a:t>(Rules)       </a:t>
            </a:r>
          </a:p>
          <a:p>
            <a:r>
              <a:rPr lang="en-US" dirty="0" smtClean="0"/>
              <a:t>   ISEMPTY(NEWSTACK): -&gt; TRUE</a:t>
            </a:r>
          </a:p>
          <a:p>
            <a:r>
              <a:rPr lang="en-US" dirty="0" smtClean="0"/>
              <a:t>    POP(NEWSTACK) :-&gt;   ERROR</a:t>
            </a:r>
          </a:p>
          <a:p>
            <a:r>
              <a:rPr lang="en-US" dirty="0" smtClean="0"/>
              <a:t>    TOP(NEWSTACK): -&gt; ERROR</a:t>
            </a:r>
          </a:p>
          <a:p>
            <a:r>
              <a:rPr lang="en-US" dirty="0" smtClean="0"/>
              <a:t>    TOP( PUSH(NEWSTACK, G)) -&gt; G  </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751213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3" y="365126"/>
            <a:ext cx="11037277" cy="760289"/>
          </a:xfrm>
        </p:spPr>
        <p:txBody>
          <a:bodyPr/>
          <a:lstStyle/>
          <a:p>
            <a:r>
              <a:rPr lang="en-US" dirty="0" smtClean="0"/>
              <a:t>Algebraic Manipulations using Axioms</a:t>
            </a:r>
            <a:endParaRPr lang="en-US" dirty="0"/>
          </a:p>
        </p:txBody>
      </p:sp>
      <p:sp>
        <p:nvSpPr>
          <p:cNvPr id="3" name="Content Placeholder 2"/>
          <p:cNvSpPr>
            <a:spLocks noGrp="1"/>
          </p:cNvSpPr>
          <p:nvPr>
            <p:ph idx="1"/>
          </p:nvPr>
        </p:nvSpPr>
        <p:spPr>
          <a:xfrm>
            <a:off x="316523" y="1403594"/>
            <a:ext cx="11430000" cy="4351338"/>
          </a:xfrm>
        </p:spPr>
        <p:txBody>
          <a:bodyPr/>
          <a:lstStyle/>
          <a:p>
            <a:r>
              <a:rPr lang="en-US" dirty="0" smtClean="0"/>
              <a:t>top(pop(push(pop(push(push(pop(push(push(push(new, x1), x2), x3)), top(pop(push(push(new, x4), x5)))), x6)), x7)))</a:t>
            </a:r>
          </a:p>
          <a:p>
            <a:r>
              <a:rPr lang="en-US" dirty="0" smtClean="0"/>
              <a:t>Work this one out using Axioms of the Stack ADT!</a:t>
            </a:r>
          </a:p>
          <a:p>
            <a:pPr marL="0" indent="0">
              <a:buNone/>
            </a:pPr>
            <a:r>
              <a:rPr lang="en-US" dirty="0"/>
              <a:t> </a:t>
            </a:r>
            <a:r>
              <a:rPr lang="en-US" dirty="0" smtClean="0"/>
              <a:t>        - x4</a:t>
            </a:r>
          </a:p>
          <a:p>
            <a:r>
              <a:rPr lang="en-US" dirty="0" smtClean="0"/>
              <a:t>This is true no matter what representation of the stack that you choose to implement it.</a:t>
            </a:r>
          </a:p>
          <a:p>
            <a:endParaRPr lang="en-US" dirty="0"/>
          </a:p>
        </p:txBody>
      </p:sp>
    </p:spTree>
    <p:extLst>
      <p:ext uri="{BB962C8B-B14F-4D97-AF65-F5344CB8AC3E}">
        <p14:creationId xmlns:p14="http://schemas.microsoft.com/office/powerpoint/2010/main" val="1068027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5125"/>
            <a:ext cx="10515600" cy="830629"/>
          </a:xfrm>
        </p:spPr>
        <p:txBody>
          <a:bodyPr/>
          <a:lstStyle/>
          <a:p>
            <a:r>
              <a:rPr lang="en-US" dirty="0" smtClean="0"/>
              <a:t>Abstract Math to Concrete realizations</a:t>
            </a:r>
            <a:endParaRPr lang="en-US" dirty="0"/>
          </a:p>
        </p:txBody>
      </p:sp>
      <p:sp>
        <p:nvSpPr>
          <p:cNvPr id="3" name="Content Placeholder 2"/>
          <p:cNvSpPr>
            <a:spLocks noGrp="1"/>
          </p:cNvSpPr>
          <p:nvPr>
            <p:ph idx="1"/>
          </p:nvPr>
        </p:nvSpPr>
        <p:spPr>
          <a:xfrm>
            <a:off x="416169" y="1473932"/>
            <a:ext cx="10515600" cy="4351338"/>
          </a:xfrm>
        </p:spPr>
        <p:txBody>
          <a:bodyPr/>
          <a:lstStyle/>
          <a:p>
            <a:r>
              <a:rPr lang="en-US" dirty="0" smtClean="0"/>
              <a:t>ADTs to classes (module of OO design)</a:t>
            </a:r>
          </a:p>
          <a:p>
            <a:r>
              <a:rPr lang="en-US" dirty="0" smtClean="0"/>
              <a:t>Classes can be either of:</a:t>
            </a:r>
          </a:p>
          <a:p>
            <a:pPr marL="0" indent="0">
              <a:buNone/>
            </a:pPr>
            <a:r>
              <a:rPr lang="en-US" dirty="0"/>
              <a:t> </a:t>
            </a:r>
            <a:r>
              <a:rPr lang="en-US" dirty="0" smtClean="0"/>
              <a:t>  - Deferred (partially implemented or abstract)</a:t>
            </a:r>
          </a:p>
          <a:p>
            <a:pPr marL="0" indent="0">
              <a:buNone/>
            </a:pPr>
            <a:r>
              <a:rPr lang="en-US" dirty="0"/>
              <a:t> </a:t>
            </a:r>
            <a:r>
              <a:rPr lang="en-US" dirty="0" smtClean="0"/>
              <a:t>           - Useful in analysis and design</a:t>
            </a:r>
          </a:p>
          <a:p>
            <a:pPr marL="0" indent="0">
              <a:buNone/>
            </a:pPr>
            <a:r>
              <a:rPr lang="en-US" dirty="0"/>
              <a:t> </a:t>
            </a:r>
            <a:r>
              <a:rPr lang="en-US" dirty="0" smtClean="0"/>
              <a:t>  - Effective (fully implemented or concrete)</a:t>
            </a:r>
          </a:p>
          <a:p>
            <a:pPr marL="0" indent="0">
              <a:buNone/>
            </a:pPr>
            <a:r>
              <a:rPr lang="en-US" dirty="0"/>
              <a:t> </a:t>
            </a:r>
            <a:r>
              <a:rPr lang="en-US" dirty="0" smtClean="0"/>
              <a:t>           -  A must in implementation</a:t>
            </a:r>
          </a:p>
          <a:p>
            <a:pPr marL="0" indent="0">
              <a:buNone/>
            </a:pPr>
            <a:endParaRPr lang="en-US" dirty="0"/>
          </a:p>
        </p:txBody>
      </p:sp>
    </p:spTree>
    <p:extLst>
      <p:ext uri="{BB962C8B-B14F-4D97-AF65-F5344CB8AC3E}">
        <p14:creationId xmlns:p14="http://schemas.microsoft.com/office/powerpoint/2010/main" val="2733743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ADTs and Information Hiding</a:t>
            </a:r>
            <a:endParaRPr lang="en-US" dirty="0"/>
          </a:p>
        </p:txBody>
      </p:sp>
      <p:sp>
        <p:nvSpPr>
          <p:cNvPr id="3" name="Content Placeholder 2"/>
          <p:cNvSpPr>
            <a:spLocks noGrp="1"/>
          </p:cNvSpPr>
          <p:nvPr>
            <p:ph idx="1"/>
          </p:nvPr>
        </p:nvSpPr>
        <p:spPr>
          <a:xfrm>
            <a:off x="540327" y="1825625"/>
            <a:ext cx="10813473" cy="4351338"/>
          </a:xfrm>
        </p:spPr>
        <p:txBody>
          <a:bodyPr>
            <a:normAutofit lnSpcReduction="10000"/>
          </a:bodyPr>
          <a:lstStyle/>
          <a:p>
            <a:pPr marL="0" indent="0">
              <a:buNone/>
            </a:pPr>
            <a:r>
              <a:rPr lang="en-US" dirty="0" smtClean="0"/>
              <a:t>Public part:</a:t>
            </a:r>
          </a:p>
          <a:p>
            <a:pPr marL="0" indent="0">
              <a:buNone/>
            </a:pPr>
            <a:r>
              <a:rPr lang="en-US" dirty="0"/>
              <a:t> </a:t>
            </a:r>
            <a:r>
              <a:rPr lang="en-US" dirty="0" smtClean="0"/>
              <a:t>            ADT specification (E1)</a:t>
            </a:r>
          </a:p>
          <a:p>
            <a:pPr marL="0" indent="0">
              <a:buNone/>
            </a:pPr>
            <a:r>
              <a:rPr lang="en-US" dirty="0" smtClean="0"/>
              <a:t>Secret part:</a:t>
            </a:r>
          </a:p>
          <a:p>
            <a:pPr lvl="3"/>
            <a:r>
              <a:rPr lang="en-US" sz="2800" dirty="0" smtClean="0"/>
              <a:t>Choice of representation (E2)</a:t>
            </a:r>
          </a:p>
          <a:p>
            <a:pPr lvl="3"/>
            <a:r>
              <a:rPr lang="en-US" sz="2800" dirty="0"/>
              <a:t> </a:t>
            </a:r>
            <a:r>
              <a:rPr lang="en-US" sz="2800" dirty="0" smtClean="0"/>
              <a:t>Implementation of functions by features (E3)    </a:t>
            </a:r>
          </a:p>
          <a:p>
            <a:r>
              <a:rPr lang="en-US" dirty="0"/>
              <a:t>Information hiding is an important aspect of software modularization. That part of the ADT </a:t>
            </a:r>
            <a:r>
              <a:rPr lang="en-US" dirty="0" smtClean="0"/>
              <a:t>or software module </a:t>
            </a:r>
            <a:r>
              <a:rPr lang="en-US" dirty="0"/>
              <a:t>is needed for interaction with other module is </a:t>
            </a:r>
            <a:r>
              <a:rPr lang="en-US" dirty="0" smtClean="0"/>
              <a:t>needed </a:t>
            </a:r>
            <a:r>
              <a:rPr lang="en-US" dirty="0"/>
              <a:t>to be exposed. </a:t>
            </a:r>
          </a:p>
          <a:p>
            <a:r>
              <a:rPr lang="en-US" dirty="0" smtClean="0"/>
              <a:t>Detailed Implementation </a:t>
            </a:r>
            <a:r>
              <a:rPr lang="en-US" dirty="0"/>
              <a:t>of the functions need not to be exposed that to be </a:t>
            </a:r>
            <a:r>
              <a:rPr lang="en-US" dirty="0" smtClean="0"/>
              <a:t>differed.                               </a:t>
            </a:r>
            <a:endParaRPr lang="en-US" dirty="0"/>
          </a:p>
        </p:txBody>
      </p:sp>
    </p:spTree>
    <p:extLst>
      <p:ext uri="{BB962C8B-B14F-4D97-AF65-F5344CB8AC3E}">
        <p14:creationId xmlns:p14="http://schemas.microsoft.com/office/powerpoint/2010/main" val="12333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lstStyle/>
          <a:p>
            <a:r>
              <a:rPr lang="en-US" dirty="0" smtClean="0"/>
              <a:t>Completeness of Specification</a:t>
            </a:r>
            <a:endParaRPr lang="en-US" dirty="0"/>
          </a:p>
        </p:txBody>
      </p:sp>
      <p:sp>
        <p:nvSpPr>
          <p:cNvPr id="3" name="Content Placeholder 2"/>
          <p:cNvSpPr>
            <a:spLocks noGrp="1"/>
          </p:cNvSpPr>
          <p:nvPr>
            <p:ph idx="1"/>
          </p:nvPr>
        </p:nvSpPr>
        <p:spPr>
          <a:xfrm>
            <a:off x="838200" y="1195754"/>
            <a:ext cx="10515600" cy="4981209"/>
          </a:xfrm>
        </p:spPr>
        <p:txBody>
          <a:bodyPr>
            <a:normAutofit fontScale="92500" lnSpcReduction="10000"/>
          </a:bodyPr>
          <a:lstStyle/>
          <a:p>
            <a:r>
              <a:rPr lang="en-US" dirty="0" smtClean="0"/>
              <a:t>Can we answer this question?</a:t>
            </a:r>
          </a:p>
          <a:p>
            <a:pPr marL="0" indent="0">
              <a:buNone/>
            </a:pPr>
            <a:r>
              <a:rPr lang="en-US" dirty="0"/>
              <a:t> </a:t>
            </a:r>
            <a:r>
              <a:rPr lang="en-US" dirty="0" smtClean="0"/>
              <a:t>       - Reference point?</a:t>
            </a:r>
          </a:p>
          <a:p>
            <a:r>
              <a:rPr lang="en-US" dirty="0" smtClean="0"/>
              <a:t>Mathematically</a:t>
            </a:r>
          </a:p>
          <a:p>
            <a:pPr marL="0" indent="0">
              <a:buNone/>
            </a:pPr>
            <a:r>
              <a:rPr lang="en-US" dirty="0" smtClean="0"/>
              <a:t>        - If the axioms can be used to prove any other expression that can </a:t>
            </a:r>
          </a:p>
          <a:p>
            <a:pPr marL="0" indent="0">
              <a:buNone/>
            </a:pPr>
            <a:r>
              <a:rPr lang="en-US" dirty="0"/>
              <a:t> </a:t>
            </a:r>
            <a:r>
              <a:rPr lang="en-US" dirty="0" smtClean="0"/>
              <a:t>         be constructed from the language of the theory</a:t>
            </a:r>
          </a:p>
          <a:p>
            <a:pPr marL="0" indent="0">
              <a:buNone/>
            </a:pPr>
            <a:r>
              <a:rPr lang="en-US" dirty="0"/>
              <a:t> </a:t>
            </a:r>
            <a:r>
              <a:rPr lang="en-US" dirty="0" smtClean="0"/>
              <a:t>                 - Well formed expressions only count</a:t>
            </a:r>
          </a:p>
          <a:p>
            <a:pPr marL="0" indent="0">
              <a:buNone/>
            </a:pPr>
            <a:r>
              <a:rPr lang="en-US" dirty="0"/>
              <a:t> </a:t>
            </a:r>
            <a:r>
              <a:rPr lang="en-US" dirty="0" smtClean="0"/>
              <a:t>                 - Push(G) is NOT well formed since it also needs a stack as an </a:t>
            </a:r>
          </a:p>
          <a:p>
            <a:pPr marL="0" indent="0">
              <a:buNone/>
            </a:pPr>
            <a:r>
              <a:rPr lang="en-US" dirty="0"/>
              <a:t> </a:t>
            </a:r>
            <a:r>
              <a:rPr lang="en-US" dirty="0" smtClean="0"/>
              <a:t>                    argument</a:t>
            </a:r>
          </a:p>
          <a:p>
            <a:pPr marL="0" indent="0">
              <a:buNone/>
            </a:pPr>
            <a:r>
              <a:rPr lang="en-US" dirty="0"/>
              <a:t> </a:t>
            </a:r>
            <a:r>
              <a:rPr lang="en-US" dirty="0" smtClean="0"/>
              <a:t>                 - Top (new) – is it well formed? If so, is it meaningful?</a:t>
            </a:r>
          </a:p>
          <a:p>
            <a:pPr marL="0" indent="0">
              <a:buNone/>
            </a:pPr>
            <a:r>
              <a:rPr lang="en-US" dirty="0"/>
              <a:t> </a:t>
            </a:r>
            <a:r>
              <a:rPr lang="en-US" dirty="0" smtClean="0"/>
              <a:t>       - Structural integrity as well as semantic integrity needs to be checked </a:t>
            </a:r>
          </a:p>
          <a:p>
            <a:pPr marL="0" indent="0">
              <a:buNone/>
            </a:pPr>
            <a:r>
              <a:rPr lang="en-US"/>
              <a:t> </a:t>
            </a:r>
            <a:r>
              <a:rPr lang="en-US" smtClean="0"/>
              <a:t>          </a:t>
            </a:r>
            <a:r>
              <a:rPr lang="en-US" smtClean="0"/>
              <a:t>for Query </a:t>
            </a:r>
            <a:r>
              <a:rPr lang="en-US" dirty="0" smtClean="0"/>
              <a:t>expressions and their importance in this evaluation</a:t>
            </a:r>
          </a:p>
          <a:p>
            <a:pPr marL="0" indent="0">
              <a:buNone/>
            </a:pPr>
            <a:endParaRPr lang="en-US" dirty="0"/>
          </a:p>
        </p:txBody>
      </p:sp>
    </p:spTree>
    <p:extLst>
      <p:ext uri="{BB962C8B-B14F-4D97-AF65-F5344CB8AC3E}">
        <p14:creationId xmlns:p14="http://schemas.microsoft.com/office/powerpoint/2010/main" val="3572988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862"/>
            <a:ext cx="10515600" cy="5790101"/>
          </a:xfrm>
        </p:spPr>
        <p:txBody>
          <a:bodyPr/>
          <a:lstStyle/>
          <a:p>
            <a:pPr marL="0" indent="0">
              <a:buNone/>
            </a:pPr>
            <a:r>
              <a:rPr lang="en-US" dirty="0" smtClean="0"/>
              <a:t>  </a:t>
            </a:r>
          </a:p>
          <a:p>
            <a:pPr marL="0" indent="0">
              <a:buNone/>
            </a:pPr>
            <a:r>
              <a:rPr lang="en-US" dirty="0" smtClean="0"/>
              <a:t>Ex:</a:t>
            </a:r>
            <a:endParaRPr lang="en-US" dirty="0"/>
          </a:p>
          <a:p>
            <a:pPr marL="0" indent="0">
              <a:buNone/>
            </a:pPr>
            <a:r>
              <a:rPr lang="en-US" dirty="0" err="1" smtClean="0"/>
              <a:t>ReplaceITEM</a:t>
            </a:r>
            <a:r>
              <a:rPr lang="en-US" dirty="0" smtClean="0"/>
              <a:t> ( Stack[G], G ) -&gt;  Stack[G]</a:t>
            </a:r>
          </a:p>
          <a:p>
            <a:pPr marL="0" indent="0">
              <a:buNone/>
            </a:pPr>
            <a:r>
              <a:rPr lang="en-US" dirty="0"/>
              <a:t> </a:t>
            </a:r>
            <a:r>
              <a:rPr lang="en-US" dirty="0" smtClean="0"/>
              <a:t>           If ( ISEMPTY = FALSE)</a:t>
            </a:r>
          </a:p>
          <a:p>
            <a:pPr marL="0" indent="0">
              <a:buNone/>
            </a:pPr>
            <a:r>
              <a:rPr lang="en-US" dirty="0"/>
              <a:t> </a:t>
            </a:r>
            <a:r>
              <a:rPr lang="en-US" dirty="0" smtClean="0"/>
              <a:t>                 PUSH(POP(Stack[G]), G)</a:t>
            </a:r>
          </a:p>
          <a:p>
            <a:pPr marL="0" indent="0">
              <a:buNone/>
            </a:pPr>
            <a:endParaRPr lang="en-US" dirty="0" smtClean="0"/>
          </a:p>
          <a:p>
            <a:pPr marL="0" indent="0">
              <a:buNone/>
            </a:pPr>
            <a:r>
              <a:rPr lang="en-US" dirty="0" err="1" smtClean="0"/>
              <a:t>ReplaceITEM</a:t>
            </a:r>
            <a:r>
              <a:rPr lang="en-US" dirty="0" smtClean="0"/>
              <a:t> is a compound operation whereas ISEMPTY, PUSH, POP are atomic operations.</a:t>
            </a:r>
          </a:p>
          <a:p>
            <a:pPr marL="0" indent="0">
              <a:buNone/>
            </a:pPr>
            <a:r>
              <a:rPr lang="en-US" dirty="0" smtClean="0"/>
              <a:t>Syntactically meaningful expressions and semantically correct.</a:t>
            </a:r>
            <a:endParaRPr lang="en-US" dirty="0"/>
          </a:p>
        </p:txBody>
      </p:sp>
    </p:spTree>
    <p:extLst>
      <p:ext uri="{BB962C8B-B14F-4D97-AF65-F5344CB8AC3E}">
        <p14:creationId xmlns:p14="http://schemas.microsoft.com/office/powerpoint/2010/main" val="3812934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lstStyle/>
          <a:p>
            <a:r>
              <a:rPr lang="en-US" dirty="0" smtClean="0"/>
              <a:t>Definition: sufficient completeness</a:t>
            </a:r>
            <a:endParaRPr lang="en-US" dirty="0"/>
          </a:p>
        </p:txBody>
      </p:sp>
      <p:sp>
        <p:nvSpPr>
          <p:cNvPr id="3" name="Content Placeholder 2"/>
          <p:cNvSpPr>
            <a:spLocks noGrp="1"/>
          </p:cNvSpPr>
          <p:nvPr>
            <p:ph idx="1"/>
          </p:nvPr>
        </p:nvSpPr>
        <p:spPr>
          <a:xfrm>
            <a:off x="838200" y="1195754"/>
            <a:ext cx="10515600" cy="4981209"/>
          </a:xfrm>
        </p:spPr>
        <p:txBody>
          <a:bodyPr/>
          <a:lstStyle/>
          <a:p>
            <a:r>
              <a:rPr lang="en-US" dirty="0" smtClean="0"/>
              <a:t>An ADT specification for a type </a:t>
            </a:r>
            <a:r>
              <a:rPr lang="en-US" i="1" dirty="0" smtClean="0"/>
              <a:t>T</a:t>
            </a:r>
            <a:r>
              <a:rPr lang="en-US" dirty="0" smtClean="0"/>
              <a:t> is sufficiently complete if and only if the axioms of the theory make it possible to solve the following problems for any well-formed expression </a:t>
            </a:r>
            <a:r>
              <a:rPr lang="en-US" i="1" dirty="0" smtClean="0"/>
              <a:t>e</a:t>
            </a:r>
            <a:r>
              <a:rPr lang="en-US" dirty="0" smtClean="0"/>
              <a:t>:</a:t>
            </a:r>
          </a:p>
          <a:p>
            <a:pPr marL="0" indent="0">
              <a:buNone/>
            </a:pPr>
            <a:r>
              <a:rPr lang="en-US" dirty="0" smtClean="0"/>
              <a:t>   - S1:  Determine whether </a:t>
            </a:r>
            <a:r>
              <a:rPr lang="en-US" i="1" dirty="0" smtClean="0"/>
              <a:t>e</a:t>
            </a:r>
            <a:r>
              <a:rPr lang="en-US" dirty="0" smtClean="0"/>
              <a:t> is correct.</a:t>
            </a:r>
          </a:p>
          <a:p>
            <a:pPr marL="0" indent="0">
              <a:buNone/>
            </a:pPr>
            <a:r>
              <a:rPr lang="en-US" dirty="0"/>
              <a:t> </a:t>
            </a:r>
            <a:r>
              <a:rPr lang="en-US" dirty="0" smtClean="0"/>
              <a:t>  - S2: If </a:t>
            </a:r>
            <a:r>
              <a:rPr lang="en-US" i="1" dirty="0" smtClean="0"/>
              <a:t>e</a:t>
            </a:r>
            <a:r>
              <a:rPr lang="en-US" dirty="0" smtClean="0"/>
              <a:t> is a query expression and has been shown to be correct </a:t>
            </a:r>
          </a:p>
          <a:p>
            <a:pPr marL="0" indent="0">
              <a:buNone/>
            </a:pPr>
            <a:r>
              <a:rPr lang="en-US" dirty="0"/>
              <a:t> </a:t>
            </a:r>
            <a:r>
              <a:rPr lang="en-US" dirty="0" smtClean="0"/>
              <a:t>    under S1, express </a:t>
            </a:r>
            <a:r>
              <a:rPr lang="en-US" i="1" dirty="0" smtClean="0"/>
              <a:t>e</a:t>
            </a:r>
            <a:r>
              <a:rPr lang="en-US" dirty="0" smtClean="0"/>
              <a:t>’s value under a form not involving any value of </a:t>
            </a:r>
          </a:p>
          <a:p>
            <a:pPr marL="0" indent="0">
              <a:buNone/>
            </a:pPr>
            <a:r>
              <a:rPr lang="en-US" dirty="0"/>
              <a:t> </a:t>
            </a:r>
            <a:r>
              <a:rPr lang="en-US" dirty="0" smtClean="0"/>
              <a:t>    type T.</a:t>
            </a:r>
            <a:endParaRPr lang="en-US" dirty="0"/>
          </a:p>
        </p:txBody>
      </p:sp>
    </p:spTree>
    <p:extLst>
      <p:ext uri="{BB962C8B-B14F-4D97-AF65-F5344CB8AC3E}">
        <p14:creationId xmlns:p14="http://schemas.microsoft.com/office/powerpoint/2010/main" val="1756462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ADT Consistency</a:t>
            </a:r>
            <a:endParaRPr lang="en-US" dirty="0"/>
          </a:p>
        </p:txBody>
      </p:sp>
      <p:sp>
        <p:nvSpPr>
          <p:cNvPr id="3" name="Content Placeholder 2"/>
          <p:cNvSpPr>
            <a:spLocks noGrp="1"/>
          </p:cNvSpPr>
          <p:nvPr>
            <p:ph idx="1"/>
          </p:nvPr>
        </p:nvSpPr>
        <p:spPr/>
        <p:txBody>
          <a:bodyPr/>
          <a:lstStyle/>
          <a:p>
            <a:r>
              <a:rPr lang="en-US" dirty="0" smtClean="0"/>
              <a:t>An ADT specification is consistent if and only if, for any well-formed query expression </a:t>
            </a:r>
            <a:r>
              <a:rPr lang="en-US" i="1" dirty="0" smtClean="0"/>
              <a:t>e</a:t>
            </a:r>
            <a:r>
              <a:rPr lang="en-US" dirty="0" smtClean="0"/>
              <a:t>, the axioms make it possible to infer at most one value for </a:t>
            </a:r>
            <a:r>
              <a:rPr lang="en-US" i="1" dirty="0" smtClean="0"/>
              <a:t>e</a:t>
            </a:r>
            <a:r>
              <a:rPr lang="en-US" dirty="0" smtClean="0"/>
              <a:t>.</a:t>
            </a:r>
            <a:endParaRPr lang="en-US" dirty="0"/>
          </a:p>
        </p:txBody>
      </p:sp>
    </p:spTree>
    <p:extLst>
      <p:ext uri="{BB962C8B-B14F-4D97-AF65-F5344CB8AC3E}">
        <p14:creationId xmlns:p14="http://schemas.microsoft.com/office/powerpoint/2010/main" val="285407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8731"/>
          </a:xfrm>
        </p:spPr>
        <p:txBody>
          <a:bodyPr/>
          <a:lstStyle/>
          <a:p>
            <a:r>
              <a:rPr lang="en-US" dirty="0" smtClean="0"/>
              <a:t>UNIX DIRECTORY</a:t>
            </a:r>
            <a:endParaRPr lang="en-US" dirty="0"/>
          </a:p>
        </p:txBody>
      </p:sp>
      <p:sp>
        <p:nvSpPr>
          <p:cNvPr id="3" name="Content Placeholder 2"/>
          <p:cNvSpPr>
            <a:spLocks noGrp="1"/>
          </p:cNvSpPr>
          <p:nvPr>
            <p:ph idx="1"/>
          </p:nvPr>
        </p:nvSpPr>
        <p:spPr>
          <a:xfrm>
            <a:off x="874776" y="1133856"/>
            <a:ext cx="10515600" cy="5043107"/>
          </a:xfrm>
        </p:spPr>
        <p:txBody>
          <a:bodyPr>
            <a:normAutofit lnSpcReduction="10000"/>
          </a:bodyPr>
          <a:lstStyle/>
          <a:p>
            <a:pPr marL="0" indent="0">
              <a:buNone/>
            </a:pPr>
            <a:r>
              <a:rPr lang="en-US" dirty="0" smtClean="0"/>
              <a:t>Type:  UDIR</a:t>
            </a:r>
          </a:p>
          <a:p>
            <a:pPr marL="0" indent="0">
              <a:buNone/>
            </a:pPr>
            <a:r>
              <a:rPr lang="en-US" dirty="0" smtClean="0"/>
              <a:t>Operations:</a:t>
            </a:r>
          </a:p>
          <a:p>
            <a:pPr marL="0" indent="0">
              <a:buNone/>
            </a:pPr>
            <a:r>
              <a:rPr lang="en-US" dirty="0"/>
              <a:t> </a:t>
            </a:r>
            <a:r>
              <a:rPr lang="en-US" dirty="0" smtClean="0"/>
              <a:t>            /       :  -&gt;   UDIR                  root </a:t>
            </a:r>
          </a:p>
          <a:p>
            <a:pPr marL="0" indent="0">
              <a:buNone/>
            </a:pPr>
            <a:r>
              <a:rPr lang="en-US" dirty="0"/>
              <a:t> </a:t>
            </a:r>
            <a:r>
              <a:rPr lang="en-US" dirty="0" smtClean="0"/>
              <a:t>          </a:t>
            </a:r>
            <a:r>
              <a:rPr lang="en-US" dirty="0" err="1" smtClean="0"/>
              <a:t>mkdir</a:t>
            </a:r>
            <a:r>
              <a:rPr lang="en-US" dirty="0" smtClean="0"/>
              <a:t> :     UDIR x NAME -&gt; UDIR          present  working directory </a:t>
            </a:r>
          </a:p>
          <a:p>
            <a:pPr marL="0" indent="0">
              <a:buNone/>
            </a:pPr>
            <a:r>
              <a:rPr lang="en-US" dirty="0"/>
              <a:t> </a:t>
            </a:r>
            <a:r>
              <a:rPr lang="en-US" dirty="0" smtClean="0"/>
              <a:t>                                                                             and a  name gives you </a:t>
            </a:r>
          </a:p>
          <a:p>
            <a:pPr marL="0" indent="0">
              <a:buNone/>
            </a:pPr>
            <a:r>
              <a:rPr lang="en-US" dirty="0"/>
              <a:t> </a:t>
            </a:r>
            <a:r>
              <a:rPr lang="en-US" dirty="0" smtClean="0"/>
              <a:t>                                                                             another new directory</a:t>
            </a:r>
          </a:p>
          <a:p>
            <a:pPr marL="0" indent="0">
              <a:buNone/>
            </a:pPr>
            <a:r>
              <a:rPr lang="en-US" dirty="0"/>
              <a:t> </a:t>
            </a:r>
            <a:r>
              <a:rPr lang="en-US" dirty="0" smtClean="0"/>
              <a:t>           cd :   UDIR X  ID -&gt; UDIR</a:t>
            </a:r>
          </a:p>
          <a:p>
            <a:pPr marL="0" indent="0">
              <a:buNone/>
            </a:pPr>
            <a:r>
              <a:rPr lang="en-US" dirty="0"/>
              <a:t> </a:t>
            </a:r>
            <a:r>
              <a:rPr lang="en-US" dirty="0" smtClean="0"/>
              <a:t>           </a:t>
            </a:r>
            <a:r>
              <a:rPr lang="en-US" dirty="0" err="1" smtClean="0"/>
              <a:t>pwd</a:t>
            </a:r>
            <a:r>
              <a:rPr lang="en-US" dirty="0" smtClean="0"/>
              <a:t>: UDIR -&gt; ID                          </a:t>
            </a:r>
            <a:r>
              <a:rPr lang="en-US" dirty="0" err="1" smtClean="0"/>
              <a:t>ID</a:t>
            </a:r>
            <a:r>
              <a:rPr lang="en-US" dirty="0" smtClean="0"/>
              <a:t> =  name or string (path)</a:t>
            </a:r>
          </a:p>
          <a:p>
            <a:pPr marL="0" indent="0">
              <a:buNone/>
            </a:pPr>
            <a:r>
              <a:rPr lang="en-US" dirty="0"/>
              <a:t> </a:t>
            </a:r>
            <a:r>
              <a:rPr lang="en-US" dirty="0" smtClean="0"/>
              <a:t>          </a:t>
            </a:r>
            <a:r>
              <a:rPr lang="en-US" dirty="0" err="1" smtClean="0"/>
              <a:t>isname</a:t>
            </a:r>
            <a:r>
              <a:rPr lang="en-US" dirty="0" smtClean="0"/>
              <a:t>:     ID  -&gt;  BOOLEAN         whether exist within the </a:t>
            </a:r>
          </a:p>
          <a:p>
            <a:pPr marL="0" indent="0">
              <a:buNone/>
            </a:pPr>
            <a:r>
              <a:rPr lang="en-US" dirty="0"/>
              <a:t> </a:t>
            </a:r>
            <a:r>
              <a:rPr lang="en-US" dirty="0" smtClean="0"/>
              <a:t>                                                                    directory </a:t>
            </a:r>
            <a:endParaRPr lang="en-US" dirty="0"/>
          </a:p>
        </p:txBody>
      </p:sp>
    </p:spTree>
    <p:extLst>
      <p:ext uri="{BB962C8B-B14F-4D97-AF65-F5344CB8AC3E}">
        <p14:creationId xmlns:p14="http://schemas.microsoft.com/office/powerpoint/2010/main" val="356292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Axioms</a:t>
            </a:r>
            <a:endParaRPr lang="en-US" u="sng" dirty="0"/>
          </a:p>
        </p:txBody>
      </p:sp>
      <p:sp>
        <p:nvSpPr>
          <p:cNvPr id="3" name="Content Placeholder 2"/>
          <p:cNvSpPr>
            <a:spLocks noGrp="1"/>
          </p:cNvSpPr>
          <p:nvPr>
            <p:ph idx="1"/>
          </p:nvPr>
        </p:nvSpPr>
        <p:spPr>
          <a:xfrm>
            <a:off x="838200" y="1825625"/>
            <a:ext cx="10515600" cy="1905127"/>
          </a:xfrm>
        </p:spPr>
        <p:txBody>
          <a:bodyPr/>
          <a:lstStyle/>
          <a:p>
            <a:pPr marL="0" indent="0">
              <a:buNone/>
            </a:pPr>
            <a:r>
              <a:rPr lang="en-US" dirty="0" smtClean="0"/>
              <a:t>  PWD(/)  = “/” ;</a:t>
            </a:r>
          </a:p>
          <a:p>
            <a:pPr marL="0" indent="0">
              <a:buNone/>
            </a:pPr>
            <a:r>
              <a:rPr lang="en-US" dirty="0"/>
              <a:t> </a:t>
            </a:r>
            <a:r>
              <a:rPr lang="en-US" dirty="0" smtClean="0"/>
              <a:t> PWD( </a:t>
            </a:r>
            <a:r>
              <a:rPr lang="en-US" dirty="0" err="1" smtClean="0"/>
              <a:t>mkdir</a:t>
            </a:r>
            <a:r>
              <a:rPr lang="en-US" dirty="0" smtClean="0"/>
              <a:t>(D, </a:t>
            </a:r>
            <a:r>
              <a:rPr lang="en-US" dirty="0" err="1" smtClean="0"/>
              <a:t>i</a:t>
            </a:r>
            <a:r>
              <a:rPr lang="en-US" dirty="0" smtClean="0"/>
              <a:t>)) = PWD(D)</a:t>
            </a:r>
          </a:p>
          <a:p>
            <a:pPr marL="0" indent="0">
              <a:buNone/>
            </a:pPr>
            <a:r>
              <a:rPr lang="en-US" dirty="0" smtClean="0"/>
              <a:t>  PWD ( cd(D, </a:t>
            </a:r>
            <a:r>
              <a:rPr lang="en-US" dirty="0" err="1" smtClean="0"/>
              <a:t>i</a:t>
            </a:r>
            <a:r>
              <a:rPr lang="en-US" dirty="0" smtClean="0"/>
              <a:t>)) = PWD (</a:t>
            </a:r>
            <a:r>
              <a:rPr lang="en-US" dirty="0" err="1" smtClean="0"/>
              <a:t>i</a:t>
            </a:r>
            <a:r>
              <a:rPr lang="en-US" dirty="0" smtClean="0"/>
              <a:t>)</a:t>
            </a:r>
            <a:endParaRPr lang="en-US" dirty="0"/>
          </a:p>
        </p:txBody>
      </p:sp>
    </p:spTree>
    <p:extLst>
      <p:ext uri="{BB962C8B-B14F-4D97-AF65-F5344CB8AC3E}">
        <p14:creationId xmlns:p14="http://schemas.microsoft.com/office/powerpoint/2010/main" val="2219138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normAutofit fontScale="90000"/>
          </a:bodyPr>
          <a:lstStyle/>
          <a:p>
            <a:r>
              <a:rPr lang="en-US" dirty="0" smtClean="0"/>
              <a:t>Disadvantages of Natural Language Specification</a:t>
            </a:r>
            <a:endParaRPr lang="en-US" dirty="0"/>
          </a:p>
        </p:txBody>
      </p:sp>
      <p:sp>
        <p:nvSpPr>
          <p:cNvPr id="3" name="Content Placeholder 2"/>
          <p:cNvSpPr>
            <a:spLocks noGrp="1"/>
          </p:cNvSpPr>
          <p:nvPr>
            <p:ph idx="1"/>
          </p:nvPr>
        </p:nvSpPr>
        <p:spPr>
          <a:xfrm>
            <a:off x="838199" y="1316182"/>
            <a:ext cx="11013831" cy="4860781"/>
          </a:xfrm>
        </p:spPr>
        <p:txBody>
          <a:bodyPr/>
          <a:lstStyle/>
          <a:p>
            <a:r>
              <a:rPr lang="en-US" dirty="0" smtClean="0"/>
              <a:t>Ambiguity and room for interpretation</a:t>
            </a:r>
          </a:p>
          <a:p>
            <a:r>
              <a:rPr lang="en-US" dirty="0" smtClean="0"/>
              <a:t>Multiple levels of specificity and/or abstraction in a single specification</a:t>
            </a:r>
          </a:p>
          <a:p>
            <a:r>
              <a:rPr lang="en-US" dirty="0" smtClean="0"/>
              <a:t>Verbosity (leads to larger documents)</a:t>
            </a:r>
            <a:endParaRPr lang="en-US" dirty="0"/>
          </a:p>
        </p:txBody>
      </p:sp>
    </p:spTree>
    <p:extLst>
      <p:ext uri="{BB962C8B-B14F-4D97-AF65-F5344CB8AC3E}">
        <p14:creationId xmlns:p14="http://schemas.microsoft.com/office/powerpoint/2010/main" val="2540334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(EXAMPLE2)</a:t>
            </a:r>
            <a:endParaRPr lang="en-US" dirty="0"/>
          </a:p>
        </p:txBody>
      </p:sp>
      <p:sp>
        <p:nvSpPr>
          <p:cNvPr id="3" name="Content Placeholder 2"/>
          <p:cNvSpPr>
            <a:spLocks noGrp="1"/>
          </p:cNvSpPr>
          <p:nvPr>
            <p:ph idx="1"/>
          </p:nvPr>
        </p:nvSpPr>
        <p:spPr/>
        <p:txBody>
          <a:bodyPr/>
          <a:lstStyle/>
          <a:p>
            <a:pPr marL="0" indent="0">
              <a:buNone/>
            </a:pPr>
            <a:r>
              <a:rPr lang="en-US" u="sng" dirty="0" smtClean="0"/>
              <a:t>Type</a:t>
            </a:r>
            <a:r>
              <a:rPr lang="en-US" dirty="0" smtClean="0"/>
              <a:t>        List[G]</a:t>
            </a:r>
          </a:p>
          <a:p>
            <a:pPr marL="0" indent="0">
              <a:buNone/>
            </a:pPr>
            <a:r>
              <a:rPr lang="en-US" u="sng" dirty="0" smtClean="0"/>
              <a:t>Operations</a:t>
            </a:r>
          </a:p>
          <a:p>
            <a:pPr marL="0" indent="0">
              <a:buNone/>
            </a:pPr>
            <a:r>
              <a:rPr lang="en-US" dirty="0" smtClean="0"/>
              <a:t>             CREATE -&gt; List[G]</a:t>
            </a:r>
          </a:p>
          <a:p>
            <a:pPr marL="0" indent="0">
              <a:buNone/>
            </a:pPr>
            <a:r>
              <a:rPr lang="en-US" dirty="0"/>
              <a:t> </a:t>
            </a:r>
            <a:r>
              <a:rPr lang="en-US" dirty="0" smtClean="0"/>
              <a:t>             INSERT :  List x </a:t>
            </a:r>
            <a:r>
              <a:rPr lang="en-US" dirty="0" err="1" smtClean="0"/>
              <a:t>i</a:t>
            </a:r>
            <a:r>
              <a:rPr lang="en-US" dirty="0" smtClean="0"/>
              <a:t> x G -&gt;  List[G]          list, index and item</a:t>
            </a:r>
          </a:p>
          <a:p>
            <a:pPr marL="0" indent="0">
              <a:buNone/>
            </a:pPr>
            <a:r>
              <a:rPr lang="en-US" dirty="0"/>
              <a:t> </a:t>
            </a:r>
            <a:r>
              <a:rPr lang="en-US" dirty="0" smtClean="0"/>
              <a:t>              DELETE : List x  </a:t>
            </a:r>
            <a:r>
              <a:rPr lang="en-US" dirty="0" err="1" smtClean="0"/>
              <a:t>i</a:t>
            </a:r>
            <a:r>
              <a:rPr lang="en-US" dirty="0" smtClean="0"/>
              <a:t>  -&gt;  List[G]            list and index</a:t>
            </a:r>
          </a:p>
          <a:p>
            <a:pPr marL="0" indent="0">
              <a:buNone/>
            </a:pPr>
            <a:r>
              <a:rPr lang="en-US" dirty="0"/>
              <a:t> </a:t>
            </a:r>
            <a:r>
              <a:rPr lang="en-US" dirty="0" smtClean="0"/>
              <a:t>              RETRIEVE:  List x  </a:t>
            </a:r>
            <a:r>
              <a:rPr lang="en-US" dirty="0" err="1" smtClean="0"/>
              <a:t>i</a:t>
            </a:r>
            <a:r>
              <a:rPr lang="en-US" dirty="0" smtClean="0"/>
              <a:t>  -&gt;  G                   list and index</a:t>
            </a:r>
          </a:p>
          <a:p>
            <a:pPr marL="0" indent="0">
              <a:buNone/>
            </a:pPr>
            <a:r>
              <a:rPr lang="en-US" dirty="0" smtClean="0"/>
              <a:t>               ISEMPTY: List -&gt;  BOOLEAN</a:t>
            </a:r>
          </a:p>
          <a:p>
            <a:pPr marL="0" indent="0">
              <a:buNone/>
            </a:pPr>
            <a:r>
              <a:rPr lang="en-US" dirty="0"/>
              <a:t> </a:t>
            </a:r>
            <a:r>
              <a:rPr lang="en-US" dirty="0" smtClean="0"/>
              <a:t>              LENGTH: List  -&gt; INT                           returns an integer</a:t>
            </a:r>
          </a:p>
          <a:p>
            <a:pPr marL="0" indent="0">
              <a:buNone/>
            </a:pPr>
            <a:endParaRPr lang="en-US" dirty="0"/>
          </a:p>
        </p:txBody>
      </p:sp>
    </p:spTree>
    <p:extLst>
      <p:ext uri="{BB962C8B-B14F-4D97-AF65-F5344CB8AC3E}">
        <p14:creationId xmlns:p14="http://schemas.microsoft.com/office/powerpoint/2010/main" val="180718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8459"/>
          </a:xfrm>
        </p:spPr>
        <p:txBody>
          <a:bodyPr/>
          <a:lstStyle/>
          <a:p>
            <a:r>
              <a:rPr lang="en-US" u="sng" dirty="0" smtClean="0"/>
              <a:t>Axioms</a:t>
            </a:r>
            <a:endParaRPr lang="en-US" u="sng" dirty="0"/>
          </a:p>
        </p:txBody>
      </p:sp>
      <p:sp>
        <p:nvSpPr>
          <p:cNvPr id="3" name="Content Placeholder 2"/>
          <p:cNvSpPr>
            <a:spLocks noGrp="1"/>
          </p:cNvSpPr>
          <p:nvPr>
            <p:ph idx="1"/>
          </p:nvPr>
        </p:nvSpPr>
        <p:spPr>
          <a:xfrm>
            <a:off x="838200" y="1316736"/>
            <a:ext cx="10515600" cy="1536192"/>
          </a:xfrm>
        </p:spPr>
        <p:txBody>
          <a:bodyPr/>
          <a:lstStyle/>
          <a:p>
            <a:pPr marL="0" indent="0">
              <a:buNone/>
            </a:pPr>
            <a:r>
              <a:rPr lang="en-US" dirty="0" smtClean="0"/>
              <a:t>ISEMPTY(CREATE) = TRUE</a:t>
            </a:r>
          </a:p>
          <a:p>
            <a:pPr marL="0" indent="0">
              <a:buNone/>
            </a:pPr>
            <a:r>
              <a:rPr lang="en-US" dirty="0" smtClean="0"/>
              <a:t>ISEMPTY(INSERT((CREATE), G1)  = FALSE</a:t>
            </a:r>
            <a:endParaRPr lang="en-US" dirty="0"/>
          </a:p>
        </p:txBody>
      </p:sp>
    </p:spTree>
    <p:extLst>
      <p:ext uri="{BB962C8B-B14F-4D97-AF65-F5344CB8AC3E}">
        <p14:creationId xmlns:p14="http://schemas.microsoft.com/office/powerpoint/2010/main" val="240508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Perspective – Dangers of Physical Representations in Analysis</a:t>
            </a:r>
            <a:endParaRPr lang="en-US" dirty="0"/>
          </a:p>
        </p:txBody>
      </p:sp>
      <p:sp>
        <p:nvSpPr>
          <p:cNvPr id="3" name="Content Placeholder 2"/>
          <p:cNvSpPr>
            <a:spLocks noGrp="1"/>
          </p:cNvSpPr>
          <p:nvPr>
            <p:ph idx="1"/>
          </p:nvPr>
        </p:nvSpPr>
        <p:spPr/>
        <p:txBody>
          <a:bodyPr/>
          <a:lstStyle/>
          <a:p>
            <a:r>
              <a:rPr lang="en-US" dirty="0" smtClean="0"/>
              <a:t>Over Specification</a:t>
            </a:r>
          </a:p>
          <a:p>
            <a:pPr marL="0" indent="0">
              <a:buNone/>
            </a:pPr>
            <a:r>
              <a:rPr lang="en-US" dirty="0"/>
              <a:t> </a:t>
            </a:r>
            <a:r>
              <a:rPr lang="en-US" dirty="0" smtClean="0"/>
              <a:t>  - Y2K problem, Postal code problem – tied in the logical to the </a:t>
            </a:r>
          </a:p>
          <a:p>
            <a:pPr marL="0" indent="0">
              <a:buNone/>
            </a:pPr>
            <a:r>
              <a:rPr lang="en-US" dirty="0"/>
              <a:t> </a:t>
            </a:r>
            <a:r>
              <a:rPr lang="en-US" dirty="0" smtClean="0"/>
              <a:t>    physical representation</a:t>
            </a:r>
          </a:p>
          <a:p>
            <a:pPr marL="0" indent="0">
              <a:buNone/>
            </a:pPr>
            <a:endParaRPr lang="en-US" dirty="0" smtClean="0"/>
          </a:p>
          <a:p>
            <a:r>
              <a:rPr lang="en-US" dirty="0" smtClean="0"/>
              <a:t>Multiple representation</a:t>
            </a:r>
          </a:p>
          <a:p>
            <a:pPr marL="0" indent="0">
              <a:buNone/>
            </a:pPr>
            <a:r>
              <a:rPr lang="en-US" dirty="0" smtClean="0"/>
              <a:t>   - Stack as a array, list etc.</a:t>
            </a:r>
          </a:p>
          <a:p>
            <a:pPr marL="0" indent="0">
              <a:buNone/>
            </a:pPr>
            <a:r>
              <a:rPr lang="en-US" dirty="0"/>
              <a:t> </a:t>
            </a:r>
            <a:r>
              <a:rPr lang="en-US" dirty="0" smtClean="0"/>
              <a:t>  -  We may want to change the representation at a later point in time.</a:t>
            </a:r>
            <a:endParaRPr lang="en-US" dirty="0"/>
          </a:p>
        </p:txBody>
      </p:sp>
    </p:spTree>
    <p:extLst>
      <p:ext uri="{BB962C8B-B14F-4D97-AF65-F5344CB8AC3E}">
        <p14:creationId xmlns:p14="http://schemas.microsoft.com/office/powerpoint/2010/main" val="71506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Towards Abstraction</a:t>
            </a:r>
            <a:endParaRPr lang="en-US" dirty="0"/>
          </a:p>
        </p:txBody>
      </p:sp>
      <p:sp>
        <p:nvSpPr>
          <p:cNvPr id="3" name="Content Placeholder 2"/>
          <p:cNvSpPr>
            <a:spLocks noGrp="1"/>
          </p:cNvSpPr>
          <p:nvPr>
            <p:ph idx="1"/>
          </p:nvPr>
        </p:nvSpPr>
        <p:spPr/>
        <p:txBody>
          <a:bodyPr/>
          <a:lstStyle/>
          <a:p>
            <a:r>
              <a:rPr lang="en-US" dirty="0" smtClean="0"/>
              <a:t>View an object by its operation, not by its representation</a:t>
            </a:r>
          </a:p>
          <a:p>
            <a:r>
              <a:rPr lang="en-US" dirty="0" smtClean="0"/>
              <a:t>Principle of selfishness:</a:t>
            </a:r>
          </a:p>
          <a:p>
            <a:pPr marL="0" indent="0">
              <a:buNone/>
            </a:pPr>
            <a:r>
              <a:rPr lang="en-US" dirty="0"/>
              <a:t> </a:t>
            </a:r>
            <a:r>
              <a:rPr lang="en-US" dirty="0" smtClean="0"/>
              <a:t>       If I am thirsty, an orange is something I can squeeze. If I am a painter, it is color which might inspire my palette, If  I am a farmer, it is produce that I can sell at the market, but if I am none of these, and have no other use for the orange, then I should not talk about it, as the concept of orange does not for me even exist.</a:t>
            </a:r>
            <a:endParaRPr lang="en-US" dirty="0"/>
          </a:p>
        </p:txBody>
      </p:sp>
    </p:spTree>
    <p:extLst>
      <p:ext uri="{BB962C8B-B14F-4D97-AF65-F5344CB8AC3E}">
        <p14:creationId xmlns:p14="http://schemas.microsoft.com/office/powerpoint/2010/main" val="66418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Modeling</a:t>
            </a:r>
            <a:endParaRPr lang="en-US" dirty="0"/>
          </a:p>
        </p:txBody>
      </p:sp>
      <p:sp>
        <p:nvSpPr>
          <p:cNvPr id="3" name="Content Placeholder 2"/>
          <p:cNvSpPr>
            <a:spLocks noGrp="1"/>
          </p:cNvSpPr>
          <p:nvPr>
            <p:ph idx="1"/>
          </p:nvPr>
        </p:nvSpPr>
        <p:spPr/>
        <p:txBody>
          <a:bodyPr/>
          <a:lstStyle/>
          <a:p>
            <a:r>
              <a:rPr lang="en-US" dirty="0" smtClean="0"/>
              <a:t>Involves translating input space (I) to the output space (O) by a function F</a:t>
            </a:r>
          </a:p>
          <a:p>
            <a:pPr marL="0" indent="0">
              <a:buNone/>
            </a:pPr>
            <a:r>
              <a:rPr lang="en-US" dirty="0"/>
              <a:t> </a:t>
            </a:r>
            <a:r>
              <a:rPr lang="en-US" dirty="0" smtClean="0"/>
              <a:t>      Ex:            F(I) = O </a:t>
            </a:r>
          </a:p>
          <a:p>
            <a:pPr marL="0" indent="0">
              <a:buNone/>
            </a:pPr>
            <a:r>
              <a:rPr lang="en-US" dirty="0" smtClean="0"/>
              <a:t>   Program is a mathematical object and  Language being used is a mathematical notation. Therefore, we can prove certain properties about it. For example, what the software do it is supposed to do and do it something that is not supposed to do.</a:t>
            </a:r>
          </a:p>
          <a:p>
            <a:pPr marL="0" indent="0">
              <a:buNone/>
            </a:pPr>
            <a:r>
              <a:rPr lang="en-US" dirty="0" smtClean="0"/>
              <a:t>It will help us to prove this.</a:t>
            </a:r>
            <a:endParaRPr lang="en-US" dirty="0"/>
          </a:p>
        </p:txBody>
      </p:sp>
    </p:spTree>
    <p:extLst>
      <p:ext uri="{BB962C8B-B14F-4D97-AF65-F5344CB8AC3E}">
        <p14:creationId xmlns:p14="http://schemas.microsoft.com/office/powerpoint/2010/main" val="303103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Assertions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Takes the form</a:t>
                </a:r>
              </a:p>
              <a:p>
                <a:pPr marL="0" indent="0">
                  <a:buNone/>
                </a:pPr>
                <a:r>
                  <a:rPr lang="en-US" dirty="0" smtClean="0"/>
                  <a:t>                  S { P} Q</a:t>
                </a:r>
              </a:p>
              <a:p>
                <a:pPr marL="0" indent="0">
                  <a:buNone/>
                </a:pPr>
                <a:r>
                  <a:rPr lang="en-US" dirty="0"/>
                  <a:t> </a:t>
                </a:r>
                <a:r>
                  <a:rPr lang="en-US" dirty="0" smtClean="0"/>
                  <a:t>        If S holds before the program P is executed then Q is going to hold after the program P executed.</a:t>
                </a:r>
              </a:p>
              <a:p>
                <a:pPr marL="0" indent="0">
                  <a:buNone/>
                </a:pPr>
                <a:r>
                  <a:rPr lang="en-US" dirty="0" smtClean="0"/>
                  <a:t>Example:</a:t>
                </a:r>
              </a:p>
              <a:p>
                <a:pPr marL="0" indent="0">
                  <a:buNone/>
                </a:pPr>
                <a:r>
                  <a:rPr lang="en-US" dirty="0"/>
                  <a:t> </a:t>
                </a:r>
                <a:r>
                  <a:rPr lang="en-US" dirty="0" smtClean="0"/>
                  <a:t>                sum = 0; </a:t>
                </a:r>
              </a:p>
              <a:p>
                <a:pPr marL="0" indent="0">
                  <a:buNone/>
                </a:pPr>
                <a:r>
                  <a:rPr lang="en-US" dirty="0"/>
                  <a:t> </a:t>
                </a:r>
                <a:r>
                  <a:rPr lang="en-US" dirty="0" smtClean="0"/>
                  <a:t>                 {   for </a:t>
                </a:r>
                <a:r>
                  <a:rPr lang="en-US" dirty="0" err="1" smtClean="0"/>
                  <a:t>i</a:t>
                </a:r>
                <a:r>
                  <a:rPr lang="en-US" dirty="0" smtClean="0"/>
                  <a:t> = 1 to n.</a:t>
                </a:r>
              </a:p>
              <a:p>
                <a:pPr marL="0" indent="0">
                  <a:buNone/>
                </a:pPr>
                <a:r>
                  <a:rPr lang="en-US" dirty="0"/>
                  <a:t> </a:t>
                </a:r>
                <a:r>
                  <a:rPr lang="en-US" dirty="0" smtClean="0"/>
                  <a:t>                            sum = sum + A</a:t>
                </a:r>
                <a:r>
                  <a:rPr lang="en-US" baseline="-25000" dirty="0" smtClean="0"/>
                  <a:t>i</a:t>
                </a:r>
              </a:p>
              <a:p>
                <a:pPr marL="0" indent="0">
                  <a:buNone/>
                </a:pPr>
                <a:r>
                  <a:rPr lang="en-US" baseline="-25000" dirty="0"/>
                  <a:t> </a:t>
                </a:r>
                <a:r>
                  <a:rPr lang="en-US" baseline="-25000" dirty="0" smtClean="0"/>
                  <a:t>                            }</a:t>
                </a:r>
              </a:p>
              <a:p>
                <a:pPr marL="0" indent="0">
                  <a:buNone/>
                </a:pPr>
                <a:r>
                  <a:rPr lang="en-US" baseline="-25000" dirty="0"/>
                  <a:t> </a:t>
                </a:r>
                <a:r>
                  <a:rPr lang="en-US" baseline="-25000" dirty="0" smtClean="0"/>
                  <a:t>                          </a:t>
                </a:r>
                <a:r>
                  <a:rPr lang="en-US" dirty="0" smtClean="0"/>
                  <a:t>  sum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𝐴</m:t>
                        </m:r>
                        <m:r>
                          <a:rPr lang="en-US" b="0" i="1" baseline="-25000" smtClean="0">
                            <a:latin typeface="Cambria Math" panose="02040503050406030204" pitchFamily="18" charset="0"/>
                          </a:rPr>
                          <m:t>𝑖</m:t>
                        </m:r>
                      </m:e>
                    </m:nary>
                  </m:oMath>
                </a14:m>
                <a:endParaRPr lang="en-US" baseline="-25000" dirty="0" smtClean="0"/>
              </a:p>
              <a:p>
                <a:pPr marL="0" indent="0">
                  <a:buNone/>
                </a:pPr>
                <a:r>
                  <a:rPr lang="en-US" dirty="0"/>
                  <a:t> </a:t>
                </a: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221" b="-3501"/>
                </a:stretch>
              </a:blipFill>
            </p:spPr>
            <p:txBody>
              <a:bodyPr/>
              <a:lstStyle/>
              <a:p>
                <a:r>
                  <a:rPr lang="en-US">
                    <a:noFill/>
                  </a:rPr>
                  <a:t> </a:t>
                </a:r>
              </a:p>
            </p:txBody>
          </p:sp>
        </mc:Fallback>
      </mc:AlternateContent>
    </p:spTree>
    <p:extLst>
      <p:ext uri="{BB962C8B-B14F-4D97-AF65-F5344CB8AC3E}">
        <p14:creationId xmlns:p14="http://schemas.microsoft.com/office/powerpoint/2010/main" val="2735809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23" y="54591"/>
            <a:ext cx="11699631" cy="614149"/>
          </a:xfrm>
        </p:spPr>
        <p:txBody>
          <a:bodyPr>
            <a:normAutofit fontScale="90000"/>
          </a:bodyPr>
          <a:lstStyle/>
          <a:p>
            <a:r>
              <a:rPr lang="en-US" dirty="0" smtClean="0"/>
              <a:t>What does a Abstract Data Type (ADT) consist of ?</a:t>
            </a:r>
            <a:endParaRPr lang="en-US" dirty="0"/>
          </a:p>
        </p:txBody>
      </p:sp>
      <p:sp>
        <p:nvSpPr>
          <p:cNvPr id="3" name="Content Placeholder 2"/>
          <p:cNvSpPr>
            <a:spLocks noGrp="1"/>
          </p:cNvSpPr>
          <p:nvPr>
            <p:ph idx="1"/>
          </p:nvPr>
        </p:nvSpPr>
        <p:spPr>
          <a:xfrm>
            <a:off x="150124" y="668740"/>
            <a:ext cx="12041875" cy="6189260"/>
          </a:xfrm>
        </p:spPr>
        <p:txBody>
          <a:bodyPr>
            <a:normAutofit fontScale="70000" lnSpcReduction="20000"/>
          </a:bodyPr>
          <a:lstStyle/>
          <a:p>
            <a:r>
              <a:rPr lang="en-US" dirty="0" smtClean="0"/>
              <a:t>Types</a:t>
            </a:r>
          </a:p>
          <a:p>
            <a:pPr marL="0" indent="0">
              <a:buNone/>
            </a:pPr>
            <a:r>
              <a:rPr lang="en-US" dirty="0" smtClean="0"/>
              <a:t>    - Collection of objects characterized by features, axioms</a:t>
            </a:r>
          </a:p>
          <a:p>
            <a:pPr marL="0" indent="0">
              <a:buNone/>
            </a:pPr>
            <a:r>
              <a:rPr lang="en-US" dirty="0"/>
              <a:t> </a:t>
            </a:r>
            <a:r>
              <a:rPr lang="en-US" dirty="0" smtClean="0"/>
              <a:t>   - Specification is a declaration</a:t>
            </a:r>
          </a:p>
          <a:p>
            <a:pPr marL="0" indent="0">
              <a:buNone/>
            </a:pPr>
            <a:r>
              <a:rPr lang="en-US" dirty="0"/>
              <a:t> </a:t>
            </a:r>
            <a:r>
              <a:rPr lang="en-US" dirty="0" smtClean="0"/>
              <a:t>   - Example: </a:t>
            </a:r>
            <a:r>
              <a:rPr lang="en-US" dirty="0" err="1" smtClean="0"/>
              <a:t>PrintingDevice</a:t>
            </a:r>
            <a:endParaRPr lang="en-US" dirty="0" smtClean="0"/>
          </a:p>
          <a:p>
            <a:pPr marL="0" indent="0">
              <a:buNone/>
            </a:pPr>
            <a:r>
              <a:rPr lang="en-US" dirty="0" smtClean="0"/>
              <a:t>       Definition of type of the object is going to be laid out. It can be a </a:t>
            </a:r>
            <a:r>
              <a:rPr lang="en-US" b="1" dirty="0" smtClean="0"/>
              <a:t>parameterized type</a:t>
            </a:r>
            <a:r>
              <a:rPr lang="en-US" dirty="0" smtClean="0"/>
              <a:t> (a </a:t>
            </a:r>
            <a:r>
              <a:rPr lang="en-US" b="1" dirty="0" smtClean="0"/>
              <a:t>list</a:t>
            </a:r>
            <a:r>
              <a:rPr lang="en-US" dirty="0" smtClean="0"/>
              <a:t> of </a:t>
            </a:r>
            <a:r>
              <a:rPr lang="en-US" b="1" dirty="0" smtClean="0"/>
              <a:t>integers</a:t>
            </a:r>
            <a:r>
              <a:rPr lang="en-US" dirty="0" smtClean="0"/>
              <a:t>) </a:t>
            </a:r>
          </a:p>
          <a:p>
            <a:pPr marL="0" indent="0">
              <a:buNone/>
            </a:pPr>
            <a:r>
              <a:rPr lang="en-US" dirty="0"/>
              <a:t> </a:t>
            </a:r>
            <a:r>
              <a:rPr lang="en-US" dirty="0" smtClean="0"/>
              <a:t>       or </a:t>
            </a:r>
            <a:r>
              <a:rPr lang="en-US" b="1" dirty="0" smtClean="0"/>
              <a:t>raw type</a:t>
            </a:r>
            <a:r>
              <a:rPr lang="en-US" dirty="0" smtClean="0"/>
              <a:t> (example, a date).  </a:t>
            </a:r>
          </a:p>
          <a:p>
            <a:r>
              <a:rPr lang="en-US" dirty="0" smtClean="0"/>
              <a:t>Operations/Functions</a:t>
            </a:r>
          </a:p>
          <a:p>
            <a:pPr marL="0" indent="0">
              <a:buNone/>
            </a:pPr>
            <a:r>
              <a:rPr lang="en-US" dirty="0"/>
              <a:t> </a:t>
            </a:r>
            <a:r>
              <a:rPr lang="en-US" dirty="0" smtClean="0"/>
              <a:t>   - Operations applicable to the instances</a:t>
            </a:r>
          </a:p>
          <a:p>
            <a:pPr marL="0" indent="0">
              <a:buNone/>
            </a:pPr>
            <a:r>
              <a:rPr lang="en-US" dirty="0"/>
              <a:t> </a:t>
            </a:r>
            <a:r>
              <a:rPr lang="en-US" dirty="0" smtClean="0"/>
              <a:t>   - </a:t>
            </a:r>
            <a:r>
              <a:rPr lang="en-US" dirty="0" err="1" smtClean="0"/>
              <a:t>Eg</a:t>
            </a:r>
            <a:r>
              <a:rPr lang="en-US" dirty="0" smtClean="0"/>
              <a:t>. Push: G,  Stack(G) =&gt; Stack(G)</a:t>
            </a:r>
          </a:p>
          <a:p>
            <a:pPr marL="0" indent="0">
              <a:buNone/>
            </a:pPr>
            <a:r>
              <a:rPr lang="en-US" dirty="0"/>
              <a:t> </a:t>
            </a:r>
            <a:r>
              <a:rPr lang="en-US" dirty="0" smtClean="0"/>
              <a:t>   - Multiple types</a:t>
            </a:r>
          </a:p>
          <a:p>
            <a:pPr marL="0" indent="0">
              <a:buNone/>
            </a:pPr>
            <a:r>
              <a:rPr lang="en-US" dirty="0"/>
              <a:t> </a:t>
            </a:r>
            <a:r>
              <a:rPr lang="en-US" dirty="0" smtClean="0"/>
              <a:t>        - Creators (create new instances, example, date or stack )</a:t>
            </a:r>
          </a:p>
          <a:p>
            <a:pPr marL="0" indent="0">
              <a:buNone/>
            </a:pPr>
            <a:r>
              <a:rPr lang="en-US" dirty="0"/>
              <a:t> </a:t>
            </a:r>
            <a:r>
              <a:rPr lang="en-US" dirty="0" smtClean="0"/>
              <a:t>        - Queries (used to extract the state whatever the data type already contains at a given point of time, </a:t>
            </a:r>
          </a:p>
          <a:p>
            <a:pPr marL="0" indent="0">
              <a:buNone/>
            </a:pPr>
            <a:r>
              <a:rPr lang="en-US" dirty="0"/>
              <a:t> </a:t>
            </a:r>
            <a:r>
              <a:rPr lang="en-US" dirty="0" smtClean="0"/>
              <a:t>                           read the state or manipulate the state) </a:t>
            </a:r>
          </a:p>
          <a:p>
            <a:pPr marL="0" indent="0">
              <a:buNone/>
            </a:pPr>
            <a:r>
              <a:rPr lang="en-US" dirty="0"/>
              <a:t> </a:t>
            </a:r>
            <a:r>
              <a:rPr lang="en-US" dirty="0" smtClean="0"/>
              <a:t>        - Commands  (setting the date)</a:t>
            </a:r>
          </a:p>
          <a:p>
            <a:pPr marL="0" indent="0">
              <a:buNone/>
            </a:pPr>
            <a:r>
              <a:rPr lang="en-US" dirty="0" smtClean="0"/>
              <a:t>     - Partial Functions</a:t>
            </a:r>
          </a:p>
          <a:p>
            <a:pPr marL="0" indent="0">
              <a:buNone/>
            </a:pPr>
            <a:r>
              <a:rPr lang="en-US" dirty="0"/>
              <a:t> </a:t>
            </a:r>
            <a:r>
              <a:rPr lang="en-US" dirty="0" smtClean="0"/>
              <a:t>          - Cannot apply these under certain conditions</a:t>
            </a:r>
          </a:p>
          <a:p>
            <a:pPr marL="0" indent="0">
              <a:buNone/>
            </a:pPr>
            <a:r>
              <a:rPr lang="en-US" dirty="0"/>
              <a:t> </a:t>
            </a:r>
            <a:r>
              <a:rPr lang="en-US" dirty="0" smtClean="0"/>
              <a:t>          - Example: Cannot pop on an empty stack, Cannot push on a full stack</a:t>
            </a:r>
            <a:endParaRPr lang="en-US" dirty="0"/>
          </a:p>
        </p:txBody>
      </p:sp>
    </p:spTree>
    <p:extLst>
      <p:ext uri="{BB962C8B-B14F-4D97-AF65-F5344CB8AC3E}">
        <p14:creationId xmlns:p14="http://schemas.microsoft.com/office/powerpoint/2010/main" val="371288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1" y="0"/>
            <a:ext cx="10515600" cy="865798"/>
          </a:xfrm>
        </p:spPr>
        <p:txBody>
          <a:bodyPr/>
          <a:lstStyle/>
          <a:p>
            <a:r>
              <a:rPr lang="en-US" dirty="0" smtClean="0"/>
              <a:t>What about Post Conditions?</a:t>
            </a:r>
            <a:endParaRPr lang="en-US" dirty="0"/>
          </a:p>
        </p:txBody>
      </p:sp>
      <p:sp>
        <p:nvSpPr>
          <p:cNvPr id="3" name="Content Placeholder 2"/>
          <p:cNvSpPr>
            <a:spLocks noGrp="1"/>
          </p:cNvSpPr>
          <p:nvPr>
            <p:ph idx="1"/>
          </p:nvPr>
        </p:nvSpPr>
        <p:spPr>
          <a:xfrm>
            <a:off x="351691" y="865798"/>
            <a:ext cx="11500339" cy="5311165"/>
          </a:xfrm>
        </p:spPr>
        <p:txBody>
          <a:bodyPr/>
          <a:lstStyle/>
          <a:p>
            <a:r>
              <a:rPr lang="en-US" dirty="0" smtClean="0"/>
              <a:t>Class Invariants and Post Conditions apply only to the operational or imperative style of expression</a:t>
            </a:r>
          </a:p>
          <a:p>
            <a:pPr marL="0" indent="0">
              <a:buNone/>
            </a:pPr>
            <a:r>
              <a:rPr lang="en-US" dirty="0"/>
              <a:t> </a:t>
            </a:r>
            <a:r>
              <a:rPr lang="en-US" dirty="0" smtClean="0"/>
              <a:t>  - ADTs promote the declarative style</a:t>
            </a:r>
          </a:p>
          <a:p>
            <a:pPr marL="0" indent="0">
              <a:buNone/>
            </a:pPr>
            <a:r>
              <a:rPr lang="en-US" dirty="0"/>
              <a:t> </a:t>
            </a:r>
            <a:r>
              <a:rPr lang="en-US" dirty="0" smtClean="0"/>
              <a:t>  - Implication that a existing data structure is manipulated rather than </a:t>
            </a:r>
          </a:p>
          <a:p>
            <a:pPr marL="0" indent="0">
              <a:buNone/>
            </a:pPr>
            <a:r>
              <a:rPr lang="en-US" dirty="0"/>
              <a:t> </a:t>
            </a:r>
            <a:r>
              <a:rPr lang="en-US" dirty="0" smtClean="0"/>
              <a:t>    returning a new data structure each time</a:t>
            </a:r>
          </a:p>
          <a:p>
            <a:pPr marL="0" indent="0">
              <a:buNone/>
            </a:pPr>
            <a:r>
              <a:rPr lang="en-US" dirty="0"/>
              <a:t> </a:t>
            </a:r>
            <a:r>
              <a:rPr lang="en-US" dirty="0" smtClean="0"/>
              <a:t>         - Classes have state, ADTs do NOT!</a:t>
            </a:r>
            <a:endParaRPr lang="en-US" dirty="0"/>
          </a:p>
        </p:txBody>
      </p:sp>
    </p:spTree>
    <p:extLst>
      <p:ext uri="{BB962C8B-B14F-4D97-AF65-F5344CB8AC3E}">
        <p14:creationId xmlns:p14="http://schemas.microsoft.com/office/powerpoint/2010/main" val="1979582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9569"/>
          </a:xfrm>
        </p:spPr>
        <p:txBody>
          <a:bodyPr/>
          <a:lstStyle/>
          <a:p>
            <a:r>
              <a:rPr lang="en-US" u="sng" dirty="0" smtClean="0"/>
              <a:t>Stack ADT</a:t>
            </a:r>
            <a:endParaRPr lang="en-US" u="sng" dirty="0"/>
          </a:p>
        </p:txBody>
      </p:sp>
      <p:sp>
        <p:nvSpPr>
          <p:cNvPr id="3" name="Content Placeholder 2"/>
          <p:cNvSpPr>
            <a:spLocks noGrp="1"/>
          </p:cNvSpPr>
          <p:nvPr>
            <p:ph idx="1"/>
          </p:nvPr>
        </p:nvSpPr>
        <p:spPr>
          <a:xfrm>
            <a:off x="838200" y="949569"/>
            <a:ext cx="10978662" cy="5227394"/>
          </a:xfrm>
        </p:spPr>
        <p:txBody>
          <a:bodyPr>
            <a:normAutofit fontScale="92500" lnSpcReduction="20000"/>
          </a:bodyPr>
          <a:lstStyle/>
          <a:p>
            <a:r>
              <a:rPr lang="en-US" u="sng" dirty="0" smtClean="0"/>
              <a:t>Type</a:t>
            </a:r>
          </a:p>
          <a:p>
            <a:pPr marL="0" indent="0">
              <a:buNone/>
            </a:pPr>
            <a:r>
              <a:rPr lang="en-US" dirty="0" smtClean="0"/>
              <a:t>                     Stack [G]          - contains the elements of the type G</a:t>
            </a:r>
          </a:p>
          <a:p>
            <a:r>
              <a:rPr lang="en-US" u="sng" dirty="0" smtClean="0"/>
              <a:t>Operations</a:t>
            </a:r>
          </a:p>
          <a:p>
            <a:pPr marL="0" indent="0">
              <a:buNone/>
            </a:pPr>
            <a:r>
              <a:rPr lang="en-US" dirty="0" smtClean="0"/>
              <a:t>                      NEWSTACK  -&gt;  STACK[G]       returns a stack of type G</a:t>
            </a:r>
          </a:p>
          <a:p>
            <a:pPr marL="0" indent="0">
              <a:buNone/>
            </a:pPr>
            <a:r>
              <a:rPr lang="en-US" dirty="0"/>
              <a:t> </a:t>
            </a:r>
            <a:r>
              <a:rPr lang="en-US" dirty="0" smtClean="0"/>
              <a:t>                     PUSH: Stack[G], G   -&gt;     STACK[G]     -non declarative or </a:t>
            </a:r>
          </a:p>
          <a:p>
            <a:pPr marL="0" indent="0">
              <a:buNone/>
            </a:pPr>
            <a:r>
              <a:rPr lang="en-US" dirty="0"/>
              <a:t> </a:t>
            </a:r>
            <a:r>
              <a:rPr lang="en-US" dirty="0" smtClean="0"/>
              <a:t>                                                                                        non-imperative style </a:t>
            </a:r>
          </a:p>
          <a:p>
            <a:pPr marL="0" indent="0">
              <a:buNone/>
            </a:pPr>
            <a:r>
              <a:rPr lang="en-US" dirty="0"/>
              <a:t> </a:t>
            </a:r>
            <a:r>
              <a:rPr lang="en-US" dirty="0" smtClean="0"/>
              <a:t>                                                                                        of programming in ADT  </a:t>
            </a:r>
          </a:p>
          <a:p>
            <a:pPr marL="0" indent="0">
              <a:buNone/>
            </a:pPr>
            <a:r>
              <a:rPr lang="en-US" dirty="0"/>
              <a:t> </a:t>
            </a:r>
            <a:r>
              <a:rPr lang="en-US" dirty="0" smtClean="0"/>
              <a:t>           Push operation takes two parameters (existing stack and an </a:t>
            </a:r>
          </a:p>
          <a:p>
            <a:pPr marL="0" indent="0">
              <a:buNone/>
            </a:pPr>
            <a:r>
              <a:rPr lang="en-US" dirty="0"/>
              <a:t> </a:t>
            </a:r>
            <a:r>
              <a:rPr lang="en-US" dirty="0" smtClean="0"/>
              <a:t>           element) and it returns an other stack. Not manipulating the </a:t>
            </a:r>
          </a:p>
          <a:p>
            <a:pPr marL="0" indent="0">
              <a:buNone/>
            </a:pPr>
            <a:r>
              <a:rPr lang="en-US" dirty="0"/>
              <a:t> </a:t>
            </a:r>
            <a:r>
              <a:rPr lang="en-US" dirty="0" smtClean="0"/>
              <a:t>           existing stack.    </a:t>
            </a:r>
          </a:p>
          <a:p>
            <a:pPr marL="0" indent="0">
              <a:buNone/>
            </a:pPr>
            <a:r>
              <a:rPr lang="en-US" dirty="0"/>
              <a:t> </a:t>
            </a:r>
            <a:r>
              <a:rPr lang="en-US" dirty="0" smtClean="0"/>
              <a:t>                    POP:   Stack[G]  -&gt; STACK[G]</a:t>
            </a:r>
          </a:p>
          <a:p>
            <a:pPr marL="0" indent="0">
              <a:buNone/>
            </a:pPr>
            <a:r>
              <a:rPr lang="en-US" dirty="0" smtClean="0"/>
              <a:t>                     TOP:   Stack[G] -&gt; G</a:t>
            </a:r>
          </a:p>
          <a:p>
            <a:pPr marL="0" indent="0">
              <a:buNone/>
            </a:pPr>
            <a:r>
              <a:rPr lang="en-US" dirty="0" smtClean="0"/>
              <a:t>                     </a:t>
            </a:r>
            <a:r>
              <a:rPr lang="en-US" dirty="0" err="1" smtClean="0"/>
              <a:t>isEmpty</a:t>
            </a:r>
            <a:r>
              <a:rPr lang="en-US" dirty="0" smtClean="0"/>
              <a:t>:  Stack[G] -&gt; BOOLEAN       its query operation</a:t>
            </a:r>
            <a:endParaRPr lang="en-US" u="sng" dirty="0"/>
          </a:p>
        </p:txBody>
      </p:sp>
    </p:spTree>
    <p:extLst>
      <p:ext uri="{BB962C8B-B14F-4D97-AF65-F5344CB8AC3E}">
        <p14:creationId xmlns:p14="http://schemas.microsoft.com/office/powerpoint/2010/main" val="2475817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3430</TotalTime>
  <Words>1335</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Formal Specification Methods</vt:lpstr>
      <vt:lpstr>Disadvantages of Natural Language Specification</vt:lpstr>
      <vt:lpstr>Another Perspective – Dangers of Physical Representations in Analysis</vt:lpstr>
      <vt:lpstr>Towards Abstraction</vt:lpstr>
      <vt:lpstr>Mathematical Modeling</vt:lpstr>
      <vt:lpstr>I/O Assertions</vt:lpstr>
      <vt:lpstr>What does a Abstract Data Type (ADT) consist of ?</vt:lpstr>
      <vt:lpstr>What about Post Conditions?</vt:lpstr>
      <vt:lpstr>Stack ADT</vt:lpstr>
      <vt:lpstr>PRECONDITION</vt:lpstr>
      <vt:lpstr>Algebraic Manipulations using Axioms</vt:lpstr>
      <vt:lpstr>Abstract Math to Concrete realizations</vt:lpstr>
      <vt:lpstr>ADTs and Information Hiding</vt:lpstr>
      <vt:lpstr>Completeness of Specification</vt:lpstr>
      <vt:lpstr>PowerPoint Presentation</vt:lpstr>
      <vt:lpstr>Definition: sufficient completeness</vt:lpstr>
      <vt:lpstr>ADT Consistency</vt:lpstr>
      <vt:lpstr>UNIX DIRECTORY</vt:lpstr>
      <vt:lpstr>Axioms</vt:lpstr>
      <vt:lpstr>LIST  (EXAMPLE2)</vt:lpstr>
      <vt:lpstr>Axioms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Specification Methods</dc:title>
  <dc:creator>Judhistir</dc:creator>
  <cp:lastModifiedBy>judhistir</cp:lastModifiedBy>
  <cp:revision>37</cp:revision>
  <dcterms:created xsi:type="dcterms:W3CDTF">2018-07-19T06:33:26Z</dcterms:created>
  <dcterms:modified xsi:type="dcterms:W3CDTF">2019-01-24T02:19:02Z</dcterms:modified>
</cp:coreProperties>
</file>