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187500000000001E-2"/>
          <c:y val="0.10014843133929434"/>
          <c:w val="0.94843750000000004"/>
          <c:h val="0.77054522818988502"/>
        </c:manualLayout>
      </c:layout>
      <c:barChart>
        <c:barDir val="col"/>
        <c:grouping val="clustered"/>
        <c:varyColors val="0"/>
        <c:ser>
          <c:idx val="0"/>
          <c:order val="0"/>
          <c:tx>
            <c:strRef>
              <c:f>Sheet1!$B$1</c:f>
              <c:strCache>
                <c:ptCount val="1"/>
                <c:pt idx="0">
                  <c:v>Specification</c:v>
                </c:pt>
              </c:strCache>
            </c:strRef>
          </c:tx>
          <c:spPr>
            <a:solidFill>
              <a:schemeClr val="accent1"/>
            </a:solidFill>
            <a:ln>
              <a:noFill/>
            </a:ln>
            <a:effectLst/>
          </c:spPr>
          <c:invertIfNegative val="0"/>
          <c:cat>
            <c:strRef>
              <c:f>Sheet1!$A$2:$A$5</c:f>
              <c:strCache>
                <c:ptCount val="2"/>
                <c:pt idx="0">
                  <c:v>Without formal specification</c:v>
                </c:pt>
                <c:pt idx="1">
                  <c:v>With formal specification</c:v>
                </c:pt>
              </c:strCache>
            </c:strRef>
          </c:cat>
          <c:val>
            <c:numRef>
              <c:f>Sheet1!$B$2:$B$5</c:f>
              <c:numCache>
                <c:formatCode>General</c:formatCode>
                <c:ptCount val="4"/>
                <c:pt idx="0">
                  <c:v>2.5</c:v>
                </c:pt>
                <c:pt idx="1">
                  <c:v>3.5</c:v>
                </c:pt>
              </c:numCache>
            </c:numRef>
          </c:val>
          <c:extLst xmlns:c16r2="http://schemas.microsoft.com/office/drawing/2015/06/chart">
            <c:ext xmlns:c16="http://schemas.microsoft.com/office/drawing/2014/chart" uri="{C3380CC4-5D6E-409C-BE32-E72D297353CC}">
              <c16:uniqueId val="{00000000-8958-435F-B882-7D5A89A0D5D4}"/>
            </c:ext>
          </c:extLst>
        </c:ser>
        <c:ser>
          <c:idx val="1"/>
          <c:order val="1"/>
          <c:tx>
            <c:strRef>
              <c:f>Sheet1!$C$1</c:f>
              <c:strCache>
                <c:ptCount val="1"/>
                <c:pt idx="0">
                  <c:v>Implementation and Design</c:v>
                </c:pt>
              </c:strCache>
            </c:strRef>
          </c:tx>
          <c:spPr>
            <a:solidFill>
              <a:schemeClr val="accent2"/>
            </a:solidFill>
            <a:ln>
              <a:noFill/>
            </a:ln>
            <a:effectLst/>
          </c:spPr>
          <c:invertIfNegative val="0"/>
          <c:cat>
            <c:strRef>
              <c:f>Sheet1!$A$2:$A$5</c:f>
              <c:strCache>
                <c:ptCount val="2"/>
                <c:pt idx="0">
                  <c:v>Without formal specification</c:v>
                </c:pt>
                <c:pt idx="1">
                  <c:v>With formal specification</c:v>
                </c:pt>
              </c:strCache>
            </c:strRef>
          </c:cat>
          <c:val>
            <c:numRef>
              <c:f>Sheet1!$C$2:$C$5</c:f>
              <c:numCache>
                <c:formatCode>General</c:formatCode>
                <c:ptCount val="4"/>
                <c:pt idx="0">
                  <c:v>4</c:v>
                </c:pt>
                <c:pt idx="1">
                  <c:v>3.5</c:v>
                </c:pt>
              </c:numCache>
            </c:numRef>
          </c:val>
          <c:extLst xmlns:c16r2="http://schemas.microsoft.com/office/drawing/2015/06/chart">
            <c:ext xmlns:c16="http://schemas.microsoft.com/office/drawing/2014/chart" uri="{C3380CC4-5D6E-409C-BE32-E72D297353CC}">
              <c16:uniqueId val="{00000001-8958-435F-B882-7D5A89A0D5D4}"/>
            </c:ext>
          </c:extLst>
        </c:ser>
        <c:ser>
          <c:idx val="2"/>
          <c:order val="2"/>
          <c:tx>
            <c:strRef>
              <c:f>Sheet1!$D$1</c:f>
              <c:strCache>
                <c:ptCount val="1"/>
                <c:pt idx="0">
                  <c:v>Validation</c:v>
                </c:pt>
              </c:strCache>
            </c:strRef>
          </c:tx>
          <c:spPr>
            <a:solidFill>
              <a:schemeClr val="accent3"/>
            </a:solidFill>
            <a:ln>
              <a:noFill/>
            </a:ln>
            <a:effectLst/>
          </c:spPr>
          <c:invertIfNegative val="0"/>
          <c:cat>
            <c:strRef>
              <c:f>Sheet1!$A$2:$A$5</c:f>
              <c:strCache>
                <c:ptCount val="2"/>
                <c:pt idx="0">
                  <c:v>Without formal specification</c:v>
                </c:pt>
                <c:pt idx="1">
                  <c:v>With formal specification</c:v>
                </c:pt>
              </c:strCache>
            </c:strRef>
          </c:cat>
          <c:val>
            <c:numRef>
              <c:f>Sheet1!$D$2:$D$5</c:f>
              <c:numCache>
                <c:formatCode>General</c:formatCode>
                <c:ptCount val="4"/>
                <c:pt idx="0">
                  <c:v>5</c:v>
                </c:pt>
                <c:pt idx="1">
                  <c:v>4</c:v>
                </c:pt>
              </c:numCache>
            </c:numRef>
          </c:val>
          <c:extLst xmlns:c16r2="http://schemas.microsoft.com/office/drawing/2015/06/chart">
            <c:ext xmlns:c16="http://schemas.microsoft.com/office/drawing/2014/chart" uri="{C3380CC4-5D6E-409C-BE32-E72D297353CC}">
              <c16:uniqueId val="{00000002-8958-435F-B882-7D5A89A0D5D4}"/>
            </c:ext>
          </c:extLst>
        </c:ser>
        <c:dLbls>
          <c:showLegendKey val="0"/>
          <c:showVal val="0"/>
          <c:showCatName val="0"/>
          <c:showSerName val="0"/>
          <c:showPercent val="0"/>
          <c:showBubbleSize val="0"/>
        </c:dLbls>
        <c:gapWidth val="219"/>
        <c:overlap val="-27"/>
        <c:axId val="63403248"/>
        <c:axId val="63403808"/>
      </c:barChart>
      <c:catAx>
        <c:axId val="63403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63403808"/>
        <c:crosses val="autoZero"/>
        <c:auto val="1"/>
        <c:lblAlgn val="ctr"/>
        <c:lblOffset val="100"/>
        <c:noMultiLvlLbl val="0"/>
      </c:catAx>
      <c:valAx>
        <c:axId val="634038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3403248"/>
        <c:crosses val="autoZero"/>
        <c:crossBetween val="between"/>
      </c:valAx>
      <c:spPr>
        <a:noFill/>
        <a:ln w="25400">
          <a:noFill/>
        </a:ln>
        <a:effectLst/>
      </c:spPr>
    </c:plotArea>
    <c:legend>
      <c:legendPos val="b"/>
      <c:layout>
        <c:manualLayout>
          <c:xMode val="edge"/>
          <c:yMode val="edge"/>
          <c:x val="0.23205487259613022"/>
          <c:y val="9.483783295454784E-2"/>
          <c:w val="0.76794512740386978"/>
          <c:h val="7.6932688786448739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18066-E854-4BB0-A3AA-0BA110B8604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163374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18066-E854-4BB0-A3AA-0BA110B8604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156600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18066-E854-4BB0-A3AA-0BA110B8604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247729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18066-E854-4BB0-A3AA-0BA110B8604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398567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18066-E854-4BB0-A3AA-0BA110B8604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213877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E18066-E854-4BB0-A3AA-0BA110B8604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158067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E18066-E854-4BB0-A3AA-0BA110B8604B}"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292638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E18066-E854-4BB0-A3AA-0BA110B8604B}"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100773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18066-E854-4BB0-A3AA-0BA110B8604B}"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247118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18066-E854-4BB0-A3AA-0BA110B8604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420459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18066-E854-4BB0-A3AA-0BA110B8604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0B898-4544-44D7-B38E-4C89B5113932}" type="slidenum">
              <a:rPr lang="en-US" smtClean="0"/>
              <a:t>‹#›</a:t>
            </a:fld>
            <a:endParaRPr lang="en-US"/>
          </a:p>
        </p:txBody>
      </p:sp>
    </p:spTree>
    <p:extLst>
      <p:ext uri="{BB962C8B-B14F-4D97-AF65-F5344CB8AC3E}">
        <p14:creationId xmlns:p14="http://schemas.microsoft.com/office/powerpoint/2010/main" val="384163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18066-E854-4BB0-A3AA-0BA110B8604B}"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0B898-4544-44D7-B38E-4C89B5113932}" type="slidenum">
              <a:rPr lang="en-US" smtClean="0"/>
              <a:t>‹#›</a:t>
            </a:fld>
            <a:endParaRPr lang="en-US"/>
          </a:p>
        </p:txBody>
      </p:sp>
    </p:spTree>
    <p:extLst>
      <p:ext uri="{BB962C8B-B14F-4D97-AF65-F5344CB8AC3E}">
        <p14:creationId xmlns:p14="http://schemas.microsoft.com/office/powerpoint/2010/main" val="706118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276109"/>
          </a:xfrm>
          <a:prstGeom prst="rect">
            <a:avLst/>
          </a:prstGeom>
        </p:spPr>
      </p:pic>
    </p:spTree>
    <p:extLst>
      <p:ext uri="{BB962C8B-B14F-4D97-AF65-F5344CB8AC3E}">
        <p14:creationId xmlns:p14="http://schemas.microsoft.com/office/powerpoint/2010/main" val="2937228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lstStyle/>
          <a:p>
            <a:r>
              <a:rPr lang="en-US" dirty="0" smtClean="0"/>
              <a:t>Use of formal specification</a:t>
            </a:r>
            <a:endParaRPr lang="en-US" dirty="0"/>
          </a:p>
        </p:txBody>
      </p:sp>
      <p:sp>
        <p:nvSpPr>
          <p:cNvPr id="3" name="Content Placeholder 2"/>
          <p:cNvSpPr>
            <a:spLocks noGrp="1"/>
          </p:cNvSpPr>
          <p:nvPr>
            <p:ph idx="1"/>
          </p:nvPr>
        </p:nvSpPr>
        <p:spPr>
          <a:xfrm>
            <a:off x="838200" y="1160586"/>
            <a:ext cx="10515600" cy="5016377"/>
          </a:xfrm>
        </p:spPr>
        <p:txBody>
          <a:bodyPr/>
          <a:lstStyle/>
          <a:p>
            <a:pPr algn="just"/>
            <a:r>
              <a:rPr lang="en-US" dirty="0" smtClean="0"/>
              <a:t>Formal specification involves investing more effort in the early phases of software development </a:t>
            </a:r>
          </a:p>
          <a:p>
            <a:pPr marL="0" indent="0" algn="just">
              <a:buNone/>
            </a:pPr>
            <a:r>
              <a:rPr lang="en-US" dirty="0" smtClean="0"/>
              <a:t>(taking much more time for modeling mathematically but it ease out the later phases because transformational developments is the focus of formal methods whereas manual or man based development is the focus of other software engineering practices.) </a:t>
            </a:r>
          </a:p>
          <a:p>
            <a:r>
              <a:rPr lang="en-US" dirty="0" smtClean="0"/>
              <a:t>This reduces requirements errors as it forces a detailed analysis of the requirements</a:t>
            </a:r>
          </a:p>
          <a:p>
            <a:r>
              <a:rPr lang="en-US" dirty="0" smtClean="0"/>
              <a:t>Incompleteness and inconsistencies can be discovered and resolved</a:t>
            </a:r>
          </a:p>
          <a:p>
            <a:r>
              <a:rPr lang="en-US" dirty="0" smtClean="0"/>
              <a:t>Hence, savings as made as the amount of rework due to requirements problems is reduced</a:t>
            </a:r>
            <a:endParaRPr lang="en-US" dirty="0"/>
          </a:p>
        </p:txBody>
      </p:sp>
    </p:spTree>
    <p:extLst>
      <p:ext uri="{BB962C8B-B14F-4D97-AF65-F5344CB8AC3E}">
        <p14:creationId xmlns:p14="http://schemas.microsoft.com/office/powerpoint/2010/main" val="96546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lstStyle/>
          <a:p>
            <a:r>
              <a:rPr lang="en-US" dirty="0" smtClean="0"/>
              <a:t>Development costs with formal specification</a:t>
            </a:r>
            <a:endParaRPr lang="en-US" dirty="0"/>
          </a:p>
        </p:txBody>
      </p:sp>
      <p:graphicFrame>
        <p:nvGraphicFramePr>
          <p:cNvPr id="6" name="Chart 5"/>
          <p:cNvGraphicFramePr/>
          <p:nvPr>
            <p:extLst>
              <p:ext uri="{D42A27DB-BD31-4B8C-83A1-F6EECF244321}">
                <p14:modId xmlns:p14="http://schemas.microsoft.com/office/powerpoint/2010/main" val="716446479"/>
              </p:ext>
            </p:extLst>
          </p:nvPr>
        </p:nvGraphicFramePr>
        <p:xfrm>
          <a:off x="2031999" y="719666"/>
          <a:ext cx="8649855" cy="5778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87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254"/>
            <a:ext cx="10515600" cy="651108"/>
          </a:xfrm>
        </p:spPr>
        <p:txBody>
          <a:bodyPr>
            <a:normAutofit fontScale="90000"/>
          </a:bodyPr>
          <a:lstStyle/>
          <a:p>
            <a:r>
              <a:rPr lang="en-US" dirty="0" smtClean="0"/>
              <a:t>Properties of Formal Specification</a:t>
            </a:r>
            <a:endParaRPr lang="en-US" dirty="0"/>
          </a:p>
        </p:txBody>
      </p:sp>
      <p:sp>
        <p:nvSpPr>
          <p:cNvPr id="3" name="Content Placeholder 2"/>
          <p:cNvSpPr>
            <a:spLocks noGrp="1"/>
          </p:cNvSpPr>
          <p:nvPr>
            <p:ph idx="1"/>
          </p:nvPr>
        </p:nvSpPr>
        <p:spPr>
          <a:xfrm>
            <a:off x="1" y="450377"/>
            <a:ext cx="12010030" cy="7383438"/>
          </a:xfrm>
        </p:spPr>
        <p:txBody>
          <a:bodyPr>
            <a:noAutofit/>
          </a:bodyPr>
          <a:lstStyle/>
          <a:p>
            <a:r>
              <a:rPr lang="en-US" sz="2000" dirty="0" smtClean="0"/>
              <a:t>Complete (specification has to be complete and the user definition document will be carried over appropriately) </a:t>
            </a:r>
          </a:p>
          <a:p>
            <a:r>
              <a:rPr lang="en-US" sz="2000" dirty="0" smtClean="0"/>
              <a:t>Consistent (can not be ambiguity in the requirement, ex: one requirement is that fewer chips has to be used that is more chips need to be put in one chip which increases power consumption and the power consumption of each chip should be lower - inconsistency)</a:t>
            </a:r>
          </a:p>
          <a:p>
            <a:r>
              <a:rPr lang="en-US" sz="2000" dirty="0" smtClean="0"/>
              <a:t>Concise (mid-sized projects even run into 100 of pages - verbose)</a:t>
            </a:r>
          </a:p>
          <a:p>
            <a:r>
              <a:rPr lang="en-US" sz="2000" dirty="0" smtClean="0"/>
              <a:t>Unambiguous </a:t>
            </a:r>
          </a:p>
          <a:p>
            <a:r>
              <a:rPr lang="en-US" sz="2000" dirty="0" smtClean="0"/>
              <a:t>Executable (basis for transformational developments – Z, VDM, Larch are directly executable that means that designs can be generated from these specification documents and then designs can be turned into codes automatically and code content can be directly executable if the designer gives green signal   </a:t>
            </a:r>
          </a:p>
          <a:p>
            <a:r>
              <a:rPr lang="en-US" sz="2000" dirty="0" smtClean="0"/>
              <a:t>Reusable ( for example, response time of a module that is a non-functional requirements (module calling another module should not take more than 50 millisecond) and this specification can be applicable in variety of applications (for example, applicable in the construction of website). This piece of specification written for some system can be allowed to reuse in the development of other system. </a:t>
            </a:r>
          </a:p>
          <a:p>
            <a:r>
              <a:rPr lang="en-US" sz="2000" dirty="0" smtClean="0"/>
              <a:t>Provides a common language for communication between clients, designers and implements</a:t>
            </a:r>
          </a:p>
          <a:p>
            <a:r>
              <a:rPr lang="en-US" sz="2000" dirty="0" smtClean="0"/>
              <a:t>Has its basis in discrete mathematics</a:t>
            </a:r>
          </a:p>
          <a:p>
            <a:pPr marL="0" indent="0">
              <a:buNone/>
            </a:pPr>
            <a:r>
              <a:rPr lang="en-US" sz="2000" dirty="0" smtClean="0"/>
              <a:t>   - Set Theory</a:t>
            </a:r>
          </a:p>
          <a:p>
            <a:pPr marL="0" indent="0">
              <a:buNone/>
            </a:pPr>
            <a:r>
              <a:rPr lang="en-US" sz="2000" dirty="0"/>
              <a:t> </a:t>
            </a:r>
            <a:r>
              <a:rPr lang="en-US" sz="2000" dirty="0" smtClean="0"/>
              <a:t>  - Boolean Logic</a:t>
            </a:r>
          </a:p>
          <a:p>
            <a:pPr marL="0" indent="0">
              <a:buNone/>
            </a:pPr>
            <a:r>
              <a:rPr lang="en-US" sz="2000" dirty="0"/>
              <a:t> </a:t>
            </a:r>
            <a:r>
              <a:rPr lang="en-US" sz="2000" dirty="0" smtClean="0"/>
              <a:t>  - Predicate Logic</a:t>
            </a:r>
            <a:endParaRPr lang="en-US" sz="2000" dirty="0"/>
          </a:p>
        </p:txBody>
      </p:sp>
    </p:spTree>
    <p:extLst>
      <p:ext uri="{BB962C8B-B14F-4D97-AF65-F5344CB8AC3E}">
        <p14:creationId xmlns:p14="http://schemas.microsoft.com/office/powerpoint/2010/main" val="64417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smtClean="0"/>
              <a:t>Library Example – Informal statement</a:t>
            </a:r>
            <a:endParaRPr lang="en-US" dirty="0"/>
          </a:p>
        </p:txBody>
      </p:sp>
      <p:sp>
        <p:nvSpPr>
          <p:cNvPr id="3" name="Content Placeholder 2"/>
          <p:cNvSpPr>
            <a:spLocks noGrp="1"/>
          </p:cNvSpPr>
          <p:nvPr>
            <p:ph idx="1"/>
          </p:nvPr>
        </p:nvSpPr>
        <p:spPr>
          <a:xfrm>
            <a:off x="838200" y="1055078"/>
            <a:ext cx="10515600" cy="5121885"/>
          </a:xfrm>
        </p:spPr>
        <p:txBody>
          <a:bodyPr/>
          <a:lstStyle/>
          <a:p>
            <a:r>
              <a:rPr lang="en-US" dirty="0" smtClean="0"/>
              <a:t>A book can either be in the stacks, on reserve, or loaned out.</a:t>
            </a:r>
          </a:p>
          <a:p>
            <a:r>
              <a:rPr lang="en-US" dirty="0" smtClean="0"/>
              <a:t>If a book is in the stacks or on reserve, then it can be requested.</a:t>
            </a:r>
          </a:p>
          <a:p>
            <a:r>
              <a:rPr lang="en-US" dirty="0" smtClean="0"/>
              <a:t>We want to</a:t>
            </a:r>
          </a:p>
          <a:p>
            <a:pPr marL="0" indent="0">
              <a:buNone/>
            </a:pPr>
            <a:r>
              <a:rPr lang="en-US" dirty="0"/>
              <a:t> </a:t>
            </a:r>
            <a:r>
              <a:rPr lang="en-US" dirty="0" smtClean="0"/>
              <a:t>     1. formalize the concepts and the statements</a:t>
            </a:r>
          </a:p>
          <a:p>
            <a:pPr marL="0" indent="0">
              <a:buNone/>
            </a:pPr>
            <a:r>
              <a:rPr lang="en-US" dirty="0"/>
              <a:t> </a:t>
            </a:r>
            <a:r>
              <a:rPr lang="en-US" dirty="0" smtClean="0"/>
              <a:t>     2. prove some theorems to gain confidence that the spec is correct</a:t>
            </a:r>
            <a:endParaRPr lang="en-US" dirty="0"/>
          </a:p>
        </p:txBody>
      </p:sp>
    </p:spTree>
    <p:extLst>
      <p:ext uri="{BB962C8B-B14F-4D97-AF65-F5344CB8AC3E}">
        <p14:creationId xmlns:p14="http://schemas.microsoft.com/office/powerpoint/2010/main" val="31862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5798"/>
          </a:xfrm>
        </p:spPr>
        <p:txBody>
          <a:bodyPr/>
          <a:lstStyle/>
          <a:p>
            <a:r>
              <a:rPr lang="en-US" dirty="0" smtClean="0"/>
              <a:t>Library Example – Formalization -1</a:t>
            </a:r>
            <a:endParaRPr lang="en-US" dirty="0"/>
          </a:p>
        </p:txBody>
      </p:sp>
      <p:sp>
        <p:nvSpPr>
          <p:cNvPr id="3" name="Content Placeholder 2"/>
          <p:cNvSpPr>
            <a:spLocks noGrp="1"/>
          </p:cNvSpPr>
          <p:nvPr>
            <p:ph idx="1"/>
          </p:nvPr>
        </p:nvSpPr>
        <p:spPr>
          <a:xfrm>
            <a:off x="838200" y="1230924"/>
            <a:ext cx="10515600" cy="4946039"/>
          </a:xfrm>
        </p:spPr>
        <p:txBody>
          <a:bodyPr/>
          <a:lstStyle/>
          <a:p>
            <a:r>
              <a:rPr lang="en-US" dirty="0" smtClean="0"/>
              <a:t>Lets first formalize some concepts</a:t>
            </a:r>
          </a:p>
          <a:p>
            <a:pPr marL="0" indent="0">
              <a:buNone/>
            </a:pPr>
            <a:r>
              <a:rPr lang="en-US" dirty="0"/>
              <a:t> </a:t>
            </a:r>
            <a:r>
              <a:rPr lang="en-US" dirty="0" smtClean="0"/>
              <a:t>    - S: the book is in the stacks</a:t>
            </a:r>
          </a:p>
          <a:p>
            <a:pPr marL="0" indent="0">
              <a:buNone/>
            </a:pPr>
            <a:r>
              <a:rPr lang="en-US" dirty="0"/>
              <a:t> </a:t>
            </a:r>
            <a:r>
              <a:rPr lang="en-US" dirty="0" smtClean="0"/>
              <a:t>    - R: the book is on reserve</a:t>
            </a:r>
          </a:p>
          <a:p>
            <a:pPr marL="0" indent="0">
              <a:buNone/>
            </a:pPr>
            <a:r>
              <a:rPr lang="en-US" dirty="0"/>
              <a:t> </a:t>
            </a:r>
            <a:r>
              <a:rPr lang="en-US" dirty="0" smtClean="0"/>
              <a:t>    - L: the book is on loan</a:t>
            </a:r>
          </a:p>
          <a:p>
            <a:pPr marL="0" indent="0">
              <a:buNone/>
            </a:pPr>
            <a:r>
              <a:rPr lang="en-US" dirty="0"/>
              <a:t> </a:t>
            </a:r>
            <a:r>
              <a:rPr lang="en-US" dirty="0" smtClean="0"/>
              <a:t>    - Q: the book is requested </a:t>
            </a:r>
            <a:endParaRPr lang="en-US" dirty="0"/>
          </a:p>
        </p:txBody>
      </p:sp>
    </p:spTree>
    <p:extLst>
      <p:ext uri="{BB962C8B-B14F-4D97-AF65-F5344CB8AC3E}">
        <p14:creationId xmlns:p14="http://schemas.microsoft.com/office/powerpoint/2010/main" val="4088787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smtClean="0"/>
              <a:t>Library Example – Formalization - 2</a:t>
            </a:r>
            <a:endParaRPr lang="en-US" dirty="0"/>
          </a:p>
        </p:txBody>
      </p:sp>
      <p:sp>
        <p:nvSpPr>
          <p:cNvPr id="3" name="Content Placeholder 2"/>
          <p:cNvSpPr>
            <a:spLocks noGrp="1"/>
          </p:cNvSpPr>
          <p:nvPr>
            <p:ph idx="1"/>
          </p:nvPr>
        </p:nvSpPr>
        <p:spPr>
          <a:xfrm>
            <a:off x="838200" y="1055078"/>
            <a:ext cx="10515600" cy="5121885"/>
          </a:xfrm>
        </p:spPr>
        <p:txBody>
          <a:bodyPr/>
          <a:lstStyle/>
          <a:p>
            <a:r>
              <a:rPr lang="en-US" dirty="0" smtClean="0"/>
              <a:t>A book can either be in the stacks, on reserve, or loaned out</a:t>
            </a:r>
          </a:p>
          <a:p>
            <a:pPr marL="0" indent="0">
              <a:buNone/>
            </a:pPr>
            <a:r>
              <a:rPr lang="en-US" dirty="0"/>
              <a:t> </a:t>
            </a:r>
            <a:r>
              <a:rPr lang="en-US" dirty="0" smtClean="0"/>
              <a:t>      -           S </a:t>
            </a:r>
            <a:r>
              <a:rPr lang="el-GR" sz="2400" dirty="0" smtClean="0"/>
              <a:t>˄</a:t>
            </a:r>
            <a:r>
              <a:rPr lang="en-US" dirty="0" smtClean="0"/>
              <a:t> </a:t>
            </a:r>
            <a:r>
              <a:rPr lang="en-US" dirty="0" smtClean="0"/>
              <a:t>¬(R </a:t>
            </a:r>
            <a:r>
              <a:rPr lang="el-GR" sz="2400" dirty="0"/>
              <a:t>˅</a:t>
            </a:r>
            <a:r>
              <a:rPr lang="en-US" dirty="0" smtClean="0"/>
              <a:t> </a:t>
            </a:r>
            <a:r>
              <a:rPr lang="en-US" dirty="0" smtClean="0"/>
              <a:t>L)</a:t>
            </a:r>
          </a:p>
          <a:p>
            <a:pPr marL="0" indent="0">
              <a:buNone/>
            </a:pPr>
            <a:r>
              <a:rPr lang="en-US" dirty="0"/>
              <a:t> </a:t>
            </a:r>
            <a:r>
              <a:rPr lang="en-US" dirty="0" smtClean="0"/>
              <a:t>      -           R </a:t>
            </a:r>
            <a:r>
              <a:rPr lang="el-GR" sz="2400" dirty="0"/>
              <a:t>˄</a:t>
            </a:r>
            <a:r>
              <a:rPr lang="el-GR" dirty="0"/>
              <a:t> </a:t>
            </a:r>
            <a:r>
              <a:rPr lang="en-US" dirty="0" smtClean="0"/>
              <a:t>¬(</a:t>
            </a:r>
            <a:r>
              <a:rPr lang="en-US" dirty="0" smtClean="0"/>
              <a:t>S </a:t>
            </a:r>
            <a:r>
              <a:rPr lang="el-GR" sz="2400" dirty="0"/>
              <a:t>˅</a:t>
            </a:r>
            <a:r>
              <a:rPr lang="en-US" dirty="0" smtClean="0"/>
              <a:t> </a:t>
            </a:r>
            <a:r>
              <a:rPr lang="en-US" dirty="0" smtClean="0"/>
              <a:t>L)</a:t>
            </a:r>
          </a:p>
          <a:p>
            <a:pPr marL="0" indent="0">
              <a:buNone/>
            </a:pPr>
            <a:r>
              <a:rPr lang="en-US" dirty="0" smtClean="0"/>
              <a:t>       -           L </a:t>
            </a:r>
            <a:r>
              <a:rPr lang="el-GR" sz="2400" dirty="0"/>
              <a:t>˄</a:t>
            </a:r>
            <a:r>
              <a:rPr lang="en-US" dirty="0" smtClean="0"/>
              <a:t> </a:t>
            </a:r>
            <a:r>
              <a:rPr lang="en-US" dirty="0" smtClean="0"/>
              <a:t>¬(S </a:t>
            </a:r>
            <a:r>
              <a:rPr lang="el-GR" sz="2400" dirty="0"/>
              <a:t>˅</a:t>
            </a:r>
            <a:r>
              <a:rPr lang="en-US" dirty="0" smtClean="0"/>
              <a:t> </a:t>
            </a:r>
            <a:r>
              <a:rPr lang="en-US" dirty="0" smtClean="0"/>
              <a:t>R)</a:t>
            </a:r>
          </a:p>
          <a:p>
            <a:r>
              <a:rPr lang="en-US" dirty="0"/>
              <a:t> </a:t>
            </a:r>
            <a:r>
              <a:rPr lang="en-US" dirty="0" smtClean="0"/>
              <a:t>If a book is in the stacks or on reserve, then it can be requested</a:t>
            </a:r>
          </a:p>
          <a:p>
            <a:pPr marL="0" indent="0">
              <a:buNone/>
            </a:pPr>
            <a:r>
              <a:rPr lang="en-US" dirty="0"/>
              <a:t> </a:t>
            </a:r>
            <a:r>
              <a:rPr lang="en-US" dirty="0" smtClean="0"/>
              <a:t>     -            Q =&gt; (S </a:t>
            </a:r>
            <a:r>
              <a:rPr lang="el-GR" sz="2400" dirty="0"/>
              <a:t>˅</a:t>
            </a:r>
            <a:r>
              <a:rPr lang="el-GR" dirty="0"/>
              <a:t> </a:t>
            </a:r>
            <a:r>
              <a:rPr lang="en-US" dirty="0" smtClean="0"/>
              <a:t>R</a:t>
            </a:r>
            <a:r>
              <a:rPr lang="en-US" dirty="0" smtClean="0"/>
              <a:t>)</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3822750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5798"/>
          </a:xfrm>
        </p:spPr>
        <p:txBody>
          <a:bodyPr/>
          <a:lstStyle/>
          <a:p>
            <a:r>
              <a:rPr lang="en-US" dirty="0" smtClean="0"/>
              <a:t>Library Example – Prove Correctness</a:t>
            </a:r>
            <a:endParaRPr lang="en-US" dirty="0"/>
          </a:p>
        </p:txBody>
      </p:sp>
      <p:sp>
        <p:nvSpPr>
          <p:cNvPr id="3" name="Content Placeholder 2"/>
          <p:cNvSpPr>
            <a:spLocks noGrp="1"/>
          </p:cNvSpPr>
          <p:nvPr>
            <p:ph idx="1"/>
          </p:nvPr>
        </p:nvSpPr>
        <p:spPr>
          <a:xfrm>
            <a:off x="838200" y="1230924"/>
            <a:ext cx="10515600" cy="4946039"/>
          </a:xfrm>
        </p:spPr>
        <p:txBody>
          <a:bodyPr/>
          <a:lstStyle/>
          <a:p>
            <a:r>
              <a:rPr lang="en-US" dirty="0" smtClean="0"/>
              <a:t>A theorem to help validate the spec.</a:t>
            </a:r>
          </a:p>
          <a:p>
            <a:r>
              <a:rPr lang="en-US" dirty="0" smtClean="0"/>
              <a:t>A book on loan cant be requested.     L   =&gt;  ¬Q</a:t>
            </a:r>
          </a:p>
          <a:p>
            <a:r>
              <a:rPr lang="en-US" dirty="0" smtClean="0"/>
              <a:t>See if the specification matches our understanding (and vice versa)</a:t>
            </a:r>
          </a:p>
          <a:p>
            <a:r>
              <a:rPr lang="en-US" dirty="0" smtClean="0"/>
              <a:t>Proof by contradiction</a:t>
            </a:r>
          </a:p>
          <a:p>
            <a:pPr marL="0" indent="0">
              <a:buNone/>
            </a:pPr>
            <a:r>
              <a:rPr lang="en-US" dirty="0"/>
              <a:t> </a:t>
            </a:r>
            <a:r>
              <a:rPr lang="en-US" dirty="0" smtClean="0"/>
              <a:t>  - We start out by making one assumption: that the statement is false</a:t>
            </a:r>
          </a:p>
          <a:p>
            <a:pPr marL="0" indent="0">
              <a:buNone/>
            </a:pPr>
            <a:r>
              <a:rPr lang="en-US" dirty="0"/>
              <a:t> </a:t>
            </a:r>
            <a:r>
              <a:rPr lang="en-US" dirty="0" smtClean="0"/>
              <a:t>  - Derive a contradiction</a:t>
            </a:r>
          </a:p>
          <a:p>
            <a:pPr marL="0" indent="0">
              <a:buNone/>
            </a:pPr>
            <a:r>
              <a:rPr lang="en-US" dirty="0"/>
              <a:t> </a:t>
            </a:r>
            <a:r>
              <a:rPr lang="en-US" dirty="0" smtClean="0"/>
              <a:t>  - Since only one assumption was made, it must be wrong (i.e., not </a:t>
            </a:r>
          </a:p>
          <a:p>
            <a:pPr marL="0" indent="0">
              <a:buNone/>
            </a:pPr>
            <a:r>
              <a:rPr lang="en-US" dirty="0"/>
              <a:t> </a:t>
            </a:r>
            <a:r>
              <a:rPr lang="en-US" dirty="0" smtClean="0"/>
              <a:t>    false after all, but rather true)  </a:t>
            </a:r>
            <a:endParaRPr lang="en-US" dirty="0"/>
          </a:p>
        </p:txBody>
      </p:sp>
    </p:spTree>
    <p:extLst>
      <p:ext uri="{BB962C8B-B14F-4D97-AF65-F5344CB8AC3E}">
        <p14:creationId xmlns:p14="http://schemas.microsoft.com/office/powerpoint/2010/main" val="155711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9184"/>
            <a:ext cx="10515600" cy="5847779"/>
          </a:xfrm>
        </p:spPr>
        <p:txBody>
          <a:bodyPr>
            <a:normAutofit lnSpcReduction="10000"/>
          </a:bodyPr>
          <a:lstStyle/>
          <a:p>
            <a:pPr marL="0" indent="0">
              <a:buNone/>
            </a:pPr>
            <a:r>
              <a:rPr lang="en-US" dirty="0" smtClean="0"/>
              <a:t>To Prove         L   </a:t>
            </a:r>
            <a:r>
              <a:rPr lang="en-US" dirty="0"/>
              <a:t>=&gt;  ¬</a:t>
            </a:r>
            <a:r>
              <a:rPr lang="en-US" dirty="0" smtClean="0"/>
              <a:t>Q</a:t>
            </a:r>
          </a:p>
          <a:p>
            <a:pPr marL="0" indent="0">
              <a:buNone/>
            </a:pPr>
            <a:endParaRPr lang="en-US" dirty="0"/>
          </a:p>
          <a:p>
            <a:pPr marL="0" indent="0">
              <a:buNone/>
            </a:pPr>
            <a:r>
              <a:rPr lang="en-US" dirty="0" smtClean="0"/>
              <a:t>  Step1:          </a:t>
            </a:r>
            <a:r>
              <a:rPr lang="en-US" dirty="0"/>
              <a:t>¬</a:t>
            </a:r>
            <a:r>
              <a:rPr lang="en-US" dirty="0" smtClean="0"/>
              <a:t> (L   </a:t>
            </a:r>
            <a:r>
              <a:rPr lang="en-US" dirty="0"/>
              <a:t>=&gt;  ¬</a:t>
            </a:r>
            <a:r>
              <a:rPr lang="en-US" dirty="0" smtClean="0"/>
              <a:t>Q)          Assume negation</a:t>
            </a:r>
          </a:p>
          <a:p>
            <a:pPr marL="0" indent="0">
              <a:buNone/>
            </a:pPr>
            <a:r>
              <a:rPr lang="en-US" dirty="0"/>
              <a:t> </a:t>
            </a:r>
            <a:r>
              <a:rPr lang="en-US" dirty="0" smtClean="0"/>
              <a:t> Step2:          ¬ (¬L </a:t>
            </a:r>
            <a:r>
              <a:rPr lang="el-GR" sz="2400" dirty="0"/>
              <a:t>˅</a:t>
            </a:r>
            <a:r>
              <a:rPr lang="el-GR" dirty="0"/>
              <a:t> </a:t>
            </a:r>
            <a:r>
              <a:rPr lang="en-US" dirty="0" smtClean="0"/>
              <a:t>¬</a:t>
            </a:r>
            <a:r>
              <a:rPr lang="en-US" dirty="0"/>
              <a:t>Q</a:t>
            </a:r>
            <a:r>
              <a:rPr lang="en-US" dirty="0" smtClean="0"/>
              <a:t>)          Rewriting</a:t>
            </a:r>
          </a:p>
          <a:p>
            <a:pPr marL="0" indent="0">
              <a:buNone/>
            </a:pPr>
            <a:r>
              <a:rPr lang="en-US" dirty="0"/>
              <a:t> </a:t>
            </a:r>
            <a:r>
              <a:rPr lang="en-US" dirty="0" smtClean="0"/>
              <a:t> Step3:              L </a:t>
            </a:r>
            <a:r>
              <a:rPr lang="el-GR" dirty="0"/>
              <a:t>˄</a:t>
            </a:r>
            <a:r>
              <a:rPr lang="en-US" dirty="0" smtClean="0"/>
              <a:t>  </a:t>
            </a:r>
            <a:r>
              <a:rPr lang="en-US" dirty="0" smtClean="0"/>
              <a:t>Q                 De </a:t>
            </a:r>
            <a:r>
              <a:rPr lang="en-US" dirty="0" err="1" smtClean="0"/>
              <a:t>morgan’s</a:t>
            </a:r>
            <a:r>
              <a:rPr lang="en-US" dirty="0" smtClean="0"/>
              <a:t> law</a:t>
            </a:r>
          </a:p>
          <a:p>
            <a:pPr marL="0" indent="0">
              <a:buNone/>
            </a:pPr>
            <a:r>
              <a:rPr lang="en-US" dirty="0"/>
              <a:t> </a:t>
            </a:r>
            <a:r>
              <a:rPr lang="en-US" dirty="0" smtClean="0"/>
              <a:t> Step4:              L                          Simplifying</a:t>
            </a:r>
          </a:p>
          <a:p>
            <a:pPr marL="0" indent="0">
              <a:buNone/>
            </a:pPr>
            <a:r>
              <a:rPr lang="en-US" dirty="0"/>
              <a:t> </a:t>
            </a:r>
            <a:r>
              <a:rPr lang="en-US" dirty="0" smtClean="0"/>
              <a:t> Step5:              ¬(</a:t>
            </a:r>
            <a:r>
              <a:rPr lang="en-US" dirty="0"/>
              <a:t>S </a:t>
            </a:r>
            <a:r>
              <a:rPr lang="el-GR" dirty="0"/>
              <a:t>˅ </a:t>
            </a:r>
            <a:r>
              <a:rPr lang="en-US" dirty="0" smtClean="0"/>
              <a:t>R</a:t>
            </a:r>
            <a:r>
              <a:rPr lang="en-US" dirty="0" smtClean="0"/>
              <a:t>)               L </a:t>
            </a:r>
            <a:r>
              <a:rPr lang="en-US" dirty="0" smtClean="0">
                <a:sym typeface="Wingdings" panose="05000000000000000000" pitchFamily="2" charset="2"/>
              </a:rPr>
              <a:t> </a:t>
            </a:r>
            <a:r>
              <a:rPr lang="en-US" dirty="0"/>
              <a:t>¬(S </a:t>
            </a:r>
            <a:r>
              <a:rPr lang="el-GR" dirty="0"/>
              <a:t>˅ </a:t>
            </a:r>
            <a:r>
              <a:rPr lang="en-US" dirty="0" smtClean="0"/>
              <a:t>R</a:t>
            </a:r>
            <a:r>
              <a:rPr lang="en-US" dirty="0"/>
              <a:t>) </a:t>
            </a:r>
          </a:p>
          <a:p>
            <a:pPr marL="0" indent="0">
              <a:buNone/>
            </a:pPr>
            <a:endParaRPr lang="en-US" dirty="0" smtClean="0"/>
          </a:p>
          <a:p>
            <a:pPr marL="0" indent="0">
              <a:buNone/>
            </a:pPr>
            <a:r>
              <a:rPr lang="en-US" dirty="0"/>
              <a:t> ¬(S </a:t>
            </a:r>
            <a:r>
              <a:rPr lang="el-GR" sz="2000" dirty="0"/>
              <a:t>˅</a:t>
            </a:r>
            <a:r>
              <a:rPr lang="en-US" dirty="0" smtClean="0"/>
              <a:t> </a:t>
            </a:r>
            <a:r>
              <a:rPr lang="en-US" dirty="0"/>
              <a:t>R</a:t>
            </a:r>
            <a:r>
              <a:rPr lang="en-US" dirty="0" smtClean="0"/>
              <a:t>)    =&gt;  Q                             Simplifying</a:t>
            </a:r>
          </a:p>
          <a:p>
            <a:pPr marL="0" indent="0">
              <a:buNone/>
            </a:pPr>
            <a:r>
              <a:rPr lang="en-US" dirty="0"/>
              <a:t> </a:t>
            </a:r>
            <a:r>
              <a:rPr lang="en-US" dirty="0" smtClean="0"/>
              <a:t>                 =&gt; </a:t>
            </a:r>
            <a:r>
              <a:rPr lang="en-US" dirty="0"/>
              <a:t>S </a:t>
            </a:r>
            <a:r>
              <a:rPr lang="el-GR" sz="2000" dirty="0"/>
              <a:t>˅</a:t>
            </a:r>
            <a:r>
              <a:rPr lang="en-US" dirty="0" smtClean="0"/>
              <a:t> </a:t>
            </a:r>
            <a:r>
              <a:rPr lang="en-US" dirty="0" smtClean="0"/>
              <a:t>R                  This is a contradiction. The previous step says </a:t>
            </a:r>
            <a:r>
              <a:rPr lang="en-US" b="1" dirty="0" smtClean="0"/>
              <a:t>not of </a:t>
            </a:r>
            <a:r>
              <a:rPr lang="en-US" b="1" dirty="0"/>
              <a:t>S </a:t>
            </a:r>
            <a:r>
              <a:rPr lang="el-GR" sz="2000" dirty="0"/>
              <a:t>˅</a:t>
            </a:r>
            <a:r>
              <a:rPr lang="en-US" b="1" dirty="0" smtClean="0"/>
              <a:t> </a:t>
            </a:r>
            <a:r>
              <a:rPr lang="en-US" b="1" dirty="0"/>
              <a:t>R</a:t>
            </a:r>
            <a:r>
              <a:rPr lang="en-US" dirty="0"/>
              <a:t> </a:t>
            </a:r>
            <a:r>
              <a:rPr lang="en-US" dirty="0" smtClean="0"/>
              <a:t> and later it become </a:t>
            </a:r>
            <a:r>
              <a:rPr lang="en-US" b="1" dirty="0"/>
              <a:t>S </a:t>
            </a:r>
            <a:r>
              <a:rPr lang="el-GR" sz="2000" dirty="0"/>
              <a:t>˅</a:t>
            </a:r>
            <a:r>
              <a:rPr lang="en-US" b="1" dirty="0" smtClean="0"/>
              <a:t> </a:t>
            </a:r>
            <a:r>
              <a:rPr lang="en-US" b="1" dirty="0"/>
              <a:t>R</a:t>
            </a:r>
            <a:endParaRPr lang="en-US" dirty="0" smtClean="0"/>
          </a:p>
          <a:p>
            <a:pPr marL="0" indent="0">
              <a:buNone/>
            </a:pPr>
            <a:r>
              <a:rPr lang="en-US" dirty="0" smtClean="0"/>
              <a:t>Step1 is incorrect. Therefore, L </a:t>
            </a:r>
            <a:r>
              <a:rPr lang="en-US" dirty="0"/>
              <a:t>=&gt; ¬Q</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73581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8187"/>
          </a:xfrm>
        </p:spPr>
        <p:txBody>
          <a:bodyPr/>
          <a:lstStyle/>
          <a:p>
            <a:r>
              <a:rPr lang="en-US" dirty="0" smtClean="0"/>
              <a:t>Specification Types</a:t>
            </a:r>
            <a:endParaRPr lang="en-US" dirty="0"/>
          </a:p>
        </p:txBody>
      </p:sp>
      <p:sp>
        <p:nvSpPr>
          <p:cNvPr id="3" name="Content Placeholder 2"/>
          <p:cNvSpPr>
            <a:spLocks noGrp="1"/>
          </p:cNvSpPr>
          <p:nvPr>
            <p:ph idx="1"/>
          </p:nvPr>
        </p:nvSpPr>
        <p:spPr>
          <a:xfrm>
            <a:off x="838200" y="1353312"/>
            <a:ext cx="10515600" cy="4823651"/>
          </a:xfrm>
        </p:spPr>
        <p:txBody>
          <a:bodyPr/>
          <a:lstStyle/>
          <a:p>
            <a:r>
              <a:rPr lang="en-US" dirty="0" smtClean="0"/>
              <a:t>Interface Specification (how subsystems are going to interact with each other but not about the details of a particular subsystem by itself)</a:t>
            </a:r>
          </a:p>
          <a:p>
            <a:r>
              <a:rPr lang="en-US" dirty="0" smtClean="0"/>
              <a:t>Behavioral specification (concentrate on the behavior of individual subsystem or individual module but does not concern with the internals of the subsystem)</a:t>
            </a:r>
            <a:endParaRPr lang="en-US" dirty="0"/>
          </a:p>
        </p:txBody>
      </p:sp>
    </p:spTree>
    <p:extLst>
      <p:ext uri="{BB962C8B-B14F-4D97-AF65-F5344CB8AC3E}">
        <p14:creationId xmlns:p14="http://schemas.microsoft.com/office/powerpoint/2010/main" val="347520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Interface Specification</a:t>
            </a:r>
            <a:endParaRPr lang="en-US" dirty="0"/>
          </a:p>
        </p:txBody>
      </p:sp>
      <p:sp>
        <p:nvSpPr>
          <p:cNvPr id="3" name="Content Placeholder 2"/>
          <p:cNvSpPr>
            <a:spLocks noGrp="1"/>
          </p:cNvSpPr>
          <p:nvPr>
            <p:ph idx="1"/>
          </p:nvPr>
        </p:nvSpPr>
        <p:spPr>
          <a:xfrm>
            <a:off x="838199" y="1097280"/>
            <a:ext cx="10758055" cy="5079683"/>
          </a:xfrm>
        </p:spPr>
        <p:txBody>
          <a:bodyPr>
            <a:normAutofit fontScale="85000" lnSpcReduction="20000"/>
          </a:bodyPr>
          <a:lstStyle/>
          <a:p>
            <a:r>
              <a:rPr lang="en-US" dirty="0" smtClean="0"/>
              <a:t>Large systems are decomposed into subsystems with well-defined interfaces between these subsystems (how a module is built or how it does none of the concerns)</a:t>
            </a:r>
          </a:p>
          <a:p>
            <a:pPr marL="0" indent="0">
              <a:buNone/>
            </a:pPr>
            <a:r>
              <a:rPr lang="en-US" dirty="0" smtClean="0"/>
              <a:t>     </a:t>
            </a:r>
            <a:r>
              <a:rPr lang="en-US" dirty="0" err="1" smtClean="0"/>
              <a:t>i</a:t>
            </a:r>
            <a:r>
              <a:rPr lang="en-US" dirty="0" smtClean="0"/>
              <a:t>.   It deals with Operations</a:t>
            </a:r>
          </a:p>
          <a:p>
            <a:pPr marL="0" indent="0">
              <a:buNone/>
            </a:pPr>
            <a:r>
              <a:rPr lang="en-US" dirty="0"/>
              <a:t> </a:t>
            </a:r>
            <a:r>
              <a:rPr lang="en-US" dirty="0" smtClean="0"/>
              <a:t>             i1. return type</a:t>
            </a:r>
          </a:p>
          <a:p>
            <a:pPr marL="0" indent="0">
              <a:buNone/>
            </a:pPr>
            <a:r>
              <a:rPr lang="en-US" dirty="0"/>
              <a:t> </a:t>
            </a:r>
            <a:r>
              <a:rPr lang="en-US" dirty="0" smtClean="0"/>
              <a:t>             i2. parameters</a:t>
            </a:r>
          </a:p>
          <a:p>
            <a:pPr marL="0" indent="0">
              <a:buNone/>
            </a:pPr>
            <a:r>
              <a:rPr lang="en-US" dirty="0"/>
              <a:t> </a:t>
            </a:r>
            <a:r>
              <a:rPr lang="en-US" dirty="0" smtClean="0"/>
              <a:t>             i3. name</a:t>
            </a:r>
          </a:p>
          <a:p>
            <a:pPr marL="0" indent="0">
              <a:buNone/>
            </a:pPr>
            <a:r>
              <a:rPr lang="en-US" dirty="0"/>
              <a:t> </a:t>
            </a:r>
            <a:r>
              <a:rPr lang="en-US" dirty="0" smtClean="0"/>
              <a:t>        -Module contains different operations</a:t>
            </a:r>
          </a:p>
          <a:p>
            <a:pPr marL="0" indent="0">
              <a:buNone/>
            </a:pPr>
            <a:r>
              <a:rPr lang="en-US" dirty="0"/>
              <a:t> </a:t>
            </a:r>
            <a:r>
              <a:rPr lang="en-US" dirty="0" smtClean="0"/>
              <a:t>        -Sum of all the operational specification wrote out is the Interface specification</a:t>
            </a:r>
          </a:p>
          <a:p>
            <a:r>
              <a:rPr lang="en-US" dirty="0" smtClean="0"/>
              <a:t>Specification of subsystem interfaces allows independent development of the different subsystems</a:t>
            </a:r>
          </a:p>
          <a:p>
            <a:r>
              <a:rPr lang="en-US" dirty="0" smtClean="0"/>
              <a:t>Interfaces may be defined as abstract data types or object classes</a:t>
            </a:r>
          </a:p>
          <a:p>
            <a:r>
              <a:rPr lang="en-US" dirty="0" smtClean="0"/>
              <a:t>The algebraic approach to formal specification is particularly well-suited to interface specification ( interface does not concern a state)</a:t>
            </a:r>
          </a:p>
        </p:txBody>
      </p:sp>
    </p:spTree>
    <p:extLst>
      <p:ext uri="{BB962C8B-B14F-4D97-AF65-F5344CB8AC3E}">
        <p14:creationId xmlns:p14="http://schemas.microsoft.com/office/powerpoint/2010/main" val="119272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54591"/>
            <a:ext cx="10515600" cy="313899"/>
          </a:xfrm>
        </p:spPr>
        <p:txBody>
          <a:bodyPr>
            <a:normAutofit fontScale="90000"/>
          </a:bodyPr>
          <a:lstStyle/>
          <a:p>
            <a:r>
              <a:rPr lang="en-US" dirty="0" smtClean="0"/>
              <a:t>Formal methods</a:t>
            </a:r>
            <a:endParaRPr lang="en-US" dirty="0"/>
          </a:p>
        </p:txBody>
      </p:sp>
      <p:sp>
        <p:nvSpPr>
          <p:cNvPr id="3" name="Content Placeholder 2"/>
          <p:cNvSpPr>
            <a:spLocks noGrp="1"/>
          </p:cNvSpPr>
          <p:nvPr>
            <p:ph idx="1"/>
          </p:nvPr>
        </p:nvSpPr>
        <p:spPr>
          <a:xfrm>
            <a:off x="136477" y="368490"/>
            <a:ext cx="11914495" cy="7779224"/>
          </a:xfrm>
        </p:spPr>
        <p:txBody>
          <a:bodyPr>
            <a:noAutofit/>
          </a:bodyPr>
          <a:lstStyle/>
          <a:p>
            <a:r>
              <a:rPr lang="en-US" sz="2000" dirty="0" smtClean="0"/>
              <a:t>Formal specification is part of a more general collection of techniques that are known as formal methods.</a:t>
            </a:r>
          </a:p>
          <a:p>
            <a:r>
              <a:rPr lang="en-US" sz="2000" dirty="0" smtClean="0"/>
              <a:t>These are all based on mathematical representation and analysis of software.</a:t>
            </a:r>
          </a:p>
          <a:p>
            <a:r>
              <a:rPr lang="en-US" sz="2000" dirty="0" smtClean="0"/>
              <a:t>Formal methods include</a:t>
            </a:r>
          </a:p>
          <a:p>
            <a:pPr marL="0" indent="0">
              <a:buNone/>
            </a:pPr>
            <a:r>
              <a:rPr lang="en-US" sz="2000" dirty="0" smtClean="0"/>
              <a:t>          - Formal specification</a:t>
            </a:r>
          </a:p>
          <a:p>
            <a:pPr marL="0" indent="0">
              <a:buNone/>
            </a:pPr>
            <a:r>
              <a:rPr lang="en-US" sz="2000" dirty="0" smtClean="0"/>
              <a:t>          - Specification analysis and proof (specification is checked for consistency)</a:t>
            </a:r>
          </a:p>
          <a:p>
            <a:pPr marL="0" indent="0">
              <a:buNone/>
            </a:pPr>
            <a:r>
              <a:rPr lang="en-US" sz="2000" dirty="0"/>
              <a:t> </a:t>
            </a:r>
            <a:r>
              <a:rPr lang="en-US" sz="2000" dirty="0" smtClean="0"/>
              <a:t>         - Transformational development (if there were any means to take the requirements and verify the </a:t>
            </a:r>
          </a:p>
          <a:p>
            <a:pPr marL="0" indent="0">
              <a:buNone/>
            </a:pPr>
            <a:r>
              <a:rPr lang="en-US" sz="2000" dirty="0"/>
              <a:t> </a:t>
            </a:r>
            <a:r>
              <a:rPr lang="en-US" sz="2000" dirty="0" smtClean="0"/>
              <a:t>            requirements and transform the requirement automatically into the code which is the end product of </a:t>
            </a:r>
          </a:p>
          <a:p>
            <a:pPr marL="0" indent="0">
              <a:buNone/>
            </a:pPr>
            <a:r>
              <a:rPr lang="en-US" sz="2000" dirty="0"/>
              <a:t> </a:t>
            </a:r>
            <a:r>
              <a:rPr lang="en-US" sz="2000" dirty="0" smtClean="0"/>
              <a:t>            the software development process that would ensure that will retain the continuity  between various </a:t>
            </a:r>
          </a:p>
          <a:p>
            <a:pPr marL="0" indent="0">
              <a:buNone/>
            </a:pPr>
            <a:r>
              <a:rPr lang="en-US" sz="2000" dirty="0"/>
              <a:t> </a:t>
            </a:r>
            <a:r>
              <a:rPr lang="en-US" sz="2000" dirty="0" smtClean="0"/>
              <a:t>            phases of the development cycle of the software.)</a:t>
            </a:r>
          </a:p>
          <a:p>
            <a:pPr marL="0" indent="0">
              <a:buNone/>
            </a:pPr>
            <a:r>
              <a:rPr lang="en-US" sz="2000" dirty="0"/>
              <a:t> </a:t>
            </a:r>
            <a:r>
              <a:rPr lang="en-US" sz="2000" dirty="0" smtClean="0"/>
              <a:t>                  </a:t>
            </a:r>
            <a:r>
              <a:rPr lang="en-US" sz="2000" dirty="0" smtClean="0"/>
              <a:t>- </a:t>
            </a:r>
            <a:r>
              <a:rPr lang="en-US" sz="2000" dirty="0" smtClean="0"/>
              <a:t>specification to piece of code </a:t>
            </a:r>
          </a:p>
          <a:p>
            <a:pPr marL="0" indent="0">
              <a:buNone/>
            </a:pPr>
            <a:r>
              <a:rPr lang="en-US" sz="2000" dirty="0"/>
              <a:t> </a:t>
            </a:r>
            <a:r>
              <a:rPr lang="en-US" sz="2000" dirty="0" smtClean="0"/>
              <a:t>                   </a:t>
            </a:r>
            <a:r>
              <a:rPr lang="en-US" sz="2000" dirty="0" smtClean="0"/>
              <a:t>- </a:t>
            </a:r>
            <a:r>
              <a:rPr lang="en-US" sz="2000" dirty="0" smtClean="0"/>
              <a:t>Persons reading the document and making analysis can have different interpretation, therefore, </a:t>
            </a:r>
          </a:p>
          <a:p>
            <a:pPr marL="0" indent="0">
              <a:buNone/>
            </a:pPr>
            <a:r>
              <a:rPr lang="en-US" sz="2000" dirty="0"/>
              <a:t> </a:t>
            </a:r>
            <a:r>
              <a:rPr lang="en-US" sz="2000" dirty="0" smtClean="0"/>
              <a:t>                     </a:t>
            </a:r>
            <a:r>
              <a:rPr lang="en-US" sz="2000" dirty="0" smtClean="0"/>
              <a:t> there </a:t>
            </a:r>
            <a:r>
              <a:rPr lang="en-US" sz="2000" dirty="0" smtClean="0"/>
              <a:t>will be human errors</a:t>
            </a:r>
          </a:p>
          <a:p>
            <a:pPr marL="0" indent="0">
              <a:buNone/>
            </a:pPr>
            <a:r>
              <a:rPr lang="en-US" sz="2000" dirty="0"/>
              <a:t> </a:t>
            </a:r>
            <a:r>
              <a:rPr lang="en-US" sz="2000" dirty="0" smtClean="0"/>
              <a:t>                  </a:t>
            </a:r>
            <a:r>
              <a:rPr lang="en-US" sz="2000" dirty="0" smtClean="0"/>
              <a:t> - </a:t>
            </a:r>
            <a:r>
              <a:rPr lang="en-US" sz="2000" dirty="0" smtClean="0"/>
              <a:t>If all of them can be automated and machine can do finally produce the code and which can </a:t>
            </a:r>
          </a:p>
          <a:p>
            <a:pPr marL="0" indent="0">
              <a:buNone/>
            </a:pPr>
            <a:r>
              <a:rPr lang="en-US" sz="2000" dirty="0"/>
              <a:t> </a:t>
            </a:r>
            <a:r>
              <a:rPr lang="en-US" sz="2000" dirty="0" smtClean="0"/>
              <a:t>                     </a:t>
            </a:r>
            <a:r>
              <a:rPr lang="en-US" sz="2000" dirty="0" smtClean="0"/>
              <a:t>then </a:t>
            </a:r>
            <a:r>
              <a:rPr lang="en-US" sz="2000" dirty="0" smtClean="0"/>
              <a:t>be verified by the human</a:t>
            </a:r>
          </a:p>
          <a:p>
            <a:pPr marL="0" indent="0">
              <a:buNone/>
            </a:pPr>
            <a:r>
              <a:rPr lang="en-US" sz="2000" dirty="0"/>
              <a:t> </a:t>
            </a:r>
            <a:r>
              <a:rPr lang="en-US" sz="2000" dirty="0" smtClean="0"/>
              <a:t>        - Program verification  (to checking or testing to make sure that we have built, it can also be automated, the test case can be </a:t>
            </a:r>
            <a:r>
              <a:rPr lang="en-US" sz="2000" dirty="0" smtClean="0"/>
              <a:t>generated </a:t>
            </a:r>
            <a:r>
              <a:rPr lang="en-US" sz="2000" dirty="0" smtClean="0"/>
              <a:t>and applied on final production of the end product to verify the system what we are intended to.)</a:t>
            </a:r>
            <a:endParaRPr lang="en-US" sz="2000" dirty="0"/>
          </a:p>
        </p:txBody>
      </p:sp>
    </p:spTree>
    <p:extLst>
      <p:ext uri="{BB962C8B-B14F-4D97-AF65-F5344CB8AC3E}">
        <p14:creationId xmlns:p14="http://schemas.microsoft.com/office/powerpoint/2010/main" val="1405410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339"/>
          </a:xfrm>
        </p:spPr>
        <p:txBody>
          <a:bodyPr/>
          <a:lstStyle/>
          <a:p>
            <a:r>
              <a:rPr lang="en-US" dirty="0" smtClean="0"/>
              <a:t>Behavioral specification</a:t>
            </a:r>
            <a:endParaRPr lang="en-US" dirty="0"/>
          </a:p>
        </p:txBody>
      </p:sp>
      <p:sp>
        <p:nvSpPr>
          <p:cNvPr id="3" name="Content Placeholder 2"/>
          <p:cNvSpPr>
            <a:spLocks noGrp="1"/>
          </p:cNvSpPr>
          <p:nvPr>
            <p:ph idx="1"/>
          </p:nvPr>
        </p:nvSpPr>
        <p:spPr>
          <a:xfrm>
            <a:off x="838200" y="1426464"/>
            <a:ext cx="10515600" cy="4750499"/>
          </a:xfrm>
        </p:spPr>
        <p:txBody>
          <a:bodyPr/>
          <a:lstStyle/>
          <a:p>
            <a:r>
              <a:rPr lang="en-US" dirty="0" smtClean="0"/>
              <a:t>Algebraic specification can be cumbersome when the object operations are not independent of the object state</a:t>
            </a:r>
          </a:p>
          <a:p>
            <a:r>
              <a:rPr lang="en-US" dirty="0" smtClean="0"/>
              <a:t>Model-based specification exposes the system state and defines the operations in terms of changes to that state</a:t>
            </a:r>
          </a:p>
          <a:p>
            <a:r>
              <a:rPr lang="en-US" dirty="0" smtClean="0"/>
              <a:t>The Z notation is a mature technique for model-based specification. It combines formal and informal description and uses graphical highlighting when presenting specifications</a:t>
            </a:r>
            <a:endParaRPr lang="en-US" dirty="0"/>
          </a:p>
        </p:txBody>
      </p:sp>
    </p:spTree>
    <p:extLst>
      <p:ext uri="{BB962C8B-B14F-4D97-AF65-F5344CB8AC3E}">
        <p14:creationId xmlns:p14="http://schemas.microsoft.com/office/powerpoint/2010/main" val="400669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731"/>
          </a:xfrm>
        </p:spPr>
        <p:txBody>
          <a:bodyPr/>
          <a:lstStyle/>
          <a:p>
            <a:r>
              <a:rPr lang="en-US" dirty="0" smtClean="0"/>
              <a:t>Key points</a:t>
            </a:r>
            <a:endParaRPr lang="en-US" dirty="0"/>
          </a:p>
        </p:txBody>
      </p:sp>
      <p:sp>
        <p:nvSpPr>
          <p:cNvPr id="3" name="Content Placeholder 2"/>
          <p:cNvSpPr>
            <a:spLocks noGrp="1"/>
          </p:cNvSpPr>
          <p:nvPr>
            <p:ph idx="1"/>
          </p:nvPr>
        </p:nvSpPr>
        <p:spPr>
          <a:xfrm>
            <a:off x="838200" y="1133856"/>
            <a:ext cx="10515600" cy="5043107"/>
          </a:xfrm>
        </p:spPr>
        <p:txBody>
          <a:bodyPr/>
          <a:lstStyle/>
          <a:p>
            <a:pPr algn="just"/>
            <a:r>
              <a:rPr lang="en-US" dirty="0" smtClean="0"/>
              <a:t>Formal system specification complements informal specification techniques</a:t>
            </a:r>
          </a:p>
          <a:p>
            <a:pPr algn="just"/>
            <a:r>
              <a:rPr lang="en-US" dirty="0" smtClean="0"/>
              <a:t>Formal specification are precise and unambiguous. They remove areas of doubt in a specification.</a:t>
            </a:r>
          </a:p>
          <a:p>
            <a:pPr algn="just"/>
            <a:r>
              <a:rPr lang="en-US" dirty="0" smtClean="0"/>
              <a:t>Formal specification forces an analysis of the system requirements    at an early stage. Correcting errors at this stage is cheaper than    modifying a delivered system.</a:t>
            </a:r>
            <a:endParaRPr lang="en-US" dirty="0"/>
          </a:p>
        </p:txBody>
      </p:sp>
    </p:spTree>
    <p:extLst>
      <p:ext uri="{BB962C8B-B14F-4D97-AF65-F5344CB8AC3E}">
        <p14:creationId xmlns:p14="http://schemas.microsoft.com/office/powerpoint/2010/main" val="178745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normAutofit fontScale="90000"/>
          </a:bodyPr>
          <a:lstStyle/>
          <a:p>
            <a:r>
              <a:rPr lang="en-US" dirty="0" smtClean="0"/>
              <a:t>Acceptance of formal methods</a:t>
            </a:r>
            <a:endParaRPr lang="en-US" dirty="0"/>
          </a:p>
        </p:txBody>
      </p:sp>
      <p:sp>
        <p:nvSpPr>
          <p:cNvPr id="3" name="Content Placeholder 2"/>
          <p:cNvSpPr>
            <a:spLocks noGrp="1"/>
          </p:cNvSpPr>
          <p:nvPr>
            <p:ph idx="1"/>
          </p:nvPr>
        </p:nvSpPr>
        <p:spPr>
          <a:xfrm>
            <a:off x="838200" y="984738"/>
            <a:ext cx="10799618" cy="5192225"/>
          </a:xfrm>
        </p:spPr>
        <p:txBody>
          <a:bodyPr>
            <a:normAutofit fontScale="85000" lnSpcReduction="10000"/>
          </a:bodyPr>
          <a:lstStyle/>
          <a:p>
            <a:r>
              <a:rPr lang="en-US" dirty="0" smtClean="0"/>
              <a:t>Formal methods have not become mainstream software development techniques as was once predicted</a:t>
            </a:r>
          </a:p>
          <a:p>
            <a:pPr marL="0" indent="0">
              <a:buNone/>
            </a:pPr>
            <a:r>
              <a:rPr lang="en-US" dirty="0"/>
              <a:t> </a:t>
            </a:r>
            <a:r>
              <a:rPr lang="en-US" dirty="0" smtClean="0"/>
              <a:t>  - Other software engineering techniques have been successful at increasing system </a:t>
            </a:r>
          </a:p>
          <a:p>
            <a:pPr marL="0" indent="0">
              <a:buNone/>
            </a:pPr>
            <a:r>
              <a:rPr lang="en-US" dirty="0"/>
              <a:t> </a:t>
            </a:r>
            <a:r>
              <a:rPr lang="en-US" dirty="0" smtClean="0"/>
              <a:t>     quality. Hence the need for formal methods has been reduced.</a:t>
            </a:r>
          </a:p>
          <a:p>
            <a:pPr marL="0" indent="0">
              <a:buNone/>
            </a:pPr>
            <a:r>
              <a:rPr lang="en-US" dirty="0"/>
              <a:t> </a:t>
            </a:r>
            <a:r>
              <a:rPr lang="en-US" dirty="0" smtClean="0"/>
              <a:t>  - Market changes have made time-to-market rather than software with a low error  </a:t>
            </a:r>
          </a:p>
          <a:p>
            <a:pPr marL="0" indent="0">
              <a:buNone/>
            </a:pPr>
            <a:r>
              <a:rPr lang="en-US" dirty="0"/>
              <a:t> </a:t>
            </a:r>
            <a:r>
              <a:rPr lang="en-US" dirty="0" smtClean="0"/>
              <a:t>    count the key factor. Formal methods do not reduce time to market. (because want </a:t>
            </a:r>
          </a:p>
          <a:p>
            <a:pPr marL="0" indent="0">
              <a:buNone/>
            </a:pPr>
            <a:r>
              <a:rPr lang="en-US" dirty="0"/>
              <a:t> </a:t>
            </a:r>
            <a:r>
              <a:rPr lang="en-US" dirty="0" smtClean="0"/>
              <a:t>    to make the system without bugs at first go)</a:t>
            </a:r>
          </a:p>
          <a:p>
            <a:pPr marL="0" indent="0">
              <a:buNone/>
            </a:pPr>
            <a:r>
              <a:rPr lang="en-US" dirty="0"/>
              <a:t> </a:t>
            </a:r>
            <a:r>
              <a:rPr lang="en-US" dirty="0" smtClean="0"/>
              <a:t>  - The scope of formal methods is limited. They are not well-suited to specifying and </a:t>
            </a:r>
          </a:p>
          <a:p>
            <a:pPr marL="0" indent="0">
              <a:buNone/>
            </a:pPr>
            <a:r>
              <a:rPr lang="en-US" dirty="0"/>
              <a:t> </a:t>
            </a:r>
            <a:r>
              <a:rPr lang="en-US" dirty="0" smtClean="0"/>
              <a:t>     analyzing user interfaces and user interaction (They are  not good at specifying </a:t>
            </a:r>
          </a:p>
          <a:p>
            <a:pPr marL="0" indent="0">
              <a:buNone/>
            </a:pPr>
            <a:r>
              <a:rPr lang="en-US" dirty="0"/>
              <a:t> </a:t>
            </a:r>
            <a:r>
              <a:rPr lang="en-US" dirty="0" smtClean="0"/>
              <a:t>     and analyzing the front end GUI based system but pretty good at backend system)</a:t>
            </a:r>
          </a:p>
          <a:p>
            <a:pPr marL="0" indent="0">
              <a:buNone/>
            </a:pPr>
            <a:r>
              <a:rPr lang="en-US" dirty="0"/>
              <a:t> </a:t>
            </a:r>
            <a:r>
              <a:rPr lang="en-US" dirty="0" smtClean="0"/>
              <a:t>  - Formal methods are hard to scale up to large systems</a:t>
            </a:r>
            <a:endParaRPr lang="en-US" dirty="0"/>
          </a:p>
        </p:txBody>
      </p:sp>
    </p:spTree>
    <p:extLst>
      <p:ext uri="{BB962C8B-B14F-4D97-AF65-F5344CB8AC3E}">
        <p14:creationId xmlns:p14="http://schemas.microsoft.com/office/powerpoint/2010/main" val="361317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r>
              <a:rPr lang="en-US" dirty="0" smtClean="0"/>
              <a:t>Use of formal methods</a:t>
            </a:r>
            <a:endParaRPr lang="en-US" dirty="0"/>
          </a:p>
        </p:txBody>
      </p:sp>
      <p:sp>
        <p:nvSpPr>
          <p:cNvPr id="3" name="Content Placeholder 2"/>
          <p:cNvSpPr>
            <a:spLocks noGrp="1"/>
          </p:cNvSpPr>
          <p:nvPr>
            <p:ph idx="1"/>
          </p:nvPr>
        </p:nvSpPr>
        <p:spPr>
          <a:xfrm>
            <a:off x="838200" y="1440873"/>
            <a:ext cx="10515600" cy="4736090"/>
          </a:xfrm>
        </p:spPr>
        <p:txBody>
          <a:bodyPr/>
          <a:lstStyle/>
          <a:p>
            <a:pPr algn="just"/>
            <a:r>
              <a:rPr lang="en-US" dirty="0" smtClean="0"/>
              <a:t>Formal methods have limited practical applicability</a:t>
            </a:r>
          </a:p>
          <a:p>
            <a:pPr algn="just"/>
            <a:r>
              <a:rPr lang="en-US" dirty="0" smtClean="0"/>
              <a:t>Their principal benefits are in reducing the number of errors in systems so their main area of applicability is mission critical systems. (ex: software that runs Avionics and large PLANES)</a:t>
            </a:r>
          </a:p>
          <a:p>
            <a:pPr algn="just"/>
            <a:r>
              <a:rPr lang="en-US" dirty="0" smtClean="0"/>
              <a:t>In this area, the use of formal methods is most likely to be cost-effective</a:t>
            </a:r>
            <a:endParaRPr lang="en-US" dirty="0"/>
          </a:p>
        </p:txBody>
      </p:sp>
    </p:spTree>
    <p:extLst>
      <p:ext uri="{BB962C8B-B14F-4D97-AF65-F5344CB8AC3E}">
        <p14:creationId xmlns:p14="http://schemas.microsoft.com/office/powerpoint/2010/main" val="360487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smtClean="0"/>
              <a:t>Specification in the software process</a:t>
            </a:r>
            <a:endParaRPr lang="en-US" dirty="0"/>
          </a:p>
        </p:txBody>
      </p:sp>
      <p:sp>
        <p:nvSpPr>
          <p:cNvPr id="3" name="Content Placeholder 2"/>
          <p:cNvSpPr>
            <a:spLocks noGrp="1"/>
          </p:cNvSpPr>
          <p:nvPr>
            <p:ph idx="1"/>
          </p:nvPr>
        </p:nvSpPr>
        <p:spPr>
          <a:xfrm>
            <a:off x="838200" y="1055077"/>
            <a:ext cx="10515600" cy="5121886"/>
          </a:xfrm>
        </p:spPr>
        <p:txBody>
          <a:bodyPr/>
          <a:lstStyle/>
          <a:p>
            <a:r>
              <a:rPr lang="en-US" dirty="0" smtClean="0"/>
              <a:t>Specification and design are inextricably intermingled.</a:t>
            </a:r>
          </a:p>
          <a:p>
            <a:r>
              <a:rPr lang="en-US" dirty="0" smtClean="0"/>
              <a:t>Architectural design is essential to structure a specification.</a:t>
            </a:r>
          </a:p>
          <a:p>
            <a:r>
              <a:rPr lang="en-US" dirty="0" smtClean="0"/>
              <a:t>Formal specifications are expressed in a mathematical notation with precisely defined vocabulary, syntax and semantics.</a:t>
            </a:r>
            <a:endParaRPr lang="en-US" dirty="0"/>
          </a:p>
        </p:txBody>
      </p:sp>
    </p:spTree>
    <p:extLst>
      <p:ext uri="{BB962C8B-B14F-4D97-AF65-F5344CB8AC3E}">
        <p14:creationId xmlns:p14="http://schemas.microsoft.com/office/powerpoint/2010/main" val="369598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230923" y="1987589"/>
            <a:ext cx="10824661" cy="4488874"/>
            <a:chOff x="290945" y="651163"/>
            <a:chExt cx="11166764" cy="4488874"/>
          </a:xfrm>
        </p:grpSpPr>
        <p:sp>
          <p:nvSpPr>
            <p:cNvPr id="4" name="Oval 3"/>
            <p:cNvSpPr/>
            <p:nvPr/>
          </p:nvSpPr>
          <p:spPr>
            <a:xfrm>
              <a:off x="6650182" y="3934691"/>
              <a:ext cx="2230582" cy="1205346"/>
            </a:xfrm>
            <a:prstGeom prst="ellipse">
              <a:avLst/>
            </a:prstGeom>
            <a:solidFill>
              <a:schemeClr val="bg1"/>
            </a:solidFill>
            <a:ln w="317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Architectural design</a:t>
              </a:r>
              <a:endParaRPr lang="en-US" dirty="0"/>
            </a:p>
          </p:txBody>
        </p:sp>
        <p:sp>
          <p:nvSpPr>
            <p:cNvPr id="5" name="Oval 4"/>
            <p:cNvSpPr/>
            <p:nvPr/>
          </p:nvSpPr>
          <p:spPr>
            <a:xfrm>
              <a:off x="3352800" y="3934691"/>
              <a:ext cx="2230582" cy="1205346"/>
            </a:xfrm>
            <a:prstGeom prst="ellipse">
              <a:avLst/>
            </a:prstGeom>
            <a:solidFill>
              <a:schemeClr val="bg1"/>
            </a:solidFill>
            <a:ln w="317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System modelling</a:t>
              </a:r>
              <a:endParaRPr lang="en-US" dirty="0"/>
            </a:p>
          </p:txBody>
        </p:sp>
        <p:sp>
          <p:nvSpPr>
            <p:cNvPr id="6" name="Oval 5"/>
            <p:cNvSpPr/>
            <p:nvPr/>
          </p:nvSpPr>
          <p:spPr>
            <a:xfrm>
              <a:off x="3352800" y="651163"/>
              <a:ext cx="2230582" cy="1205346"/>
            </a:xfrm>
            <a:prstGeom prst="ellipse">
              <a:avLst/>
            </a:prstGeom>
            <a:solidFill>
              <a:schemeClr val="bg1"/>
            </a:solidFill>
            <a:ln w="317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Requirements specification</a:t>
              </a:r>
              <a:endParaRPr lang="en-US" dirty="0"/>
            </a:p>
          </p:txBody>
        </p:sp>
        <p:sp>
          <p:nvSpPr>
            <p:cNvPr id="7" name="Oval 6"/>
            <p:cNvSpPr/>
            <p:nvPr/>
          </p:nvSpPr>
          <p:spPr>
            <a:xfrm>
              <a:off x="6407728" y="651163"/>
              <a:ext cx="2230582" cy="1205346"/>
            </a:xfrm>
            <a:prstGeom prst="ellipse">
              <a:avLst/>
            </a:prstGeom>
            <a:solidFill>
              <a:schemeClr val="bg1"/>
            </a:solidFill>
            <a:ln w="317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Formal specification</a:t>
              </a:r>
              <a:endParaRPr lang="en-US" dirty="0"/>
            </a:p>
          </p:txBody>
        </p:sp>
        <p:sp>
          <p:nvSpPr>
            <p:cNvPr id="8" name="Oval 7"/>
            <p:cNvSpPr/>
            <p:nvPr/>
          </p:nvSpPr>
          <p:spPr>
            <a:xfrm>
              <a:off x="290945" y="2015837"/>
              <a:ext cx="2230582" cy="1205346"/>
            </a:xfrm>
            <a:prstGeom prst="ellipse">
              <a:avLst/>
            </a:prstGeom>
            <a:solidFill>
              <a:schemeClr val="bg1"/>
            </a:solidFill>
            <a:ln w="317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Requirements definition</a:t>
              </a:r>
              <a:endParaRPr lang="en-US" dirty="0"/>
            </a:p>
          </p:txBody>
        </p:sp>
        <p:sp>
          <p:nvSpPr>
            <p:cNvPr id="9" name="Oval 8"/>
            <p:cNvSpPr/>
            <p:nvPr/>
          </p:nvSpPr>
          <p:spPr>
            <a:xfrm>
              <a:off x="9227127" y="1884219"/>
              <a:ext cx="2230582" cy="1205346"/>
            </a:xfrm>
            <a:prstGeom prst="ellipse">
              <a:avLst/>
            </a:prstGeom>
            <a:solidFill>
              <a:schemeClr val="bg1"/>
            </a:solidFill>
            <a:ln w="317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High-level design</a:t>
              </a:r>
              <a:endParaRPr lang="en-US" dirty="0"/>
            </a:p>
          </p:txBody>
        </p:sp>
        <p:cxnSp>
          <p:nvCxnSpPr>
            <p:cNvPr id="11" name="Straight Connector 10"/>
            <p:cNvCxnSpPr>
              <a:stCxn id="8" idx="0"/>
            </p:cNvCxnSpPr>
            <p:nvPr/>
          </p:nvCxnSpPr>
          <p:spPr>
            <a:xfrm flipV="1">
              <a:off x="1406236" y="1253836"/>
              <a:ext cx="6928" cy="762001"/>
            </a:xfrm>
            <a:prstGeom prst="line">
              <a:avLst/>
            </a:prstGeom>
            <a:ln w="31750">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06236" y="1253836"/>
              <a:ext cx="1946564"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5583382" y="1253836"/>
              <a:ext cx="824346" cy="0"/>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6"/>
            </p:cNvCxnSpPr>
            <p:nvPr/>
          </p:nvCxnSpPr>
          <p:spPr>
            <a:xfrm flipH="1">
              <a:off x="8638310" y="1253836"/>
              <a:ext cx="1704108"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0"/>
            </p:cNvCxnSpPr>
            <p:nvPr/>
          </p:nvCxnSpPr>
          <p:spPr>
            <a:xfrm flipV="1">
              <a:off x="10342418" y="1253836"/>
              <a:ext cx="0" cy="630383"/>
            </a:xfrm>
            <a:prstGeom prst="line">
              <a:avLst/>
            </a:prstGeom>
            <a:ln w="31750">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342418" y="3089565"/>
              <a:ext cx="0" cy="1447799"/>
            </a:xfrm>
            <a:prstGeom prst="line">
              <a:avLst/>
            </a:prstGeom>
            <a:ln w="31750">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4" idx="6"/>
            </p:cNvCxnSpPr>
            <p:nvPr/>
          </p:nvCxnSpPr>
          <p:spPr>
            <a:xfrm flipH="1">
              <a:off x="8880764" y="4537364"/>
              <a:ext cx="1461654"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6"/>
              <a:endCxn id="4" idx="2"/>
            </p:cNvCxnSpPr>
            <p:nvPr/>
          </p:nvCxnSpPr>
          <p:spPr>
            <a:xfrm>
              <a:off x="5583382" y="4537364"/>
              <a:ext cx="1066800" cy="0"/>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403889" y="3241965"/>
              <a:ext cx="3196" cy="1315432"/>
            </a:xfrm>
            <a:prstGeom prst="line">
              <a:avLst/>
            </a:prstGeom>
            <a:ln w="31750">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03889" y="4557397"/>
              <a:ext cx="1946564"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4"/>
              <a:endCxn id="4" idx="0"/>
            </p:cNvCxnSpPr>
            <p:nvPr/>
          </p:nvCxnSpPr>
          <p:spPr>
            <a:xfrm>
              <a:off x="4468091" y="1856509"/>
              <a:ext cx="3297382" cy="207818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4"/>
              <a:endCxn id="5" idx="0"/>
            </p:cNvCxnSpPr>
            <p:nvPr/>
          </p:nvCxnSpPr>
          <p:spPr>
            <a:xfrm flipH="1">
              <a:off x="4468091" y="1856509"/>
              <a:ext cx="3054928" cy="207818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717964" y="773723"/>
            <a:ext cx="8624454" cy="584775"/>
          </a:xfrm>
          <a:prstGeom prst="rect">
            <a:avLst/>
          </a:prstGeom>
          <a:noFill/>
        </p:spPr>
        <p:txBody>
          <a:bodyPr wrap="square" rtlCol="0">
            <a:spAutoFit/>
          </a:bodyPr>
          <a:lstStyle/>
          <a:p>
            <a:r>
              <a:rPr lang="en-US" sz="3200" dirty="0" smtClean="0"/>
              <a:t>Specification in the software process</a:t>
            </a:r>
            <a:endParaRPr lang="en-US" sz="3200" dirty="0"/>
          </a:p>
        </p:txBody>
      </p:sp>
      <p:sp>
        <p:nvSpPr>
          <p:cNvPr id="48" name="TextBox 47"/>
          <p:cNvSpPr txBox="1"/>
          <p:nvPr/>
        </p:nvSpPr>
        <p:spPr>
          <a:xfrm>
            <a:off x="281353" y="4578391"/>
            <a:ext cx="2026141" cy="1200329"/>
          </a:xfrm>
          <a:prstGeom prst="rect">
            <a:avLst/>
          </a:prstGeom>
          <a:noFill/>
        </p:spPr>
        <p:txBody>
          <a:bodyPr wrap="square" rtlCol="0">
            <a:spAutoFit/>
          </a:bodyPr>
          <a:lstStyle/>
          <a:p>
            <a:r>
              <a:rPr lang="en-US" dirty="0" smtClean="0"/>
              <a:t>Done by user in natural language. typically can not be avoided</a:t>
            </a:r>
            <a:endParaRPr lang="en-US" dirty="0"/>
          </a:p>
        </p:txBody>
      </p:sp>
    </p:spTree>
    <p:extLst>
      <p:ext uri="{BB962C8B-B14F-4D97-AF65-F5344CB8AC3E}">
        <p14:creationId xmlns:p14="http://schemas.microsoft.com/office/powerpoint/2010/main" val="84457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1262"/>
            <a:ext cx="10515600" cy="4875701"/>
          </a:xfrm>
        </p:spPr>
        <p:txBody>
          <a:bodyPr/>
          <a:lstStyle/>
          <a:p>
            <a:r>
              <a:rPr lang="en-US" dirty="0" smtClean="0"/>
              <a:t>Requirements definition can not be avoided as it is in the natural language</a:t>
            </a:r>
          </a:p>
          <a:p>
            <a:r>
              <a:rPr lang="en-US" dirty="0" smtClean="0"/>
              <a:t>Requirements specification can be avoided and straightaway we can jump into the formal specification step (Generally it is not recommended)</a:t>
            </a:r>
          </a:p>
          <a:p>
            <a:r>
              <a:rPr lang="en-US" dirty="0" smtClean="0"/>
              <a:t>High-level design can be generated once we get into the formal specification and different system models driven off from the system specification (for example, UML model can be generated from formal specification and test models can also be generated)</a:t>
            </a:r>
          </a:p>
          <a:p>
            <a:endParaRPr lang="en-US" dirty="0"/>
          </a:p>
        </p:txBody>
      </p:sp>
      <p:sp>
        <p:nvSpPr>
          <p:cNvPr id="4" name="Title 3"/>
          <p:cNvSpPr txBox="1">
            <a:spLocks noGrp="1"/>
          </p:cNvSpPr>
          <p:nvPr>
            <p:ph type="title"/>
          </p:nvPr>
        </p:nvSpPr>
        <p:spPr>
          <a:prstGeom prst="rect">
            <a:avLst/>
          </a:prstGeom>
          <a:noFill/>
        </p:spPr>
        <p:txBody>
          <a:bodyPr wrap="square" rtlCol="0">
            <a:spAutoFit/>
          </a:bodyPr>
          <a:lstStyle/>
          <a:p>
            <a:r>
              <a:rPr lang="en-US" sz="3200" dirty="0" smtClean="0"/>
              <a:t>Specification in the software process</a:t>
            </a:r>
            <a:endParaRPr lang="en-US" sz="3200" dirty="0"/>
          </a:p>
        </p:txBody>
      </p:sp>
    </p:spTree>
    <p:extLst>
      <p:ext uri="{BB962C8B-B14F-4D97-AF65-F5344CB8AC3E}">
        <p14:creationId xmlns:p14="http://schemas.microsoft.com/office/powerpoint/2010/main" val="256528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lstStyle/>
          <a:p>
            <a:r>
              <a:rPr lang="en-US" dirty="0" smtClean="0"/>
              <a:t>Specification techniques</a:t>
            </a:r>
            <a:endParaRPr lang="en-US" dirty="0"/>
          </a:p>
        </p:txBody>
      </p:sp>
      <p:sp>
        <p:nvSpPr>
          <p:cNvPr id="3" name="Content Placeholder 2"/>
          <p:cNvSpPr>
            <a:spLocks noGrp="1"/>
          </p:cNvSpPr>
          <p:nvPr>
            <p:ph idx="1"/>
          </p:nvPr>
        </p:nvSpPr>
        <p:spPr>
          <a:xfrm>
            <a:off x="838200" y="1266092"/>
            <a:ext cx="10515600" cy="4910871"/>
          </a:xfrm>
        </p:spPr>
        <p:txBody>
          <a:bodyPr/>
          <a:lstStyle/>
          <a:p>
            <a:r>
              <a:rPr lang="en-US" dirty="0" smtClean="0"/>
              <a:t>Algebraic approach</a:t>
            </a:r>
          </a:p>
          <a:p>
            <a:pPr marL="0" indent="0">
              <a:buNone/>
            </a:pPr>
            <a:r>
              <a:rPr lang="en-US" dirty="0"/>
              <a:t> </a:t>
            </a:r>
            <a:r>
              <a:rPr lang="en-US" dirty="0" smtClean="0"/>
              <a:t>  - The system is specified in terms of its operations and their </a:t>
            </a:r>
          </a:p>
          <a:p>
            <a:pPr marL="0" indent="0">
              <a:buNone/>
            </a:pPr>
            <a:r>
              <a:rPr lang="en-US" dirty="0"/>
              <a:t> </a:t>
            </a:r>
            <a:r>
              <a:rPr lang="en-US" dirty="0" smtClean="0"/>
              <a:t>     relationships</a:t>
            </a:r>
          </a:p>
          <a:p>
            <a:pPr marL="0" indent="0">
              <a:buNone/>
            </a:pPr>
            <a:r>
              <a:rPr lang="en-US" dirty="0"/>
              <a:t> </a:t>
            </a:r>
            <a:r>
              <a:rPr lang="en-US" dirty="0" smtClean="0"/>
              <a:t>  - </a:t>
            </a:r>
          </a:p>
          <a:p>
            <a:r>
              <a:rPr lang="en-US" dirty="0" smtClean="0"/>
              <a:t>Model-based approach</a:t>
            </a:r>
          </a:p>
          <a:p>
            <a:pPr marL="0" indent="0">
              <a:buNone/>
            </a:pPr>
            <a:r>
              <a:rPr lang="en-US" dirty="0"/>
              <a:t> </a:t>
            </a:r>
            <a:r>
              <a:rPr lang="en-US" dirty="0" smtClean="0"/>
              <a:t>   - The system is specified in terms of a state model that is constructed </a:t>
            </a:r>
          </a:p>
          <a:p>
            <a:pPr marL="0" indent="0">
              <a:buNone/>
            </a:pPr>
            <a:r>
              <a:rPr lang="en-US" dirty="0"/>
              <a:t> </a:t>
            </a:r>
            <a:r>
              <a:rPr lang="en-US" dirty="0" smtClean="0"/>
              <a:t>     using mathematical constructs such as sets and sequences. </a:t>
            </a:r>
          </a:p>
          <a:p>
            <a:pPr marL="0" indent="0">
              <a:buNone/>
            </a:pPr>
            <a:r>
              <a:rPr lang="en-US" dirty="0"/>
              <a:t> </a:t>
            </a:r>
            <a:r>
              <a:rPr lang="en-US" dirty="0" smtClean="0"/>
              <a:t>     Operations are defined by modifications to the system’s state</a:t>
            </a:r>
            <a:endParaRPr lang="en-US" dirty="0"/>
          </a:p>
        </p:txBody>
      </p:sp>
    </p:spTree>
    <p:extLst>
      <p:ext uri="{BB962C8B-B14F-4D97-AF65-F5344CB8AC3E}">
        <p14:creationId xmlns:p14="http://schemas.microsoft.com/office/powerpoint/2010/main" val="55578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137"/>
          </a:xfrm>
        </p:spPr>
        <p:txBody>
          <a:bodyPr/>
          <a:lstStyle/>
          <a:p>
            <a:r>
              <a:rPr lang="en-US" dirty="0" smtClean="0"/>
              <a:t>Formal specification languages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5900856"/>
              </p:ext>
            </p:extLst>
          </p:nvPr>
        </p:nvGraphicFramePr>
        <p:xfrm>
          <a:off x="1398954" y="1563727"/>
          <a:ext cx="8127999" cy="314681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999989738"/>
                    </a:ext>
                  </a:extLst>
                </a:gridCol>
                <a:gridCol w="2709333">
                  <a:extLst>
                    <a:ext uri="{9D8B030D-6E8A-4147-A177-3AD203B41FA5}">
                      <a16:colId xmlns:a16="http://schemas.microsoft.com/office/drawing/2014/main" xmlns="" val="998017371"/>
                    </a:ext>
                  </a:extLst>
                </a:gridCol>
                <a:gridCol w="2709333">
                  <a:extLst>
                    <a:ext uri="{9D8B030D-6E8A-4147-A177-3AD203B41FA5}">
                      <a16:colId xmlns:a16="http://schemas.microsoft.com/office/drawing/2014/main" xmlns="" val="2027832053"/>
                    </a:ext>
                  </a:extLst>
                </a:gridCol>
              </a:tblGrid>
              <a:tr h="841984">
                <a:tc>
                  <a:txBody>
                    <a:bodyPr/>
                    <a:lstStyle/>
                    <a:p>
                      <a:endParaRPr lang="en-US" dirty="0"/>
                    </a:p>
                  </a:txBody>
                  <a:tcPr/>
                </a:tc>
                <a:tc>
                  <a:txBody>
                    <a:bodyPr/>
                    <a:lstStyle/>
                    <a:p>
                      <a:r>
                        <a:rPr lang="en-US" dirty="0" smtClean="0"/>
                        <a:t>         </a:t>
                      </a:r>
                    </a:p>
                    <a:p>
                      <a:r>
                        <a:rPr lang="en-US" dirty="0" smtClean="0"/>
                        <a:t>        </a:t>
                      </a:r>
                      <a:r>
                        <a:rPr lang="en-US" sz="2800" dirty="0" smtClean="0"/>
                        <a:t>Sequential </a:t>
                      </a:r>
                      <a:endParaRPr lang="en-US" sz="2800" dirty="0"/>
                    </a:p>
                  </a:txBody>
                  <a:tcPr/>
                </a:tc>
                <a:tc>
                  <a:txBody>
                    <a:bodyPr/>
                    <a:lstStyle/>
                    <a:p>
                      <a:endParaRPr lang="en-US" dirty="0" smtClean="0"/>
                    </a:p>
                    <a:p>
                      <a:r>
                        <a:rPr lang="en-US" baseline="0" dirty="0" smtClean="0"/>
                        <a:t>        </a:t>
                      </a:r>
                      <a:r>
                        <a:rPr lang="en-US" sz="2800" dirty="0" smtClean="0"/>
                        <a:t>Concurrent</a:t>
                      </a:r>
                      <a:endParaRPr lang="en-US" sz="2800" dirty="0"/>
                    </a:p>
                  </a:txBody>
                  <a:tcPr/>
                </a:tc>
                <a:extLst>
                  <a:ext uri="{0D108BD9-81ED-4DB2-BD59-A6C34878D82A}">
                    <a16:rowId xmlns:a16="http://schemas.microsoft.com/office/drawing/2014/main" xmlns="" val="746429510"/>
                  </a:ext>
                </a:extLst>
              </a:tr>
              <a:tr h="1302732">
                <a:tc>
                  <a:txBody>
                    <a:bodyPr/>
                    <a:lstStyle/>
                    <a:p>
                      <a:endParaRPr lang="en-US" sz="2400" dirty="0" smtClean="0"/>
                    </a:p>
                    <a:p>
                      <a:r>
                        <a:rPr lang="en-US" sz="2400" dirty="0" smtClean="0"/>
                        <a:t>Algebraic</a:t>
                      </a:r>
                      <a:endParaRPr lang="en-US" sz="2400" dirty="0"/>
                    </a:p>
                  </a:txBody>
                  <a:tcPr/>
                </a:tc>
                <a:tc>
                  <a:txBody>
                    <a:bodyPr/>
                    <a:lstStyle/>
                    <a:p>
                      <a:endParaRPr lang="en-US" dirty="0" smtClean="0"/>
                    </a:p>
                    <a:p>
                      <a:r>
                        <a:rPr lang="en-US" dirty="0" smtClean="0"/>
                        <a:t>Larch (</a:t>
                      </a:r>
                      <a:r>
                        <a:rPr lang="en-US" dirty="0" err="1" smtClean="0"/>
                        <a:t>Guttag</a:t>
                      </a:r>
                      <a:r>
                        <a:rPr lang="en-US" dirty="0" smtClean="0"/>
                        <a:t> et. al)</a:t>
                      </a:r>
                    </a:p>
                    <a:p>
                      <a:r>
                        <a:rPr lang="en-US" dirty="0" smtClean="0"/>
                        <a:t>OBJ (</a:t>
                      </a:r>
                      <a:r>
                        <a:rPr lang="en-US" dirty="0" err="1" smtClean="0"/>
                        <a:t>Futatsugi</a:t>
                      </a:r>
                      <a:r>
                        <a:rPr lang="en-US" dirty="0" smtClean="0"/>
                        <a:t> et.</a:t>
                      </a:r>
                      <a:r>
                        <a:rPr lang="en-US" baseline="0" dirty="0" smtClean="0"/>
                        <a:t> al)</a:t>
                      </a:r>
                    </a:p>
                    <a:p>
                      <a:endParaRPr lang="en-US" dirty="0"/>
                    </a:p>
                  </a:txBody>
                  <a:tcPr/>
                </a:tc>
                <a:tc>
                  <a:txBody>
                    <a:bodyPr/>
                    <a:lstStyle/>
                    <a:p>
                      <a:endParaRPr lang="en-US" dirty="0" smtClean="0"/>
                    </a:p>
                    <a:p>
                      <a:r>
                        <a:rPr lang="en-US" dirty="0" err="1" smtClean="0"/>
                        <a:t>Lotos</a:t>
                      </a:r>
                      <a:r>
                        <a:rPr lang="en-US" dirty="0" smtClean="0"/>
                        <a:t> (</a:t>
                      </a:r>
                      <a:r>
                        <a:rPr lang="en-US" dirty="0" err="1" smtClean="0"/>
                        <a:t>Bolognesi</a:t>
                      </a:r>
                      <a:r>
                        <a:rPr lang="en-US" dirty="0" smtClean="0"/>
                        <a:t>)</a:t>
                      </a:r>
                      <a:endParaRPr lang="en-US" dirty="0"/>
                    </a:p>
                  </a:txBody>
                  <a:tcPr/>
                </a:tc>
                <a:extLst>
                  <a:ext uri="{0D108BD9-81ED-4DB2-BD59-A6C34878D82A}">
                    <a16:rowId xmlns:a16="http://schemas.microsoft.com/office/drawing/2014/main" xmlns="" val="4189487041"/>
                  </a:ext>
                </a:extLst>
              </a:tr>
              <a:tr h="1002101">
                <a:tc>
                  <a:txBody>
                    <a:bodyPr/>
                    <a:lstStyle/>
                    <a:p>
                      <a:endParaRPr lang="en-US" sz="2400" dirty="0" smtClean="0"/>
                    </a:p>
                    <a:p>
                      <a:r>
                        <a:rPr lang="en-US" sz="2400" dirty="0" smtClean="0"/>
                        <a:t>Model-Based</a:t>
                      </a:r>
                      <a:r>
                        <a:rPr lang="en-US" sz="2400" baseline="0" dirty="0" smtClean="0"/>
                        <a:t> </a:t>
                      </a:r>
                      <a:endParaRPr lang="en-US" sz="2400" dirty="0"/>
                    </a:p>
                  </a:txBody>
                  <a:tcPr/>
                </a:tc>
                <a:tc>
                  <a:txBody>
                    <a:bodyPr/>
                    <a:lstStyle/>
                    <a:p>
                      <a:endParaRPr lang="en-US" dirty="0" smtClean="0"/>
                    </a:p>
                    <a:p>
                      <a:r>
                        <a:rPr lang="en-US" dirty="0" smtClean="0"/>
                        <a:t>Z</a:t>
                      </a:r>
                      <a:r>
                        <a:rPr lang="en-US" baseline="0" dirty="0" smtClean="0"/>
                        <a:t> (Spivey et. al)</a:t>
                      </a:r>
                    </a:p>
                    <a:p>
                      <a:r>
                        <a:rPr lang="en-US" baseline="0" dirty="0" smtClean="0"/>
                        <a:t>VDM (Jones et. al)</a:t>
                      </a:r>
                      <a:endParaRPr lang="en-US" dirty="0"/>
                    </a:p>
                  </a:txBody>
                  <a:tcPr/>
                </a:tc>
                <a:tc>
                  <a:txBody>
                    <a:bodyPr/>
                    <a:lstStyle/>
                    <a:p>
                      <a:endParaRPr lang="en-US" dirty="0" smtClean="0"/>
                    </a:p>
                    <a:p>
                      <a:r>
                        <a:rPr lang="en-US" dirty="0" smtClean="0"/>
                        <a:t>CSP (Hoare)</a:t>
                      </a:r>
                    </a:p>
                    <a:p>
                      <a:r>
                        <a:rPr lang="en-US" dirty="0" smtClean="0"/>
                        <a:t>Petri</a:t>
                      </a:r>
                      <a:r>
                        <a:rPr lang="en-US" baseline="0" dirty="0" smtClean="0"/>
                        <a:t> Nets (Peterson)</a:t>
                      </a:r>
                      <a:endParaRPr lang="en-US" dirty="0"/>
                    </a:p>
                  </a:txBody>
                  <a:tcPr/>
                </a:tc>
                <a:extLst>
                  <a:ext uri="{0D108BD9-81ED-4DB2-BD59-A6C34878D82A}">
                    <a16:rowId xmlns:a16="http://schemas.microsoft.com/office/drawing/2014/main" xmlns="" val="3233808404"/>
                  </a:ext>
                </a:extLst>
              </a:tr>
            </a:tbl>
          </a:graphicData>
        </a:graphic>
      </p:graphicFrame>
      <p:sp>
        <p:nvSpPr>
          <p:cNvPr id="5" name="TextBox 4"/>
          <p:cNvSpPr txBox="1"/>
          <p:nvPr/>
        </p:nvSpPr>
        <p:spPr>
          <a:xfrm>
            <a:off x="1510145" y="5389418"/>
            <a:ext cx="89916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Concurrency introduces the notion that the multiple modules working at the same time</a:t>
            </a:r>
            <a:endParaRPr lang="en-US" dirty="0"/>
          </a:p>
        </p:txBody>
      </p:sp>
    </p:spTree>
    <p:extLst>
      <p:ext uri="{BB962C8B-B14F-4D97-AF65-F5344CB8AC3E}">
        <p14:creationId xmlns:p14="http://schemas.microsoft.com/office/powerpoint/2010/main" val="374769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1666</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Formal methods</vt:lpstr>
      <vt:lpstr>Acceptance of formal methods</vt:lpstr>
      <vt:lpstr>Use of formal methods</vt:lpstr>
      <vt:lpstr>Specification in the software process</vt:lpstr>
      <vt:lpstr>PowerPoint Presentation</vt:lpstr>
      <vt:lpstr>Specification in the software process</vt:lpstr>
      <vt:lpstr>Specification techniques</vt:lpstr>
      <vt:lpstr>Formal specification languages</vt:lpstr>
      <vt:lpstr>Use of formal specification</vt:lpstr>
      <vt:lpstr>Development costs with formal specification</vt:lpstr>
      <vt:lpstr>Properties of Formal Specification</vt:lpstr>
      <vt:lpstr>Library Example – Informal statement</vt:lpstr>
      <vt:lpstr>Library Example – Formalization -1</vt:lpstr>
      <vt:lpstr>Library Example – Formalization - 2</vt:lpstr>
      <vt:lpstr>Library Example – Prove Correctness</vt:lpstr>
      <vt:lpstr>PowerPoint Presentation</vt:lpstr>
      <vt:lpstr>Specification Types</vt:lpstr>
      <vt:lpstr>Interface Specification</vt:lpstr>
      <vt:lpstr>Behavioral specification</vt:lpstr>
      <vt:lpstr>Key points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Judhistir</dc:creator>
  <cp:lastModifiedBy>judhistir</cp:lastModifiedBy>
  <cp:revision>70</cp:revision>
  <dcterms:created xsi:type="dcterms:W3CDTF">2018-07-07T07:10:35Z</dcterms:created>
  <dcterms:modified xsi:type="dcterms:W3CDTF">2019-01-21T04:28:34Z</dcterms:modified>
</cp:coreProperties>
</file>