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56" r:id="rId94"/>
    <p:sldId id="357" r:id="rId95"/>
    <p:sldId id="358" r:id="rId96"/>
    <p:sldId id="359" r:id="rId97"/>
    <p:sldId id="360" r:id="rId98"/>
    <p:sldId id="361" r:id="rId99"/>
    <p:sldId id="362" r:id="rId100"/>
    <p:sldId id="363" r:id="rId101"/>
    <p:sldId id="364" r:id="rId102"/>
    <p:sldId id="365" r:id="rId103"/>
    <p:sldId id="366" r:id="rId104"/>
    <p:sldId id="367" r:id="rId105"/>
    <p:sldId id="368" r:id="rId106"/>
    <p:sldId id="369" r:id="rId107"/>
    <p:sldId id="370" r:id="rId108"/>
    <p:sldId id="371" r:id="rId109"/>
    <p:sldId id="372" r:id="rId110"/>
    <p:sldId id="373" r:id="rId111"/>
    <p:sldId id="374" r:id="rId112"/>
    <p:sldId id="375" r:id="rId113"/>
    <p:sldId id="376" r:id="rId114"/>
    <p:sldId id="377" r:id="rId115"/>
    <p:sldId id="378" r:id="rId116"/>
    <p:sldId id="379" r:id="rId117"/>
    <p:sldId id="380" r:id="rId118"/>
    <p:sldId id="381" r:id="rId119"/>
    <p:sldId id="382" r:id="rId120"/>
    <p:sldId id="383" r:id="rId121"/>
    <p:sldId id="384" r:id="rId122"/>
    <p:sldId id="385" r:id="rId123"/>
    <p:sldId id="386" r:id="rId1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D76BB-D5C4-4F76-BA3E-CD955E2CE7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3E21D-DE90-4AB9-BF8C-264AE9B2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2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47663" y="303213"/>
            <a:ext cx="61579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7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09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156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9858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9286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8141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3678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2882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6176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3293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2585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2315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9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5057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7442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8961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5171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214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8710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4237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7282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5218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4413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42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9609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8165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829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91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104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6401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9769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1362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48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9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74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73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0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62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47663" y="303213"/>
            <a:ext cx="61579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6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3525" y="303213"/>
            <a:ext cx="632777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8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69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67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07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57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89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20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14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9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25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4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306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22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22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023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665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818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09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226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831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877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265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00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757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482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68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219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23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420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673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81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17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297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630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47663" y="303213"/>
            <a:ext cx="61579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492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65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427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68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841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853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165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49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76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924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919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577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89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88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708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3148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78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907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410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28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700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809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8239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07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359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145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1427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6008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7044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641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97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00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2964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9378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530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950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2600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725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347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7220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4498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338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22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821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396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95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809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1555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4592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5362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0906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2075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5507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266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3856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379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30321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503238" y="4270375"/>
            <a:ext cx="58515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5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A6-877A-4DCF-93C8-6F2C1D0BC12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2657-425B-4EC4-8392-50F0DF80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6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A6-877A-4DCF-93C8-6F2C1D0BC12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2657-425B-4EC4-8392-50F0DF80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4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A6-877A-4DCF-93C8-6F2C1D0BC12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2657-425B-4EC4-8392-50F0DF80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8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A6-877A-4DCF-93C8-6F2C1D0BC12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2657-425B-4EC4-8392-50F0DF80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A6-877A-4DCF-93C8-6F2C1D0BC12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2657-425B-4EC4-8392-50F0DF80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A6-877A-4DCF-93C8-6F2C1D0BC12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2657-425B-4EC4-8392-50F0DF80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0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A6-877A-4DCF-93C8-6F2C1D0BC12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2657-425B-4EC4-8392-50F0DF80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4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A6-877A-4DCF-93C8-6F2C1D0BC12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2657-425B-4EC4-8392-50F0DF80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A6-877A-4DCF-93C8-6F2C1D0BC12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2657-425B-4EC4-8392-50F0DF80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A6-877A-4DCF-93C8-6F2C1D0BC12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2657-425B-4EC4-8392-50F0DF80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A6-877A-4DCF-93C8-6F2C1D0BC12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2657-425B-4EC4-8392-50F0DF80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5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7E2A6-877A-4DCF-93C8-6F2C1D0BC12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52657-425B-4EC4-8392-50F0DF80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7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Formal Specification of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58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1200"/>
              </a:spcBef>
            </a:pPr>
            <a:r>
              <a:rPr lang="en-GB" altLang="en-US" sz="4800"/>
              <a:t>Introduction 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We will first discuss some  important concepts in formal methods: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next we will examine the merits and limitations of formal techniques.</a:t>
            </a:r>
          </a:p>
        </p:txBody>
      </p:sp>
    </p:spTree>
    <p:extLst>
      <p:ext uri="{BB962C8B-B14F-4D97-AF65-F5344CB8AC3E}">
        <p14:creationId xmlns:p14="http://schemas.microsoft.com/office/powerpoint/2010/main" val="87963453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Rewrite rules</a:t>
            </a: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 sz="4400"/>
              <a:t>Rewrite rules let you determine:</a:t>
            </a:r>
          </a:p>
          <a:p>
            <a:pPr lvl="1">
              <a:spcBef>
                <a:spcPts val="863"/>
              </a:spcBef>
            </a:pPr>
            <a:r>
              <a:rPr lang="en-GB" altLang="en-US" sz="4000"/>
              <a:t>the meaning of any sequence of calls on the stack functions. </a:t>
            </a:r>
          </a:p>
        </p:txBody>
      </p:sp>
    </p:spTree>
    <p:extLst>
      <p:ext uri="{BB962C8B-B14F-4D97-AF65-F5344CB8AC3E}">
        <p14:creationId xmlns:p14="http://schemas.microsoft.com/office/powerpoint/2010/main" val="378426565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Rewrite rules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>
            <a:solidFill>
              <a:srgbClr val="FFFFFF"/>
            </a:solidFill>
            <a:miter lim="800000"/>
            <a:headEnd/>
            <a:tailEnd/>
          </a:ln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1188"/>
              </a:spcBef>
            </a:pPr>
            <a:r>
              <a:rPr lang="en-GB" altLang="en-US"/>
              <a:t>Empty(push(</a:t>
            </a:r>
            <a:r>
              <a:rPr lang="en-GB" altLang="en-US">
                <a:solidFill>
                  <a:srgbClr val="0000CC"/>
                </a:solidFill>
              </a:rPr>
              <a:t>pop(push(newstack,e1)),e2)</a:t>
            </a:r>
            <a:r>
              <a:rPr lang="en-GB" altLang="en-US"/>
              <a:t>):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 you can eliminate the call on pop by observing: </a:t>
            </a:r>
          </a:p>
          <a:p>
            <a:pPr lvl="2">
              <a:spcBef>
                <a:spcPts val="600"/>
              </a:spcBef>
            </a:pPr>
            <a:r>
              <a:rPr lang="en-GB" altLang="en-US"/>
              <a:t>it is of the form pop(push(s,e)).</a:t>
            </a:r>
          </a:p>
        </p:txBody>
      </p:sp>
    </p:spTree>
    <p:extLst>
      <p:ext uri="{BB962C8B-B14F-4D97-AF65-F5344CB8AC3E}">
        <p14:creationId xmlns:p14="http://schemas.microsoft.com/office/powerpoint/2010/main" val="30539631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Rewrite rules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1063"/>
              </a:spcBef>
            </a:pPr>
            <a:r>
              <a:rPr lang="en-GB" altLang="en-US" sz="4800"/>
              <a:t>After simplification:</a:t>
            </a:r>
          </a:p>
          <a:p>
            <a:pPr lvl="1">
              <a:spcBef>
                <a:spcPts val="1188"/>
              </a:spcBef>
            </a:pPr>
            <a:r>
              <a:rPr lang="en-GB" altLang="en-US" sz="4400"/>
              <a:t>empty(push(newstack,e1))</a:t>
            </a:r>
          </a:p>
          <a:p>
            <a:pPr lvl="1">
              <a:spcBef>
                <a:spcPts val="975"/>
              </a:spcBef>
            </a:pPr>
            <a:r>
              <a:rPr lang="en-GB" altLang="en-US" sz="440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182936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Two important questions</a:t>
            </a: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ct val="0"/>
              </a:spcBef>
            </a:pPr>
            <a:r>
              <a:rPr lang="en-GB" altLang="en-US" sz="3600">
                <a:solidFill>
                  <a:srgbClr val="0000CC"/>
                </a:solidFill>
              </a:rPr>
              <a:t>Finite termination property:</a:t>
            </a:r>
          </a:p>
          <a:p>
            <a:pPr lvl="1">
              <a:spcBef>
                <a:spcPct val="0"/>
              </a:spcBef>
            </a:pPr>
            <a:r>
              <a:rPr lang="en-GB" altLang="en-US" sz="3200"/>
              <a:t>Does application of rewrite rules terminate after a finite number of steps?</a:t>
            </a:r>
          </a:p>
          <a:p>
            <a:pPr lvl="1">
              <a:spcBef>
                <a:spcPct val="0"/>
              </a:spcBef>
            </a:pPr>
            <a:r>
              <a:rPr lang="en-GB" altLang="en-US" sz="3200"/>
              <a:t>We might endlessly go on applying rewrite rules without coming to any conclusion?</a:t>
            </a:r>
          </a:p>
        </p:txBody>
      </p:sp>
    </p:spTree>
    <p:extLst>
      <p:ext uri="{BB962C8B-B14F-4D97-AF65-F5344CB8AC3E}">
        <p14:creationId xmlns:p14="http://schemas.microsoft.com/office/powerpoint/2010/main" val="1375277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Two important questions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648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775"/>
              </a:spcBef>
            </a:pPr>
            <a:r>
              <a:rPr lang="en-GB" altLang="en-US" sz="3600">
                <a:solidFill>
                  <a:srgbClr val="0000CC"/>
                </a:solidFill>
              </a:rPr>
              <a:t>Unique termination property: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Can different sequence in application of the rewrite rules always give the same answer?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If we choose to simplify different terms of the expression in different experiments:</a:t>
            </a:r>
          </a:p>
          <a:p>
            <a:pPr lvl="2">
              <a:spcBef>
                <a:spcPts val="600"/>
              </a:spcBef>
            </a:pPr>
            <a:r>
              <a:rPr lang="en-GB" altLang="en-US" sz="2800">
                <a:solidFill>
                  <a:srgbClr val="0000FF"/>
                </a:solidFill>
              </a:rPr>
              <a:t>shall we always get the same answer?</a:t>
            </a:r>
          </a:p>
        </p:txBody>
      </p:sp>
    </p:spTree>
    <p:extLst>
      <p:ext uri="{BB962C8B-B14F-4D97-AF65-F5344CB8AC3E}">
        <p14:creationId xmlns:p14="http://schemas.microsoft.com/office/powerpoint/2010/main" val="20788888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Algebraic Specification</a:t>
            </a: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ct val="0"/>
              </a:spcBef>
            </a:pPr>
            <a:r>
              <a:rPr lang="en-GB" altLang="en-US"/>
              <a:t>For arbitrary algebraic equations: </a:t>
            </a:r>
          </a:p>
          <a:p>
            <a:pPr lvl="1">
              <a:spcBef>
                <a:spcPct val="0"/>
              </a:spcBef>
            </a:pPr>
            <a:r>
              <a:rPr lang="en-GB" altLang="en-US">
                <a:solidFill>
                  <a:srgbClr val="0000CC"/>
                </a:solidFill>
              </a:rPr>
              <a:t>convergence is undecidable</a:t>
            </a:r>
            <a:r>
              <a:rPr lang="en-GB" altLang="en-US"/>
              <a:t>. </a:t>
            </a:r>
          </a:p>
          <a:p>
            <a:pPr>
              <a:spcBef>
                <a:spcPct val="0"/>
              </a:spcBef>
            </a:pPr>
            <a:r>
              <a:rPr lang="en-GB" altLang="en-US"/>
              <a:t>If the r.h.s. of each rewrite rule has fewer terms than the left: </a:t>
            </a:r>
          </a:p>
          <a:p>
            <a:pPr lvl="1">
              <a:spcBef>
                <a:spcPct val="0"/>
              </a:spcBef>
            </a:pPr>
            <a:r>
              <a:rPr lang="en-GB" altLang="en-US">
                <a:solidFill>
                  <a:srgbClr val="0000CC"/>
                </a:solidFill>
              </a:rPr>
              <a:t>rewrite process must terminate</a:t>
            </a:r>
            <a:r>
              <a:rPr lang="en-GB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953908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Auxiliary Functions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Sometimes development of a specification requires: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extra functions not part of the system:</a:t>
            </a:r>
          </a:p>
          <a:p>
            <a:pPr lvl="2">
              <a:spcBef>
                <a:spcPts val="600"/>
              </a:spcBef>
            </a:pPr>
            <a:r>
              <a:rPr lang="en-GB" altLang="en-US"/>
              <a:t>to define the meaning of some interface procedures.</a:t>
            </a:r>
          </a:p>
        </p:txBody>
      </p:sp>
    </p:spTree>
    <p:extLst>
      <p:ext uri="{BB962C8B-B14F-4D97-AF65-F5344CB8AC3E}">
        <p14:creationId xmlns:p14="http://schemas.microsoft.com/office/powerpoint/2010/main" val="3704663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Auxiliary Functions: Example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To specify bounded stacks: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need to add a </a:t>
            </a:r>
            <a:r>
              <a:rPr lang="en-GB" altLang="en-US">
                <a:solidFill>
                  <a:srgbClr val="0000CC"/>
                </a:solidFill>
              </a:rPr>
              <a:t>depth</a:t>
            </a:r>
            <a:r>
              <a:rPr lang="en-GB" altLang="en-US"/>
              <a:t> </a:t>
            </a:r>
            <a:r>
              <a:rPr lang="en-GB" altLang="en-US" sz="3200"/>
              <a:t>function:</a:t>
            </a:r>
            <a:r>
              <a:rPr lang="en-GB" altLang="en-US"/>
              <a:t> </a:t>
            </a:r>
          </a:p>
          <a:p>
            <a:pPr lvl="2">
              <a:spcBef>
                <a:spcPts val="600"/>
              </a:spcBef>
            </a:pPr>
            <a:r>
              <a:rPr lang="en-GB" altLang="en-US"/>
              <a:t>push returns either a stack or </a:t>
            </a:r>
          </a:p>
          <a:p>
            <a:pPr lvl="2">
              <a:spcBef>
                <a:spcPts val="600"/>
              </a:spcBef>
            </a:pPr>
            <a:r>
              <a:rPr lang="en-GB" altLang="en-US"/>
              <a:t>an exception  “overflow” when </a:t>
            </a:r>
            <a:r>
              <a:rPr lang="en-GB" altLang="en-US">
                <a:solidFill>
                  <a:srgbClr val="0000CC"/>
                </a:solidFill>
              </a:rPr>
              <a:t>depth</a:t>
            </a:r>
            <a:r>
              <a:rPr lang="en-GB" altLang="en-US"/>
              <a:t> is exceeded.</a:t>
            </a:r>
          </a:p>
        </p:txBody>
      </p:sp>
    </p:spTree>
    <p:extLst>
      <p:ext uri="{BB962C8B-B14F-4D97-AF65-F5344CB8AC3E}">
        <p14:creationId xmlns:p14="http://schemas.microsoft.com/office/powerpoint/2010/main" val="397725160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Bounded stack</a:t>
            </a: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In order to specify a bounded stack: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we need to make changes to different sections to include auxiliary functions.</a:t>
            </a:r>
          </a:p>
        </p:txBody>
      </p:sp>
    </p:spTree>
    <p:extLst>
      <p:ext uri="{BB962C8B-B14F-4D97-AF65-F5344CB8AC3E}">
        <p14:creationId xmlns:p14="http://schemas.microsoft.com/office/powerpoint/2010/main" val="27282312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Auxiliary Functions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Syntax:</a:t>
            </a:r>
          </a:p>
          <a:p>
            <a:pPr>
              <a:spcBef>
                <a:spcPts val="975"/>
              </a:spcBef>
            </a:pPr>
            <a:r>
              <a:rPr lang="en-GB" altLang="en-US"/>
              <a:t>push: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stack   element ==&gt; stack </a:t>
            </a:r>
          </a:p>
          <a:p>
            <a:pPr>
              <a:spcBef>
                <a:spcPts val="975"/>
              </a:spcBef>
            </a:pPr>
            <a:r>
              <a:rPr lang="en-GB" altLang="en-US"/>
              <a:t>depth: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stack   integer</a:t>
            </a:r>
          </a:p>
        </p:txBody>
      </p:sp>
    </p:spTree>
    <p:extLst>
      <p:ext uri="{BB962C8B-B14F-4D97-AF65-F5344CB8AC3E}">
        <p14:creationId xmlns:p14="http://schemas.microsoft.com/office/powerpoint/2010/main" val="114489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212725"/>
            <a:ext cx="7767638" cy="11382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What is a Formal Technique?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1063"/>
              </a:spcBef>
            </a:pPr>
            <a:r>
              <a:rPr lang="en-GB" altLang="en-US" sz="4800">
                <a:solidFill>
                  <a:srgbClr val="3333CC"/>
                </a:solidFill>
              </a:rPr>
              <a:t>A formal technique is a mathematical method.</a:t>
            </a:r>
            <a:r>
              <a:rPr lang="en-GB" altLang="en-US" sz="4800">
                <a:solidFill>
                  <a:srgbClr val="0000C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60934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Auxiliary Functions</a:t>
            </a: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Equations: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depth(newstack)=0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depth(push(s,e))=depth(s)+1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push(s,e)=overflow   if   depth(s) &gt;= Max</a:t>
            </a:r>
          </a:p>
        </p:txBody>
      </p:sp>
    </p:spTree>
    <p:extLst>
      <p:ext uri="{BB962C8B-B14F-4D97-AF65-F5344CB8AC3E}">
        <p14:creationId xmlns:p14="http://schemas.microsoft.com/office/powerpoint/2010/main" val="30114410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Example 2: coord</a:t>
            </a: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Types: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sort coord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imports integer, boolean</a:t>
            </a:r>
          </a:p>
        </p:txBody>
      </p:sp>
    </p:spTree>
    <p:extLst>
      <p:ext uri="{BB962C8B-B14F-4D97-AF65-F5344CB8AC3E}">
        <p14:creationId xmlns:p14="http://schemas.microsoft.com/office/powerpoint/2010/main" val="22188221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Example: coord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Signature: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create(integer,integer)   coord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X(coord)   integer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Y(coord)   integer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Eq(coord,coord)   boolean</a:t>
            </a:r>
          </a:p>
        </p:txBody>
      </p:sp>
    </p:spTree>
    <p:extLst>
      <p:ext uri="{BB962C8B-B14F-4D97-AF65-F5344CB8AC3E}">
        <p14:creationId xmlns:p14="http://schemas.microsoft.com/office/powerpoint/2010/main" val="16157505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Example: coord</a:t>
            </a: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Rewrite rules: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X(create(x,y))=x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Y(create(x,y))=y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Eq(create(x1,y1),create(x2,y2))</a:t>
            </a:r>
            <a:br>
              <a:rPr lang="en-GB" altLang="en-US"/>
            </a:br>
            <a:r>
              <a:rPr lang="en-GB" altLang="en-US"/>
              <a:t>= ((x1=x2) and (y1=y2))</a:t>
            </a:r>
          </a:p>
        </p:txBody>
      </p:sp>
    </p:spTree>
    <p:extLst>
      <p:ext uri="{BB962C8B-B14F-4D97-AF65-F5344CB8AC3E}">
        <p14:creationId xmlns:p14="http://schemas.microsoft.com/office/powerpoint/2010/main" val="329954810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Structured Specifications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1"/>
            <a:ext cx="7767638" cy="4443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775"/>
              </a:spcBef>
            </a:pPr>
            <a:r>
              <a:rPr lang="en-GB" altLang="en-US" sz="3600"/>
              <a:t>Writing formal specifications is time consuming.</a:t>
            </a:r>
          </a:p>
          <a:p>
            <a:pPr>
              <a:spcBef>
                <a:spcPts val="775"/>
              </a:spcBef>
            </a:pPr>
            <a:r>
              <a:rPr lang="en-GB" altLang="en-US" sz="3600"/>
              <a:t>To reduce effort, we need to reuse specifications: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instantiation of generic specifications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incremental development of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178110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Specification Instantiation</a:t>
            </a: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 sz="4400"/>
              <a:t>Take an existing specification:</a:t>
            </a:r>
          </a:p>
          <a:p>
            <a:pPr lvl="1">
              <a:spcBef>
                <a:spcPts val="863"/>
              </a:spcBef>
            </a:pPr>
            <a:r>
              <a:rPr lang="en-GB" altLang="en-US" sz="4000"/>
              <a:t>specified with some generic parameter</a:t>
            </a:r>
          </a:p>
          <a:p>
            <a:pPr lvl="1">
              <a:spcBef>
                <a:spcPts val="863"/>
              </a:spcBef>
            </a:pPr>
            <a:r>
              <a:rPr lang="en-GB" altLang="en-US" sz="4000"/>
              <a:t>Instantiate with some sort</a:t>
            </a:r>
          </a:p>
        </p:txBody>
      </p:sp>
    </p:spTree>
    <p:extLst>
      <p:ext uri="{BB962C8B-B14F-4D97-AF65-F5344CB8AC3E}">
        <p14:creationId xmlns:p14="http://schemas.microsoft.com/office/powerpoint/2010/main" val="141464978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Incremental Development</a:t>
            </a: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 sz="4400"/>
              <a:t>Develop specifications for simple sorts:</a:t>
            </a:r>
          </a:p>
          <a:p>
            <a:pPr lvl="1">
              <a:spcBef>
                <a:spcPts val="863"/>
              </a:spcBef>
            </a:pPr>
            <a:r>
              <a:rPr lang="en-GB" altLang="en-US" sz="4000"/>
              <a:t>using these specify more complex entities.</a:t>
            </a:r>
          </a:p>
        </p:txBody>
      </p:sp>
    </p:spTree>
    <p:extLst>
      <p:ext uri="{BB962C8B-B14F-4D97-AF65-F5344CB8AC3E}">
        <p14:creationId xmlns:p14="http://schemas.microsoft.com/office/powerpoint/2010/main" val="15230654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Pros and Cons 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 sz="4400"/>
              <a:t>Algebraic specifications have a strong mathematical basis:</a:t>
            </a:r>
          </a:p>
          <a:p>
            <a:pPr lvl="1">
              <a:spcBef>
                <a:spcPts val="863"/>
              </a:spcBef>
            </a:pPr>
            <a:r>
              <a:rPr lang="en-GB" altLang="en-US" sz="4000"/>
              <a:t>can be viewed as heterogeneous algebra. </a:t>
            </a:r>
          </a:p>
        </p:txBody>
      </p:sp>
    </p:spTree>
    <p:extLst>
      <p:ext uri="{BB962C8B-B14F-4D97-AF65-F5344CB8AC3E}">
        <p14:creationId xmlns:p14="http://schemas.microsoft.com/office/powerpoint/2010/main" val="341349235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Pros and Cons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An important shortcoming of algebraic specifications: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cannot deal with </a:t>
            </a:r>
            <a:r>
              <a:rPr lang="en-GB" altLang="en-US">
                <a:solidFill>
                  <a:srgbClr val="0000CC"/>
                </a:solidFill>
              </a:rPr>
              <a:t>side effects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difficult to use with common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77133592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Pros and Cons</a:t>
            </a: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Algebraic specifications are hard to understand: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also changing a single property of the system </a:t>
            </a:r>
          </a:p>
          <a:p>
            <a:pPr lvl="2">
              <a:spcBef>
                <a:spcPts val="600"/>
              </a:spcBef>
            </a:pPr>
            <a:r>
              <a:rPr lang="en-GB" altLang="en-US"/>
              <a:t>may require changing several equations.</a:t>
            </a:r>
          </a:p>
        </p:txBody>
      </p:sp>
    </p:spTree>
    <p:extLst>
      <p:ext uri="{BB962C8B-B14F-4D97-AF65-F5344CB8AC3E}">
        <p14:creationId xmlns:p14="http://schemas.microsoft.com/office/powerpoint/2010/main" val="229664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69850"/>
            <a:ext cx="7767638" cy="1270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How is a formal technique useful?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1200"/>
              </a:spcBef>
            </a:pPr>
            <a:r>
              <a:rPr lang="en-GB" altLang="en-US" sz="4800"/>
              <a:t>Formal techniques can be</a:t>
            </a:r>
            <a:r>
              <a:rPr lang="en-GB" altLang="en-US" sz="5400"/>
              <a:t> </a:t>
            </a:r>
            <a:r>
              <a:rPr lang="en-GB" altLang="en-US" sz="4800"/>
              <a:t>used</a:t>
            </a:r>
            <a:r>
              <a:rPr lang="en-GB" altLang="en-US" sz="4400"/>
              <a:t>:</a:t>
            </a:r>
          </a:p>
          <a:p>
            <a:pPr lvl="1">
              <a:spcBef>
                <a:spcPct val="0"/>
              </a:spcBef>
            </a:pPr>
            <a:r>
              <a:rPr lang="en-GB" altLang="en-US" sz="4400"/>
              <a:t>to specify a hardware and/or software system. </a:t>
            </a:r>
          </a:p>
        </p:txBody>
      </p:sp>
    </p:spTree>
    <p:extLst>
      <p:ext uri="{BB962C8B-B14F-4D97-AF65-F5344CB8AC3E}">
        <p14:creationId xmlns:p14="http://schemas.microsoft.com/office/powerpoint/2010/main" val="2769460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1200"/>
              </a:spcBef>
            </a:pPr>
            <a:r>
              <a:rPr lang="en-GB" altLang="en-US" sz="4800"/>
              <a:t>Summary</a:t>
            </a: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 sz="4400"/>
              <a:t>We started by discussing some general concepts in</a:t>
            </a:r>
          </a:p>
          <a:p>
            <a:pPr lvl="1">
              <a:spcBef>
                <a:spcPts val="975"/>
              </a:spcBef>
            </a:pPr>
            <a:r>
              <a:rPr lang="en-GB" altLang="en-US" sz="4000"/>
              <a:t> formal </a:t>
            </a:r>
            <a:r>
              <a:rPr lang="en-GB" altLang="en-US" sz="4400"/>
              <a:t>specification</a:t>
            </a:r>
            <a:r>
              <a:rPr lang="en-GB" altLang="en-US" sz="4000"/>
              <a:t> techniques.</a:t>
            </a:r>
          </a:p>
        </p:txBody>
      </p:sp>
    </p:spTree>
    <p:extLst>
      <p:ext uri="{BB962C8B-B14F-4D97-AF65-F5344CB8AC3E}">
        <p14:creationId xmlns:p14="http://schemas.microsoft.com/office/powerpoint/2010/main" val="139314737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1200"/>
              </a:spcBef>
            </a:pPr>
            <a:r>
              <a:rPr lang="en-GB" altLang="en-US" sz="4800"/>
              <a:t>Summary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Formal specifications have several positive </a:t>
            </a:r>
            <a:r>
              <a:rPr lang="en-GB" altLang="en-US" sz="3600"/>
              <a:t>characteristics.</a:t>
            </a:r>
            <a:r>
              <a:rPr lang="en-GB" altLang="en-US"/>
              <a:t>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the major shortcoming of formal techniques is that they are hard to use. </a:t>
            </a:r>
          </a:p>
        </p:txBody>
      </p:sp>
    </p:spTree>
    <p:extLst>
      <p:ext uri="{BB962C8B-B14F-4D97-AF65-F5344CB8AC3E}">
        <p14:creationId xmlns:p14="http://schemas.microsoft.com/office/powerpoint/2010/main" val="36426644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1200"/>
              </a:spcBef>
            </a:pPr>
            <a:r>
              <a:rPr lang="en-GB" altLang="en-US" sz="4800"/>
              <a:t>Summary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It is possible that formal techniques will become more usable in future: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with the development of suitable front-ends. </a:t>
            </a:r>
          </a:p>
        </p:txBody>
      </p:sp>
    </p:spTree>
    <p:extLst>
      <p:ext uri="{BB962C8B-B14F-4D97-AF65-F5344CB8AC3E}">
        <p14:creationId xmlns:p14="http://schemas.microsoft.com/office/powerpoint/2010/main" val="427499109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1200"/>
              </a:spcBef>
            </a:pPr>
            <a:r>
              <a:rPr lang="en-GB" altLang="en-US" sz="4800"/>
              <a:t>Summary</a:t>
            </a: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We discussed  two sample specification techniques,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axiomatic specification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algebraic specification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give us  a flavor of the issues involved in formal </a:t>
            </a:r>
            <a:r>
              <a:rPr lang="en-GB" altLang="en-US" sz="3200"/>
              <a:t>specification.</a:t>
            </a:r>
          </a:p>
        </p:txBody>
      </p:sp>
    </p:spTree>
    <p:extLst>
      <p:ext uri="{BB962C8B-B14F-4D97-AF65-F5344CB8AC3E}">
        <p14:creationId xmlns:p14="http://schemas.microsoft.com/office/powerpoint/2010/main" val="119618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69850"/>
            <a:ext cx="7767638" cy="1270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How is a formal technique useful?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67638" cy="45021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lnSpc>
                <a:spcPct val="64000"/>
              </a:lnSpc>
              <a:spcBef>
                <a:spcPts val="475"/>
              </a:spcBef>
            </a:pPr>
            <a:r>
              <a:rPr lang="en-GB" altLang="en-US"/>
              <a:t>Formal techniques can also be used to:</a:t>
            </a:r>
          </a:p>
          <a:p>
            <a:pPr lvl="1">
              <a:lnSpc>
                <a:spcPct val="64000"/>
              </a:lnSpc>
              <a:spcBef>
                <a:spcPts val="338"/>
              </a:spcBef>
            </a:pPr>
            <a:r>
              <a:rPr lang="en-GB" altLang="en-US" sz="3200"/>
              <a:t>verify whether a specification is realizable, </a:t>
            </a:r>
          </a:p>
          <a:p>
            <a:pPr lvl="1">
              <a:lnSpc>
                <a:spcPct val="64000"/>
              </a:lnSpc>
              <a:spcBef>
                <a:spcPts val="338"/>
              </a:spcBef>
            </a:pPr>
            <a:r>
              <a:rPr lang="en-GB" altLang="en-US" sz="3200"/>
              <a:t>verify that an implementation satisfies its specification, </a:t>
            </a:r>
          </a:p>
          <a:p>
            <a:pPr lvl="1">
              <a:lnSpc>
                <a:spcPct val="64000"/>
              </a:lnSpc>
              <a:spcBef>
                <a:spcPts val="338"/>
              </a:spcBef>
            </a:pPr>
            <a:r>
              <a:rPr lang="en-GB" altLang="en-US" sz="3200"/>
              <a:t>prove properties of a system without necessarily running the system, etc. </a:t>
            </a:r>
          </a:p>
        </p:txBody>
      </p:sp>
    </p:spTree>
    <p:extLst>
      <p:ext uri="{BB962C8B-B14F-4D97-AF65-F5344CB8AC3E}">
        <p14:creationId xmlns:p14="http://schemas.microsoft.com/office/powerpoint/2010/main" val="45579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775"/>
              </a:spcBef>
            </a:pPr>
            <a:r>
              <a:rPr lang="en-GB" altLang="en-US" sz="3200"/>
              <a:t>System development life-cycle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1" y="1885951"/>
            <a:ext cx="6016625" cy="41687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775"/>
              </a:spcBef>
            </a:pPr>
            <a:r>
              <a:rPr lang="en-GB" altLang="en-US" sz="3600"/>
              <a:t>The generally accepted paradigm for system development: 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through a hierarchy of abstractions. </a:t>
            </a:r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8534400" y="1981200"/>
            <a:ext cx="833438" cy="528638"/>
          </a:xfrm>
          <a:prstGeom prst="roundRect">
            <a:avLst>
              <a:gd name="adj" fmla="val 296"/>
            </a:avLst>
          </a:prstGeom>
          <a:solidFill>
            <a:srgbClr val="00CC99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8991600" y="1600200"/>
            <a:ext cx="0" cy="3810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8991600" y="2514600"/>
            <a:ext cx="0" cy="3810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8610600" y="2895600"/>
            <a:ext cx="833438" cy="528638"/>
          </a:xfrm>
          <a:prstGeom prst="roundRect">
            <a:avLst>
              <a:gd name="adj" fmla="val 296"/>
            </a:avLst>
          </a:prstGeom>
          <a:solidFill>
            <a:srgbClr val="00CC99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8610600" y="3810000"/>
            <a:ext cx="833438" cy="528638"/>
          </a:xfrm>
          <a:prstGeom prst="roundRect">
            <a:avLst>
              <a:gd name="adj" fmla="val 296"/>
            </a:avLst>
          </a:prstGeom>
          <a:solidFill>
            <a:srgbClr val="00CC99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9067800" y="3429000"/>
            <a:ext cx="0" cy="3810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9067800" y="4343400"/>
            <a:ext cx="0" cy="3810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8686800" y="4724400"/>
            <a:ext cx="833438" cy="528638"/>
          </a:xfrm>
          <a:prstGeom prst="roundRect">
            <a:avLst>
              <a:gd name="adj" fmla="val 296"/>
            </a:avLst>
          </a:prstGeom>
          <a:solidFill>
            <a:srgbClr val="00CC99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4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Formal Methods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57102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ct val="0"/>
              </a:spcBef>
            </a:pPr>
            <a:r>
              <a:rPr lang="en-GB" altLang="en-US"/>
              <a:t>Each stage in </a:t>
            </a:r>
            <a:br>
              <a:rPr lang="en-GB" altLang="en-US"/>
            </a:br>
            <a:r>
              <a:rPr lang="en-GB" altLang="en-US"/>
              <a:t>this hierarchy:</a:t>
            </a:r>
          </a:p>
          <a:p>
            <a:pPr lvl="1">
              <a:spcBef>
                <a:spcPct val="0"/>
              </a:spcBef>
            </a:pPr>
            <a:r>
              <a:rPr lang="en-GB" altLang="en-US"/>
              <a:t>an implementation </a:t>
            </a:r>
            <a:br>
              <a:rPr lang="en-GB" altLang="en-US"/>
            </a:br>
            <a:r>
              <a:rPr lang="en-GB" altLang="en-US"/>
              <a:t>of its preceding stage.</a:t>
            </a:r>
          </a:p>
          <a:p>
            <a:pPr lvl="1">
              <a:spcBef>
                <a:spcPct val="0"/>
              </a:spcBef>
            </a:pPr>
            <a:r>
              <a:rPr lang="en-GB" altLang="en-US"/>
              <a:t>a specification of the succeeding stage.  </a:t>
            </a:r>
          </a:p>
        </p:txBody>
      </p:sp>
      <p:sp>
        <p:nvSpPr>
          <p:cNvPr id="18435" name="AutoShape 3"/>
          <p:cNvSpPr>
            <a:spLocks noChangeArrowheads="1"/>
          </p:cNvSpPr>
          <p:nvPr/>
        </p:nvSpPr>
        <p:spPr bwMode="auto">
          <a:xfrm>
            <a:off x="8534400" y="1981200"/>
            <a:ext cx="833438" cy="528638"/>
          </a:xfrm>
          <a:prstGeom prst="roundRect">
            <a:avLst>
              <a:gd name="adj" fmla="val 296"/>
            </a:avLst>
          </a:prstGeom>
          <a:solidFill>
            <a:srgbClr val="8BAE6C"/>
          </a:solidFill>
          <a:ln w="126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8991600" y="1600200"/>
            <a:ext cx="0" cy="381000"/>
          </a:xfrm>
          <a:prstGeom prst="line">
            <a:avLst/>
          </a:prstGeom>
          <a:noFill/>
          <a:ln w="38160">
            <a:solidFill>
              <a:srgbClr val="FFFF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8991600" y="2514600"/>
            <a:ext cx="0" cy="381000"/>
          </a:xfrm>
          <a:prstGeom prst="line">
            <a:avLst/>
          </a:prstGeom>
          <a:noFill/>
          <a:ln w="38160">
            <a:solidFill>
              <a:srgbClr val="FFFF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8610600" y="2895600"/>
            <a:ext cx="833438" cy="528638"/>
          </a:xfrm>
          <a:prstGeom prst="roundRect">
            <a:avLst>
              <a:gd name="adj" fmla="val 296"/>
            </a:avLst>
          </a:prstGeom>
          <a:solidFill>
            <a:srgbClr val="8BAE6C"/>
          </a:solidFill>
          <a:ln w="126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8610600" y="3810000"/>
            <a:ext cx="833438" cy="528638"/>
          </a:xfrm>
          <a:prstGeom prst="roundRect">
            <a:avLst>
              <a:gd name="adj" fmla="val 296"/>
            </a:avLst>
          </a:prstGeom>
          <a:solidFill>
            <a:srgbClr val="8BAE6C"/>
          </a:solidFill>
          <a:ln w="126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9067800" y="3429000"/>
            <a:ext cx="0" cy="381000"/>
          </a:xfrm>
          <a:prstGeom prst="line">
            <a:avLst/>
          </a:prstGeom>
          <a:noFill/>
          <a:ln w="38160">
            <a:solidFill>
              <a:srgbClr val="FFFF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9067800" y="4343400"/>
            <a:ext cx="0" cy="381000"/>
          </a:xfrm>
          <a:prstGeom prst="line">
            <a:avLst/>
          </a:prstGeom>
          <a:noFill/>
          <a:ln w="38160">
            <a:solidFill>
              <a:srgbClr val="FFFF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8686800" y="4724400"/>
            <a:ext cx="833438" cy="528638"/>
          </a:xfrm>
          <a:prstGeom prst="roundRect">
            <a:avLst>
              <a:gd name="adj" fmla="val 296"/>
            </a:avLst>
          </a:prstGeom>
          <a:solidFill>
            <a:srgbClr val="8BAE6C"/>
          </a:solidFill>
          <a:ln w="126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7239000" y="1447800"/>
            <a:ext cx="20526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61000"/>
              </a:lnSpc>
              <a:spcBef>
                <a:spcPts val="1350"/>
              </a:spcBef>
            </a:pPr>
            <a:r>
              <a:rPr lang="en-GB" altLang="en-US" b="1">
                <a:solidFill>
                  <a:srgbClr val="0000CC"/>
                </a:solidFill>
              </a:rPr>
              <a:t>Specification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7239000" y="2590800"/>
            <a:ext cx="20526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61000"/>
              </a:lnSpc>
              <a:spcBef>
                <a:spcPts val="1350"/>
              </a:spcBef>
            </a:pPr>
            <a:r>
              <a:rPr lang="en-GB" altLang="en-US" b="1">
                <a:solidFill>
                  <a:srgbClr val="0000CC"/>
                </a:solidFill>
              </a:rPr>
              <a:t>Specification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7848600" y="3505200"/>
            <a:ext cx="20526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61000"/>
              </a:lnSpc>
              <a:spcBef>
                <a:spcPts val="1350"/>
              </a:spcBef>
            </a:pPr>
            <a:r>
              <a:rPr lang="en-GB" altLang="en-US" b="1">
                <a:solidFill>
                  <a:srgbClr val="0000CC"/>
                </a:solidFill>
              </a:rPr>
              <a:t>Specification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7772400" y="4419600"/>
            <a:ext cx="20526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61000"/>
              </a:lnSpc>
              <a:spcBef>
                <a:spcPts val="1350"/>
              </a:spcBef>
            </a:pPr>
            <a:r>
              <a:rPr lang="en-GB" altLang="en-US" b="1">
                <a:solidFill>
                  <a:srgbClr val="0000CC"/>
                </a:solidFill>
              </a:rPr>
              <a:t>Specification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7391400" y="2286001"/>
            <a:ext cx="205263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61000"/>
              </a:lnSpc>
              <a:spcBef>
                <a:spcPts val="1125"/>
              </a:spcBef>
            </a:pPr>
            <a:r>
              <a:rPr lang="en-GB" altLang="en-US" sz="2000" b="1">
                <a:solidFill>
                  <a:srgbClr val="800000"/>
                </a:solidFill>
              </a:rPr>
              <a:t>Implementation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8305800" y="3260726"/>
            <a:ext cx="205263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61000"/>
              </a:lnSpc>
              <a:spcBef>
                <a:spcPts val="1125"/>
              </a:spcBef>
            </a:pPr>
            <a:r>
              <a:rPr lang="en-GB" altLang="en-US" sz="2000" b="1">
                <a:solidFill>
                  <a:srgbClr val="800000"/>
                </a:solidFill>
              </a:rPr>
              <a:t>Implementation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8382000" y="4175126"/>
            <a:ext cx="205263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61000"/>
              </a:lnSpc>
              <a:spcBef>
                <a:spcPts val="1125"/>
              </a:spcBef>
            </a:pPr>
            <a:r>
              <a:rPr lang="en-GB" altLang="en-US" sz="2000" b="1">
                <a:solidFill>
                  <a:srgbClr val="800000"/>
                </a:solidFill>
              </a:rPr>
              <a:t>Implementation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7772400" y="5013326"/>
            <a:ext cx="205263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  <a:tab pos="1543050" algn="l"/>
                <a:tab pos="1633538" algn="l"/>
                <a:tab pos="17287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61000"/>
              </a:lnSpc>
              <a:spcBef>
                <a:spcPts val="1125"/>
              </a:spcBef>
            </a:pPr>
            <a:r>
              <a:rPr lang="en-GB" altLang="en-US" sz="2000" b="1">
                <a:solidFill>
                  <a:srgbClr val="800000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6364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Life cycle model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The different stages: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requirements specification,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design,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coding,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testing, etc. </a:t>
            </a:r>
          </a:p>
        </p:txBody>
      </p:sp>
    </p:spTree>
    <p:extLst>
      <p:ext uri="{BB962C8B-B14F-4D97-AF65-F5344CB8AC3E}">
        <p14:creationId xmlns:p14="http://schemas.microsoft.com/office/powerpoint/2010/main" val="395605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Formal Methods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 sz="4400"/>
              <a:t>Formal techniques can be used:</a:t>
            </a:r>
          </a:p>
          <a:p>
            <a:pPr lvl="1">
              <a:spcBef>
                <a:spcPts val="863"/>
              </a:spcBef>
            </a:pPr>
            <a:r>
              <a:rPr lang="en-GB" altLang="en-US" sz="4000"/>
              <a:t>at every stage of the system development activity.</a:t>
            </a:r>
          </a:p>
        </p:txBody>
      </p:sp>
    </p:spTree>
    <p:extLst>
      <p:ext uri="{BB962C8B-B14F-4D97-AF65-F5344CB8AC3E}">
        <p14:creationId xmlns:p14="http://schemas.microsoft.com/office/powerpoint/2010/main" val="1623201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Formal Methods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1"/>
            <a:ext cx="7767638" cy="4494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700"/>
              </a:spcBef>
            </a:pPr>
            <a:r>
              <a:rPr lang="en-GB" altLang="en-US" sz="3200"/>
              <a:t>The mathematical basis of a formal method</a:t>
            </a:r>
          </a:p>
          <a:p>
            <a:pPr lvl="1">
              <a:spcBef>
                <a:spcPts val="600"/>
              </a:spcBef>
            </a:pPr>
            <a:r>
              <a:rPr lang="en-GB" altLang="en-US" sz="2800">
                <a:solidFill>
                  <a:srgbClr val="0000CC"/>
                </a:solidFill>
              </a:rPr>
              <a:t>provided by its specification language</a:t>
            </a:r>
            <a:r>
              <a:rPr lang="en-GB" altLang="en-US" sz="2800"/>
              <a:t>.</a:t>
            </a:r>
          </a:p>
          <a:p>
            <a:pPr>
              <a:spcBef>
                <a:spcPts val="700"/>
              </a:spcBef>
            </a:pPr>
            <a:r>
              <a:rPr lang="en-GB" altLang="en-US" sz="3200"/>
              <a:t>A formal specification language consists of:</a:t>
            </a:r>
          </a:p>
          <a:p>
            <a:pPr lvl="1">
              <a:spcBef>
                <a:spcPts val="600"/>
              </a:spcBef>
            </a:pPr>
            <a:r>
              <a:rPr lang="en-GB" altLang="en-US" sz="2800"/>
              <a:t>two sets </a:t>
            </a:r>
            <a:r>
              <a:rPr lang="en-GB" altLang="en-US" sz="2800">
                <a:solidFill>
                  <a:srgbClr val="0000CC"/>
                </a:solidFill>
              </a:rPr>
              <a:t>syn </a:t>
            </a:r>
            <a:r>
              <a:rPr lang="en-GB" altLang="en-US" sz="2800"/>
              <a:t>and </a:t>
            </a:r>
            <a:r>
              <a:rPr lang="en-GB" altLang="en-US" sz="2800">
                <a:solidFill>
                  <a:srgbClr val="0000CC"/>
                </a:solidFill>
              </a:rPr>
              <a:t>sem</a:t>
            </a:r>
            <a:r>
              <a:rPr lang="en-GB" altLang="en-US" sz="2800"/>
              <a:t>, and </a:t>
            </a:r>
          </a:p>
          <a:p>
            <a:pPr lvl="1">
              <a:spcBef>
                <a:spcPts val="600"/>
              </a:spcBef>
            </a:pPr>
            <a:r>
              <a:rPr lang="en-GB" altLang="en-US" sz="2800"/>
              <a:t>a relation  </a:t>
            </a:r>
            <a:r>
              <a:rPr lang="en-GB" altLang="en-US" sz="2800">
                <a:solidFill>
                  <a:srgbClr val="0000CC"/>
                </a:solidFill>
              </a:rPr>
              <a:t>sat </a:t>
            </a:r>
            <a:r>
              <a:rPr lang="en-GB" altLang="en-US" sz="2800"/>
              <a:t>between them.</a:t>
            </a:r>
          </a:p>
        </p:txBody>
      </p:sp>
    </p:spTree>
    <p:extLst>
      <p:ext uri="{BB962C8B-B14F-4D97-AF65-F5344CB8AC3E}">
        <p14:creationId xmlns:p14="http://schemas.microsoft.com/office/powerpoint/2010/main" val="616840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700"/>
              </a:spcBef>
            </a:pPr>
            <a:r>
              <a:rPr lang="en-GB" altLang="en-US" sz="2800"/>
              <a:t>Model  versus Property-Oriented Methods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 sz="4400"/>
              <a:t>Formal methods are usually classified into two broad categories:</a:t>
            </a:r>
          </a:p>
          <a:p>
            <a:pPr lvl="1">
              <a:spcBef>
                <a:spcPts val="863"/>
              </a:spcBef>
            </a:pPr>
            <a:r>
              <a:rPr lang="en-GB" altLang="en-US" sz="4000">
                <a:solidFill>
                  <a:srgbClr val="000099"/>
                </a:solidFill>
              </a:rPr>
              <a:t>model-oriented approach</a:t>
            </a:r>
          </a:p>
          <a:p>
            <a:pPr lvl="1">
              <a:spcBef>
                <a:spcPts val="863"/>
              </a:spcBef>
            </a:pPr>
            <a:r>
              <a:rPr lang="en-GB" altLang="en-US" sz="4000">
                <a:solidFill>
                  <a:srgbClr val="000099"/>
                </a:solidFill>
              </a:rPr>
              <a:t>property-oriented approach  </a:t>
            </a:r>
          </a:p>
        </p:txBody>
      </p:sp>
    </p:spTree>
    <p:extLst>
      <p:ext uri="{BB962C8B-B14F-4D97-AF65-F5344CB8AC3E}">
        <p14:creationId xmlns:p14="http://schemas.microsoft.com/office/powerpoint/2010/main" val="286642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Organization of this Lecture</a:t>
            </a:r>
            <a:r>
              <a:rPr lang="en-GB" altLang="en-US" b="1"/>
              <a:t>: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1"/>
            <a:ext cx="7767638" cy="45958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GB" altLang="en-US"/>
              <a:t>Introduction </a:t>
            </a:r>
          </a:p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GB" altLang="en-US"/>
              <a:t>General concepts</a:t>
            </a:r>
          </a:p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GB" altLang="en-US"/>
              <a:t>Formal vs. Informal specifications</a:t>
            </a:r>
          </a:p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GB" altLang="en-US"/>
              <a:t>Axiomatic specification</a:t>
            </a:r>
          </a:p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GB" altLang="en-US"/>
              <a:t>Algebraic specification</a:t>
            </a:r>
          </a:p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GB" altLang="en-US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49919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Model-Oriented Style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0" y="1447800"/>
            <a:ext cx="7767638" cy="4622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System specified by constructing its model: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 in terms of mathematical structures:</a:t>
            </a:r>
          </a:p>
          <a:p>
            <a:pPr lvl="2">
              <a:spcBef>
                <a:spcPts val="600"/>
              </a:spcBef>
            </a:pPr>
            <a:r>
              <a:rPr lang="en-GB" altLang="en-US"/>
              <a:t>tuples, relations, functions, sets, sequences, etc. </a:t>
            </a:r>
          </a:p>
          <a:p>
            <a:pPr lvl="2">
              <a:spcBef>
                <a:spcPts val="600"/>
              </a:spcBef>
            </a:pPr>
            <a:r>
              <a:rPr lang="en-GB" altLang="en-US"/>
              <a:t>Also, state machines, Petri nets, </a:t>
            </a:r>
            <a:r>
              <a:rPr lang="en-GB" altLang="en-US" sz="240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07316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Model-Oriented Style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 sz="4400"/>
              <a:t>Well known model-oriented specification techniques are:</a:t>
            </a:r>
          </a:p>
          <a:p>
            <a:pPr lvl="1">
              <a:spcBef>
                <a:spcPts val="863"/>
              </a:spcBef>
            </a:pPr>
            <a:r>
              <a:rPr lang="en-GB" altLang="en-US" sz="4000"/>
              <a:t>Z</a:t>
            </a:r>
          </a:p>
          <a:p>
            <a:pPr lvl="1">
              <a:spcBef>
                <a:spcPts val="863"/>
              </a:spcBef>
            </a:pPr>
            <a:r>
              <a:rPr lang="en-GB" altLang="en-US" sz="4000"/>
              <a:t>CSP</a:t>
            </a:r>
          </a:p>
          <a:p>
            <a:pPr lvl="1">
              <a:spcBef>
                <a:spcPts val="863"/>
              </a:spcBef>
            </a:pPr>
            <a:r>
              <a:rPr lang="en-GB" altLang="en-US" sz="4000"/>
              <a:t>VDM</a:t>
            </a:r>
          </a:p>
        </p:txBody>
      </p:sp>
    </p:spTree>
    <p:extLst>
      <p:ext uri="{BB962C8B-B14F-4D97-AF65-F5344CB8AC3E}">
        <p14:creationId xmlns:p14="http://schemas.microsoft.com/office/powerpoint/2010/main" val="224389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Property-oriented style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ct val="0"/>
              </a:spcBef>
            </a:pPr>
            <a:r>
              <a:rPr lang="en-GB" altLang="en-US"/>
              <a:t>The system's behavior is defined indirectly:</a:t>
            </a:r>
          </a:p>
          <a:p>
            <a:pPr lvl="1">
              <a:spcBef>
                <a:spcPct val="0"/>
              </a:spcBef>
            </a:pPr>
            <a:r>
              <a:rPr lang="en-GB" altLang="en-US"/>
              <a:t>by stating its properties:</a:t>
            </a:r>
          </a:p>
          <a:p>
            <a:pPr lvl="2">
              <a:spcBef>
                <a:spcPct val="0"/>
              </a:spcBef>
            </a:pPr>
            <a:r>
              <a:rPr lang="en-GB" altLang="en-US"/>
              <a:t>usually in the form of a set of </a:t>
            </a:r>
            <a:r>
              <a:rPr lang="en-GB" altLang="en-US">
                <a:solidFill>
                  <a:srgbClr val="000099"/>
                </a:solidFill>
              </a:rPr>
              <a:t>axioms</a:t>
            </a:r>
            <a:r>
              <a:rPr lang="en-GB" altLang="en-US"/>
              <a:t>.</a:t>
            </a:r>
          </a:p>
          <a:p>
            <a:pPr lvl="2">
              <a:spcBef>
                <a:spcPct val="0"/>
              </a:spcBef>
            </a:pPr>
            <a:r>
              <a:rPr lang="en-GB" altLang="en-US">
                <a:solidFill>
                  <a:srgbClr val="0000CC"/>
                </a:solidFill>
              </a:rPr>
              <a:t>Examples:</a:t>
            </a:r>
            <a:r>
              <a:rPr lang="en-GB" altLang="en-US"/>
              <a:t> logic-based, algebraic specification, etc.  </a:t>
            </a:r>
          </a:p>
        </p:txBody>
      </p:sp>
    </p:spTree>
    <p:extLst>
      <p:ext uri="{BB962C8B-B14F-4D97-AF65-F5344CB8AC3E}">
        <p14:creationId xmlns:p14="http://schemas.microsoft.com/office/powerpoint/2010/main" val="1750276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15888"/>
            <a:ext cx="7767638" cy="1270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Example: producer/ consumer system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ct val="0"/>
              </a:spcBef>
            </a:pPr>
            <a:r>
              <a:rPr lang="en-GB" altLang="en-US" sz="3600"/>
              <a:t>List the properties of the system: </a:t>
            </a:r>
          </a:p>
          <a:p>
            <a:pPr lvl="1">
              <a:spcBef>
                <a:spcPct val="0"/>
              </a:spcBef>
            </a:pPr>
            <a:r>
              <a:rPr lang="en-GB" altLang="en-US" sz="3200"/>
              <a:t>the consumer can start consuming only after the producer has produced an item, </a:t>
            </a:r>
          </a:p>
          <a:p>
            <a:pPr lvl="1">
              <a:spcBef>
                <a:spcPct val="0"/>
              </a:spcBef>
            </a:pPr>
            <a:r>
              <a:rPr lang="en-GB" altLang="en-US" sz="3200"/>
              <a:t>the producer starts to produce an item only after the consumer has consumed the last item. </a:t>
            </a:r>
          </a:p>
        </p:txBody>
      </p:sp>
    </p:spTree>
    <p:extLst>
      <p:ext uri="{BB962C8B-B14F-4D97-AF65-F5344CB8AC3E}">
        <p14:creationId xmlns:p14="http://schemas.microsoft.com/office/powerpoint/2010/main" val="2535088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3175"/>
            <a:ext cx="7767638" cy="14049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Property-oriented specification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Producing ==&gt; No items exist for consumption</a:t>
            </a:r>
          </a:p>
          <a:p>
            <a:pPr>
              <a:spcBef>
                <a:spcPts val="513"/>
              </a:spcBef>
            </a:pPr>
            <a:r>
              <a:rPr lang="en-GB" altLang="en-US"/>
              <a:t>consuming ==&gt; Item exists for consumption</a:t>
            </a:r>
          </a:p>
        </p:txBody>
      </p:sp>
    </p:spTree>
    <p:extLst>
      <p:ext uri="{BB962C8B-B14F-4D97-AF65-F5344CB8AC3E}">
        <p14:creationId xmlns:p14="http://schemas.microsoft.com/office/powerpoint/2010/main" val="3229328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15888"/>
            <a:ext cx="7767638" cy="1270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Example: producer/ consumer system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In a model-oriented </a:t>
            </a:r>
            <a:r>
              <a:rPr lang="en-GB" altLang="en-US" sz="3600"/>
              <a:t>approach:</a:t>
            </a:r>
            <a:r>
              <a:rPr lang="en-GB" altLang="en-US"/>
              <a:t>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Define the basic operations, p (produce) and c (consume).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Then  state that</a:t>
            </a:r>
          </a:p>
          <a:p>
            <a:pPr lvl="2">
              <a:spcBef>
                <a:spcPts val="600"/>
              </a:spcBef>
            </a:pPr>
            <a:r>
              <a:rPr lang="en-GB" altLang="en-US"/>
              <a:t>S ==&gt;S1+p, </a:t>
            </a:r>
          </a:p>
          <a:p>
            <a:pPr lvl="2">
              <a:spcBef>
                <a:spcPts val="600"/>
              </a:spcBef>
            </a:pPr>
            <a:r>
              <a:rPr lang="en-GB" altLang="en-US"/>
              <a:t>S1 ==&gt; S+c.  </a:t>
            </a:r>
          </a:p>
        </p:txBody>
      </p:sp>
    </p:spTree>
    <p:extLst>
      <p:ext uri="{BB962C8B-B14F-4D97-AF65-F5344CB8AC3E}">
        <p14:creationId xmlns:p14="http://schemas.microsoft.com/office/powerpoint/2010/main" val="1906213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Model-oriented approach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 sz="4400"/>
              <a:t>Model-oriented approaches</a:t>
            </a:r>
          </a:p>
          <a:p>
            <a:pPr lvl="1">
              <a:spcBef>
                <a:spcPts val="863"/>
              </a:spcBef>
            </a:pPr>
            <a:r>
              <a:rPr lang="en-GB" altLang="en-US" sz="4000"/>
              <a:t> specify a program by writing another simpler program.</a:t>
            </a:r>
          </a:p>
        </p:txBody>
      </p:sp>
    </p:spTree>
    <p:extLst>
      <p:ext uri="{BB962C8B-B14F-4D97-AF65-F5344CB8AC3E}">
        <p14:creationId xmlns:p14="http://schemas.microsoft.com/office/powerpoint/2010/main" val="542832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Comparison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Property-oriented approaches are suitable for requirements specification: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model-oriented approaches are more suited to use in later phases of life cycle. </a:t>
            </a:r>
          </a:p>
        </p:txBody>
      </p:sp>
    </p:spTree>
    <p:extLst>
      <p:ext uri="{BB962C8B-B14F-4D97-AF65-F5344CB8AC3E}">
        <p14:creationId xmlns:p14="http://schemas.microsoft.com/office/powerpoint/2010/main" val="3058861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Comparison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Property-oriented approaches specify a system: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as a conjunction of axioms,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make it easier to alter/augment  specifications at a later stage. </a:t>
            </a:r>
          </a:p>
        </p:txBody>
      </p:sp>
    </p:spTree>
    <p:extLst>
      <p:ext uri="{BB962C8B-B14F-4D97-AF65-F5344CB8AC3E}">
        <p14:creationId xmlns:p14="http://schemas.microsoft.com/office/powerpoint/2010/main" val="1150719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Comparison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775"/>
              </a:spcBef>
            </a:pPr>
            <a:r>
              <a:rPr lang="en-GB" altLang="en-US" sz="3600"/>
              <a:t>Model-oriented methods do not support logical conjunctions (and) and disjunctions (or):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even minor changes to a specification may lead to drastic changes to the entire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347794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0663"/>
            <a:ext cx="7769225" cy="13001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 fontScale="90000"/>
          </a:bodyPr>
          <a:lstStyle/>
          <a:p>
            <a:pPr>
              <a:spcBef>
                <a:spcPts val="988"/>
              </a:spcBef>
            </a:pPr>
            <a:r>
              <a:rPr lang="en-GB" altLang="en-US" b="1"/>
              <a:t>Requirements Analysis and Specification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88"/>
              </a:spcBef>
            </a:pPr>
            <a:r>
              <a:rPr lang="en-GB" altLang="en-US"/>
              <a:t>An important life cycle phase</a:t>
            </a:r>
          </a:p>
          <a:p>
            <a:pPr>
              <a:spcBef>
                <a:spcPts val="988"/>
              </a:spcBef>
            </a:pPr>
            <a:r>
              <a:rPr lang="en-GB" altLang="en-US"/>
              <a:t>Consists of two distinct activities</a:t>
            </a:r>
          </a:p>
          <a:p>
            <a:pPr lvl="1">
              <a:spcBef>
                <a:spcPts val="713"/>
              </a:spcBef>
            </a:pPr>
            <a:r>
              <a:rPr lang="en-GB" altLang="en-US"/>
              <a:t>Requirements gathering and analysis</a:t>
            </a:r>
          </a:p>
          <a:p>
            <a:pPr lvl="1">
              <a:spcBef>
                <a:spcPts val="713"/>
              </a:spcBef>
            </a:pPr>
            <a:r>
              <a:rPr lang="en-GB" altLang="en-US"/>
              <a:t>Requirements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336429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Operational  Semantics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ct val="0"/>
              </a:spcBef>
            </a:pPr>
            <a:r>
              <a:rPr lang="en-GB" altLang="en-US"/>
              <a:t>Operational semantics of a formal method:</a:t>
            </a:r>
          </a:p>
          <a:p>
            <a:pPr lvl="1">
              <a:spcBef>
                <a:spcPct val="0"/>
              </a:spcBef>
            </a:pPr>
            <a:r>
              <a:rPr lang="en-GB" altLang="en-US">
                <a:solidFill>
                  <a:srgbClr val="0000CC"/>
                </a:solidFill>
              </a:rPr>
              <a:t>the way  it represents computations: </a:t>
            </a:r>
          </a:p>
          <a:p>
            <a:pPr lvl="2">
              <a:spcBef>
                <a:spcPct val="0"/>
              </a:spcBef>
            </a:pPr>
            <a:r>
              <a:rPr lang="en-GB" altLang="en-US"/>
              <a:t>i.e. the exact sequence in which the different computations are carried out</a:t>
            </a:r>
          </a:p>
        </p:txBody>
      </p:sp>
    </p:spTree>
    <p:extLst>
      <p:ext uri="{BB962C8B-B14F-4D97-AF65-F5344CB8AC3E}">
        <p14:creationId xmlns:p14="http://schemas.microsoft.com/office/powerpoint/2010/main" val="1663134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Operational  Semantics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775"/>
              </a:spcBef>
            </a:pPr>
            <a:r>
              <a:rPr lang="en-GB" altLang="en-US" sz="3600"/>
              <a:t>There are different types of operational semantics: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according to what is meant by a </a:t>
            </a:r>
            <a:r>
              <a:rPr lang="en-GB" altLang="en-US" sz="3200">
                <a:solidFill>
                  <a:srgbClr val="0000CC"/>
                </a:solidFill>
              </a:rPr>
              <a:t>single run</a:t>
            </a:r>
            <a:r>
              <a:rPr lang="en-GB" altLang="en-US" sz="3200"/>
              <a:t> of the system 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 how the runs are grouped together to describe the behavior  of the system. </a:t>
            </a:r>
          </a:p>
        </p:txBody>
      </p:sp>
    </p:spTree>
    <p:extLst>
      <p:ext uri="{BB962C8B-B14F-4D97-AF65-F5344CB8AC3E}">
        <p14:creationId xmlns:p14="http://schemas.microsoft.com/office/powerpoint/2010/main" val="550058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Linear semantics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8021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A run  of a system: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described by a sequence (possibly infinite) of  events or  states. 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The concurrent activities are represented by </a:t>
            </a:r>
            <a:r>
              <a:rPr lang="en-GB" altLang="en-US">
                <a:solidFill>
                  <a:srgbClr val="0000CC"/>
                </a:solidFill>
              </a:rPr>
              <a:t>non-deterministic interleavings of the atomic actions</a:t>
            </a:r>
            <a:r>
              <a:rPr lang="en-GB" alt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78741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Linear semantics - Example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1"/>
            <a:ext cx="7767638" cy="45831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A concurrent activity </a:t>
            </a:r>
            <a:r>
              <a:rPr lang="en-GB" altLang="en-US">
                <a:solidFill>
                  <a:srgbClr val="0000CC"/>
                </a:solidFill>
              </a:rPr>
              <a:t>a parallel b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represented by the set of sequential activities </a:t>
            </a:r>
            <a:r>
              <a:rPr lang="en-GB" altLang="en-US">
                <a:solidFill>
                  <a:srgbClr val="0000CC"/>
                </a:solidFill>
              </a:rPr>
              <a:t>a;b</a:t>
            </a:r>
            <a:r>
              <a:rPr lang="en-GB" altLang="en-US"/>
              <a:t> and </a:t>
            </a:r>
            <a:r>
              <a:rPr lang="en-GB" altLang="en-US">
                <a:solidFill>
                  <a:srgbClr val="0000CC"/>
                </a:solidFill>
              </a:rPr>
              <a:t>b;a</a:t>
            </a:r>
            <a:r>
              <a:rPr lang="en-GB" altLang="en-US"/>
              <a:t>.  </a:t>
            </a:r>
          </a:p>
          <a:p>
            <a:pPr>
              <a:spcBef>
                <a:spcPts val="975"/>
              </a:spcBef>
            </a:pPr>
            <a:r>
              <a:rPr lang="en-GB" altLang="en-US"/>
              <a:t>This is simple: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but rather unnatural representation of concurrency.  </a:t>
            </a:r>
          </a:p>
        </p:txBody>
      </p:sp>
    </p:spTree>
    <p:extLst>
      <p:ext uri="{BB962C8B-B14F-4D97-AF65-F5344CB8AC3E}">
        <p14:creationId xmlns:p14="http://schemas.microsoft.com/office/powerpoint/2010/main" val="3383082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Branching semantics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The behavior of a system can be represented by a  directed graph: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Nodes of the  graph  represent the possible states in the evolution of a system. </a:t>
            </a:r>
          </a:p>
        </p:txBody>
      </p:sp>
    </p:spTree>
    <p:extLst>
      <p:ext uri="{BB962C8B-B14F-4D97-AF65-F5344CB8AC3E}">
        <p14:creationId xmlns:p14="http://schemas.microsoft.com/office/powerpoint/2010/main" val="756894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Branching semantics</a:t>
            </a:r>
          </a:p>
        </p:txBody>
      </p:sp>
      <p:sp>
        <p:nvSpPr>
          <p:cNvPr id="47106" name="Oval 2"/>
          <p:cNvSpPr>
            <a:spLocks noChangeArrowheads="1"/>
          </p:cNvSpPr>
          <p:nvPr/>
        </p:nvSpPr>
        <p:spPr bwMode="auto">
          <a:xfrm>
            <a:off x="5410200" y="1752600"/>
            <a:ext cx="528638" cy="452438"/>
          </a:xfrm>
          <a:prstGeom prst="ellipse">
            <a:avLst/>
          </a:prstGeom>
          <a:solidFill>
            <a:srgbClr val="8BAE6C"/>
          </a:solidFill>
          <a:ln w="126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6172200" y="2743200"/>
            <a:ext cx="528638" cy="452438"/>
          </a:xfrm>
          <a:prstGeom prst="ellipse">
            <a:avLst/>
          </a:prstGeom>
          <a:solidFill>
            <a:srgbClr val="8BAE6C"/>
          </a:solidFill>
          <a:ln w="126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4953000" y="2743200"/>
            <a:ext cx="528638" cy="452438"/>
          </a:xfrm>
          <a:prstGeom prst="ellipse">
            <a:avLst/>
          </a:prstGeom>
          <a:solidFill>
            <a:srgbClr val="8BAE6C"/>
          </a:solidFill>
          <a:ln w="126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5638800" y="3886200"/>
            <a:ext cx="528638" cy="452438"/>
          </a:xfrm>
          <a:prstGeom prst="ellipse">
            <a:avLst/>
          </a:prstGeom>
          <a:solidFill>
            <a:srgbClr val="8BAE6C"/>
          </a:solidFill>
          <a:ln w="126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4419600" y="3886200"/>
            <a:ext cx="528638" cy="452438"/>
          </a:xfrm>
          <a:prstGeom prst="ellipse">
            <a:avLst/>
          </a:prstGeom>
          <a:solidFill>
            <a:srgbClr val="8BAE6C"/>
          </a:solidFill>
          <a:ln w="126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 flipH="1">
            <a:off x="5334000" y="2209800"/>
            <a:ext cx="228600" cy="5334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5791200" y="2209800"/>
            <a:ext cx="457200" cy="6096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 flipH="1">
            <a:off x="4800600" y="3200400"/>
            <a:ext cx="304800" cy="6858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5257800" y="3200400"/>
            <a:ext cx="533400" cy="7620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70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Branching semantics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The descendants of each node of the graph: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represent states which can be generated by any of the atomic actions enabled at that state. </a:t>
            </a:r>
          </a:p>
        </p:txBody>
      </p:sp>
    </p:spTree>
    <p:extLst>
      <p:ext uri="{BB962C8B-B14F-4D97-AF65-F5344CB8AC3E}">
        <p14:creationId xmlns:p14="http://schemas.microsoft.com/office/powerpoint/2010/main" val="2341283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Maximally parallel semantics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All concurrent actions enabled at any state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are assumed to be taken together.  </a:t>
            </a:r>
          </a:p>
          <a:p>
            <a:pPr>
              <a:spcBef>
                <a:spcPts val="975"/>
              </a:spcBef>
            </a:pPr>
            <a:r>
              <a:rPr lang="en-GB" altLang="en-US"/>
              <a:t>This is also not a natural model of concurrency.</a:t>
            </a:r>
          </a:p>
        </p:txBody>
      </p:sp>
    </p:spTree>
    <p:extLst>
      <p:ext uri="{BB962C8B-B14F-4D97-AF65-F5344CB8AC3E}">
        <p14:creationId xmlns:p14="http://schemas.microsoft.com/office/powerpoint/2010/main" val="464999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Partial order semantics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Structure of states: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satisfying a partial order relation among the states (events).  </a:t>
            </a:r>
          </a:p>
        </p:txBody>
      </p:sp>
    </p:spTree>
    <p:extLst>
      <p:ext uri="{BB962C8B-B14F-4D97-AF65-F5344CB8AC3E}">
        <p14:creationId xmlns:p14="http://schemas.microsoft.com/office/powerpoint/2010/main" val="4015392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Partial order semantics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67638" cy="4851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775"/>
              </a:spcBef>
            </a:pPr>
            <a:r>
              <a:rPr lang="en-GB" altLang="en-US" sz="3600"/>
              <a:t>The partial order represents a precedence ordering  among events: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constrains some events to occur only after some other events have occurred; 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while the occurrence of other  events  is considered to be incomparable. </a:t>
            </a:r>
          </a:p>
        </p:txBody>
      </p:sp>
    </p:spTree>
    <p:extLst>
      <p:ext uri="{BB962C8B-B14F-4D97-AF65-F5344CB8AC3E}">
        <p14:creationId xmlns:p14="http://schemas.microsoft.com/office/powerpoint/2010/main" val="108824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15889"/>
            <a:ext cx="7767638" cy="11763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775"/>
              </a:spcBef>
            </a:pPr>
            <a:r>
              <a:rPr lang="en-GB" altLang="en-US" sz="3200" b="1"/>
              <a:t>Output of Requirements Analysis and Specification Stage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Software Requirements Specification (SRS) Document:</a:t>
            </a:r>
          </a:p>
          <a:p>
            <a:pPr>
              <a:spcBef>
                <a:spcPts val="975"/>
              </a:spcBef>
            </a:pPr>
            <a:r>
              <a:rPr lang="en-GB" altLang="en-US" sz="3600"/>
              <a:t>serves as contract between the customer and the developers.</a:t>
            </a:r>
          </a:p>
        </p:txBody>
      </p:sp>
    </p:spTree>
    <p:extLst>
      <p:ext uri="{BB962C8B-B14F-4D97-AF65-F5344CB8AC3E}">
        <p14:creationId xmlns:p14="http://schemas.microsoft.com/office/powerpoint/2010/main" val="1730394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Partial order semantics</a:t>
            </a:r>
          </a:p>
        </p:txBody>
      </p:sp>
      <p:sp>
        <p:nvSpPr>
          <p:cNvPr id="52226" name="Oval 2"/>
          <p:cNvSpPr>
            <a:spLocks noChangeArrowheads="1"/>
          </p:cNvSpPr>
          <p:nvPr/>
        </p:nvSpPr>
        <p:spPr bwMode="auto">
          <a:xfrm>
            <a:off x="3505200" y="2438400"/>
            <a:ext cx="452438" cy="452438"/>
          </a:xfrm>
          <a:prstGeom prst="ellipse">
            <a:avLst/>
          </a:prstGeom>
          <a:solidFill>
            <a:srgbClr val="8BAE6C"/>
          </a:solidFill>
          <a:ln w="126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4191000" y="3352800"/>
            <a:ext cx="452438" cy="452438"/>
          </a:xfrm>
          <a:prstGeom prst="ellipse">
            <a:avLst/>
          </a:prstGeom>
          <a:solidFill>
            <a:srgbClr val="8BAE6C"/>
          </a:solidFill>
          <a:ln w="126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4953000" y="1828800"/>
            <a:ext cx="452438" cy="452438"/>
          </a:xfrm>
          <a:prstGeom prst="ellipse">
            <a:avLst/>
          </a:prstGeom>
          <a:solidFill>
            <a:srgbClr val="8BAE6C"/>
          </a:solidFill>
          <a:ln w="126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5943600" y="2590800"/>
            <a:ext cx="452438" cy="452438"/>
          </a:xfrm>
          <a:prstGeom prst="ellipse">
            <a:avLst/>
          </a:prstGeom>
          <a:solidFill>
            <a:srgbClr val="8BAE6C"/>
          </a:solidFill>
          <a:ln w="126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6781800" y="3505200"/>
            <a:ext cx="452438" cy="452438"/>
          </a:xfrm>
          <a:prstGeom prst="ellipse">
            <a:avLst/>
          </a:prstGeom>
          <a:solidFill>
            <a:srgbClr val="8BAE6C"/>
          </a:solidFill>
          <a:ln w="126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8229600" y="2590800"/>
            <a:ext cx="452438" cy="452438"/>
          </a:xfrm>
          <a:prstGeom prst="ellipse">
            <a:avLst/>
          </a:prstGeom>
          <a:solidFill>
            <a:srgbClr val="8BAE6C"/>
          </a:solidFill>
          <a:ln w="126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3810000" y="2895600"/>
            <a:ext cx="457200" cy="5334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4648200" y="3657600"/>
            <a:ext cx="2133600" cy="762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 flipV="1">
            <a:off x="3962400" y="2133600"/>
            <a:ext cx="990600" cy="4572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5410200" y="2057400"/>
            <a:ext cx="2895600" cy="6858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962400" y="2743200"/>
            <a:ext cx="1981200" cy="762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6400800" y="2895600"/>
            <a:ext cx="457200" cy="6096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V="1">
            <a:off x="7239000" y="2971800"/>
            <a:ext cx="1066800" cy="6096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3124200" y="2667000"/>
            <a:ext cx="381000" cy="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8686800" y="2819400"/>
            <a:ext cx="457200" cy="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68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Merits of Formal Methods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ct val="0"/>
              </a:spcBef>
            </a:pPr>
            <a:r>
              <a:rPr lang="en-GB" altLang="en-US" sz="3600"/>
              <a:t>Facilitates precise formulation of specifications</a:t>
            </a:r>
          </a:p>
          <a:p>
            <a:pPr>
              <a:spcBef>
                <a:spcPct val="0"/>
              </a:spcBef>
            </a:pPr>
            <a:r>
              <a:rPr lang="en-GB" altLang="en-US" sz="3600"/>
              <a:t>Formal specifications encourage rigor. </a:t>
            </a:r>
          </a:p>
          <a:p>
            <a:pPr lvl="1">
              <a:spcBef>
                <a:spcPct val="0"/>
              </a:spcBef>
            </a:pPr>
            <a:r>
              <a:rPr lang="en-GB" altLang="en-US" sz="3200">
                <a:solidFill>
                  <a:srgbClr val="0000CC"/>
                </a:solidFill>
              </a:rPr>
              <a:t>the process of developing rigorous specification is often more important than specification</a:t>
            </a:r>
            <a:r>
              <a:rPr lang="en-GB" altLang="en-US" sz="32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81348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Merits of Formal Methods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Construction of a rigorous specification clarifies several aspects of system behavior: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which  are not obvious in an informal specification. </a:t>
            </a:r>
          </a:p>
        </p:txBody>
      </p:sp>
    </p:spTree>
    <p:extLst>
      <p:ext uri="{BB962C8B-B14F-4D97-AF65-F5344CB8AC3E}">
        <p14:creationId xmlns:p14="http://schemas.microsoft.com/office/powerpoint/2010/main" val="175896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Merits of Formal Methods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775"/>
              </a:spcBef>
            </a:pPr>
            <a:r>
              <a:rPr lang="en-GB" altLang="en-US" sz="3600"/>
              <a:t>It is actually cost-effective to  spend more effort at the specification stage. 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Otherwise many flaws that go unnoticed will appear at  later stages of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2136821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Merits of Formal Methods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775"/>
              </a:spcBef>
            </a:pPr>
            <a:r>
              <a:rPr lang="en-GB" altLang="en-US" sz="3600"/>
              <a:t>For large and complex systems like real-time systems: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 </a:t>
            </a:r>
            <a:r>
              <a:rPr lang="en-GB" altLang="en-US" sz="3200">
                <a:solidFill>
                  <a:srgbClr val="0000CC"/>
                </a:solidFill>
              </a:rPr>
              <a:t>80% of project costs and most of cost overruns result from iterative changes required due to improper requirements specification. </a:t>
            </a:r>
          </a:p>
        </p:txBody>
      </p:sp>
    </p:spTree>
    <p:extLst>
      <p:ext uri="{BB962C8B-B14F-4D97-AF65-F5344CB8AC3E}">
        <p14:creationId xmlns:p14="http://schemas.microsoft.com/office/powerpoint/2010/main" val="3302566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Merits of Formal Methods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 sz="4400"/>
              <a:t>Additional effort required to construct a rigorous formal specification:</a:t>
            </a:r>
          </a:p>
          <a:p>
            <a:pPr lvl="1">
              <a:spcBef>
                <a:spcPts val="863"/>
              </a:spcBef>
            </a:pPr>
            <a:r>
              <a:rPr lang="en-GB" altLang="en-US" sz="4000"/>
              <a:t>often well worth the trouble. </a:t>
            </a:r>
          </a:p>
        </p:txBody>
      </p:sp>
    </p:spTree>
    <p:extLst>
      <p:ext uri="{BB962C8B-B14F-4D97-AF65-F5344CB8AC3E}">
        <p14:creationId xmlns:p14="http://schemas.microsoft.com/office/powerpoint/2010/main" val="25404847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Merits of Formal Methods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67638" cy="43830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Formal methods usually have a well-founded mathematical basis.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formal specifications are precise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can be used to mathematically reason about the properties of a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4485763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Merits of Formal Methods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6307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775"/>
              </a:spcBef>
            </a:pPr>
            <a:r>
              <a:rPr lang="en-GB" altLang="en-US" sz="3600"/>
              <a:t>Informal specifications are useful in understanding a system and its documentation: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but they cannot serve as a basis of verification. </a:t>
            </a:r>
          </a:p>
          <a:p>
            <a:pPr lvl="1">
              <a:spcBef>
                <a:spcPts val="700"/>
              </a:spcBef>
            </a:pPr>
            <a:r>
              <a:rPr lang="en-GB" altLang="en-US" sz="3200">
                <a:solidFill>
                  <a:srgbClr val="0000CC"/>
                </a:solidFill>
              </a:rPr>
              <a:t>Even carefully written informal specifications are prone to ambiguity and error.</a:t>
            </a:r>
          </a:p>
        </p:txBody>
      </p:sp>
    </p:spTree>
    <p:extLst>
      <p:ext uri="{BB962C8B-B14F-4D97-AF65-F5344CB8AC3E}">
        <p14:creationId xmlns:p14="http://schemas.microsoft.com/office/powerpoint/2010/main" val="22161990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Merits of Formal Methods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Formal  methods  have  well-defined semantics.  </a:t>
            </a:r>
          </a:p>
          <a:p>
            <a:pPr lvl="1">
              <a:spcBef>
                <a:spcPts val="700"/>
              </a:spcBef>
            </a:pPr>
            <a:r>
              <a:rPr lang="en-GB" altLang="en-US">
                <a:solidFill>
                  <a:srgbClr val="0000CC"/>
                </a:solidFill>
              </a:rPr>
              <a:t>Ambiguity in specifications is automatically avoided</a:t>
            </a:r>
            <a:r>
              <a:rPr lang="en-GB" altLang="en-US"/>
              <a:t> when one formally specifies a system.</a:t>
            </a:r>
          </a:p>
        </p:txBody>
      </p:sp>
    </p:spTree>
    <p:extLst>
      <p:ext uri="{BB962C8B-B14F-4D97-AF65-F5344CB8AC3E}">
        <p14:creationId xmlns:p14="http://schemas.microsoft.com/office/powerpoint/2010/main" val="24868436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Merits of Formal Methods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719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775"/>
              </a:spcBef>
            </a:pPr>
            <a:r>
              <a:rPr lang="en-GB" altLang="en-US" sz="3600"/>
              <a:t>Formal methods have mathematical  basis:</a:t>
            </a:r>
          </a:p>
          <a:p>
            <a:pPr lvl="1">
              <a:spcBef>
                <a:spcPts val="700"/>
              </a:spcBef>
            </a:pPr>
            <a:r>
              <a:rPr lang="en-GB" altLang="en-US" sz="3200">
                <a:solidFill>
                  <a:srgbClr val="0000CC"/>
                </a:solidFill>
              </a:rPr>
              <a:t>scope  for automating  analysis of specifications</a:t>
            </a:r>
            <a:r>
              <a:rPr lang="en-GB" altLang="en-US" sz="3200"/>
              <a:t>.  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Automatic verification:</a:t>
            </a:r>
          </a:p>
          <a:p>
            <a:pPr lvl="2">
              <a:spcBef>
                <a:spcPts val="600"/>
              </a:spcBef>
            </a:pPr>
            <a:r>
              <a:rPr lang="en-GB" altLang="en-US" sz="2800"/>
              <a:t>one of the most important advantages of formal methods.</a:t>
            </a:r>
          </a:p>
        </p:txBody>
      </p:sp>
    </p:spTree>
    <p:extLst>
      <p:ext uri="{BB962C8B-B14F-4D97-AF65-F5344CB8AC3E}">
        <p14:creationId xmlns:p14="http://schemas.microsoft.com/office/powerpoint/2010/main" val="250543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182564"/>
            <a:ext cx="7769225" cy="11398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25"/>
              </a:spcBef>
            </a:pPr>
            <a:r>
              <a:rPr lang="en-GB" altLang="en-US"/>
              <a:t>The SRS Document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88"/>
              </a:spcBef>
            </a:pPr>
            <a:r>
              <a:rPr lang="en-GB" altLang="en-US"/>
              <a:t>Even after taking all care</a:t>
            </a:r>
          </a:p>
          <a:p>
            <a:pPr lvl="1">
              <a:spcBef>
                <a:spcPts val="713"/>
              </a:spcBef>
            </a:pPr>
            <a:r>
              <a:rPr lang="en-GB" altLang="en-US"/>
              <a:t>some subtle problems may remain in the SRS document</a:t>
            </a:r>
          </a:p>
          <a:p>
            <a:pPr lvl="1">
              <a:spcBef>
                <a:spcPts val="713"/>
              </a:spcBef>
            </a:pPr>
            <a:r>
              <a:rPr lang="en-GB" altLang="en-US"/>
              <a:t>inconsistency, incompleteness, and ambiguity</a:t>
            </a:r>
          </a:p>
        </p:txBody>
      </p:sp>
    </p:spTree>
    <p:extLst>
      <p:ext uri="{BB962C8B-B14F-4D97-AF65-F5344CB8AC3E}">
        <p14:creationId xmlns:p14="http://schemas.microsoft.com/office/powerpoint/2010/main" val="1937638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Merits of Formal Methods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775"/>
              </a:spcBef>
            </a:pPr>
            <a:r>
              <a:rPr lang="en-GB" altLang="en-US" sz="3600">
                <a:solidFill>
                  <a:srgbClr val="0000CC"/>
                </a:solidFill>
              </a:rPr>
              <a:t>Formal specifications can be executed: 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provide immediate feedback on features of the specified system. 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The concept of executable specification is related to rapid prototyping.  </a:t>
            </a:r>
          </a:p>
        </p:txBody>
      </p:sp>
    </p:spTree>
    <p:extLst>
      <p:ext uri="{BB962C8B-B14F-4D97-AF65-F5344CB8AC3E}">
        <p14:creationId xmlns:p14="http://schemas.microsoft.com/office/powerpoint/2010/main" val="30515846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Limitations of Formal Methods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5593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Formal methods are difficult to learn and use. </a:t>
            </a:r>
          </a:p>
          <a:p>
            <a:pPr>
              <a:spcBef>
                <a:spcPts val="975"/>
              </a:spcBef>
            </a:pPr>
            <a:r>
              <a:rPr lang="en-GB" altLang="en-US"/>
              <a:t>While</a:t>
            </a:r>
            <a:r>
              <a:rPr lang="en-GB" altLang="en-US" sz="3600"/>
              <a:t> </a:t>
            </a:r>
            <a:r>
              <a:rPr lang="en-GB" altLang="en-US"/>
              <a:t>using</a:t>
            </a:r>
            <a:r>
              <a:rPr lang="en-GB" altLang="en-US" sz="3600"/>
              <a:t> </a:t>
            </a:r>
            <a:r>
              <a:rPr lang="en-GB" altLang="en-US"/>
              <a:t>formal specifications</a:t>
            </a:r>
          </a:p>
          <a:p>
            <a:pPr lvl="1">
              <a:spcBef>
                <a:spcPts val="863"/>
              </a:spcBef>
            </a:pPr>
            <a:r>
              <a:rPr lang="en-GB" altLang="en-US"/>
              <a:t>engineers tend to lose the overall perspective and get lost in the details.</a:t>
            </a:r>
            <a:r>
              <a:rPr lang="en-GB" altLang="en-US" sz="4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01430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Limitations of Formal Methods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2243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The </a:t>
            </a:r>
            <a:r>
              <a:rPr lang="en-GB" altLang="en-US">
                <a:solidFill>
                  <a:srgbClr val="0000CC"/>
                </a:solidFill>
              </a:rPr>
              <a:t>basic incompleteness results of first-order logic</a:t>
            </a:r>
            <a:r>
              <a:rPr lang="en-GB" altLang="en-US"/>
              <a:t> (Gödel) suggest: </a:t>
            </a:r>
          </a:p>
          <a:p>
            <a:pPr lvl="1">
              <a:spcBef>
                <a:spcPts val="700"/>
              </a:spcBef>
            </a:pPr>
            <a:r>
              <a:rPr lang="en-GB" altLang="en-US">
                <a:solidFill>
                  <a:srgbClr val="800000"/>
                </a:solidFill>
              </a:rPr>
              <a:t>it is impossible to check  absolute  correctness of systems using theorem proving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20236916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Limitations of Formal Methods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2624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700"/>
              </a:spcBef>
            </a:pPr>
            <a:r>
              <a:rPr lang="en-GB" altLang="en-US" sz="3200"/>
              <a:t>Formal techniques are not able to handle complex problems.  </a:t>
            </a:r>
          </a:p>
          <a:p>
            <a:pPr lvl="1">
              <a:spcBef>
                <a:spcPts val="600"/>
              </a:spcBef>
            </a:pPr>
            <a:r>
              <a:rPr lang="en-GB" altLang="en-US" sz="2800"/>
              <a:t>even moderately complicated problems blow up the complexity of  formal  specification and their analysis. </a:t>
            </a:r>
          </a:p>
          <a:p>
            <a:pPr lvl="1">
              <a:spcBef>
                <a:spcPts val="600"/>
              </a:spcBef>
            </a:pPr>
            <a:r>
              <a:rPr lang="en-GB" altLang="en-US" sz="2800"/>
              <a:t>Also, a  large unstructured    set of mathematical formulas is difficult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38768966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27000"/>
            <a:ext cx="7767638" cy="11572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775"/>
              </a:spcBef>
            </a:pPr>
            <a:r>
              <a:rPr lang="en-GB" altLang="en-US" sz="3200"/>
              <a:t>Formal vs. Informal specification Methods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 sz="4400"/>
              <a:t>Formal  specifications: </a:t>
            </a:r>
          </a:p>
          <a:p>
            <a:pPr lvl="1">
              <a:spcBef>
                <a:spcPts val="863"/>
              </a:spcBef>
            </a:pPr>
            <a:r>
              <a:rPr lang="en-GB" altLang="en-US" sz="4000"/>
              <a:t>do not  replace informal descriptions</a:t>
            </a:r>
          </a:p>
          <a:p>
            <a:pPr lvl="1">
              <a:spcBef>
                <a:spcPts val="863"/>
              </a:spcBef>
            </a:pPr>
            <a:r>
              <a:rPr lang="en-GB" altLang="en-US" sz="4000"/>
              <a:t>but complement them. </a:t>
            </a:r>
          </a:p>
        </p:txBody>
      </p:sp>
    </p:spTree>
    <p:extLst>
      <p:ext uri="{BB962C8B-B14F-4D97-AF65-F5344CB8AC3E}">
        <p14:creationId xmlns:p14="http://schemas.microsoft.com/office/powerpoint/2010/main" val="7244463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27000"/>
            <a:ext cx="7767638" cy="11572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775"/>
              </a:spcBef>
            </a:pPr>
            <a:r>
              <a:rPr lang="en-GB" altLang="en-US" sz="3200"/>
              <a:t>Formal vs. Informal specification Methods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 sz="4400"/>
              <a:t>Comprehensibility  of  formal  specifications  is greatly enhanced:</a:t>
            </a:r>
          </a:p>
          <a:p>
            <a:pPr lvl="1">
              <a:spcBef>
                <a:spcPts val="863"/>
              </a:spcBef>
            </a:pPr>
            <a:r>
              <a:rPr lang="en-GB" altLang="en-US" sz="4000"/>
              <a:t>when accompanied by an informal description.</a:t>
            </a:r>
          </a:p>
        </p:txBody>
      </p:sp>
    </p:spTree>
    <p:extLst>
      <p:ext uri="{BB962C8B-B14F-4D97-AF65-F5344CB8AC3E}">
        <p14:creationId xmlns:p14="http://schemas.microsoft.com/office/powerpoint/2010/main" val="41337021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27000"/>
            <a:ext cx="7767638" cy="11572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775"/>
              </a:spcBef>
            </a:pPr>
            <a:r>
              <a:rPr lang="en-GB" altLang="en-US" sz="3200"/>
              <a:t>Formal vs. Informal specification Methods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 sz="4400"/>
              <a:t>General recommendation:</a:t>
            </a:r>
          </a:p>
          <a:p>
            <a:pPr lvl="1">
              <a:spcBef>
                <a:spcPts val="863"/>
              </a:spcBef>
            </a:pPr>
            <a:r>
              <a:rPr lang="en-GB" altLang="en-US" sz="4000"/>
              <a:t>Mixed approach</a:t>
            </a:r>
          </a:p>
          <a:p>
            <a:pPr lvl="1">
              <a:spcBef>
                <a:spcPts val="863"/>
              </a:spcBef>
            </a:pPr>
            <a:r>
              <a:rPr lang="en-GB" altLang="en-US" sz="4000"/>
              <a:t>use  formal  techniques  as  a  broad  guideline for  use  of   informal techniques.   </a:t>
            </a:r>
          </a:p>
        </p:txBody>
      </p:sp>
    </p:spTree>
    <p:extLst>
      <p:ext uri="{BB962C8B-B14F-4D97-AF65-F5344CB8AC3E}">
        <p14:creationId xmlns:p14="http://schemas.microsoft.com/office/powerpoint/2010/main" val="814275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Mixed Approach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775"/>
              </a:spcBef>
            </a:pPr>
            <a:r>
              <a:rPr lang="en-GB" altLang="en-US" sz="3600"/>
              <a:t>Formal method is used to identify verification steps: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but  it is legitimate to apply informal reasoning in correctness arguments. 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Any doubt or query relating to an informal argument is resolved by formal proofs.</a:t>
            </a:r>
          </a:p>
        </p:txBody>
      </p:sp>
    </p:spTree>
    <p:extLst>
      <p:ext uri="{BB962C8B-B14F-4D97-AF65-F5344CB8AC3E}">
        <p14:creationId xmlns:p14="http://schemas.microsoft.com/office/powerpoint/2010/main" val="14051126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3175"/>
            <a:ext cx="7767638" cy="14049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Property-oriented Specifications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 sz="4400"/>
              <a:t>Can be divided into two categories:</a:t>
            </a:r>
          </a:p>
          <a:p>
            <a:pPr lvl="1">
              <a:spcBef>
                <a:spcPts val="863"/>
              </a:spcBef>
            </a:pPr>
            <a:r>
              <a:rPr lang="en-GB" altLang="en-US" sz="4000"/>
              <a:t>axiomatic specifications</a:t>
            </a:r>
          </a:p>
          <a:p>
            <a:pPr lvl="1">
              <a:spcBef>
                <a:spcPts val="863"/>
              </a:spcBef>
            </a:pPr>
            <a:r>
              <a:rPr lang="en-GB" altLang="en-US" sz="4000"/>
              <a:t>algebraic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0764569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Axiomatic Specifications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1063"/>
              </a:spcBef>
            </a:pPr>
            <a:r>
              <a:rPr lang="en-GB" altLang="en-US" sz="4800"/>
              <a:t>Use first order logic:</a:t>
            </a:r>
          </a:p>
          <a:p>
            <a:pPr lvl="1">
              <a:spcBef>
                <a:spcPts val="975"/>
              </a:spcBef>
            </a:pPr>
            <a:r>
              <a:rPr lang="en-GB" altLang="en-US" sz="4400"/>
              <a:t>write </a:t>
            </a:r>
            <a:r>
              <a:rPr lang="en-GB" altLang="en-US" sz="4400">
                <a:solidFill>
                  <a:srgbClr val="0000CC"/>
                </a:solidFill>
              </a:rPr>
              <a:t>pre-conditions and post-conditions</a:t>
            </a:r>
            <a:r>
              <a:rPr lang="en-GB" altLang="en-US" sz="4400"/>
              <a:t> to specify operations</a:t>
            </a:r>
          </a:p>
        </p:txBody>
      </p:sp>
    </p:spTree>
    <p:extLst>
      <p:ext uri="{BB962C8B-B14F-4D97-AF65-F5344CB8AC3E}">
        <p14:creationId xmlns:p14="http://schemas.microsoft.com/office/powerpoint/2010/main" val="245982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182564"/>
            <a:ext cx="7769225" cy="11398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25"/>
              </a:spcBef>
            </a:pPr>
            <a:r>
              <a:rPr lang="en-GB" altLang="en-US"/>
              <a:t>SRS Document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1" y="1885951"/>
            <a:ext cx="8175625" cy="4367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88"/>
              </a:spcBef>
            </a:pPr>
            <a:r>
              <a:rPr lang="en-GB" altLang="en-US"/>
              <a:t>For many types of projects subtle problems are acceptable</a:t>
            </a:r>
          </a:p>
          <a:p>
            <a:pPr lvl="1">
              <a:spcBef>
                <a:spcPts val="713"/>
              </a:spcBef>
            </a:pPr>
            <a:r>
              <a:rPr lang="en-GB" altLang="en-US"/>
              <a:t>though might lead to later rework</a:t>
            </a:r>
          </a:p>
          <a:p>
            <a:pPr>
              <a:spcBef>
                <a:spcPts val="988"/>
              </a:spcBef>
            </a:pPr>
            <a:r>
              <a:rPr lang="en-GB" altLang="en-US"/>
              <a:t>For one class of projects called as safety-critical projects</a:t>
            </a:r>
          </a:p>
          <a:p>
            <a:pPr lvl="1">
              <a:spcBef>
                <a:spcPts val="713"/>
              </a:spcBef>
            </a:pPr>
            <a:r>
              <a:rPr lang="en-GB" altLang="en-US"/>
              <a:t>even minor problems are not acceptable</a:t>
            </a:r>
          </a:p>
        </p:txBody>
      </p:sp>
    </p:spTree>
    <p:extLst>
      <p:ext uri="{BB962C8B-B14F-4D97-AF65-F5344CB8AC3E}">
        <p14:creationId xmlns:p14="http://schemas.microsoft.com/office/powerpoint/2010/main" val="27245756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700"/>
              </a:spcBef>
            </a:pPr>
            <a:r>
              <a:rPr lang="en-GB" altLang="en-US" sz="2800"/>
              <a:t>Axiomatic Specification of a Function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lnSpc>
                <a:spcPct val="57000"/>
              </a:lnSpc>
              <a:spcBef>
                <a:spcPts val="475"/>
              </a:spcBef>
            </a:pPr>
            <a:r>
              <a:rPr lang="en-GB" altLang="en-US">
                <a:solidFill>
                  <a:srgbClr val="0000CC"/>
                </a:solidFill>
              </a:rPr>
              <a:t>Pre-conditions</a:t>
            </a:r>
            <a:r>
              <a:rPr lang="en-GB" altLang="en-US"/>
              <a:t>: </a:t>
            </a:r>
          </a:p>
          <a:p>
            <a:pPr lvl="1">
              <a:lnSpc>
                <a:spcPct val="57000"/>
              </a:lnSpc>
              <a:spcBef>
                <a:spcPts val="338"/>
              </a:spcBef>
            </a:pPr>
            <a:r>
              <a:rPr lang="en-GB" altLang="en-US"/>
              <a:t>What are the requirements on the parameters of the function?</a:t>
            </a:r>
          </a:p>
          <a:p>
            <a:pPr>
              <a:lnSpc>
                <a:spcPct val="57000"/>
              </a:lnSpc>
              <a:spcBef>
                <a:spcPts val="475"/>
              </a:spcBef>
            </a:pPr>
            <a:r>
              <a:rPr lang="en-GB" altLang="en-US">
                <a:solidFill>
                  <a:srgbClr val="0000CC"/>
                </a:solidFill>
              </a:rPr>
              <a:t>Post-conditions:</a:t>
            </a:r>
          </a:p>
          <a:p>
            <a:pPr lvl="1">
              <a:lnSpc>
                <a:spcPct val="57000"/>
              </a:lnSpc>
              <a:spcBef>
                <a:spcPts val="338"/>
              </a:spcBef>
            </a:pPr>
            <a:r>
              <a:rPr lang="en-GB" altLang="en-US"/>
              <a:t>What are the requirements when the function is </a:t>
            </a:r>
            <a:r>
              <a:rPr lang="en-GB" altLang="en-US" sz="3200"/>
              <a:t>completed?</a:t>
            </a:r>
          </a:p>
        </p:txBody>
      </p:sp>
    </p:spTree>
    <p:extLst>
      <p:ext uri="{BB962C8B-B14F-4D97-AF65-F5344CB8AC3E}">
        <p14:creationId xmlns:p14="http://schemas.microsoft.com/office/powerpoint/2010/main" val="20856267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700"/>
              </a:spcBef>
            </a:pPr>
            <a:r>
              <a:rPr lang="en-GB" altLang="en-US" sz="2800"/>
              <a:t>Axiomatic Specification of a Function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Domain: 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What sort of things it acts upon?</a:t>
            </a:r>
          </a:p>
          <a:p>
            <a:pPr>
              <a:spcBef>
                <a:spcPts val="975"/>
              </a:spcBef>
            </a:pPr>
            <a:r>
              <a:rPr lang="en-GB" altLang="en-US"/>
              <a:t>Co-domain (range):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What sort of answer does it give?</a:t>
            </a:r>
          </a:p>
        </p:txBody>
      </p:sp>
    </p:spTree>
    <p:extLst>
      <p:ext uri="{BB962C8B-B14F-4D97-AF65-F5344CB8AC3E}">
        <p14:creationId xmlns:p14="http://schemas.microsoft.com/office/powerpoint/2010/main" val="36540698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700"/>
              </a:spcBef>
            </a:pPr>
            <a:r>
              <a:rPr lang="en-GB" altLang="en-US" sz="2800"/>
              <a:t>How to develop axiomatic specifications?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  <a:buClr>
                <a:srgbClr val="000099"/>
              </a:buClr>
              <a:buFont typeface="StarBats" charset="0"/>
              <a:buChar char="]"/>
            </a:pPr>
            <a:r>
              <a:rPr lang="en-GB" altLang="en-US"/>
              <a:t>Establish the range of input values over which the function should behave correctly:</a:t>
            </a:r>
          </a:p>
          <a:p>
            <a:pPr lvl="1">
              <a:spcBef>
                <a:spcPts val="700"/>
              </a:spcBef>
              <a:buClr>
                <a:srgbClr val="FFFF00"/>
              </a:buClr>
              <a:buFont typeface="StarBats" charset="0"/>
              <a:buChar char="1"/>
            </a:pPr>
            <a:r>
              <a:rPr lang="en-GB" altLang="en-US"/>
              <a:t>establish input parameter constraints as a </a:t>
            </a:r>
            <a:r>
              <a:rPr lang="en-GB" altLang="en-US">
                <a:solidFill>
                  <a:srgbClr val="0000CC"/>
                </a:solidFill>
              </a:rPr>
              <a:t>predicate</a:t>
            </a:r>
            <a:r>
              <a:rPr lang="en-GB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7487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700"/>
              </a:spcBef>
            </a:pPr>
            <a:r>
              <a:rPr lang="en-GB" altLang="en-US" sz="2800"/>
              <a:t>How to develop axiomatic specifications?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  <a:buClr>
                <a:srgbClr val="0000CC"/>
              </a:buClr>
              <a:buFont typeface="StarBats" charset="0"/>
              <a:buChar char="^"/>
            </a:pPr>
            <a:r>
              <a:rPr lang="en-GB" altLang="en-US" sz="4400"/>
              <a:t> Specify a predicate defining the condition:</a:t>
            </a:r>
          </a:p>
          <a:p>
            <a:pPr lvl="1">
              <a:spcBef>
                <a:spcPts val="863"/>
              </a:spcBef>
            </a:pPr>
            <a:r>
              <a:rPr lang="en-GB" altLang="en-US" sz="4000"/>
              <a:t>which must hold on the output of the function if it behaved properly.</a:t>
            </a:r>
          </a:p>
        </p:txBody>
      </p:sp>
    </p:spTree>
    <p:extLst>
      <p:ext uri="{BB962C8B-B14F-4D97-AF65-F5344CB8AC3E}">
        <p14:creationId xmlns:p14="http://schemas.microsoft.com/office/powerpoint/2010/main" val="15246516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700"/>
              </a:spcBef>
            </a:pPr>
            <a:r>
              <a:rPr lang="en-GB" altLang="en-US" sz="2800"/>
              <a:t>How to develop axiomatic specifications?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540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775"/>
              </a:spcBef>
              <a:buClr>
                <a:srgbClr val="0000CC"/>
              </a:buClr>
              <a:buFont typeface="StarBats" charset="0"/>
              <a:buChar char="_"/>
            </a:pPr>
            <a:r>
              <a:rPr lang="en-GB" altLang="en-US" sz="3600"/>
              <a:t> Establish what changes are made to the function’s input parameters: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pure mathematical functions should not change its inputs </a:t>
            </a:r>
            <a:r>
              <a:rPr lang="en-GB" altLang="en-US" sz="3200">
                <a:solidFill>
                  <a:srgbClr val="0000CC"/>
                </a:solidFill>
              </a:rPr>
              <a:t>e.g. f(a,b,c)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programming languages allow function inputs to be modified by </a:t>
            </a:r>
            <a:r>
              <a:rPr lang="en-GB" altLang="en-US" sz="3200">
                <a:solidFill>
                  <a:srgbClr val="0000CC"/>
                </a:solidFill>
              </a:rPr>
              <a:t>passing them as reference</a:t>
            </a:r>
            <a:r>
              <a:rPr lang="en-GB" altLang="en-US" sz="3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84563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700"/>
              </a:spcBef>
            </a:pPr>
            <a:r>
              <a:rPr lang="en-GB" altLang="en-US" sz="2800"/>
              <a:t>How to develop axiomatic specifications?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174038" cy="41671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  <a:buClr>
                <a:srgbClr val="0000CC"/>
              </a:buClr>
              <a:buFont typeface="StarBats" charset="0"/>
              <a:buChar char="`"/>
            </a:pPr>
            <a:r>
              <a:rPr lang="en-GB" altLang="en-US" sz="4400"/>
              <a:t>  Combine all of the above:</a:t>
            </a:r>
          </a:p>
          <a:p>
            <a:pPr lvl="1">
              <a:spcBef>
                <a:spcPts val="863"/>
              </a:spcBef>
              <a:buClr>
                <a:srgbClr val="336600"/>
              </a:buClr>
              <a:buFont typeface="ZapfDingbats" charset="0"/>
              <a:buChar char="è"/>
            </a:pPr>
            <a:r>
              <a:rPr lang="en-GB" altLang="en-US" sz="4000"/>
              <a:t> into pre and post conditions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39454125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700"/>
              </a:spcBef>
            </a:pPr>
            <a:r>
              <a:rPr lang="en-GB" altLang="en-US" sz="2800"/>
              <a:t>Axiomatic Specification: Example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f(x:real) : real</a:t>
            </a:r>
          </a:p>
          <a:p>
            <a:pPr>
              <a:spcBef>
                <a:spcPts val="975"/>
              </a:spcBef>
            </a:pPr>
            <a:r>
              <a:rPr lang="en-GB" altLang="en-US"/>
              <a:t>Pre: x   R </a:t>
            </a:r>
            <a:r>
              <a:rPr lang="en-GB" altLang="en-US" sz="300"/>
              <a:t>  R</a:t>
            </a:r>
          </a:p>
          <a:p>
            <a:pPr>
              <a:spcBef>
                <a:spcPts val="38"/>
              </a:spcBef>
            </a:pPr>
            <a:r>
              <a:rPr lang="en-GB" altLang="en-US" sz="3600"/>
              <a:t>Post: {x&lt;100 ^ (f(x)=x/2)} v</a:t>
            </a:r>
            <a:br>
              <a:rPr lang="en-GB" altLang="en-US" sz="3600"/>
            </a:br>
            <a:r>
              <a:rPr lang="en-GB" altLang="en-US" sz="3600"/>
              <a:t>{x&gt;100 ^ (f(x)=2*x)}</a:t>
            </a:r>
          </a:p>
        </p:txBody>
      </p:sp>
    </p:spTree>
    <p:extLst>
      <p:ext uri="{BB962C8B-B14F-4D97-AF65-F5344CB8AC3E}">
        <p14:creationId xmlns:p14="http://schemas.microsoft.com/office/powerpoint/2010/main" val="14363391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Example: Axiomatic Specification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1"/>
            <a:ext cx="7767638" cy="46005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ct val="0"/>
              </a:spcBef>
            </a:pPr>
            <a:r>
              <a:rPr lang="en-GB" altLang="en-US"/>
              <a:t>Consider a function </a:t>
            </a:r>
            <a:r>
              <a:rPr lang="en-GB" altLang="en-US">
                <a:solidFill>
                  <a:srgbClr val="0000CC"/>
                </a:solidFill>
              </a:rPr>
              <a:t>search</a:t>
            </a:r>
            <a:r>
              <a:rPr lang="en-GB" altLang="en-US"/>
              <a:t>:</a:t>
            </a:r>
          </a:p>
          <a:p>
            <a:pPr lvl="1">
              <a:spcBef>
                <a:spcPct val="0"/>
              </a:spcBef>
            </a:pPr>
            <a:r>
              <a:rPr lang="en-GB" altLang="en-US"/>
              <a:t>accepts parameters: </a:t>
            </a:r>
          </a:p>
          <a:p>
            <a:pPr lvl="2">
              <a:spcBef>
                <a:spcPct val="0"/>
              </a:spcBef>
            </a:pPr>
            <a:r>
              <a:rPr lang="en-GB" altLang="en-US"/>
              <a:t>an array of integers  </a:t>
            </a:r>
          </a:p>
          <a:p>
            <a:pPr lvl="2">
              <a:spcBef>
                <a:spcPct val="0"/>
              </a:spcBef>
            </a:pPr>
            <a:r>
              <a:rPr lang="en-GB" altLang="en-US"/>
              <a:t>an integer key</a:t>
            </a:r>
          </a:p>
          <a:p>
            <a:pPr lvl="1">
              <a:spcBef>
                <a:spcPct val="0"/>
              </a:spcBef>
            </a:pPr>
            <a:r>
              <a:rPr lang="en-GB" altLang="en-US"/>
              <a:t>returns array index of the number in array whose value equals key:</a:t>
            </a:r>
          </a:p>
          <a:p>
            <a:pPr lvl="2">
              <a:spcBef>
                <a:spcPct val="0"/>
              </a:spcBef>
            </a:pPr>
            <a:r>
              <a:rPr lang="en-GB" altLang="en-US"/>
              <a:t>original input array is unchanged</a:t>
            </a:r>
          </a:p>
        </p:txBody>
      </p:sp>
    </p:spTree>
    <p:extLst>
      <p:ext uri="{BB962C8B-B14F-4D97-AF65-F5344CB8AC3E}">
        <p14:creationId xmlns:p14="http://schemas.microsoft.com/office/powerpoint/2010/main" val="32609989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Example: Axiomatic Specification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648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775"/>
              </a:spcBef>
            </a:pPr>
            <a:r>
              <a:rPr lang="en-GB" altLang="en-US" sz="3600"/>
              <a:t>Function search(X: Integer Array; key: Integer): Integer</a:t>
            </a:r>
          </a:p>
          <a:p>
            <a:pPr>
              <a:spcBef>
                <a:spcPts val="775"/>
              </a:spcBef>
            </a:pPr>
            <a:r>
              <a:rPr lang="en-GB" altLang="en-US" sz="3600">
                <a:solidFill>
                  <a:srgbClr val="0000CC"/>
                </a:solidFill>
              </a:rPr>
              <a:t>pre:</a:t>
            </a:r>
            <a:r>
              <a:rPr lang="en-GB" altLang="en-US" sz="3600"/>
              <a:t> exists i in X’First …X’last: x(i)=key</a:t>
            </a:r>
          </a:p>
          <a:p>
            <a:pPr>
              <a:spcBef>
                <a:spcPts val="775"/>
              </a:spcBef>
            </a:pPr>
            <a:r>
              <a:rPr lang="en-GB" altLang="en-US" sz="3600">
                <a:solidFill>
                  <a:srgbClr val="0000CC"/>
                </a:solidFill>
              </a:rPr>
              <a:t>post:</a:t>
            </a:r>
            <a:r>
              <a:rPr lang="en-GB" altLang="en-US" sz="3600"/>
              <a:t> X”(search(X,key))=key and X=X”</a:t>
            </a:r>
          </a:p>
          <a:p>
            <a:pPr>
              <a:spcBef>
                <a:spcPts val="775"/>
              </a:spcBef>
            </a:pPr>
            <a:r>
              <a:rPr lang="en-GB" altLang="en-US" sz="3600">
                <a:solidFill>
                  <a:srgbClr val="0000CC"/>
                </a:solidFill>
              </a:rPr>
              <a:t>Error:</a:t>
            </a:r>
            <a:r>
              <a:rPr lang="en-GB" altLang="en-US" sz="3600"/>
              <a:t> search(X,key)=X’last+1</a:t>
            </a:r>
          </a:p>
        </p:txBody>
      </p:sp>
    </p:spTree>
    <p:extLst>
      <p:ext uri="{BB962C8B-B14F-4D97-AF65-F5344CB8AC3E}">
        <p14:creationId xmlns:p14="http://schemas.microsoft.com/office/powerpoint/2010/main" val="32626637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Algebraic Specification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 sz="4400"/>
              <a:t>An object class (or type) is specified in terms of:</a:t>
            </a:r>
          </a:p>
          <a:p>
            <a:pPr lvl="1">
              <a:spcBef>
                <a:spcPts val="863"/>
              </a:spcBef>
            </a:pPr>
            <a:r>
              <a:rPr lang="en-GB" altLang="en-US" sz="4000"/>
              <a:t>relations existing between the operations defined on that type. </a:t>
            </a:r>
          </a:p>
        </p:txBody>
      </p:sp>
    </p:spTree>
    <p:extLst>
      <p:ext uri="{BB962C8B-B14F-4D97-AF65-F5344CB8AC3E}">
        <p14:creationId xmlns:p14="http://schemas.microsoft.com/office/powerpoint/2010/main" val="140561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182564"/>
            <a:ext cx="7769225" cy="11398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25"/>
              </a:spcBef>
            </a:pPr>
            <a:r>
              <a:rPr lang="en-GB" altLang="en-US"/>
              <a:t>Formal Specification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lnSpc>
                <a:spcPct val="61000"/>
              </a:lnSpc>
              <a:spcBef>
                <a:spcPts val="988"/>
              </a:spcBef>
            </a:pPr>
            <a:r>
              <a:rPr lang="en-GB" altLang="en-US"/>
              <a:t>Any failure of a safety-critical product</a:t>
            </a:r>
          </a:p>
          <a:p>
            <a:pPr lvl="1">
              <a:lnSpc>
                <a:spcPct val="61000"/>
              </a:lnSpc>
              <a:spcBef>
                <a:spcPts val="713"/>
              </a:spcBef>
            </a:pPr>
            <a:r>
              <a:rPr lang="en-GB" altLang="en-US"/>
              <a:t>might result in loss of life and property</a:t>
            </a:r>
          </a:p>
          <a:p>
            <a:pPr>
              <a:lnSpc>
                <a:spcPct val="61000"/>
              </a:lnSpc>
              <a:spcBef>
                <a:spcPts val="988"/>
              </a:spcBef>
            </a:pPr>
            <a:r>
              <a:rPr lang="en-GB" altLang="en-US"/>
              <a:t>How can we ensure that  specification is trouble free?</a:t>
            </a:r>
          </a:p>
          <a:p>
            <a:pPr lvl="1">
              <a:lnSpc>
                <a:spcPct val="61000"/>
              </a:lnSpc>
              <a:spcBef>
                <a:spcPts val="713"/>
              </a:spcBef>
            </a:pPr>
            <a:r>
              <a:rPr lang="en-GB" altLang="en-US">
                <a:solidFill>
                  <a:srgbClr val="9966FF"/>
                </a:solidFill>
              </a:rPr>
              <a:t>formal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3405946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Algebraic Specification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2291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775"/>
              </a:spcBef>
            </a:pPr>
            <a:r>
              <a:rPr lang="en-GB" altLang="en-US" sz="3600"/>
              <a:t>It was first brought into prominence by Guttag: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used for specification of abstract data types. 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Various notations of algebraic specifications have evolved,</a:t>
            </a:r>
          </a:p>
          <a:p>
            <a:pPr lvl="2">
              <a:spcBef>
                <a:spcPts val="600"/>
              </a:spcBef>
            </a:pPr>
            <a:r>
              <a:rPr lang="en-GB" altLang="en-US" sz="2800"/>
              <a:t>including OBJ and Larch.</a:t>
            </a:r>
          </a:p>
        </p:txBody>
      </p:sp>
    </p:spTree>
    <p:extLst>
      <p:ext uri="{BB962C8B-B14F-4D97-AF65-F5344CB8AC3E}">
        <p14:creationId xmlns:p14="http://schemas.microsoft.com/office/powerpoint/2010/main" val="12597867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Algebraic Specification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1"/>
            <a:ext cx="7767638" cy="44037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 sz="3600"/>
              <a:t>Essentially algebraic</a:t>
            </a:r>
            <a:r>
              <a:rPr lang="en-GB" altLang="en-US" sz="4400"/>
              <a:t> </a:t>
            </a:r>
            <a:r>
              <a:rPr lang="en-GB" altLang="en-US"/>
              <a:t>specifications: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define a system as a </a:t>
            </a:r>
            <a:r>
              <a:rPr lang="en-GB" altLang="en-US">
                <a:solidFill>
                  <a:srgbClr val="0000CC"/>
                </a:solidFill>
              </a:rPr>
              <a:t>heterogeneous algebra</a:t>
            </a:r>
            <a:r>
              <a:rPr lang="en-GB" altLang="en-US"/>
              <a:t>; i.e</a:t>
            </a:r>
          </a:p>
          <a:p>
            <a:pPr lvl="1">
              <a:spcBef>
                <a:spcPts val="863"/>
              </a:spcBef>
            </a:pPr>
            <a:r>
              <a:rPr lang="en-GB" altLang="en-US"/>
              <a:t>a collection of different sets on which several operations are defined.</a:t>
            </a:r>
            <a:r>
              <a:rPr lang="en-GB" altLang="en-US" sz="40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41398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Traditional Algebra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Traditional algebra are homogeneous.  </a:t>
            </a:r>
          </a:p>
          <a:p>
            <a:pPr>
              <a:spcBef>
                <a:spcPts val="975"/>
              </a:spcBef>
            </a:pPr>
            <a:r>
              <a:rPr lang="en-GB" altLang="en-US"/>
              <a:t>A homogeneous algebra: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consists of a single set and several operations;</a:t>
            </a:r>
            <a:br>
              <a:rPr lang="en-GB" altLang="en-US"/>
            </a:br>
            <a:r>
              <a:rPr lang="en-GB" altLang="en-US"/>
              <a:t> e.g. { I, +, -, *, / }.</a:t>
            </a:r>
          </a:p>
        </p:txBody>
      </p:sp>
    </p:spTree>
    <p:extLst>
      <p:ext uri="{BB962C8B-B14F-4D97-AF65-F5344CB8AC3E}">
        <p14:creationId xmlns:p14="http://schemas.microsoft.com/office/powerpoint/2010/main" val="30437910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Algebraic Specification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67638" cy="41417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ct val="0"/>
              </a:spcBef>
            </a:pPr>
            <a:r>
              <a:rPr lang="en-GB" altLang="en-US"/>
              <a:t>In contrast, consider:</a:t>
            </a:r>
          </a:p>
          <a:p>
            <a:pPr lvl="1">
              <a:spcBef>
                <a:spcPct val="0"/>
              </a:spcBef>
            </a:pPr>
            <a:r>
              <a:rPr lang="en-GB" altLang="en-US"/>
              <a:t>alphabetic strings with operations:</a:t>
            </a:r>
          </a:p>
          <a:p>
            <a:pPr lvl="2">
              <a:spcBef>
                <a:spcPct val="0"/>
              </a:spcBef>
            </a:pPr>
            <a:r>
              <a:rPr lang="en-GB" altLang="en-US"/>
              <a:t>concatenation and length, </a:t>
            </a:r>
          </a:p>
          <a:p>
            <a:pPr lvl="1">
              <a:spcBef>
                <a:spcPct val="0"/>
              </a:spcBef>
            </a:pPr>
            <a:r>
              <a:rPr lang="en-GB" altLang="en-US"/>
              <a:t>not homogeneous algebra, </a:t>
            </a:r>
          </a:p>
          <a:p>
            <a:pPr lvl="1">
              <a:spcBef>
                <a:spcPct val="0"/>
              </a:spcBef>
            </a:pPr>
            <a:r>
              <a:rPr lang="en-GB" altLang="en-US"/>
              <a:t>range of the length operation is the set of integers.</a:t>
            </a:r>
          </a:p>
        </p:txBody>
      </p:sp>
    </p:spTree>
    <p:extLst>
      <p:ext uri="{BB962C8B-B14F-4D97-AF65-F5344CB8AC3E}">
        <p14:creationId xmlns:p14="http://schemas.microsoft.com/office/powerpoint/2010/main" val="26443477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Algebraic Specification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The collection of sets that form the heterogeneous algebra: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is called its </a:t>
            </a:r>
            <a:r>
              <a:rPr lang="en-GB" altLang="en-US" u="sng">
                <a:solidFill>
                  <a:srgbClr val="0000CC"/>
                </a:solidFill>
              </a:rPr>
              <a:t>signature.</a:t>
            </a:r>
          </a:p>
          <a:p>
            <a:pPr lvl="1">
              <a:spcBef>
                <a:spcPts val="700"/>
              </a:spcBef>
            </a:pPr>
            <a:r>
              <a:rPr lang="en-GB" altLang="en-US">
                <a:solidFill>
                  <a:srgbClr val="0000CC"/>
                </a:solidFill>
              </a:rPr>
              <a:t>For example consider {S,I,len,concat}</a:t>
            </a:r>
          </a:p>
          <a:p>
            <a:pPr lvl="1">
              <a:spcBef>
                <a:spcPts val="700"/>
              </a:spcBef>
            </a:pPr>
            <a:r>
              <a:rPr lang="en-GB" altLang="en-US">
                <a:solidFill>
                  <a:srgbClr val="0000CC"/>
                </a:solidFill>
              </a:rPr>
              <a:t>SXI is the signature</a:t>
            </a:r>
          </a:p>
        </p:txBody>
      </p:sp>
    </p:spTree>
    <p:extLst>
      <p:ext uri="{BB962C8B-B14F-4D97-AF65-F5344CB8AC3E}">
        <p14:creationId xmlns:p14="http://schemas.microsoft.com/office/powerpoint/2010/main" val="3245991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Algebraic Specification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To define a heterogeneous algebra, we need to specify: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its signature,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the involved operations, and their domains and ranges.</a:t>
            </a:r>
          </a:p>
        </p:txBody>
      </p:sp>
    </p:spTree>
    <p:extLst>
      <p:ext uri="{BB962C8B-B14F-4D97-AF65-F5344CB8AC3E}">
        <p14:creationId xmlns:p14="http://schemas.microsoft.com/office/powerpoint/2010/main" val="12723026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Algebraic Specification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Algebraic specifications consist of two important parts: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syntactic part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semantic part</a:t>
            </a:r>
          </a:p>
        </p:txBody>
      </p:sp>
    </p:spTree>
    <p:extLst>
      <p:ext uri="{BB962C8B-B14F-4D97-AF65-F5344CB8AC3E}">
        <p14:creationId xmlns:p14="http://schemas.microsoft.com/office/powerpoint/2010/main" val="22183755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Syntactic part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Names of different data types involved are listed</a:t>
            </a:r>
          </a:p>
          <a:p>
            <a:pPr>
              <a:spcBef>
                <a:spcPts val="513"/>
              </a:spcBef>
            </a:pPr>
            <a:r>
              <a:rPr lang="en-GB" altLang="en-US"/>
              <a:t>Names of operators and their domains (signature) listed</a:t>
            </a:r>
          </a:p>
        </p:txBody>
      </p:sp>
    </p:spTree>
    <p:extLst>
      <p:ext uri="{BB962C8B-B14F-4D97-AF65-F5344CB8AC3E}">
        <p14:creationId xmlns:p14="http://schemas.microsoft.com/office/powerpoint/2010/main" val="4640520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Exception Section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Under normal conditions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the result of an operation may be of some sort.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Under some exceptional conditions, the results may be something else.</a:t>
            </a:r>
          </a:p>
        </p:txBody>
      </p:sp>
    </p:spTree>
    <p:extLst>
      <p:ext uri="{BB962C8B-B14F-4D97-AF65-F5344CB8AC3E}">
        <p14:creationId xmlns:p14="http://schemas.microsoft.com/office/powerpoint/2010/main" val="39977351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Equations Section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Defines a set of rewrite rules: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meaning of interface </a:t>
            </a:r>
            <a:r>
              <a:rPr lang="en-GB" altLang="en-US" sz="3200"/>
              <a:t>procedures </a:t>
            </a:r>
            <a:r>
              <a:rPr lang="en-GB" altLang="en-US"/>
              <a:t>in terms of each other.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Specifies what is always true about the </a:t>
            </a:r>
            <a:r>
              <a:rPr lang="en-GB" altLang="en-US" sz="3200"/>
              <a:t>behavior of</a:t>
            </a:r>
            <a:r>
              <a:rPr lang="en-GB" altLang="en-US"/>
              <a:t> </a:t>
            </a:r>
            <a:r>
              <a:rPr lang="en-GB" altLang="en-US" sz="3200"/>
              <a:t>operations.</a:t>
            </a:r>
          </a:p>
        </p:txBody>
      </p:sp>
    </p:spTree>
    <p:extLst>
      <p:ext uri="{BB962C8B-B14F-4D97-AF65-F5344CB8AC3E}">
        <p14:creationId xmlns:p14="http://schemas.microsoft.com/office/powerpoint/2010/main" val="405638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"/>
            <a:ext cx="7767638" cy="14065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1200"/>
              </a:spcBef>
            </a:pPr>
            <a:r>
              <a:rPr lang="en-GB" altLang="en-US"/>
              <a:t>Introduction-Formal Specification Technique 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 sz="4400"/>
              <a:t>Formal specification techniques enable us to:</a:t>
            </a:r>
          </a:p>
          <a:p>
            <a:pPr lvl="1">
              <a:spcBef>
                <a:spcPts val="863"/>
              </a:spcBef>
            </a:pPr>
            <a:r>
              <a:rPr lang="en-GB" altLang="en-US" sz="4000"/>
              <a:t>precisely specify a system </a:t>
            </a:r>
          </a:p>
          <a:p>
            <a:pPr lvl="1">
              <a:spcBef>
                <a:spcPts val="863"/>
              </a:spcBef>
            </a:pPr>
            <a:r>
              <a:rPr lang="en-GB" altLang="en-US" sz="4000"/>
              <a:t>verify that a system is correctly implemented. </a:t>
            </a:r>
          </a:p>
        </p:txBody>
      </p:sp>
    </p:spTree>
    <p:extLst>
      <p:ext uri="{BB962C8B-B14F-4D97-AF65-F5344CB8AC3E}">
        <p14:creationId xmlns:p14="http://schemas.microsoft.com/office/powerpoint/2010/main" val="5091662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 sz="5400"/>
              <a:t> 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By convention: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each equation is implicitly universally quantified over all possible values of the variables.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In simple words, holds good for all values of variables.  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2082801" y="198439"/>
            <a:ext cx="7769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19440" rIns="19440" anchor="b"/>
          <a:lstStyle>
            <a:lvl1pPr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899025" algn="l"/>
                <a:tab pos="5715000" algn="l"/>
                <a:tab pos="6530975" algn="l"/>
                <a:tab pos="6840538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899025" algn="l"/>
                <a:tab pos="5715000" algn="l"/>
                <a:tab pos="6530975" algn="l"/>
                <a:tab pos="6840538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899025" algn="l"/>
                <a:tab pos="5715000" algn="l"/>
                <a:tab pos="6530975" algn="l"/>
                <a:tab pos="6840538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899025" algn="l"/>
                <a:tab pos="5715000" algn="l"/>
                <a:tab pos="6530975" algn="l"/>
                <a:tab pos="6840538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899025" algn="l"/>
                <a:tab pos="5715000" algn="l"/>
                <a:tab pos="6530975" algn="l"/>
                <a:tab pos="6840538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899025" algn="l"/>
                <a:tab pos="5715000" algn="l"/>
                <a:tab pos="6530975" algn="l"/>
                <a:tab pos="6840538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899025" algn="l"/>
                <a:tab pos="5715000" algn="l"/>
                <a:tab pos="6530975" algn="l"/>
                <a:tab pos="6840538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899025" algn="l"/>
                <a:tab pos="5715000" algn="l"/>
                <a:tab pos="6530975" algn="l"/>
                <a:tab pos="6840538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899025" algn="l"/>
                <a:tab pos="5715000" algn="l"/>
                <a:tab pos="6530975" algn="l"/>
                <a:tab pos="6840538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72000"/>
              </a:lnSpc>
              <a:spcBef>
                <a:spcPts val="513"/>
              </a:spcBef>
            </a:pPr>
            <a:r>
              <a:rPr lang="en-GB" altLang="en-US" sz="4000"/>
              <a:t>Algebraic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0733529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Grp="1" noChangeArrowheads="1"/>
          </p:cNvSpPr>
          <p:nvPr>
            <p:ph type="body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t">
            <a:normAutofit/>
          </a:bodyPr>
          <a:lstStyle/>
          <a:p>
            <a:pPr>
              <a:lnSpc>
                <a:spcPct val="72000"/>
              </a:lnSpc>
              <a:spcBef>
                <a:spcPts val="975"/>
              </a:spcBef>
              <a:buClr>
                <a:srgbClr val="FFCC00"/>
              </a:buClr>
              <a:buSzPct val="100000"/>
              <a:buFont typeface="StarBats" charset="0"/>
              <a:buChar char="Ñ"/>
            </a:pPr>
            <a:r>
              <a:rPr lang="en-GB" altLang="en-US">
                <a:latin typeface="Tahoma" panose="020B0604030504040204" pitchFamily="34" charset="0"/>
              </a:rPr>
              <a:t>Names not mentioned in the syntax section:</a:t>
            </a:r>
          </a:p>
          <a:p>
            <a:pPr marL="742950" lvl="1" indent="-285750" algn="l">
              <a:lnSpc>
                <a:spcPct val="72000"/>
              </a:lnSpc>
              <a:spcBef>
                <a:spcPts val="863"/>
              </a:spcBef>
              <a:buClr>
                <a:srgbClr val="FFCC00"/>
              </a:buClr>
              <a:buSzPct val="100000"/>
              <a:buFont typeface="StarBats" charset="0"/>
              <a:buChar char="y"/>
            </a:pPr>
            <a:r>
              <a:rPr lang="en-GB" altLang="en-US" sz="4000">
                <a:latin typeface="Tahoma" panose="020B0604030504040204" pitchFamily="34" charset="0"/>
              </a:rPr>
              <a:t>such 'r' or 'e' are variable.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1930401" y="46039"/>
            <a:ext cx="7769225" cy="11398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9440" tIns="45720" rIns="19440" bIns="45720" rtlCol="0" anchor="b">
            <a:normAutofit/>
          </a:bodyPr>
          <a:lstStyle/>
          <a:p>
            <a:pPr algn="ctr">
              <a:lnSpc>
                <a:spcPct val="17000"/>
              </a:lnSpc>
              <a:spcBef>
                <a:spcPts val="513"/>
              </a:spcBef>
              <a:buNone/>
            </a:pPr>
            <a:r>
              <a:rPr lang="en-GB" altLang="en-US" sz="4400">
                <a:latin typeface="times" panose="02020603050405020304" pitchFamily="18" charset="0"/>
              </a:rPr>
              <a:t>Algebraic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0140220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Algebraic Specification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 sz="4400"/>
              <a:t>Using algebraic specification: </a:t>
            </a:r>
          </a:p>
          <a:p>
            <a:pPr lvl="1">
              <a:spcBef>
                <a:spcPts val="863"/>
              </a:spcBef>
            </a:pPr>
            <a:r>
              <a:rPr lang="en-GB" altLang="en-US" sz="4000">
                <a:solidFill>
                  <a:srgbClr val="0000CC"/>
                </a:solidFill>
              </a:rPr>
              <a:t>the meaning of a set of interface  procedures is defined by using equations</a:t>
            </a:r>
            <a:r>
              <a:rPr lang="en-GB" altLang="en-US" sz="4000"/>
              <a:t>.  </a:t>
            </a:r>
          </a:p>
        </p:txBody>
      </p:sp>
      <p:sp>
        <p:nvSpPr>
          <p:cNvPr id="95235" name="AutoShape 3"/>
          <p:cNvSpPr>
            <a:spLocks noChangeArrowheads="1"/>
          </p:cNvSpPr>
          <p:nvPr/>
        </p:nvSpPr>
        <p:spPr bwMode="auto">
          <a:xfrm>
            <a:off x="7315200" y="4924425"/>
            <a:ext cx="1595438" cy="528638"/>
          </a:xfrm>
          <a:prstGeom prst="roundRect">
            <a:avLst>
              <a:gd name="adj" fmla="val 296"/>
            </a:avLst>
          </a:prstGeom>
          <a:solidFill>
            <a:srgbClr val="00CC99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 flipV="1">
            <a:off x="7620000" y="5456238"/>
            <a:ext cx="0" cy="5334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V="1">
            <a:off x="7848600" y="5456238"/>
            <a:ext cx="0" cy="5334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 flipV="1">
            <a:off x="8077200" y="5456238"/>
            <a:ext cx="0" cy="5334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 flipV="1">
            <a:off x="8305800" y="5456238"/>
            <a:ext cx="0" cy="5334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 flipV="1">
            <a:off x="8534400" y="5456238"/>
            <a:ext cx="0" cy="5334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331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Algebraic Specification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775"/>
              </a:spcBef>
            </a:pPr>
            <a:r>
              <a:rPr lang="en-GB" altLang="en-US" sz="3600"/>
              <a:t>Algebraic specifications are usually presented in four parts: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types section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exceptions section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signature section</a:t>
            </a:r>
          </a:p>
          <a:p>
            <a:pPr lvl="1">
              <a:spcBef>
                <a:spcPts val="700"/>
              </a:spcBef>
            </a:pPr>
            <a:r>
              <a:rPr lang="en-GB" altLang="en-US" sz="3200"/>
              <a:t>rewrite rules section</a:t>
            </a:r>
          </a:p>
        </p:txBody>
      </p:sp>
    </p:spTree>
    <p:extLst>
      <p:ext uri="{BB962C8B-B14F-4D97-AF65-F5344CB8AC3E}">
        <p14:creationId xmlns:p14="http://schemas.microsoft.com/office/powerpoint/2010/main" val="19636005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Types Section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Types Section Lists: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sorts (or types) being specified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sorts being imported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Importing a sort:</a:t>
            </a:r>
          </a:p>
          <a:p>
            <a:pPr lvl="2">
              <a:spcBef>
                <a:spcPts val="600"/>
              </a:spcBef>
            </a:pPr>
            <a:r>
              <a:rPr lang="en-GB" altLang="en-US"/>
              <a:t>makes it available in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25541017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1063"/>
              </a:spcBef>
            </a:pPr>
            <a:r>
              <a:rPr lang="en-GB" altLang="en-US"/>
              <a:t>Exception Section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ct val="0"/>
              </a:spcBef>
            </a:pPr>
            <a:r>
              <a:rPr lang="en-GB" altLang="en-US" sz="4400"/>
              <a:t>Lists names of  exceptional conditions used in later sections:</a:t>
            </a:r>
          </a:p>
          <a:p>
            <a:pPr lvl="1">
              <a:spcBef>
                <a:spcPct val="0"/>
              </a:spcBef>
            </a:pPr>
            <a:r>
              <a:rPr lang="en-GB" altLang="en-US">
                <a:solidFill>
                  <a:srgbClr val="0000CC"/>
                </a:solidFill>
              </a:rPr>
              <a:t>under exceptional conditions error should be indicated.</a:t>
            </a:r>
          </a:p>
        </p:txBody>
      </p:sp>
    </p:spTree>
    <p:extLst>
      <p:ext uri="{BB962C8B-B14F-4D97-AF65-F5344CB8AC3E}">
        <p14:creationId xmlns:p14="http://schemas.microsoft.com/office/powerpoint/2010/main" val="27247503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Signature Section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754189"/>
            <a:ext cx="7767638" cy="41100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GB" altLang="en-US"/>
              <a:t>Defines signatures of interface procedures: </a:t>
            </a:r>
          </a:p>
          <a:p>
            <a:pPr lvl="1">
              <a:lnSpc>
                <a:spcPct val="64000"/>
              </a:lnSpc>
              <a:spcBef>
                <a:spcPct val="0"/>
              </a:spcBef>
            </a:pPr>
            <a:r>
              <a:rPr lang="en-GB" altLang="en-US"/>
              <a:t>e.g. PUSH takes a stack and an element and returns a new stack.</a:t>
            </a:r>
          </a:p>
          <a:p>
            <a:pPr lvl="1">
              <a:lnSpc>
                <a:spcPct val="64000"/>
              </a:lnSpc>
              <a:spcBef>
                <a:spcPct val="0"/>
              </a:spcBef>
            </a:pPr>
            <a:r>
              <a:rPr lang="en-GB" altLang="en-US">
                <a:solidFill>
                  <a:srgbClr val="0000CC"/>
                </a:solidFill>
              </a:rPr>
              <a:t>push: </a:t>
            </a:r>
          </a:p>
          <a:p>
            <a:pPr lvl="2">
              <a:lnSpc>
                <a:spcPct val="64000"/>
              </a:lnSpc>
              <a:spcBef>
                <a:spcPct val="0"/>
              </a:spcBef>
            </a:pPr>
            <a:r>
              <a:rPr lang="en-GB" altLang="en-US">
                <a:solidFill>
                  <a:srgbClr val="0000CC"/>
                </a:solidFill>
              </a:rPr>
              <a:t>stack </a:t>
            </a:r>
            <a:r>
              <a:rPr lang="en-GB" altLang="en-US">
                <a:solidFill>
                  <a:srgbClr val="030000"/>
                </a:solidFill>
              </a:rPr>
              <a:t> </a:t>
            </a:r>
            <a:r>
              <a:rPr lang="en-GB" altLang="en-US">
                <a:solidFill>
                  <a:srgbClr val="0000CC"/>
                </a:solidFill>
              </a:rPr>
              <a:t> element </a:t>
            </a:r>
            <a:r>
              <a:rPr lang="en-GB" altLang="en-US">
                <a:solidFill>
                  <a:srgbClr val="030000"/>
                </a:solidFill>
              </a:rPr>
              <a:t> </a:t>
            </a:r>
            <a:r>
              <a:rPr lang="en-GB" altLang="en-US">
                <a:solidFill>
                  <a:srgbClr val="0000CC"/>
                </a:solidFill>
              </a:rPr>
              <a:t> stack </a:t>
            </a:r>
          </a:p>
        </p:txBody>
      </p:sp>
    </p:spTree>
    <p:extLst>
      <p:ext uri="{BB962C8B-B14F-4D97-AF65-F5344CB8AC3E}">
        <p14:creationId xmlns:p14="http://schemas.microsoft.com/office/powerpoint/2010/main" val="15434609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Rewrite rules section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Lists the properties of the operators: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In the form of a set of axioms or rewrite rules. </a:t>
            </a:r>
          </a:p>
          <a:p>
            <a:pPr lvl="2">
              <a:spcBef>
                <a:spcPts val="600"/>
              </a:spcBef>
            </a:pPr>
            <a:r>
              <a:rPr lang="en-GB" altLang="en-US"/>
              <a:t>allowed to have conditional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2883443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69850"/>
            <a:ext cx="7767638" cy="1270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Developing Algebraic Specification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601789"/>
            <a:ext cx="7767638" cy="41100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GB" altLang="en-US"/>
              <a:t>The first step in defining an algebraic specification: </a:t>
            </a:r>
          </a:p>
          <a:p>
            <a:pPr lvl="1">
              <a:lnSpc>
                <a:spcPct val="64000"/>
              </a:lnSpc>
              <a:spcBef>
                <a:spcPct val="0"/>
              </a:spcBef>
            </a:pPr>
            <a:r>
              <a:rPr lang="en-GB" altLang="en-US">
                <a:solidFill>
                  <a:srgbClr val="0000FF"/>
                </a:solidFill>
              </a:rPr>
              <a:t>identify the set of required operations.</a:t>
            </a:r>
          </a:p>
          <a:p>
            <a:pPr lvl="1">
              <a:lnSpc>
                <a:spcPct val="64000"/>
              </a:lnSpc>
              <a:spcBef>
                <a:spcPct val="0"/>
              </a:spcBef>
            </a:pPr>
            <a:r>
              <a:rPr lang="en-GB" altLang="en-US"/>
              <a:t>e.g. for </a:t>
            </a:r>
            <a:r>
              <a:rPr lang="en-GB" altLang="en-US">
                <a:solidFill>
                  <a:srgbClr val="0000CC"/>
                </a:solidFill>
              </a:rPr>
              <a:t>string </a:t>
            </a:r>
            <a:r>
              <a:rPr lang="en-GB" altLang="en-US"/>
              <a:t>identify </a:t>
            </a:r>
            <a:r>
              <a:rPr lang="en-GB" altLang="en-US" sz="2800"/>
              <a:t>operations:</a:t>
            </a:r>
          </a:p>
          <a:p>
            <a:pPr lvl="2">
              <a:lnSpc>
                <a:spcPct val="64000"/>
              </a:lnSpc>
              <a:spcBef>
                <a:spcPct val="0"/>
              </a:spcBef>
            </a:pPr>
            <a:r>
              <a:rPr lang="en-GB" altLang="en-US"/>
              <a:t>create, compare, concatenate, length, etc.</a:t>
            </a:r>
          </a:p>
        </p:txBody>
      </p:sp>
    </p:spTree>
    <p:extLst>
      <p:ext uri="{BB962C8B-B14F-4D97-AF65-F5344CB8AC3E}">
        <p14:creationId xmlns:p14="http://schemas.microsoft.com/office/powerpoint/2010/main" val="35294288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69850"/>
            <a:ext cx="7767638" cy="1270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Developing Algebraic Specification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Generally operations fall into 2 classes:</a:t>
            </a:r>
          </a:p>
          <a:p>
            <a:pPr>
              <a:spcBef>
                <a:spcPts val="975"/>
              </a:spcBef>
            </a:pPr>
            <a:r>
              <a:rPr lang="en-GB" altLang="en-US">
                <a:solidFill>
                  <a:srgbClr val="0000CC"/>
                </a:solidFill>
              </a:rPr>
              <a:t>Constructor Operations 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Operations which create or modify entities  of the sort e.g., create, update, add, etc.</a:t>
            </a:r>
          </a:p>
        </p:txBody>
      </p:sp>
    </p:spTree>
    <p:extLst>
      <p:ext uri="{BB962C8B-B14F-4D97-AF65-F5344CB8AC3E}">
        <p14:creationId xmlns:p14="http://schemas.microsoft.com/office/powerpoint/2010/main" val="207966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1200"/>
              </a:spcBef>
            </a:pPr>
            <a:r>
              <a:rPr lang="en-GB" altLang="en-US" sz="4800"/>
              <a:t>Introduction 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1063"/>
              </a:spcBef>
            </a:pPr>
            <a:r>
              <a:rPr lang="en-GB" altLang="en-US" sz="4800"/>
              <a:t>We say a system is correctly implemented: </a:t>
            </a:r>
          </a:p>
          <a:p>
            <a:pPr lvl="1">
              <a:spcBef>
                <a:spcPts val="975"/>
              </a:spcBef>
            </a:pPr>
            <a:r>
              <a:rPr lang="en-GB" altLang="en-US" sz="4400">
                <a:solidFill>
                  <a:srgbClr val="0000CC"/>
                </a:solidFill>
              </a:rPr>
              <a:t>when it satisfies its specification</a:t>
            </a:r>
            <a:r>
              <a:rPr lang="en-GB" altLang="en-US" sz="4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14542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69850"/>
            <a:ext cx="7767638" cy="1270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Developing Algebraic Specification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1063"/>
              </a:spcBef>
            </a:pPr>
            <a:r>
              <a:rPr lang="en-GB" altLang="en-US" sz="4800">
                <a:solidFill>
                  <a:srgbClr val="0000CC"/>
                </a:solidFill>
              </a:rPr>
              <a:t>Inspection Operations</a:t>
            </a:r>
            <a:r>
              <a:rPr lang="en-GB" altLang="en-US" sz="4800"/>
              <a:t> :</a:t>
            </a:r>
          </a:p>
          <a:p>
            <a:pPr lvl="1">
              <a:spcBef>
                <a:spcPts val="975"/>
              </a:spcBef>
            </a:pPr>
            <a:r>
              <a:rPr lang="en-GB" altLang="en-US" sz="4400"/>
              <a:t>Operations which evaluate attributes of the sort, e.g., eval, get, etc.</a:t>
            </a:r>
          </a:p>
        </p:txBody>
      </p:sp>
    </p:spTree>
    <p:extLst>
      <p:ext uri="{BB962C8B-B14F-4D97-AF65-F5344CB8AC3E}">
        <p14:creationId xmlns:p14="http://schemas.microsoft.com/office/powerpoint/2010/main" val="16263322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69850"/>
            <a:ext cx="7767638" cy="1270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Developing Algebraic Specification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1063"/>
              </a:spcBef>
            </a:pPr>
            <a:r>
              <a:rPr lang="en-GB" altLang="en-US" sz="4400"/>
              <a:t>A rule of thumb</a:t>
            </a:r>
            <a:r>
              <a:rPr lang="en-GB" altLang="en-US" sz="4800"/>
              <a:t> for </a:t>
            </a:r>
            <a:r>
              <a:rPr lang="en-GB" altLang="en-US"/>
              <a:t>writing </a:t>
            </a:r>
            <a:r>
              <a:rPr lang="en-GB" altLang="en-US" sz="4400"/>
              <a:t>algebraic </a:t>
            </a:r>
            <a:r>
              <a:rPr lang="en-GB" altLang="en-US"/>
              <a:t>specifications: </a:t>
            </a:r>
          </a:p>
          <a:p>
            <a:pPr lvl="1">
              <a:spcBef>
                <a:spcPts val="975"/>
              </a:spcBef>
            </a:pPr>
            <a:r>
              <a:rPr lang="en-GB" altLang="en-US" sz="4400"/>
              <a:t>first establish</a:t>
            </a:r>
            <a:r>
              <a:rPr lang="en-GB" altLang="en-US" sz="4400">
                <a:solidFill>
                  <a:srgbClr val="0000CC"/>
                </a:solidFill>
              </a:rPr>
              <a:t> constructor </a:t>
            </a:r>
            <a:r>
              <a:rPr lang="en-GB" altLang="en-US" sz="4400"/>
              <a:t>and </a:t>
            </a:r>
            <a:r>
              <a:rPr lang="en-GB" altLang="en-US" sz="4400">
                <a:solidFill>
                  <a:srgbClr val="0000CC"/>
                </a:solidFill>
              </a:rPr>
              <a:t>inspection</a:t>
            </a:r>
            <a:r>
              <a:rPr lang="en-GB" altLang="en-US" sz="440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3733443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69850"/>
            <a:ext cx="7767638" cy="1270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Developing Algebraic Specifications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1063"/>
              </a:spcBef>
            </a:pPr>
            <a:r>
              <a:rPr lang="en-GB" altLang="en-US" sz="4800"/>
              <a:t>Next, write down axioms:</a:t>
            </a:r>
          </a:p>
          <a:p>
            <a:pPr lvl="1">
              <a:spcBef>
                <a:spcPts val="975"/>
              </a:spcBef>
            </a:pPr>
            <a:r>
              <a:rPr lang="en-GB" altLang="en-US" sz="4400"/>
              <a:t> </a:t>
            </a:r>
            <a:r>
              <a:rPr lang="en-GB" altLang="en-US" sz="4400">
                <a:solidFill>
                  <a:srgbClr val="0000CC"/>
                </a:solidFill>
              </a:rPr>
              <a:t>compose each inspection operator over each constructor </a:t>
            </a:r>
            <a:r>
              <a:rPr lang="en-GB" altLang="en-US" sz="4000">
                <a:solidFill>
                  <a:srgbClr val="0000CC"/>
                </a:solidFill>
              </a:rPr>
              <a:t>operator.</a:t>
            </a:r>
            <a:r>
              <a:rPr lang="en-GB" altLang="en-US" sz="40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822620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69850"/>
            <a:ext cx="7767638" cy="1270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Developing Algebraic Specifications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If there are m constructors and n inspection operators: </a:t>
            </a:r>
          </a:p>
          <a:p>
            <a:pPr lvl="1">
              <a:spcBef>
                <a:spcPts val="700"/>
              </a:spcBef>
            </a:pPr>
            <a:r>
              <a:rPr lang="en-GB" altLang="en-US">
                <a:solidFill>
                  <a:srgbClr val="0000CC"/>
                </a:solidFill>
              </a:rPr>
              <a:t>we should normally have m*n axioms.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However, an exception to this rule exists.</a:t>
            </a:r>
          </a:p>
        </p:txBody>
      </p:sp>
    </p:spTree>
    <p:extLst>
      <p:ext uri="{BB962C8B-B14F-4D97-AF65-F5344CB8AC3E}">
        <p14:creationId xmlns:p14="http://schemas.microsoft.com/office/powerpoint/2010/main" val="19075747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69850"/>
            <a:ext cx="7767638" cy="1270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63"/>
              </a:spcBef>
            </a:pPr>
            <a:r>
              <a:rPr lang="en-GB" altLang="en-US" sz="3600"/>
              <a:t>Developing Algebraic Specifications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/>
              <a:t>If a constructor operation can be defined using other constructors: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we need to define inspection operations using only </a:t>
            </a:r>
            <a:r>
              <a:rPr lang="en-GB" altLang="en-US">
                <a:solidFill>
                  <a:srgbClr val="0000CC"/>
                </a:solidFill>
              </a:rPr>
              <a:t>primitive constructors.</a:t>
            </a:r>
          </a:p>
        </p:txBody>
      </p:sp>
    </p:spTree>
    <p:extLst>
      <p:ext uri="{BB962C8B-B14F-4D97-AF65-F5344CB8AC3E}">
        <p14:creationId xmlns:p14="http://schemas.microsoft.com/office/powerpoint/2010/main" val="37860307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Example: Stack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2751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GB" altLang="en-US"/>
              <a:t>Let us specify an unbounded stack supporting:</a:t>
            </a:r>
          </a:p>
          <a:p>
            <a:pPr lvl="1">
              <a:lnSpc>
                <a:spcPct val="64000"/>
              </a:lnSpc>
              <a:spcBef>
                <a:spcPct val="0"/>
              </a:spcBef>
            </a:pPr>
            <a:r>
              <a:rPr lang="en-GB" altLang="en-US"/>
              <a:t>push, </a:t>
            </a:r>
          </a:p>
          <a:p>
            <a:pPr lvl="1">
              <a:lnSpc>
                <a:spcPct val="64000"/>
              </a:lnSpc>
              <a:spcBef>
                <a:spcPct val="0"/>
              </a:spcBef>
            </a:pPr>
            <a:r>
              <a:rPr lang="en-GB" altLang="en-US"/>
              <a:t>pop, </a:t>
            </a:r>
          </a:p>
          <a:p>
            <a:pPr lvl="1">
              <a:lnSpc>
                <a:spcPct val="64000"/>
              </a:lnSpc>
              <a:spcBef>
                <a:spcPct val="0"/>
              </a:spcBef>
            </a:pPr>
            <a:r>
              <a:rPr lang="en-GB" altLang="en-US"/>
              <a:t>newstack, </a:t>
            </a:r>
          </a:p>
          <a:p>
            <a:pPr lvl="1">
              <a:lnSpc>
                <a:spcPct val="64000"/>
              </a:lnSpc>
              <a:spcBef>
                <a:spcPct val="0"/>
              </a:spcBef>
            </a:pPr>
            <a:r>
              <a:rPr lang="en-GB" altLang="en-US"/>
              <a:t>top,  </a:t>
            </a:r>
          </a:p>
          <a:p>
            <a:pPr lvl="1">
              <a:lnSpc>
                <a:spcPct val="64000"/>
              </a:lnSpc>
              <a:spcBef>
                <a:spcPct val="0"/>
              </a:spcBef>
            </a:pPr>
            <a:r>
              <a:rPr lang="en-GB" altLang="en-US"/>
              <a:t>empty.</a:t>
            </a:r>
          </a:p>
        </p:txBody>
      </p:sp>
    </p:spTree>
    <p:extLst>
      <p:ext uri="{BB962C8B-B14F-4D97-AF65-F5344CB8AC3E}">
        <p14:creationId xmlns:p14="http://schemas.microsoft.com/office/powerpoint/2010/main" val="25871601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Example: Stack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Types:</a:t>
            </a:r>
          </a:p>
          <a:p>
            <a:pPr>
              <a:spcBef>
                <a:spcPts val="513"/>
              </a:spcBef>
            </a:pPr>
            <a:r>
              <a:rPr lang="en-GB" altLang="en-US"/>
              <a:t>          defines  stack</a:t>
            </a:r>
          </a:p>
          <a:p>
            <a:pPr>
              <a:spcBef>
                <a:spcPts val="513"/>
              </a:spcBef>
            </a:pPr>
            <a:r>
              <a:rPr lang="en-GB" altLang="en-US"/>
              <a:t>          uses boolean, element</a:t>
            </a:r>
          </a:p>
          <a:p>
            <a:pPr>
              <a:spcBef>
                <a:spcPts val="513"/>
              </a:spcBef>
            </a:pPr>
            <a:r>
              <a:rPr lang="en-GB" altLang="en-US"/>
              <a:t>Exception:</a:t>
            </a:r>
          </a:p>
          <a:p>
            <a:pPr>
              <a:spcBef>
                <a:spcPts val="513"/>
              </a:spcBef>
            </a:pPr>
            <a:r>
              <a:rPr lang="en-GB" altLang="en-US"/>
              <a:t>          underflow, novalue</a:t>
            </a:r>
          </a:p>
        </p:txBody>
      </p:sp>
    </p:spTree>
    <p:extLst>
      <p:ext uri="{BB962C8B-B14F-4D97-AF65-F5344CB8AC3E}">
        <p14:creationId xmlns:p14="http://schemas.microsoft.com/office/powerpoint/2010/main" val="6938074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Example: stack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975"/>
              </a:spcBef>
            </a:pPr>
            <a:r>
              <a:rPr lang="en-GB" altLang="en-US" u="sng"/>
              <a:t>Syntax:</a:t>
            </a:r>
            <a:r>
              <a:rPr lang="en-GB" altLang="en-US"/>
              <a:t>  </a:t>
            </a:r>
          </a:p>
          <a:p>
            <a:pPr>
              <a:spcBef>
                <a:spcPts val="975"/>
              </a:spcBef>
            </a:pPr>
            <a:r>
              <a:rPr lang="en-GB" altLang="en-US"/>
              <a:t>push: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stack   element   stack </a:t>
            </a:r>
          </a:p>
          <a:p>
            <a:pPr>
              <a:spcBef>
                <a:spcPts val="975"/>
              </a:spcBef>
            </a:pPr>
            <a:r>
              <a:rPr lang="en-GB" altLang="en-US"/>
              <a:t>pop: </a:t>
            </a:r>
          </a:p>
          <a:p>
            <a:pPr lvl="1">
              <a:spcBef>
                <a:spcPts val="700"/>
              </a:spcBef>
            </a:pPr>
            <a:r>
              <a:rPr lang="en-GB" altLang="en-US"/>
              <a:t>stack   stack+{underflow}</a:t>
            </a:r>
          </a:p>
        </p:txBody>
      </p:sp>
    </p:spTree>
    <p:extLst>
      <p:ext uri="{BB962C8B-B14F-4D97-AF65-F5344CB8AC3E}">
        <p14:creationId xmlns:p14="http://schemas.microsoft.com/office/powerpoint/2010/main" val="205109122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Example: stack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67638" cy="411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lnSpc>
                <a:spcPct val="54000"/>
              </a:lnSpc>
              <a:spcBef>
                <a:spcPct val="0"/>
              </a:spcBef>
            </a:pPr>
            <a:r>
              <a:rPr lang="en-GB" altLang="en-US"/>
              <a:t>top: </a:t>
            </a:r>
          </a:p>
          <a:p>
            <a:pPr lvl="1">
              <a:lnSpc>
                <a:spcPct val="54000"/>
              </a:lnSpc>
              <a:spcBef>
                <a:spcPct val="0"/>
              </a:spcBef>
            </a:pPr>
            <a:r>
              <a:rPr lang="en-GB" altLang="en-US"/>
              <a:t>stack   element+{novalue}</a:t>
            </a:r>
          </a:p>
          <a:p>
            <a:pPr>
              <a:lnSpc>
                <a:spcPct val="54000"/>
              </a:lnSpc>
              <a:spcBef>
                <a:spcPct val="0"/>
              </a:spcBef>
            </a:pPr>
            <a:r>
              <a:rPr lang="en-GB" altLang="en-US"/>
              <a:t>empty: </a:t>
            </a:r>
          </a:p>
          <a:p>
            <a:pPr lvl="1">
              <a:lnSpc>
                <a:spcPct val="54000"/>
              </a:lnSpc>
              <a:spcBef>
                <a:spcPct val="0"/>
              </a:spcBef>
            </a:pPr>
            <a:r>
              <a:rPr lang="en-GB" altLang="en-US"/>
              <a:t>stack   boolean </a:t>
            </a:r>
          </a:p>
          <a:p>
            <a:pPr>
              <a:lnSpc>
                <a:spcPct val="54000"/>
              </a:lnSpc>
              <a:spcBef>
                <a:spcPct val="0"/>
              </a:spcBef>
            </a:pPr>
            <a:r>
              <a:rPr lang="en-GB" altLang="en-US"/>
              <a:t>newstack: </a:t>
            </a:r>
          </a:p>
          <a:p>
            <a:pPr lvl="1">
              <a:lnSpc>
                <a:spcPct val="54000"/>
              </a:lnSpc>
              <a:spcBef>
                <a:spcPct val="0"/>
              </a:spcBef>
            </a:pPr>
            <a:r>
              <a:rPr lang="en-GB" altLang="en-US" sz="300"/>
              <a:t>   </a:t>
            </a:r>
            <a:r>
              <a:rPr lang="en-GB" altLang="en-US" sz="4000"/>
              <a:t> </a:t>
            </a:r>
            <a:r>
              <a:rPr lang="en-GB" altLang="en-US"/>
              <a:t>  stack</a:t>
            </a:r>
          </a:p>
        </p:txBody>
      </p:sp>
    </p:spTree>
    <p:extLst>
      <p:ext uri="{BB962C8B-B14F-4D97-AF65-F5344CB8AC3E}">
        <p14:creationId xmlns:p14="http://schemas.microsoft.com/office/powerpoint/2010/main" val="13785485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0" y="134939"/>
            <a:ext cx="7767638" cy="1138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13"/>
              </a:spcBef>
            </a:pPr>
            <a:r>
              <a:rPr lang="en-GB" altLang="en-US"/>
              <a:t>Equations: stack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1"/>
            <a:ext cx="7767638" cy="45767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775"/>
              </a:spcBef>
            </a:pPr>
            <a:r>
              <a:rPr lang="en-GB" altLang="en-US" sz="3600"/>
              <a:t>pop(newstack)=underflow</a:t>
            </a:r>
          </a:p>
          <a:p>
            <a:pPr>
              <a:spcBef>
                <a:spcPts val="775"/>
              </a:spcBef>
            </a:pPr>
            <a:r>
              <a:rPr lang="en-GB" altLang="en-US" sz="3600"/>
              <a:t>pop(push(s,e))=s</a:t>
            </a:r>
          </a:p>
          <a:p>
            <a:pPr>
              <a:spcBef>
                <a:spcPts val="775"/>
              </a:spcBef>
            </a:pPr>
            <a:r>
              <a:rPr lang="en-GB" altLang="en-US" sz="3600"/>
              <a:t>top(newstack)=novalue</a:t>
            </a:r>
          </a:p>
          <a:p>
            <a:pPr>
              <a:spcBef>
                <a:spcPts val="775"/>
              </a:spcBef>
            </a:pPr>
            <a:r>
              <a:rPr lang="en-GB" altLang="en-US" sz="3600"/>
              <a:t>top(push(s,e))=e</a:t>
            </a:r>
          </a:p>
          <a:p>
            <a:pPr>
              <a:spcBef>
                <a:spcPts val="775"/>
              </a:spcBef>
            </a:pPr>
            <a:r>
              <a:rPr lang="en-GB" altLang="en-US" sz="3600"/>
              <a:t>empty(newstack)=true</a:t>
            </a:r>
          </a:p>
          <a:p>
            <a:pPr>
              <a:spcBef>
                <a:spcPts val="775"/>
              </a:spcBef>
            </a:pPr>
            <a:r>
              <a:rPr lang="en-GB" altLang="en-US" sz="3600"/>
              <a:t>empty(push(s,e))=false</a:t>
            </a:r>
          </a:p>
        </p:txBody>
      </p:sp>
    </p:spTree>
    <p:extLst>
      <p:ext uri="{BB962C8B-B14F-4D97-AF65-F5344CB8AC3E}">
        <p14:creationId xmlns:p14="http://schemas.microsoft.com/office/powerpoint/2010/main" val="267531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3034</Words>
  <Application>Microsoft Office PowerPoint</Application>
  <PresentationFormat>Widescreen</PresentationFormat>
  <Paragraphs>508</Paragraphs>
  <Slides>123</Slides>
  <Notes>122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31" baseType="lpstr">
      <vt:lpstr>Arial</vt:lpstr>
      <vt:lpstr>Calibri</vt:lpstr>
      <vt:lpstr>Calibri Light</vt:lpstr>
      <vt:lpstr>StarBats</vt:lpstr>
      <vt:lpstr>Tahoma</vt:lpstr>
      <vt:lpstr>times</vt:lpstr>
      <vt:lpstr>ZapfDingbats</vt:lpstr>
      <vt:lpstr>Office Theme</vt:lpstr>
      <vt:lpstr>Formal Specification of Systems</vt:lpstr>
      <vt:lpstr>Organization of this Lecture:</vt:lpstr>
      <vt:lpstr>Requirements Analysis and Specification</vt:lpstr>
      <vt:lpstr>Output of Requirements Analysis and Specification Stage</vt:lpstr>
      <vt:lpstr>The SRS Document</vt:lpstr>
      <vt:lpstr>SRS Document</vt:lpstr>
      <vt:lpstr>Formal Specification</vt:lpstr>
      <vt:lpstr>Introduction-Formal Specification Technique </vt:lpstr>
      <vt:lpstr>Introduction </vt:lpstr>
      <vt:lpstr>Introduction </vt:lpstr>
      <vt:lpstr>What is a Formal Technique?</vt:lpstr>
      <vt:lpstr>How is a formal technique useful?</vt:lpstr>
      <vt:lpstr>How is a formal technique useful?</vt:lpstr>
      <vt:lpstr>System development life-cycle</vt:lpstr>
      <vt:lpstr>Formal Methods</vt:lpstr>
      <vt:lpstr>Life cycle model</vt:lpstr>
      <vt:lpstr>Formal Methods</vt:lpstr>
      <vt:lpstr>Formal Methods</vt:lpstr>
      <vt:lpstr>Model  versus Property-Oriented Methods</vt:lpstr>
      <vt:lpstr>Model-Oriented Style</vt:lpstr>
      <vt:lpstr>Model-Oriented Style</vt:lpstr>
      <vt:lpstr>Property-oriented style</vt:lpstr>
      <vt:lpstr>Example: producer/ consumer system</vt:lpstr>
      <vt:lpstr>Property-oriented specification</vt:lpstr>
      <vt:lpstr>Example: producer/ consumer system</vt:lpstr>
      <vt:lpstr>Model-oriented approach</vt:lpstr>
      <vt:lpstr>Comparison</vt:lpstr>
      <vt:lpstr>Comparison</vt:lpstr>
      <vt:lpstr>Comparison</vt:lpstr>
      <vt:lpstr>Operational  Semantics</vt:lpstr>
      <vt:lpstr>Operational  Semantics</vt:lpstr>
      <vt:lpstr>Linear semantics</vt:lpstr>
      <vt:lpstr>Linear semantics - Example</vt:lpstr>
      <vt:lpstr>Branching semantics</vt:lpstr>
      <vt:lpstr>Branching semantics</vt:lpstr>
      <vt:lpstr>Branching semantics</vt:lpstr>
      <vt:lpstr>Maximally parallel semantics</vt:lpstr>
      <vt:lpstr>Partial order semantics</vt:lpstr>
      <vt:lpstr>Partial order semantics</vt:lpstr>
      <vt:lpstr>Partial order semantics</vt:lpstr>
      <vt:lpstr>Merits of Formal Methods</vt:lpstr>
      <vt:lpstr>Merits of Formal Methods</vt:lpstr>
      <vt:lpstr>Merits of Formal Methods</vt:lpstr>
      <vt:lpstr>Merits of Formal Methods</vt:lpstr>
      <vt:lpstr>Merits of Formal Methods</vt:lpstr>
      <vt:lpstr>Merits of Formal Methods</vt:lpstr>
      <vt:lpstr>Merits of Formal Methods</vt:lpstr>
      <vt:lpstr>Merits of Formal Methods</vt:lpstr>
      <vt:lpstr>Merits of Formal Methods</vt:lpstr>
      <vt:lpstr>Merits of Formal Methods</vt:lpstr>
      <vt:lpstr>Limitations of Formal Methods</vt:lpstr>
      <vt:lpstr>Limitations of Formal Methods</vt:lpstr>
      <vt:lpstr>Limitations of Formal Methods</vt:lpstr>
      <vt:lpstr>Formal vs. Informal specification Methods</vt:lpstr>
      <vt:lpstr>Formal vs. Informal specification Methods</vt:lpstr>
      <vt:lpstr>Formal vs. Informal specification Methods</vt:lpstr>
      <vt:lpstr>Mixed Approach</vt:lpstr>
      <vt:lpstr>Property-oriented Specifications</vt:lpstr>
      <vt:lpstr>Axiomatic Specifications</vt:lpstr>
      <vt:lpstr>Axiomatic Specification of a Function</vt:lpstr>
      <vt:lpstr>Axiomatic Specification of a Function</vt:lpstr>
      <vt:lpstr>How to develop axiomatic specifications?</vt:lpstr>
      <vt:lpstr>How to develop axiomatic specifications?</vt:lpstr>
      <vt:lpstr>How to develop axiomatic specifications?</vt:lpstr>
      <vt:lpstr>How to develop axiomatic specifications?</vt:lpstr>
      <vt:lpstr>Axiomatic Specification: Example</vt:lpstr>
      <vt:lpstr>Example: Axiomatic Specification</vt:lpstr>
      <vt:lpstr>Example: Axiomatic Specification</vt:lpstr>
      <vt:lpstr>Algebraic Specification</vt:lpstr>
      <vt:lpstr>Algebraic Specification</vt:lpstr>
      <vt:lpstr>Algebraic Specification</vt:lpstr>
      <vt:lpstr>Traditional Algebra</vt:lpstr>
      <vt:lpstr>Algebraic Specification</vt:lpstr>
      <vt:lpstr>Algebraic Specification</vt:lpstr>
      <vt:lpstr>Algebraic Specification</vt:lpstr>
      <vt:lpstr>Algebraic Specification</vt:lpstr>
      <vt:lpstr>Syntactic part</vt:lpstr>
      <vt:lpstr>Exception Section</vt:lpstr>
      <vt:lpstr>Equations Section</vt:lpstr>
      <vt:lpstr> </vt:lpstr>
      <vt:lpstr>Algebraic Specification</vt:lpstr>
      <vt:lpstr>Algebraic Specification</vt:lpstr>
      <vt:lpstr>Algebraic Specification</vt:lpstr>
      <vt:lpstr>Types Section</vt:lpstr>
      <vt:lpstr>Exception Section</vt:lpstr>
      <vt:lpstr>Signature Section</vt:lpstr>
      <vt:lpstr>Rewrite rules section</vt:lpstr>
      <vt:lpstr>Developing Algebraic Specification</vt:lpstr>
      <vt:lpstr>Developing Algebraic Specification</vt:lpstr>
      <vt:lpstr>Developing Algebraic Specification</vt:lpstr>
      <vt:lpstr>Developing Algebraic Specification</vt:lpstr>
      <vt:lpstr>Developing Algebraic Specifications</vt:lpstr>
      <vt:lpstr>Developing Algebraic Specifications</vt:lpstr>
      <vt:lpstr>Developing Algebraic Specifications</vt:lpstr>
      <vt:lpstr>Example: Stack</vt:lpstr>
      <vt:lpstr>Example: Stack</vt:lpstr>
      <vt:lpstr>Example: stack</vt:lpstr>
      <vt:lpstr>Example: stack</vt:lpstr>
      <vt:lpstr>Equations: stack</vt:lpstr>
      <vt:lpstr>Rewrite rules</vt:lpstr>
      <vt:lpstr>Rewrite rules</vt:lpstr>
      <vt:lpstr>Rewrite rules</vt:lpstr>
      <vt:lpstr>Two important questions</vt:lpstr>
      <vt:lpstr>Two important questions</vt:lpstr>
      <vt:lpstr>Algebraic Specification</vt:lpstr>
      <vt:lpstr>Auxiliary Functions</vt:lpstr>
      <vt:lpstr>Auxiliary Functions: Example</vt:lpstr>
      <vt:lpstr>Bounded stack</vt:lpstr>
      <vt:lpstr>Auxiliary Functions</vt:lpstr>
      <vt:lpstr>Auxiliary Functions</vt:lpstr>
      <vt:lpstr>Example 2: coord</vt:lpstr>
      <vt:lpstr>Example: coord</vt:lpstr>
      <vt:lpstr>Example: coord</vt:lpstr>
      <vt:lpstr>Structured Specifications</vt:lpstr>
      <vt:lpstr>Specification Instantiation</vt:lpstr>
      <vt:lpstr>Incremental Development</vt:lpstr>
      <vt:lpstr>Pros and Cons </vt:lpstr>
      <vt:lpstr>Pros and Cons</vt:lpstr>
      <vt:lpstr>Pros and Cons</vt:lpstr>
      <vt:lpstr>Summary</vt:lpstr>
      <vt:lpstr>Summary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Specification of systems</dc:title>
  <dc:creator>Judhistir</dc:creator>
  <cp:lastModifiedBy>Judhistir</cp:lastModifiedBy>
  <cp:revision>5</cp:revision>
  <dcterms:created xsi:type="dcterms:W3CDTF">2019-01-29T14:00:49Z</dcterms:created>
  <dcterms:modified xsi:type="dcterms:W3CDTF">2019-01-29T14:13:44Z</dcterms:modified>
</cp:coreProperties>
</file>