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 id="268" r:id="rId7"/>
    <p:sldId id="269" r:id="rId8"/>
    <p:sldId id="270" r:id="rId9"/>
    <p:sldId id="271" r:id="rId10"/>
    <p:sldId id="272" r:id="rId11"/>
    <p:sldId id="280" r:id="rId12"/>
    <p:sldId id="281" r:id="rId13"/>
    <p:sldId id="273" r:id="rId14"/>
    <p:sldId id="274" r:id="rId15"/>
    <p:sldId id="283" r:id="rId16"/>
    <p:sldId id="275" r:id="rId17"/>
    <p:sldId id="282" r:id="rId18"/>
    <p:sldId id="276" r:id="rId19"/>
    <p:sldId id="277" r:id="rId20"/>
    <p:sldId id="278" r:id="rId21"/>
    <p:sldId id="284" r:id="rId22"/>
    <p:sldId id="285" r:id="rId23"/>
    <p:sldId id="286" r:id="rId24"/>
    <p:sldId id="28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A809FC-DFB8-4FDC-B932-04AECD904CD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36060-6C1C-4354-BC3C-D58949E8F5D9}" type="slidenum">
              <a:rPr lang="en-US" smtClean="0"/>
              <a:t>‹#›</a:t>
            </a:fld>
            <a:endParaRPr lang="en-US"/>
          </a:p>
        </p:txBody>
      </p:sp>
    </p:spTree>
    <p:extLst>
      <p:ext uri="{BB962C8B-B14F-4D97-AF65-F5344CB8AC3E}">
        <p14:creationId xmlns:p14="http://schemas.microsoft.com/office/powerpoint/2010/main" val="367082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809FC-DFB8-4FDC-B932-04AECD904CD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36060-6C1C-4354-BC3C-D58949E8F5D9}" type="slidenum">
              <a:rPr lang="en-US" smtClean="0"/>
              <a:t>‹#›</a:t>
            </a:fld>
            <a:endParaRPr lang="en-US"/>
          </a:p>
        </p:txBody>
      </p:sp>
    </p:spTree>
    <p:extLst>
      <p:ext uri="{BB962C8B-B14F-4D97-AF65-F5344CB8AC3E}">
        <p14:creationId xmlns:p14="http://schemas.microsoft.com/office/powerpoint/2010/main" val="14564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809FC-DFB8-4FDC-B932-04AECD904CD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36060-6C1C-4354-BC3C-D58949E8F5D9}" type="slidenum">
              <a:rPr lang="en-US" smtClean="0"/>
              <a:t>‹#›</a:t>
            </a:fld>
            <a:endParaRPr lang="en-US"/>
          </a:p>
        </p:txBody>
      </p:sp>
    </p:spTree>
    <p:extLst>
      <p:ext uri="{BB962C8B-B14F-4D97-AF65-F5344CB8AC3E}">
        <p14:creationId xmlns:p14="http://schemas.microsoft.com/office/powerpoint/2010/main" val="27174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809FC-DFB8-4FDC-B932-04AECD904CD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36060-6C1C-4354-BC3C-D58949E8F5D9}" type="slidenum">
              <a:rPr lang="en-US" smtClean="0"/>
              <a:t>‹#›</a:t>
            </a:fld>
            <a:endParaRPr lang="en-US"/>
          </a:p>
        </p:txBody>
      </p:sp>
    </p:spTree>
    <p:extLst>
      <p:ext uri="{BB962C8B-B14F-4D97-AF65-F5344CB8AC3E}">
        <p14:creationId xmlns:p14="http://schemas.microsoft.com/office/powerpoint/2010/main" val="367815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A809FC-DFB8-4FDC-B932-04AECD904CD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36060-6C1C-4354-BC3C-D58949E8F5D9}" type="slidenum">
              <a:rPr lang="en-US" smtClean="0"/>
              <a:t>‹#›</a:t>
            </a:fld>
            <a:endParaRPr lang="en-US"/>
          </a:p>
        </p:txBody>
      </p:sp>
    </p:spTree>
    <p:extLst>
      <p:ext uri="{BB962C8B-B14F-4D97-AF65-F5344CB8AC3E}">
        <p14:creationId xmlns:p14="http://schemas.microsoft.com/office/powerpoint/2010/main" val="61060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A809FC-DFB8-4FDC-B932-04AECD904CDE}"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36060-6C1C-4354-BC3C-D58949E8F5D9}" type="slidenum">
              <a:rPr lang="en-US" smtClean="0"/>
              <a:t>‹#›</a:t>
            </a:fld>
            <a:endParaRPr lang="en-US"/>
          </a:p>
        </p:txBody>
      </p:sp>
    </p:spTree>
    <p:extLst>
      <p:ext uri="{BB962C8B-B14F-4D97-AF65-F5344CB8AC3E}">
        <p14:creationId xmlns:p14="http://schemas.microsoft.com/office/powerpoint/2010/main" val="262728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A809FC-DFB8-4FDC-B932-04AECD904CDE}"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36060-6C1C-4354-BC3C-D58949E8F5D9}" type="slidenum">
              <a:rPr lang="en-US" smtClean="0"/>
              <a:t>‹#›</a:t>
            </a:fld>
            <a:endParaRPr lang="en-US"/>
          </a:p>
        </p:txBody>
      </p:sp>
    </p:spTree>
    <p:extLst>
      <p:ext uri="{BB962C8B-B14F-4D97-AF65-F5344CB8AC3E}">
        <p14:creationId xmlns:p14="http://schemas.microsoft.com/office/powerpoint/2010/main" val="2530575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A809FC-DFB8-4FDC-B932-04AECD904CDE}"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36060-6C1C-4354-BC3C-D58949E8F5D9}" type="slidenum">
              <a:rPr lang="en-US" smtClean="0"/>
              <a:t>‹#›</a:t>
            </a:fld>
            <a:endParaRPr lang="en-US"/>
          </a:p>
        </p:txBody>
      </p:sp>
    </p:spTree>
    <p:extLst>
      <p:ext uri="{BB962C8B-B14F-4D97-AF65-F5344CB8AC3E}">
        <p14:creationId xmlns:p14="http://schemas.microsoft.com/office/powerpoint/2010/main" val="62765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809FC-DFB8-4FDC-B932-04AECD904CDE}" type="datetimeFigureOut">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36060-6C1C-4354-BC3C-D58949E8F5D9}" type="slidenum">
              <a:rPr lang="en-US" smtClean="0"/>
              <a:t>‹#›</a:t>
            </a:fld>
            <a:endParaRPr lang="en-US"/>
          </a:p>
        </p:txBody>
      </p:sp>
    </p:spTree>
    <p:extLst>
      <p:ext uri="{BB962C8B-B14F-4D97-AF65-F5344CB8AC3E}">
        <p14:creationId xmlns:p14="http://schemas.microsoft.com/office/powerpoint/2010/main" val="360486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A809FC-DFB8-4FDC-B932-04AECD904CDE}"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36060-6C1C-4354-BC3C-D58949E8F5D9}" type="slidenum">
              <a:rPr lang="en-US" smtClean="0"/>
              <a:t>‹#›</a:t>
            </a:fld>
            <a:endParaRPr lang="en-US"/>
          </a:p>
        </p:txBody>
      </p:sp>
    </p:spTree>
    <p:extLst>
      <p:ext uri="{BB962C8B-B14F-4D97-AF65-F5344CB8AC3E}">
        <p14:creationId xmlns:p14="http://schemas.microsoft.com/office/powerpoint/2010/main" val="39428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A809FC-DFB8-4FDC-B932-04AECD904CDE}"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36060-6C1C-4354-BC3C-D58949E8F5D9}" type="slidenum">
              <a:rPr lang="en-US" smtClean="0"/>
              <a:t>‹#›</a:t>
            </a:fld>
            <a:endParaRPr lang="en-US"/>
          </a:p>
        </p:txBody>
      </p:sp>
    </p:spTree>
    <p:extLst>
      <p:ext uri="{BB962C8B-B14F-4D97-AF65-F5344CB8AC3E}">
        <p14:creationId xmlns:p14="http://schemas.microsoft.com/office/powerpoint/2010/main" val="309873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809FC-DFB8-4FDC-B932-04AECD904CDE}" type="datetimeFigureOut">
              <a:rPr lang="en-US" smtClean="0"/>
              <a:t>1/15/2019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36060-6C1C-4354-BC3C-D58949E8F5D9}" type="slidenum">
              <a:rPr lang="en-US" smtClean="0"/>
              <a:t>‹#›</a:t>
            </a:fld>
            <a:endParaRPr lang="en-US"/>
          </a:p>
        </p:txBody>
      </p:sp>
    </p:spTree>
    <p:extLst>
      <p:ext uri="{BB962C8B-B14F-4D97-AF65-F5344CB8AC3E}">
        <p14:creationId xmlns:p14="http://schemas.microsoft.com/office/powerpoint/2010/main" val="2363889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85" y="378773"/>
            <a:ext cx="10958015" cy="426445"/>
          </a:xfrm>
        </p:spPr>
        <p:txBody>
          <a:bodyPr>
            <a:normAutofit fontScale="90000"/>
          </a:bodyPr>
          <a:lstStyle/>
          <a:p>
            <a:r>
              <a:rPr lang="en-US" dirty="0" smtClean="0"/>
              <a:t>Rapid application development (RAD)</a:t>
            </a:r>
            <a:endParaRPr lang="en-US" dirty="0"/>
          </a:p>
        </p:txBody>
      </p:sp>
      <p:sp>
        <p:nvSpPr>
          <p:cNvPr id="3" name="Content Placeholder 2"/>
          <p:cNvSpPr>
            <a:spLocks noGrp="1"/>
          </p:cNvSpPr>
          <p:nvPr>
            <p:ph idx="1"/>
          </p:nvPr>
        </p:nvSpPr>
        <p:spPr>
          <a:xfrm>
            <a:off x="838200" y="955343"/>
            <a:ext cx="10515600" cy="5221620"/>
          </a:xfrm>
        </p:spPr>
        <p:txBody>
          <a:bodyPr/>
          <a:lstStyle/>
          <a:p>
            <a:pPr algn="just"/>
            <a:r>
              <a:rPr lang="en-US" dirty="0" smtClean="0"/>
              <a:t>It was developed to overcome the rigidity (difficult to accommodate the change of requests from the customer) of the waterfall model (and its variants).</a:t>
            </a:r>
          </a:p>
          <a:p>
            <a:pPr algn="just"/>
            <a:r>
              <a:rPr lang="en-US" dirty="0" smtClean="0"/>
              <a:t>It includes the features of both prototyping and evolutionary models (where requirements gathering is not fully done).</a:t>
            </a:r>
          </a:p>
          <a:p>
            <a:pPr algn="just"/>
            <a:r>
              <a:rPr lang="en-US" dirty="0" smtClean="0"/>
              <a:t>It deploys an evolutionary delivery model to obtain and incorporate the customer feedbacks on incrementally delivered versions.</a:t>
            </a:r>
          </a:p>
          <a:p>
            <a:pPr algn="just"/>
            <a:r>
              <a:rPr lang="en-US" dirty="0" smtClean="0"/>
              <a:t>prototypes are constructed, and incrementally the features are developed and delivered to the customer. Unlike prototyping model, prototypes are not thrown away but are enhanced and used in the software construction.</a:t>
            </a:r>
            <a:endParaRPr lang="en-US" dirty="0"/>
          </a:p>
        </p:txBody>
      </p:sp>
    </p:spTree>
    <p:extLst>
      <p:ext uri="{BB962C8B-B14F-4D97-AF65-F5344CB8AC3E}">
        <p14:creationId xmlns:p14="http://schemas.microsoft.com/office/powerpoint/2010/main" val="2912627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03" y="146760"/>
            <a:ext cx="10515600" cy="426445"/>
          </a:xfrm>
        </p:spPr>
        <p:txBody>
          <a:bodyPr>
            <a:normAutofit fontScale="90000"/>
          </a:bodyPr>
          <a:lstStyle/>
          <a:p>
            <a:r>
              <a:rPr lang="en-US" dirty="0" smtClean="0"/>
              <a:t>RAD versus Prototyping model</a:t>
            </a:r>
            <a:endParaRPr lang="en-US" dirty="0"/>
          </a:p>
        </p:txBody>
      </p:sp>
      <p:sp>
        <p:nvSpPr>
          <p:cNvPr id="3" name="Content Placeholder 2"/>
          <p:cNvSpPr>
            <a:spLocks noGrp="1"/>
          </p:cNvSpPr>
          <p:nvPr>
            <p:ph idx="1"/>
          </p:nvPr>
        </p:nvSpPr>
        <p:spPr>
          <a:xfrm>
            <a:off x="333232" y="777921"/>
            <a:ext cx="11690445" cy="2251882"/>
          </a:xfrm>
        </p:spPr>
        <p:txBody>
          <a:bodyPr>
            <a:normAutofit/>
          </a:bodyPr>
          <a:lstStyle/>
          <a:p>
            <a:r>
              <a:rPr lang="en-US" dirty="0" smtClean="0"/>
              <a:t>The code developed during prototype construction is usually thrown away. In contrast, developed prototype evolves into the deliverable software.</a:t>
            </a:r>
          </a:p>
          <a:p>
            <a:r>
              <a:rPr lang="en-US" dirty="0" smtClean="0"/>
              <a:t>Though RAD is expected to lead to faster software development compared to the traditional models (such as prototyping model), though the quality and reliability would be inferior.</a:t>
            </a:r>
          </a:p>
          <a:p>
            <a:endParaRPr lang="en-US" dirty="0"/>
          </a:p>
        </p:txBody>
      </p:sp>
    </p:spTree>
    <p:extLst>
      <p:ext uri="{BB962C8B-B14F-4D97-AF65-F5344CB8AC3E}">
        <p14:creationId xmlns:p14="http://schemas.microsoft.com/office/powerpoint/2010/main" val="384317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403" y="805218"/>
            <a:ext cx="11581263" cy="5882185"/>
          </a:xfrm>
        </p:spPr>
        <p:txBody>
          <a:bodyPr>
            <a:normAutofit/>
          </a:bodyPr>
          <a:lstStyle/>
          <a:p>
            <a:pPr algn="just"/>
            <a:r>
              <a:rPr lang="en-US" sz="2600" dirty="0" smtClean="0"/>
              <a:t>All the functionalities of a software are developed together whereas functionalities are developed incrementally through heavy code and design reuse</a:t>
            </a:r>
          </a:p>
          <a:p>
            <a:pPr algn="just"/>
            <a:r>
              <a:rPr lang="en-US" sz="2600" dirty="0" smtClean="0"/>
              <a:t>In RAD, prototype is refined based on customer feedback. Whereas, iterative waterfall model does not accommodate change requests.</a:t>
            </a:r>
          </a:p>
          <a:p>
            <a:pPr algn="just"/>
            <a:r>
              <a:rPr lang="en-US" sz="2600" dirty="0" smtClean="0"/>
              <a:t>Some important advantages of Iterative Waterfall Model:</a:t>
            </a:r>
          </a:p>
          <a:p>
            <a:pPr lvl="1" algn="just"/>
            <a:r>
              <a:rPr lang="en-US" sz="2600" dirty="0"/>
              <a:t> </a:t>
            </a:r>
            <a:r>
              <a:rPr lang="en-US" sz="2600" dirty="0" smtClean="0"/>
              <a:t> Use of iterative model leads to production of good quality documentation    </a:t>
            </a:r>
          </a:p>
          <a:p>
            <a:pPr marL="457200" lvl="1" indent="0" algn="just">
              <a:buNone/>
            </a:pPr>
            <a:r>
              <a:rPr lang="en-US" sz="2600" dirty="0"/>
              <a:t> </a:t>
            </a:r>
            <a:r>
              <a:rPr lang="en-US" sz="2600" dirty="0" smtClean="0"/>
              <a:t>    which helps during maintenance. </a:t>
            </a:r>
          </a:p>
          <a:p>
            <a:pPr lvl="1" algn="just"/>
            <a:r>
              <a:rPr lang="en-US" sz="2600" dirty="0"/>
              <a:t> </a:t>
            </a:r>
            <a:r>
              <a:rPr lang="en-US" sz="2600" dirty="0" smtClean="0"/>
              <a:t> Developed software usually has better quality and reliability</a:t>
            </a:r>
          </a:p>
          <a:p>
            <a:pPr algn="just"/>
            <a:endParaRPr lang="en-US" dirty="0"/>
          </a:p>
        </p:txBody>
      </p:sp>
      <p:sp>
        <p:nvSpPr>
          <p:cNvPr id="4" name="Title 1"/>
          <p:cNvSpPr>
            <a:spLocks noGrp="1"/>
          </p:cNvSpPr>
          <p:nvPr>
            <p:ph type="title"/>
          </p:nvPr>
        </p:nvSpPr>
        <p:spPr>
          <a:xfrm>
            <a:off x="210403" y="146760"/>
            <a:ext cx="10515600" cy="426445"/>
          </a:xfrm>
        </p:spPr>
        <p:txBody>
          <a:bodyPr>
            <a:normAutofit fontScale="90000"/>
          </a:bodyPr>
          <a:lstStyle/>
          <a:p>
            <a:r>
              <a:rPr lang="en-US" dirty="0" smtClean="0"/>
              <a:t>RAD versus iterative waterfall model</a:t>
            </a:r>
            <a:endParaRPr lang="en-US" dirty="0"/>
          </a:p>
        </p:txBody>
      </p:sp>
    </p:spTree>
    <p:extLst>
      <p:ext uri="{BB962C8B-B14F-4D97-AF65-F5344CB8AC3E}">
        <p14:creationId xmlns:p14="http://schemas.microsoft.com/office/powerpoint/2010/main" val="300773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2" y="873457"/>
            <a:ext cx="10998958" cy="2715904"/>
          </a:xfrm>
        </p:spPr>
        <p:txBody>
          <a:bodyPr/>
          <a:lstStyle/>
          <a:p>
            <a:pPr algn="just"/>
            <a:r>
              <a:rPr lang="en-US" dirty="0" smtClean="0"/>
              <a:t>In RAD, each increment results essentially a quick and dirty prototype</a:t>
            </a:r>
          </a:p>
          <a:p>
            <a:pPr algn="just"/>
            <a:r>
              <a:rPr lang="en-US" dirty="0" smtClean="0"/>
              <a:t>In evolutionary model, each increment is systematically developed using the iterative waterfall model.</a:t>
            </a:r>
          </a:p>
          <a:p>
            <a:pPr algn="just"/>
            <a:r>
              <a:rPr lang="en-US" dirty="0" smtClean="0"/>
              <a:t>In RAD, software is developed in much shorter increments compared to the evolutionary model.</a:t>
            </a:r>
          </a:p>
          <a:p>
            <a:endParaRPr lang="en-US" dirty="0"/>
          </a:p>
        </p:txBody>
      </p:sp>
      <p:sp>
        <p:nvSpPr>
          <p:cNvPr id="4" name="Title 1"/>
          <p:cNvSpPr>
            <a:spLocks noGrp="1"/>
          </p:cNvSpPr>
          <p:nvPr>
            <p:ph type="title"/>
          </p:nvPr>
        </p:nvSpPr>
        <p:spPr>
          <a:xfrm>
            <a:off x="210403" y="146760"/>
            <a:ext cx="10515600" cy="426445"/>
          </a:xfrm>
        </p:spPr>
        <p:txBody>
          <a:bodyPr>
            <a:normAutofit fontScale="90000"/>
          </a:bodyPr>
          <a:lstStyle/>
          <a:p>
            <a:r>
              <a:rPr lang="en-US" dirty="0" smtClean="0"/>
              <a:t>RAD versus evolutionary model</a:t>
            </a:r>
            <a:endParaRPr lang="en-US" dirty="0"/>
          </a:p>
        </p:txBody>
      </p:sp>
    </p:spTree>
    <p:extLst>
      <p:ext uri="{BB962C8B-B14F-4D97-AF65-F5344CB8AC3E}">
        <p14:creationId xmlns:p14="http://schemas.microsoft.com/office/powerpoint/2010/main" val="224731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42" y="187704"/>
            <a:ext cx="10515600" cy="576571"/>
          </a:xfrm>
        </p:spPr>
        <p:txBody>
          <a:bodyPr>
            <a:normAutofit fontScale="90000"/>
          </a:bodyPr>
          <a:lstStyle/>
          <a:p>
            <a:r>
              <a:rPr lang="en-US" dirty="0" smtClean="0"/>
              <a:t>Agile development model</a:t>
            </a:r>
            <a:endParaRPr lang="en-US" dirty="0"/>
          </a:p>
        </p:txBody>
      </p:sp>
      <p:sp>
        <p:nvSpPr>
          <p:cNvPr id="3" name="Content Placeholder 2"/>
          <p:cNvSpPr>
            <a:spLocks noGrp="1"/>
          </p:cNvSpPr>
          <p:nvPr>
            <p:ph idx="1"/>
          </p:nvPr>
        </p:nvSpPr>
        <p:spPr>
          <a:xfrm>
            <a:off x="342331" y="1061351"/>
            <a:ext cx="10698707" cy="4351338"/>
          </a:xfrm>
        </p:spPr>
        <p:txBody>
          <a:bodyPr/>
          <a:lstStyle/>
          <a:p>
            <a:r>
              <a:rPr lang="en-US" dirty="0" smtClean="0"/>
              <a:t>Over last two decades, rapid shift from development of software products to development of </a:t>
            </a:r>
            <a:r>
              <a:rPr lang="en-US" dirty="0" smtClean="0">
                <a:solidFill>
                  <a:srgbClr val="FF0000"/>
                </a:solidFill>
              </a:rPr>
              <a:t>customized software </a:t>
            </a:r>
            <a:r>
              <a:rPr lang="en-US" dirty="0" smtClean="0"/>
              <a:t>and the increased emphasis on </a:t>
            </a:r>
            <a:r>
              <a:rPr lang="en-US" dirty="0" smtClean="0">
                <a:solidFill>
                  <a:srgbClr val="FF0000"/>
                </a:solidFill>
              </a:rPr>
              <a:t>scope for reuse</a:t>
            </a:r>
            <a:r>
              <a:rPr lang="en-US" dirty="0" smtClean="0"/>
              <a:t>.</a:t>
            </a:r>
          </a:p>
          <a:p>
            <a:r>
              <a:rPr lang="en-US" dirty="0" smtClean="0"/>
              <a:t>It was primarily designed to help a project to adapt to change requests quickly. (overcome the shortcomings of waterfall model)</a:t>
            </a:r>
          </a:p>
          <a:p>
            <a:r>
              <a:rPr lang="en-US" dirty="0" smtClean="0"/>
              <a:t>Aim of it is to facilitate quick project completion.</a:t>
            </a:r>
          </a:p>
          <a:p>
            <a:r>
              <a:rPr lang="en-US" dirty="0" smtClean="0"/>
              <a:t>How? Agility is achieved by fitting the process to the project, i.e. removing activities that may not be necessary for a specific project.</a:t>
            </a:r>
          </a:p>
          <a:p>
            <a:r>
              <a:rPr lang="en-US" dirty="0" smtClean="0"/>
              <a:t>Anything that wastes time and effort is avoided.</a:t>
            </a:r>
            <a:endParaRPr lang="en-US" dirty="0"/>
          </a:p>
        </p:txBody>
      </p:sp>
    </p:spTree>
    <p:extLst>
      <p:ext uri="{BB962C8B-B14F-4D97-AF65-F5344CB8AC3E}">
        <p14:creationId xmlns:p14="http://schemas.microsoft.com/office/powerpoint/2010/main" val="401813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105"/>
          </a:xfrm>
        </p:spPr>
        <p:txBody>
          <a:bodyPr>
            <a:normAutofit fontScale="90000"/>
          </a:bodyPr>
          <a:lstStyle/>
          <a:p>
            <a:r>
              <a:rPr lang="en-US" dirty="0" smtClean="0"/>
              <a:t>Popular agile SDLC models</a:t>
            </a:r>
            <a:endParaRPr lang="en-US" dirty="0"/>
          </a:p>
        </p:txBody>
      </p:sp>
      <p:sp>
        <p:nvSpPr>
          <p:cNvPr id="3" name="Content Placeholder 2"/>
          <p:cNvSpPr>
            <a:spLocks noGrp="1"/>
          </p:cNvSpPr>
          <p:nvPr>
            <p:ph idx="1"/>
          </p:nvPr>
        </p:nvSpPr>
        <p:spPr>
          <a:xfrm>
            <a:off x="838200" y="1037230"/>
            <a:ext cx="10515600" cy="5139733"/>
          </a:xfrm>
        </p:spPr>
        <p:txBody>
          <a:bodyPr/>
          <a:lstStyle/>
          <a:p>
            <a:r>
              <a:rPr lang="en-US" dirty="0" smtClean="0"/>
              <a:t>Crystal</a:t>
            </a:r>
          </a:p>
          <a:p>
            <a:r>
              <a:rPr lang="en-US" dirty="0" err="1" smtClean="0"/>
              <a:t>Atern</a:t>
            </a:r>
            <a:endParaRPr lang="en-US" dirty="0" smtClean="0"/>
          </a:p>
          <a:p>
            <a:r>
              <a:rPr lang="en-US" dirty="0" smtClean="0"/>
              <a:t>Feature-driven development</a:t>
            </a:r>
          </a:p>
          <a:p>
            <a:r>
              <a:rPr lang="en-US" dirty="0" smtClean="0"/>
              <a:t>Scrum</a:t>
            </a:r>
          </a:p>
          <a:p>
            <a:r>
              <a:rPr lang="en-US" dirty="0" smtClean="0"/>
              <a:t>Extreme programming</a:t>
            </a:r>
          </a:p>
          <a:p>
            <a:r>
              <a:rPr lang="en-US" dirty="0" smtClean="0"/>
              <a:t>Lean development</a:t>
            </a:r>
          </a:p>
          <a:p>
            <a:r>
              <a:rPr lang="en-US" dirty="0" smtClean="0"/>
              <a:t>Unified process</a:t>
            </a:r>
            <a:endParaRPr lang="en-US" dirty="0"/>
          </a:p>
        </p:txBody>
      </p:sp>
    </p:spTree>
    <p:extLst>
      <p:ext uri="{BB962C8B-B14F-4D97-AF65-F5344CB8AC3E}">
        <p14:creationId xmlns:p14="http://schemas.microsoft.com/office/powerpoint/2010/main" val="2676243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51" y="119466"/>
            <a:ext cx="10515600" cy="672105"/>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300251" y="1037230"/>
            <a:ext cx="11491415" cy="5139733"/>
          </a:xfrm>
        </p:spPr>
        <p:txBody>
          <a:bodyPr/>
          <a:lstStyle/>
          <a:p>
            <a:r>
              <a:rPr lang="en-US" dirty="0" smtClean="0"/>
              <a:t>Agile model adopts an iterative approach.</a:t>
            </a:r>
          </a:p>
          <a:p>
            <a:r>
              <a:rPr lang="en-US" dirty="0" smtClean="0"/>
              <a:t>Each iteration lasts for a couple of weeks only.</a:t>
            </a:r>
          </a:p>
          <a:p>
            <a:r>
              <a:rPr lang="en-US" dirty="0" smtClean="0"/>
              <a:t>Time to complete an iteration is called time box.</a:t>
            </a:r>
          </a:p>
          <a:p>
            <a:r>
              <a:rPr lang="en-US" dirty="0" smtClean="0"/>
              <a:t>End date for an iteration does not change. Team may reduce functionality during a time box if necessary.</a:t>
            </a:r>
            <a:endParaRPr lang="en-US" dirty="0"/>
          </a:p>
        </p:txBody>
      </p:sp>
    </p:spTree>
    <p:extLst>
      <p:ext uri="{BB962C8B-B14F-4D97-AF65-F5344CB8AC3E}">
        <p14:creationId xmlns:p14="http://schemas.microsoft.com/office/powerpoint/2010/main" val="359630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698" y="146762"/>
            <a:ext cx="10515600" cy="508332"/>
          </a:xfrm>
        </p:spPr>
        <p:txBody>
          <a:bodyPr>
            <a:normAutofit fontScale="90000"/>
          </a:bodyPr>
          <a:lstStyle/>
          <a:p>
            <a:r>
              <a:rPr lang="en-US" dirty="0" smtClean="0"/>
              <a:t>Essential Idea behind Agile Models</a:t>
            </a:r>
            <a:endParaRPr lang="en-US" dirty="0"/>
          </a:p>
        </p:txBody>
      </p:sp>
      <p:sp>
        <p:nvSpPr>
          <p:cNvPr id="3" name="Content Placeholder 2"/>
          <p:cNvSpPr>
            <a:spLocks noGrp="1"/>
          </p:cNvSpPr>
          <p:nvPr>
            <p:ph idx="1"/>
          </p:nvPr>
        </p:nvSpPr>
        <p:spPr>
          <a:xfrm>
            <a:off x="456062" y="802041"/>
            <a:ext cx="11321955" cy="6055959"/>
          </a:xfrm>
        </p:spPr>
        <p:txBody>
          <a:bodyPr>
            <a:normAutofit/>
          </a:bodyPr>
          <a:lstStyle/>
          <a:p>
            <a:r>
              <a:rPr lang="en-US" dirty="0" smtClean="0"/>
              <a:t>It is suited for development of small projects. In case of large projects, collaborating teams working at different locations are needed to have arranged as many as meetings through video conferencing. </a:t>
            </a:r>
          </a:p>
          <a:p>
            <a:r>
              <a:rPr lang="en-US" dirty="0"/>
              <a:t>The agile model emphasizes incremental release of working software as the primary measure of progress.</a:t>
            </a:r>
          </a:p>
          <a:p>
            <a:endParaRPr lang="en-US" dirty="0" smtClean="0"/>
          </a:p>
        </p:txBody>
      </p:sp>
    </p:spTree>
    <p:extLst>
      <p:ext uri="{BB962C8B-B14F-4D97-AF65-F5344CB8AC3E}">
        <p14:creationId xmlns:p14="http://schemas.microsoft.com/office/powerpoint/2010/main" val="426907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697" y="641446"/>
            <a:ext cx="11840571" cy="6414448"/>
          </a:xfrm>
        </p:spPr>
        <p:txBody>
          <a:bodyPr>
            <a:normAutofit fontScale="92500" lnSpcReduction="10000"/>
          </a:bodyPr>
          <a:lstStyle/>
          <a:p>
            <a:pPr marL="0" indent="0">
              <a:buNone/>
            </a:pPr>
            <a:r>
              <a:rPr lang="en-US" dirty="0"/>
              <a:t>Important Principles:</a:t>
            </a:r>
          </a:p>
          <a:p>
            <a:pPr marL="0" indent="0">
              <a:buNone/>
            </a:pPr>
            <a:r>
              <a:rPr lang="en-US" dirty="0"/>
              <a:t>    - Working software over comprehensive documentation.</a:t>
            </a:r>
          </a:p>
          <a:p>
            <a:pPr marL="0" indent="0">
              <a:buNone/>
            </a:pPr>
            <a:r>
              <a:rPr lang="en-US" dirty="0"/>
              <a:t>    - Frequent delivery of incremental versions of the software to the customer in </a:t>
            </a:r>
            <a:r>
              <a:rPr lang="en-US" dirty="0" smtClean="0"/>
              <a:t> </a:t>
            </a:r>
          </a:p>
          <a:p>
            <a:pPr marL="0" indent="0">
              <a:buNone/>
            </a:pPr>
            <a:r>
              <a:rPr lang="en-US" dirty="0"/>
              <a:t> </a:t>
            </a:r>
            <a:r>
              <a:rPr lang="en-US" dirty="0" smtClean="0"/>
              <a:t>      intervals of </a:t>
            </a:r>
            <a:r>
              <a:rPr lang="en-US" dirty="0"/>
              <a:t>few weeks.</a:t>
            </a:r>
          </a:p>
          <a:p>
            <a:pPr marL="0" indent="0">
              <a:buNone/>
            </a:pPr>
            <a:r>
              <a:rPr lang="en-US" dirty="0"/>
              <a:t>   - Requirement change requests from the customer are encouraged and are efficiently </a:t>
            </a:r>
          </a:p>
          <a:p>
            <a:pPr marL="0" indent="0">
              <a:buNone/>
            </a:pPr>
            <a:r>
              <a:rPr lang="en-US" dirty="0"/>
              <a:t>      incorporated.</a:t>
            </a:r>
          </a:p>
          <a:p>
            <a:pPr marL="0" indent="0">
              <a:buNone/>
            </a:pPr>
            <a:r>
              <a:rPr lang="en-US" dirty="0"/>
              <a:t>   - Enhanced communication  among the development team members can be realized </a:t>
            </a:r>
          </a:p>
          <a:p>
            <a:pPr marL="0" indent="0">
              <a:buNone/>
            </a:pPr>
            <a:r>
              <a:rPr lang="en-US" dirty="0"/>
              <a:t>      through face-to-face communication rather than through exchange of formal </a:t>
            </a:r>
          </a:p>
          <a:p>
            <a:pPr marL="0" indent="0">
              <a:buNone/>
            </a:pPr>
            <a:r>
              <a:rPr lang="en-US" dirty="0"/>
              <a:t>      documents.</a:t>
            </a:r>
          </a:p>
          <a:p>
            <a:pPr marL="0" indent="0">
              <a:buNone/>
            </a:pPr>
            <a:r>
              <a:rPr lang="en-US" dirty="0"/>
              <a:t>   - Continuous interaction with the customer is considered much more important than    </a:t>
            </a:r>
          </a:p>
          <a:p>
            <a:pPr marL="0" indent="0">
              <a:buNone/>
            </a:pPr>
            <a:r>
              <a:rPr lang="en-US" dirty="0"/>
              <a:t>     effective contract negotiation.</a:t>
            </a:r>
          </a:p>
          <a:p>
            <a:pPr marL="0" indent="0" algn="just">
              <a:buNone/>
            </a:pPr>
            <a:r>
              <a:rPr lang="en-US" dirty="0"/>
              <a:t>Agile development projects usually deploy pair programming where two programmers work together at one work station. One types in code while the other reviews the code as it is typed in. The two programmers switch their roles every hour or so.</a:t>
            </a:r>
          </a:p>
          <a:p>
            <a:endParaRPr lang="en-US" dirty="0"/>
          </a:p>
        </p:txBody>
      </p:sp>
      <p:sp>
        <p:nvSpPr>
          <p:cNvPr id="4" name="Title 1"/>
          <p:cNvSpPr>
            <a:spLocks noGrp="1"/>
          </p:cNvSpPr>
          <p:nvPr>
            <p:ph type="title"/>
          </p:nvPr>
        </p:nvSpPr>
        <p:spPr>
          <a:xfrm>
            <a:off x="237698" y="0"/>
            <a:ext cx="10515600" cy="508332"/>
          </a:xfrm>
        </p:spPr>
        <p:txBody>
          <a:bodyPr>
            <a:normAutofit fontScale="90000"/>
          </a:bodyPr>
          <a:lstStyle/>
          <a:p>
            <a:r>
              <a:rPr lang="en-US" dirty="0" smtClean="0"/>
              <a:t>Essential Idea behind Agile Models</a:t>
            </a:r>
            <a:endParaRPr lang="en-US" dirty="0"/>
          </a:p>
        </p:txBody>
      </p:sp>
    </p:spTree>
    <p:extLst>
      <p:ext uri="{BB962C8B-B14F-4D97-AF65-F5344CB8AC3E}">
        <p14:creationId xmlns:p14="http://schemas.microsoft.com/office/powerpoint/2010/main" val="427824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201352"/>
            <a:ext cx="10515600" cy="521979"/>
          </a:xfrm>
        </p:spPr>
        <p:txBody>
          <a:bodyPr>
            <a:normAutofit fontScale="90000"/>
          </a:bodyPr>
          <a:lstStyle/>
          <a:p>
            <a:r>
              <a:rPr lang="en-US" dirty="0" smtClean="0"/>
              <a:t>Advantages and Disadvantages</a:t>
            </a:r>
            <a:endParaRPr lang="en-US" dirty="0"/>
          </a:p>
        </p:txBody>
      </p:sp>
      <p:sp>
        <p:nvSpPr>
          <p:cNvPr id="3" name="Content Placeholder 2"/>
          <p:cNvSpPr>
            <a:spLocks noGrp="1"/>
          </p:cNvSpPr>
          <p:nvPr>
            <p:ph idx="1"/>
          </p:nvPr>
        </p:nvSpPr>
        <p:spPr>
          <a:xfrm>
            <a:off x="346881" y="1061351"/>
            <a:ext cx="11690444" cy="4351338"/>
          </a:xfrm>
        </p:spPr>
        <p:txBody>
          <a:bodyPr>
            <a:normAutofit fontScale="92500" lnSpcReduction="10000"/>
          </a:bodyPr>
          <a:lstStyle/>
          <a:p>
            <a:pPr algn="just"/>
            <a:r>
              <a:rPr lang="en-US" dirty="0" smtClean="0"/>
              <a:t>Agility by relying on the tacit knowledge of the team members about the development project and informal communication to clarify issues rather spending time in preparing formal documents and reviewing them.</a:t>
            </a:r>
          </a:p>
          <a:p>
            <a:pPr algn="just"/>
            <a:r>
              <a:rPr lang="en-US" dirty="0" smtClean="0"/>
              <a:t>Lack of adequate documentation may lead to several problems:</a:t>
            </a:r>
          </a:p>
          <a:p>
            <a:pPr marL="0" indent="0" algn="just">
              <a:buNone/>
            </a:pPr>
            <a:r>
              <a:rPr lang="en-US" dirty="0"/>
              <a:t> </a:t>
            </a:r>
            <a:r>
              <a:rPr lang="en-US" dirty="0" smtClean="0"/>
              <a:t>  - scope for confusion and important decision taken during different phases </a:t>
            </a:r>
          </a:p>
          <a:p>
            <a:pPr marL="0" indent="0" algn="just">
              <a:buNone/>
            </a:pPr>
            <a:r>
              <a:rPr lang="en-US" dirty="0"/>
              <a:t> </a:t>
            </a:r>
            <a:r>
              <a:rPr lang="en-US" dirty="0" smtClean="0"/>
              <a:t>    can be misinterpreted at later points</a:t>
            </a:r>
          </a:p>
          <a:p>
            <a:pPr marL="0" indent="0" algn="just">
              <a:buNone/>
            </a:pPr>
            <a:r>
              <a:rPr lang="en-US" dirty="0"/>
              <a:t> </a:t>
            </a:r>
            <a:r>
              <a:rPr lang="en-US" dirty="0" smtClean="0"/>
              <a:t>  - absence of documentation, it becomes difficult for design decisions to be </a:t>
            </a:r>
          </a:p>
          <a:p>
            <a:pPr marL="0" indent="0" algn="just">
              <a:buNone/>
            </a:pPr>
            <a:r>
              <a:rPr lang="en-US" dirty="0"/>
              <a:t> </a:t>
            </a:r>
            <a:r>
              <a:rPr lang="en-US" dirty="0" smtClean="0"/>
              <a:t>    reviewed by external experts.</a:t>
            </a:r>
          </a:p>
          <a:p>
            <a:pPr marL="0" indent="0" algn="just">
              <a:buNone/>
            </a:pPr>
            <a:r>
              <a:rPr lang="en-US" dirty="0"/>
              <a:t> </a:t>
            </a:r>
            <a:r>
              <a:rPr lang="en-US" dirty="0" smtClean="0"/>
              <a:t>  -When the project completes and the developers disperse, maintenance can </a:t>
            </a:r>
          </a:p>
          <a:p>
            <a:pPr marL="0" indent="0" algn="just">
              <a:buNone/>
            </a:pPr>
            <a:r>
              <a:rPr lang="en-US" dirty="0"/>
              <a:t> </a:t>
            </a:r>
            <a:r>
              <a:rPr lang="en-US" dirty="0" smtClean="0"/>
              <a:t>    become a problem.</a:t>
            </a:r>
            <a:endParaRPr lang="en-US" dirty="0"/>
          </a:p>
        </p:txBody>
      </p:sp>
    </p:spTree>
    <p:extLst>
      <p:ext uri="{BB962C8B-B14F-4D97-AF65-F5344CB8AC3E}">
        <p14:creationId xmlns:p14="http://schemas.microsoft.com/office/powerpoint/2010/main" val="2294443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627"/>
          </a:xfrm>
        </p:spPr>
        <p:txBody>
          <a:bodyPr>
            <a:normAutofit fontScale="90000"/>
          </a:bodyPr>
          <a:lstStyle/>
          <a:p>
            <a:r>
              <a:rPr lang="en-US" dirty="0" smtClean="0"/>
              <a:t>Agile versus RAD model</a:t>
            </a:r>
            <a:endParaRPr lang="en-US" dirty="0"/>
          </a:p>
        </p:txBody>
      </p:sp>
      <p:sp>
        <p:nvSpPr>
          <p:cNvPr id="3" name="Content Placeholder 2"/>
          <p:cNvSpPr>
            <a:spLocks noGrp="1"/>
          </p:cNvSpPr>
          <p:nvPr>
            <p:ph idx="1"/>
          </p:nvPr>
        </p:nvSpPr>
        <p:spPr>
          <a:xfrm>
            <a:off x="464025" y="1132764"/>
            <a:ext cx="11382232" cy="5044199"/>
          </a:xfrm>
        </p:spPr>
        <p:txBody>
          <a:bodyPr/>
          <a:lstStyle/>
          <a:p>
            <a:pPr algn="just"/>
            <a:r>
              <a:rPr lang="en-US" dirty="0" smtClean="0"/>
              <a:t>Agile model does not recommend developing prototypes, but emphasizes systematic development of each incremental feature. In contrast, quick-and-dirty prototypes are then refined into production quality code.</a:t>
            </a:r>
          </a:p>
          <a:p>
            <a:pPr algn="just"/>
            <a:r>
              <a:rPr lang="en-US" dirty="0" smtClean="0"/>
              <a:t>Agile projects logically break down the solution into features that are incrementally developed and delivered. In contrast, developing all the features by improving successively over time.</a:t>
            </a:r>
          </a:p>
          <a:p>
            <a:pPr algn="just"/>
            <a:r>
              <a:rPr lang="en-US" dirty="0" smtClean="0"/>
              <a:t>Agile team only demonstrates completed work to the customer. In contrast, development teams demonstrate to customers screen mock ups and prototypes.</a:t>
            </a:r>
            <a:endParaRPr lang="en-US" dirty="0"/>
          </a:p>
        </p:txBody>
      </p:sp>
    </p:spTree>
    <p:extLst>
      <p:ext uri="{BB962C8B-B14F-4D97-AF65-F5344CB8AC3E}">
        <p14:creationId xmlns:p14="http://schemas.microsoft.com/office/powerpoint/2010/main" val="132116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9150"/>
          </a:xfrm>
        </p:spPr>
        <p:txBody>
          <a:bodyPr>
            <a:normAutofit fontScale="90000"/>
          </a:bodyPr>
          <a:lstStyle/>
          <a:p>
            <a:r>
              <a:rPr lang="en-US" dirty="0" smtClean="0"/>
              <a:t>RAD Model</a:t>
            </a:r>
            <a:endParaRPr lang="en-US" dirty="0"/>
          </a:p>
        </p:txBody>
      </p:sp>
      <p:sp>
        <p:nvSpPr>
          <p:cNvPr id="3" name="Content Placeholder 2"/>
          <p:cNvSpPr>
            <a:spLocks noGrp="1"/>
          </p:cNvSpPr>
          <p:nvPr>
            <p:ph idx="1"/>
          </p:nvPr>
        </p:nvSpPr>
        <p:spPr>
          <a:xfrm>
            <a:off x="838200" y="955343"/>
            <a:ext cx="10515600" cy="5221620"/>
          </a:xfrm>
        </p:spPr>
        <p:txBody>
          <a:bodyPr/>
          <a:lstStyle/>
          <a:p>
            <a:r>
              <a:rPr lang="en-US" dirty="0" smtClean="0"/>
              <a:t>Major goals:</a:t>
            </a:r>
          </a:p>
          <a:p>
            <a:pPr marL="0" indent="0">
              <a:buNone/>
            </a:pPr>
            <a:r>
              <a:rPr lang="en-US" dirty="0"/>
              <a:t> </a:t>
            </a:r>
            <a:r>
              <a:rPr lang="en-US" dirty="0" smtClean="0"/>
              <a:t>  - To decrease the time taken and the cost incurred to develop </a:t>
            </a:r>
          </a:p>
          <a:p>
            <a:pPr marL="0" indent="0">
              <a:buNone/>
            </a:pPr>
            <a:r>
              <a:rPr lang="en-US" dirty="0"/>
              <a:t> </a:t>
            </a:r>
            <a:r>
              <a:rPr lang="en-US" dirty="0" smtClean="0"/>
              <a:t>     software systems.</a:t>
            </a:r>
          </a:p>
          <a:p>
            <a:pPr marL="0" indent="0">
              <a:buNone/>
            </a:pPr>
            <a:r>
              <a:rPr lang="en-US" dirty="0"/>
              <a:t> </a:t>
            </a:r>
            <a:r>
              <a:rPr lang="en-US" dirty="0" smtClean="0"/>
              <a:t>  - To limit the costs of accommodating change requests.</a:t>
            </a:r>
          </a:p>
          <a:p>
            <a:pPr marL="0" indent="0">
              <a:buNone/>
            </a:pPr>
            <a:r>
              <a:rPr lang="en-US" dirty="0"/>
              <a:t> </a:t>
            </a:r>
            <a:r>
              <a:rPr lang="en-US" dirty="0" smtClean="0"/>
              <a:t>  - To reduce the communication gap between the customer and the </a:t>
            </a:r>
          </a:p>
          <a:p>
            <a:pPr marL="0" indent="0">
              <a:buNone/>
            </a:pPr>
            <a:r>
              <a:rPr lang="en-US"/>
              <a:t> </a:t>
            </a:r>
            <a:r>
              <a:rPr lang="en-US" smtClean="0"/>
              <a:t>    developers.</a:t>
            </a:r>
            <a:endParaRPr lang="en-US" dirty="0"/>
          </a:p>
        </p:txBody>
      </p:sp>
    </p:spTree>
    <p:extLst>
      <p:ext uri="{BB962C8B-B14F-4D97-AF65-F5344CB8AC3E}">
        <p14:creationId xmlns:p14="http://schemas.microsoft.com/office/powerpoint/2010/main" val="159712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119465"/>
            <a:ext cx="10515600" cy="658457"/>
          </a:xfrm>
        </p:spPr>
        <p:txBody>
          <a:bodyPr>
            <a:normAutofit fontScale="90000"/>
          </a:bodyPr>
          <a:lstStyle/>
          <a:p>
            <a:r>
              <a:rPr lang="en-US" dirty="0" smtClean="0"/>
              <a:t>Extreme programming model</a:t>
            </a:r>
            <a:endParaRPr lang="en-US" dirty="0"/>
          </a:p>
        </p:txBody>
      </p:sp>
      <p:sp>
        <p:nvSpPr>
          <p:cNvPr id="3" name="Content Placeholder 2"/>
          <p:cNvSpPr>
            <a:spLocks noGrp="1"/>
          </p:cNvSpPr>
          <p:nvPr>
            <p:ph idx="1"/>
          </p:nvPr>
        </p:nvSpPr>
        <p:spPr>
          <a:xfrm>
            <a:off x="415120" y="952168"/>
            <a:ext cx="10515600" cy="4351338"/>
          </a:xfrm>
        </p:spPr>
        <p:txBody>
          <a:bodyPr>
            <a:normAutofit fontScale="92500" lnSpcReduction="10000"/>
          </a:bodyPr>
          <a:lstStyle/>
          <a:p>
            <a:r>
              <a:rPr lang="en-US" dirty="0" smtClean="0"/>
              <a:t>It recommends taking these best practices that have worked well in the past in program development projects to extreme levels.</a:t>
            </a:r>
          </a:p>
          <a:p>
            <a:pPr marL="0" indent="0">
              <a:buNone/>
            </a:pPr>
            <a:r>
              <a:rPr lang="en-US" dirty="0"/>
              <a:t> </a:t>
            </a:r>
            <a:r>
              <a:rPr lang="en-US" dirty="0" smtClean="0"/>
              <a:t>     If something is known to be beneficial, why not put it to constant </a:t>
            </a:r>
          </a:p>
          <a:p>
            <a:pPr marL="0" indent="0">
              <a:buNone/>
            </a:pPr>
            <a:r>
              <a:rPr lang="en-US" dirty="0"/>
              <a:t> </a:t>
            </a:r>
            <a:r>
              <a:rPr lang="en-US" dirty="0" smtClean="0"/>
              <a:t>     use? Based on this principle, it puts forward several key practices </a:t>
            </a:r>
          </a:p>
          <a:p>
            <a:pPr marL="0" indent="0">
              <a:buNone/>
            </a:pPr>
            <a:r>
              <a:rPr lang="en-US" dirty="0"/>
              <a:t> </a:t>
            </a:r>
            <a:r>
              <a:rPr lang="en-US" dirty="0" smtClean="0"/>
              <a:t>     that need to be practiced to the extreme.</a:t>
            </a:r>
          </a:p>
          <a:p>
            <a:r>
              <a:rPr lang="en-US" dirty="0" smtClean="0"/>
              <a:t>XP is based on frequent releases (called iterations), during which the developers implement “user stories”. It is similar to use cases, but are more informal and are simpler.</a:t>
            </a:r>
          </a:p>
          <a:p>
            <a:r>
              <a:rPr lang="en-US" dirty="0" smtClean="0"/>
              <a:t>Example, a user story about a library software can be: 1. a library member can issue a book. </a:t>
            </a:r>
          </a:p>
          <a:p>
            <a:pPr marL="0" indent="0">
              <a:buNone/>
            </a:pPr>
            <a:r>
              <a:rPr lang="en-US" dirty="0" smtClean="0"/>
              <a:t>   2. A library member can query about the availability of a book.</a:t>
            </a:r>
            <a:endParaRPr lang="en-US" dirty="0"/>
          </a:p>
        </p:txBody>
      </p:sp>
    </p:spTree>
    <p:extLst>
      <p:ext uri="{BB962C8B-B14F-4D97-AF65-F5344CB8AC3E}">
        <p14:creationId xmlns:p14="http://schemas.microsoft.com/office/powerpoint/2010/main" val="212234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69" y="215000"/>
            <a:ext cx="10515600" cy="494684"/>
          </a:xfrm>
        </p:spPr>
        <p:txBody>
          <a:bodyPr>
            <a:normAutofit fontScale="90000"/>
          </a:bodyPr>
          <a:lstStyle/>
          <a:p>
            <a:r>
              <a:rPr lang="en-US" dirty="0" smtClean="0"/>
              <a:t>Good practices recognized </a:t>
            </a:r>
            <a:endParaRPr lang="en-US" dirty="0"/>
          </a:p>
        </p:txBody>
      </p:sp>
      <p:sp>
        <p:nvSpPr>
          <p:cNvPr id="3" name="Content Placeholder 2"/>
          <p:cNvSpPr>
            <a:spLocks noGrp="1"/>
          </p:cNvSpPr>
          <p:nvPr>
            <p:ph idx="1"/>
          </p:nvPr>
        </p:nvSpPr>
        <p:spPr>
          <a:xfrm>
            <a:off x="327546" y="928048"/>
            <a:ext cx="11026254" cy="5248915"/>
          </a:xfrm>
        </p:spPr>
        <p:txBody>
          <a:bodyPr>
            <a:normAutofit lnSpcReduction="10000"/>
          </a:bodyPr>
          <a:lstStyle/>
          <a:p>
            <a:r>
              <a:rPr lang="en-US" dirty="0" smtClean="0"/>
              <a:t>Code review: </a:t>
            </a:r>
          </a:p>
          <a:p>
            <a:pPr lvl="1"/>
            <a:r>
              <a:rPr lang="en-US" dirty="0"/>
              <a:t> </a:t>
            </a:r>
            <a:r>
              <a:rPr lang="en-US" dirty="0" smtClean="0"/>
              <a:t> helps detect and correct errors most efficiently.</a:t>
            </a:r>
          </a:p>
          <a:p>
            <a:pPr lvl="1"/>
            <a:r>
              <a:rPr lang="en-US" dirty="0" smtClean="0"/>
              <a:t>  Pair programming as the way to achieve continuous review. While one writes </a:t>
            </a:r>
          </a:p>
          <a:p>
            <a:pPr marL="457200" lvl="1" indent="0">
              <a:buNone/>
            </a:pPr>
            <a:r>
              <a:rPr lang="en-US" dirty="0" smtClean="0"/>
              <a:t>     other reviews the code </a:t>
            </a:r>
          </a:p>
          <a:p>
            <a:r>
              <a:rPr lang="en-US" dirty="0" smtClean="0"/>
              <a:t>Testing: </a:t>
            </a:r>
          </a:p>
          <a:p>
            <a:pPr lvl="1"/>
            <a:r>
              <a:rPr lang="en-US" dirty="0" smtClean="0"/>
              <a:t>Suggests Test-driven development, where test cases are written even before any code is written.</a:t>
            </a:r>
          </a:p>
          <a:p>
            <a:r>
              <a:rPr lang="en-US" dirty="0" smtClean="0"/>
              <a:t>Incremental development:</a:t>
            </a:r>
          </a:p>
          <a:p>
            <a:pPr lvl="1"/>
            <a:r>
              <a:rPr lang="en-US" dirty="0" smtClean="0"/>
              <a:t>It helps to get customer feedback</a:t>
            </a:r>
          </a:p>
          <a:p>
            <a:r>
              <a:rPr lang="en-US" dirty="0" smtClean="0"/>
              <a:t>Simplicity:</a:t>
            </a:r>
          </a:p>
          <a:p>
            <a:pPr lvl="1"/>
            <a:r>
              <a:rPr lang="en-US" dirty="0" smtClean="0"/>
              <a:t>Simplest code ignores the aspects such as efficiency, reliability, maintainability, etc.</a:t>
            </a:r>
          </a:p>
          <a:p>
            <a:pPr lvl="1"/>
            <a:r>
              <a:rPr lang="en-US" dirty="0" smtClean="0"/>
              <a:t>Once the basic functionality works then these aspects can be introduced through refactoring.</a:t>
            </a:r>
            <a:endParaRPr lang="en-US" dirty="0"/>
          </a:p>
        </p:txBody>
      </p:sp>
    </p:spTree>
    <p:extLst>
      <p:ext uri="{BB962C8B-B14F-4D97-AF65-F5344CB8AC3E}">
        <p14:creationId xmlns:p14="http://schemas.microsoft.com/office/powerpoint/2010/main" val="3935664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1119116"/>
            <a:ext cx="11532359" cy="5404514"/>
          </a:xfrm>
        </p:spPr>
        <p:txBody>
          <a:bodyPr/>
          <a:lstStyle/>
          <a:p>
            <a:r>
              <a:rPr lang="en-US" dirty="0" smtClean="0"/>
              <a:t>Design:</a:t>
            </a:r>
          </a:p>
          <a:p>
            <a:pPr lvl="1"/>
            <a:r>
              <a:rPr lang="en-US" dirty="0" smtClean="0"/>
              <a:t>Everybody should design daily.</a:t>
            </a:r>
          </a:p>
          <a:p>
            <a:pPr lvl="1"/>
            <a:r>
              <a:rPr lang="en-US" dirty="0" smtClean="0"/>
              <a:t>Quality design can be achieved through refactoring (improve the nonfunctional attributes of the software without affecting the external behavior).</a:t>
            </a:r>
          </a:p>
          <a:p>
            <a:r>
              <a:rPr lang="en-US" dirty="0" smtClean="0"/>
              <a:t>Integration Testing:</a:t>
            </a:r>
          </a:p>
          <a:p>
            <a:pPr lvl="1"/>
            <a:r>
              <a:rPr lang="en-US" dirty="0" smtClean="0"/>
              <a:t>Helps identify bugs at the interfaces</a:t>
            </a:r>
          </a:p>
          <a:p>
            <a:pPr lvl="1"/>
            <a:r>
              <a:rPr lang="en-US" dirty="0" smtClean="0"/>
              <a:t>Developers should achieve continuous integration by building and performing integration testing several times a day.</a:t>
            </a:r>
          </a:p>
          <a:p>
            <a:pPr lvl="1"/>
            <a:endParaRPr lang="en-US" dirty="0"/>
          </a:p>
        </p:txBody>
      </p:sp>
      <p:sp>
        <p:nvSpPr>
          <p:cNvPr id="4" name="Title 1"/>
          <p:cNvSpPr>
            <a:spLocks noGrp="1"/>
          </p:cNvSpPr>
          <p:nvPr>
            <p:ph type="title"/>
          </p:nvPr>
        </p:nvSpPr>
        <p:spPr>
          <a:xfrm>
            <a:off x="114869" y="215000"/>
            <a:ext cx="10515600" cy="494684"/>
          </a:xfrm>
        </p:spPr>
        <p:txBody>
          <a:bodyPr>
            <a:normAutofit fontScale="90000"/>
          </a:bodyPr>
          <a:lstStyle/>
          <a:p>
            <a:r>
              <a:rPr lang="en-US" dirty="0" smtClean="0"/>
              <a:t>Good practices recognized </a:t>
            </a:r>
            <a:endParaRPr lang="en-US" dirty="0"/>
          </a:p>
        </p:txBody>
      </p:sp>
    </p:spTree>
    <p:extLst>
      <p:ext uri="{BB962C8B-B14F-4D97-AF65-F5344CB8AC3E}">
        <p14:creationId xmlns:p14="http://schemas.microsoft.com/office/powerpoint/2010/main" val="3905028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0"/>
            <a:ext cx="10515600" cy="617514"/>
          </a:xfrm>
        </p:spPr>
        <p:txBody>
          <a:bodyPr>
            <a:normAutofit fontScale="90000"/>
          </a:bodyPr>
          <a:lstStyle/>
          <a:p>
            <a:r>
              <a:rPr lang="en-US" dirty="0" smtClean="0"/>
              <a:t>XP prescribes several basic activities</a:t>
            </a:r>
            <a:endParaRPr lang="en-US" dirty="0"/>
          </a:p>
        </p:txBody>
      </p:sp>
      <p:sp>
        <p:nvSpPr>
          <p:cNvPr id="3" name="Content Placeholder 2"/>
          <p:cNvSpPr>
            <a:spLocks noGrp="1"/>
          </p:cNvSpPr>
          <p:nvPr>
            <p:ph idx="1"/>
          </p:nvPr>
        </p:nvSpPr>
        <p:spPr>
          <a:xfrm>
            <a:off x="272955" y="777922"/>
            <a:ext cx="11546006" cy="5868538"/>
          </a:xfrm>
        </p:spPr>
        <p:txBody>
          <a:bodyPr>
            <a:noAutofit/>
          </a:bodyPr>
          <a:lstStyle/>
          <a:p>
            <a:pPr marL="0" indent="0">
              <a:buNone/>
            </a:pPr>
            <a:r>
              <a:rPr lang="en-US" sz="2600" b="1" dirty="0" smtClean="0"/>
              <a:t>Coding:</a:t>
            </a:r>
          </a:p>
          <a:p>
            <a:pPr lvl="1"/>
            <a:r>
              <a:rPr lang="en-US" sz="2600" dirty="0" smtClean="0"/>
              <a:t>Utmost care and attention needed for coding activity </a:t>
            </a:r>
          </a:p>
          <a:p>
            <a:pPr lvl="1"/>
            <a:r>
              <a:rPr lang="en-US" sz="2600" dirty="0" smtClean="0"/>
              <a:t>Without coding it is not possible to have a working system</a:t>
            </a:r>
          </a:p>
          <a:p>
            <a:pPr lvl="1"/>
            <a:r>
              <a:rPr lang="en-US" sz="2600" dirty="0" smtClean="0"/>
              <a:t>Coding in XP has a slightly different meaning. </a:t>
            </a:r>
          </a:p>
          <a:p>
            <a:pPr lvl="1"/>
            <a:r>
              <a:rPr lang="en-US" sz="2600" dirty="0" smtClean="0"/>
              <a:t>Example: coding activity includes drawing diagrams (modelling) that will be transformed to code, scripting a web-based system and choosing among several alternative solutions.</a:t>
            </a:r>
          </a:p>
          <a:p>
            <a:pPr marL="0" indent="0">
              <a:buNone/>
            </a:pPr>
            <a:r>
              <a:rPr lang="en-US" sz="2600" b="1" dirty="0" smtClean="0"/>
              <a:t>Testing:</a:t>
            </a:r>
          </a:p>
          <a:p>
            <a:pPr lvl="1"/>
            <a:r>
              <a:rPr lang="en-US" sz="2600" dirty="0" smtClean="0"/>
              <a:t>High importance for testing and considers it as a primary means for developing a fault-free software</a:t>
            </a:r>
          </a:p>
          <a:p>
            <a:pPr marL="0" indent="0">
              <a:buNone/>
            </a:pPr>
            <a:r>
              <a:rPr lang="en-US" sz="2600" b="1" dirty="0" smtClean="0"/>
              <a:t>Listening:</a:t>
            </a:r>
          </a:p>
          <a:p>
            <a:pPr lvl="1"/>
            <a:r>
              <a:rPr lang="en-US" sz="2600" dirty="0" smtClean="0"/>
              <a:t>Developers need to listen to the customers carefully</a:t>
            </a:r>
          </a:p>
          <a:p>
            <a:pPr lvl="1"/>
            <a:r>
              <a:rPr lang="en-US" sz="2600" dirty="0" smtClean="0"/>
              <a:t>Customers usually have the domain knowledge but programmers may not have in-depth knowledge of the domain</a:t>
            </a:r>
            <a:endParaRPr lang="en-US" sz="2600" dirty="0"/>
          </a:p>
        </p:txBody>
      </p:sp>
    </p:spTree>
    <p:extLst>
      <p:ext uri="{BB962C8B-B14F-4D97-AF65-F5344CB8AC3E}">
        <p14:creationId xmlns:p14="http://schemas.microsoft.com/office/powerpoint/2010/main" val="1146675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0"/>
            <a:ext cx="10515600" cy="617514"/>
          </a:xfrm>
        </p:spPr>
        <p:txBody>
          <a:bodyPr>
            <a:normAutofit fontScale="90000"/>
          </a:bodyPr>
          <a:lstStyle/>
          <a:p>
            <a:r>
              <a:rPr lang="en-US" dirty="0" smtClean="0"/>
              <a:t>XP prescribes several basic activities</a:t>
            </a:r>
            <a:endParaRPr lang="en-US" dirty="0"/>
          </a:p>
        </p:txBody>
      </p:sp>
      <p:sp>
        <p:nvSpPr>
          <p:cNvPr id="3" name="Content Placeholder 2"/>
          <p:cNvSpPr>
            <a:spLocks noGrp="1"/>
          </p:cNvSpPr>
          <p:nvPr>
            <p:ph idx="1"/>
          </p:nvPr>
        </p:nvSpPr>
        <p:spPr>
          <a:xfrm>
            <a:off x="272955" y="777922"/>
            <a:ext cx="11546006" cy="5868538"/>
          </a:xfrm>
        </p:spPr>
        <p:txBody>
          <a:bodyPr>
            <a:noAutofit/>
          </a:bodyPr>
          <a:lstStyle/>
          <a:p>
            <a:pPr marL="0" indent="0">
              <a:buNone/>
            </a:pPr>
            <a:r>
              <a:rPr lang="en-US" sz="2600" b="1" dirty="0" smtClean="0"/>
              <a:t>Designing:</a:t>
            </a:r>
          </a:p>
          <a:p>
            <a:pPr lvl="1"/>
            <a:r>
              <a:rPr lang="en-US" sz="2600" dirty="0" smtClean="0"/>
              <a:t>Without good design implementation become too complex and dependencies become too numerous and it becomes very difficult to comprehend the solution. </a:t>
            </a:r>
          </a:p>
          <a:p>
            <a:pPr lvl="1"/>
            <a:r>
              <a:rPr lang="en-US" sz="2600" dirty="0" smtClean="0"/>
              <a:t>Maintenance difficult and expensive</a:t>
            </a:r>
          </a:p>
          <a:p>
            <a:pPr lvl="1"/>
            <a:r>
              <a:rPr lang="en-US" sz="2600" dirty="0" smtClean="0"/>
              <a:t>Efficient use of a suitable design technique is emphasized.</a:t>
            </a:r>
          </a:p>
          <a:p>
            <a:pPr marL="0" indent="0">
              <a:buNone/>
            </a:pPr>
            <a:r>
              <a:rPr lang="en-US" sz="2600" b="1" dirty="0" smtClean="0"/>
              <a:t>Feedback:</a:t>
            </a:r>
          </a:p>
          <a:p>
            <a:pPr lvl="1"/>
            <a:r>
              <a:rPr lang="en-US" sz="2600" dirty="0"/>
              <a:t>Understanding the exact requirement</a:t>
            </a:r>
          </a:p>
          <a:p>
            <a:pPr lvl="1"/>
            <a:r>
              <a:rPr lang="en-US" sz="2600" dirty="0" smtClean="0"/>
              <a:t>Feedback is critical to learning and making changes</a:t>
            </a:r>
          </a:p>
          <a:p>
            <a:pPr lvl="1"/>
            <a:r>
              <a:rPr lang="en-US" sz="2600" dirty="0" smtClean="0"/>
              <a:t>Frequent contact with the customer makes the development effective</a:t>
            </a:r>
          </a:p>
          <a:p>
            <a:pPr marL="0" indent="0">
              <a:buNone/>
            </a:pPr>
            <a:r>
              <a:rPr lang="en-US" sz="2600" b="1" dirty="0" smtClean="0"/>
              <a:t>Simplicity:</a:t>
            </a:r>
          </a:p>
          <a:p>
            <a:pPr lvl="1"/>
            <a:r>
              <a:rPr lang="en-US" sz="2600" dirty="0" smtClean="0"/>
              <a:t>Build something simple that will work today rather something taking a lot of time never getting used</a:t>
            </a:r>
          </a:p>
          <a:p>
            <a:pPr lvl="1"/>
            <a:r>
              <a:rPr lang="en-US" sz="2600" dirty="0" smtClean="0"/>
              <a:t>Attention on making specific functions that are </a:t>
            </a:r>
            <a:r>
              <a:rPr lang="en-US" sz="2600" smtClean="0"/>
              <a:t>immediately needed</a:t>
            </a:r>
            <a:endParaRPr lang="en-US" sz="2600" dirty="0" smtClean="0"/>
          </a:p>
          <a:p>
            <a:pPr lvl="1"/>
            <a:endParaRPr lang="en-US" sz="2600" dirty="0"/>
          </a:p>
        </p:txBody>
      </p:sp>
    </p:spTree>
    <p:extLst>
      <p:ext uri="{BB962C8B-B14F-4D97-AF65-F5344CB8AC3E}">
        <p14:creationId xmlns:p14="http://schemas.microsoft.com/office/powerpoint/2010/main" val="292080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785"/>
            <a:ext cx="10515600" cy="521979"/>
          </a:xfrm>
        </p:spPr>
        <p:txBody>
          <a:bodyPr>
            <a:normAutofit fontScale="90000"/>
          </a:bodyPr>
          <a:lstStyle/>
          <a:p>
            <a:r>
              <a:rPr lang="en-US" dirty="0" smtClean="0"/>
              <a:t>Applicability of extreme programming model</a:t>
            </a:r>
            <a:endParaRPr lang="en-US" dirty="0"/>
          </a:p>
        </p:txBody>
      </p:sp>
      <p:sp>
        <p:nvSpPr>
          <p:cNvPr id="3" name="Content Placeholder 2"/>
          <p:cNvSpPr>
            <a:spLocks noGrp="1"/>
          </p:cNvSpPr>
          <p:nvPr>
            <p:ph idx="1"/>
          </p:nvPr>
        </p:nvSpPr>
        <p:spPr>
          <a:xfrm>
            <a:off x="442415" y="979464"/>
            <a:ext cx="10515600" cy="2664488"/>
          </a:xfrm>
        </p:spPr>
        <p:txBody>
          <a:bodyPr/>
          <a:lstStyle/>
          <a:p>
            <a:r>
              <a:rPr lang="en-US" dirty="0" smtClean="0"/>
              <a:t>Projects involving new technology or research projects</a:t>
            </a:r>
          </a:p>
          <a:p>
            <a:pPr marL="0" indent="0">
              <a:buNone/>
            </a:pPr>
            <a:r>
              <a:rPr lang="en-US" dirty="0"/>
              <a:t> </a:t>
            </a:r>
            <a:r>
              <a:rPr lang="en-US" dirty="0" smtClean="0"/>
              <a:t>    - requirement change rapidly and unforeseen technical problems </a:t>
            </a:r>
          </a:p>
          <a:p>
            <a:pPr marL="0" indent="0">
              <a:buNone/>
            </a:pPr>
            <a:r>
              <a:rPr lang="en-US" dirty="0"/>
              <a:t> </a:t>
            </a:r>
            <a:r>
              <a:rPr lang="en-US" dirty="0" smtClean="0"/>
              <a:t>      need to be resolved.</a:t>
            </a:r>
          </a:p>
          <a:p>
            <a:r>
              <a:rPr lang="en-US" dirty="0" smtClean="0"/>
              <a:t>Small projects</a:t>
            </a:r>
          </a:p>
          <a:p>
            <a:pPr marL="0" indent="0">
              <a:buNone/>
            </a:pPr>
            <a:r>
              <a:rPr lang="en-US" dirty="0" smtClean="0"/>
              <a:t>      - face to face meeting is easier to achieve.</a:t>
            </a:r>
            <a:endParaRPr lang="en-US" dirty="0"/>
          </a:p>
        </p:txBody>
      </p:sp>
      <p:sp>
        <p:nvSpPr>
          <p:cNvPr id="4" name="Title 1"/>
          <p:cNvSpPr txBox="1">
            <a:spLocks/>
          </p:cNvSpPr>
          <p:nvPr/>
        </p:nvSpPr>
        <p:spPr>
          <a:xfrm>
            <a:off x="0" y="3993652"/>
            <a:ext cx="12023679" cy="521979"/>
          </a:xfrm>
          <a:prstGeom prst="rect">
            <a:avLst/>
          </a:prstGeom>
        </p:spPr>
        <p:txBody>
          <a:bodyPr vert="horz" lIns="91440" tIns="45720" rIns="91440" bIns="45720" rtlCol="0" anchor="ctr">
            <a:noAutofit/>
          </a:bodyPr>
          <a:lstStyle>
            <a:lvl1pPr>
              <a:lnSpc>
                <a:spcPct val="90000"/>
              </a:lnSpc>
              <a:spcBef>
                <a:spcPct val="0"/>
              </a:spcBef>
              <a:buNone/>
              <a:defRPr sz="4400">
                <a:latin typeface="+mj-lt"/>
                <a:ea typeface="+mj-ea"/>
                <a:cs typeface="+mj-cs"/>
              </a:defRPr>
            </a:lvl1pPr>
          </a:lstStyle>
          <a:p>
            <a:pPr>
              <a:lnSpc>
                <a:spcPct val="110000"/>
              </a:lnSpc>
            </a:pPr>
            <a:r>
              <a:rPr lang="en-US" sz="4000" dirty="0"/>
              <a:t>Characteristics not suited to use of extreme programming </a:t>
            </a:r>
            <a:r>
              <a:rPr lang="en-US" sz="4000" dirty="0" smtClean="0"/>
              <a:t>model</a:t>
            </a:r>
            <a:endParaRPr lang="en-US" sz="4000" dirty="0"/>
          </a:p>
        </p:txBody>
      </p:sp>
      <p:sp>
        <p:nvSpPr>
          <p:cNvPr id="5" name="Content Placeholder 2"/>
          <p:cNvSpPr txBox="1">
            <a:spLocks/>
          </p:cNvSpPr>
          <p:nvPr/>
        </p:nvSpPr>
        <p:spPr>
          <a:xfrm>
            <a:off x="594815" y="4980542"/>
            <a:ext cx="10515600" cy="2664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Stable requirements</a:t>
            </a:r>
          </a:p>
          <a:p>
            <a:r>
              <a:rPr lang="en-US" dirty="0" smtClean="0"/>
              <a:t>Mission critical or safety critical systems</a:t>
            </a:r>
          </a:p>
        </p:txBody>
      </p:sp>
    </p:spTree>
    <p:extLst>
      <p:ext uri="{BB962C8B-B14F-4D97-AF65-F5344CB8AC3E}">
        <p14:creationId xmlns:p14="http://schemas.microsoft.com/office/powerpoint/2010/main" val="15772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US" dirty="0" smtClean="0"/>
              <a:t>RAD …</a:t>
            </a:r>
            <a:endParaRPr lang="en-US" dirty="0"/>
          </a:p>
        </p:txBody>
      </p:sp>
      <p:sp>
        <p:nvSpPr>
          <p:cNvPr id="3" name="Content Placeholder 2"/>
          <p:cNvSpPr>
            <a:spLocks noGrp="1"/>
          </p:cNvSpPr>
          <p:nvPr>
            <p:ph idx="1"/>
          </p:nvPr>
        </p:nvSpPr>
        <p:spPr>
          <a:xfrm>
            <a:off x="450375" y="982639"/>
            <a:ext cx="11532359" cy="5704764"/>
          </a:xfrm>
        </p:spPr>
        <p:txBody>
          <a:bodyPr>
            <a:normAutofit fontScale="92500" lnSpcReduction="10000"/>
          </a:bodyPr>
          <a:lstStyle/>
          <a:p>
            <a:r>
              <a:rPr lang="en-US" dirty="0"/>
              <a:t>It is established among the practitioners that only through commenting on an installed application that the exact requirements can be brought out</a:t>
            </a:r>
            <a:r>
              <a:rPr lang="en-US" dirty="0" smtClean="0"/>
              <a:t>.</a:t>
            </a:r>
          </a:p>
          <a:p>
            <a:r>
              <a:rPr lang="en-US" dirty="0" smtClean="0"/>
              <a:t>In iterative waterfall model</a:t>
            </a:r>
          </a:p>
          <a:p>
            <a:pPr marL="0" indent="0">
              <a:buNone/>
            </a:pPr>
            <a:r>
              <a:rPr lang="en-US" dirty="0"/>
              <a:t> </a:t>
            </a:r>
            <a:r>
              <a:rPr lang="en-US" dirty="0" smtClean="0"/>
              <a:t>  -often clients do not know what they exactly wanted until they saw a working </a:t>
            </a:r>
          </a:p>
          <a:p>
            <a:pPr marL="0" indent="0">
              <a:buNone/>
            </a:pPr>
            <a:r>
              <a:rPr lang="en-US" dirty="0"/>
              <a:t> </a:t>
            </a:r>
            <a:r>
              <a:rPr lang="en-US" dirty="0" smtClean="0"/>
              <a:t>    system.</a:t>
            </a:r>
          </a:p>
          <a:p>
            <a:pPr marL="0" indent="0">
              <a:buNone/>
            </a:pPr>
            <a:r>
              <a:rPr lang="en-US" dirty="0"/>
              <a:t> </a:t>
            </a:r>
            <a:r>
              <a:rPr lang="en-US" dirty="0" smtClean="0"/>
              <a:t>  -</a:t>
            </a:r>
            <a:r>
              <a:rPr lang="en-US" dirty="0"/>
              <a:t>Customers do not get to see the software until the development is </a:t>
            </a:r>
            <a:endParaRPr lang="en-US" dirty="0" smtClean="0"/>
          </a:p>
          <a:p>
            <a:pPr marL="0" indent="0">
              <a:buNone/>
            </a:pPr>
            <a:r>
              <a:rPr lang="en-US" dirty="0"/>
              <a:t> </a:t>
            </a:r>
            <a:r>
              <a:rPr lang="en-US" dirty="0" smtClean="0"/>
              <a:t>    complete </a:t>
            </a:r>
            <a:r>
              <a:rPr lang="en-US" dirty="0"/>
              <a:t>and deployed</a:t>
            </a:r>
            <a:r>
              <a:rPr lang="en-US" dirty="0" smtClean="0"/>
              <a:t>.</a:t>
            </a:r>
          </a:p>
          <a:p>
            <a:pPr marL="0" indent="0">
              <a:buNone/>
            </a:pPr>
            <a:r>
              <a:rPr lang="en-US" dirty="0"/>
              <a:t> </a:t>
            </a:r>
            <a:r>
              <a:rPr lang="en-US" dirty="0" smtClean="0"/>
              <a:t>  -Delivered software do not meet the customer expectations and changes </a:t>
            </a:r>
          </a:p>
          <a:p>
            <a:pPr marL="0" indent="0">
              <a:buNone/>
            </a:pPr>
            <a:r>
              <a:rPr lang="en-US" dirty="0"/>
              <a:t> </a:t>
            </a:r>
            <a:r>
              <a:rPr lang="en-US" dirty="0" smtClean="0"/>
              <a:t>   are incorporated through subsequent maintenance efforts.</a:t>
            </a:r>
          </a:p>
          <a:p>
            <a:pPr marL="0" indent="0">
              <a:buNone/>
            </a:pPr>
            <a:r>
              <a:rPr lang="en-US" dirty="0"/>
              <a:t> </a:t>
            </a:r>
            <a:r>
              <a:rPr lang="en-US" dirty="0" smtClean="0"/>
              <a:t>  -Cost of accommodating the changes extremely high and took long time to </a:t>
            </a:r>
          </a:p>
          <a:p>
            <a:pPr marL="0" indent="0">
              <a:buNone/>
            </a:pPr>
            <a:r>
              <a:rPr lang="en-US" dirty="0"/>
              <a:t> </a:t>
            </a:r>
            <a:r>
              <a:rPr lang="en-US" dirty="0" smtClean="0"/>
              <a:t>   have a good solution</a:t>
            </a:r>
          </a:p>
          <a:p>
            <a:r>
              <a:rPr lang="en-US" dirty="0" smtClean="0"/>
              <a:t>RAD model tries to overcome this problem by inviting and incorporating customer feedback on successively developed and refined prototypes.</a:t>
            </a:r>
          </a:p>
          <a:p>
            <a:endParaRPr lang="en-US" dirty="0"/>
          </a:p>
        </p:txBody>
      </p:sp>
    </p:spTree>
    <p:extLst>
      <p:ext uri="{BB962C8B-B14F-4D97-AF65-F5344CB8AC3E}">
        <p14:creationId xmlns:p14="http://schemas.microsoft.com/office/powerpoint/2010/main" val="400300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9150"/>
          </a:xfrm>
        </p:spPr>
        <p:txBody>
          <a:bodyPr>
            <a:normAutofit fontScale="90000"/>
          </a:bodyPr>
          <a:lstStyle/>
          <a:p>
            <a:r>
              <a:rPr lang="en-US" dirty="0" smtClean="0"/>
              <a:t>Working of RAD</a:t>
            </a:r>
            <a:endParaRPr lang="en-US" dirty="0"/>
          </a:p>
        </p:txBody>
      </p:sp>
      <p:sp>
        <p:nvSpPr>
          <p:cNvPr id="3" name="Content Placeholder 2"/>
          <p:cNvSpPr>
            <a:spLocks noGrp="1"/>
          </p:cNvSpPr>
          <p:nvPr>
            <p:ph idx="1"/>
          </p:nvPr>
        </p:nvSpPr>
        <p:spPr>
          <a:xfrm>
            <a:off x="838200" y="941696"/>
            <a:ext cx="10515600" cy="5235267"/>
          </a:xfrm>
        </p:spPr>
        <p:txBody>
          <a:bodyPr>
            <a:normAutofit lnSpcReduction="10000"/>
          </a:bodyPr>
          <a:lstStyle/>
          <a:p>
            <a:r>
              <a:rPr lang="en-US" dirty="0" smtClean="0"/>
              <a:t>Development takes place in a series of short cycles or iterations.</a:t>
            </a:r>
          </a:p>
          <a:p>
            <a:r>
              <a:rPr lang="en-US" dirty="0" smtClean="0"/>
              <a:t>Development team focuses on the present iteration only and plans are made for only one increment at a time.</a:t>
            </a:r>
          </a:p>
          <a:p>
            <a:r>
              <a:rPr lang="en-US" dirty="0" smtClean="0"/>
              <a:t>The time planned for each iteration is called a </a:t>
            </a:r>
            <a:r>
              <a:rPr lang="en-US" dirty="0" smtClean="0">
                <a:solidFill>
                  <a:srgbClr val="FF0000"/>
                </a:solidFill>
              </a:rPr>
              <a:t>time box</a:t>
            </a:r>
            <a:r>
              <a:rPr lang="en-US" dirty="0" smtClean="0"/>
              <a:t>.</a:t>
            </a:r>
          </a:p>
          <a:p>
            <a:r>
              <a:rPr lang="en-US" dirty="0" smtClean="0"/>
              <a:t>Each iteration is planned to enhance the implemented functionality of the application by only a small amount.</a:t>
            </a:r>
          </a:p>
          <a:p>
            <a:r>
              <a:rPr lang="en-US" dirty="0" smtClean="0"/>
              <a:t>During each time box, a quick-and-dirty prototype-style software for some functionality is developed.</a:t>
            </a:r>
          </a:p>
          <a:p>
            <a:r>
              <a:rPr lang="en-US" dirty="0" smtClean="0"/>
              <a:t>Customer evaluates the prototype and gives feedback on specific improvements.</a:t>
            </a:r>
          </a:p>
          <a:p>
            <a:r>
              <a:rPr lang="en-US" dirty="0" smtClean="0"/>
              <a:t>Prototype is refined based on the customer feedback. However, it is not meant to be released to the customer for regular use.</a:t>
            </a:r>
            <a:endParaRPr lang="en-US" dirty="0"/>
          </a:p>
        </p:txBody>
      </p:sp>
    </p:spTree>
    <p:extLst>
      <p:ext uri="{BB962C8B-B14F-4D97-AF65-F5344CB8AC3E}">
        <p14:creationId xmlns:p14="http://schemas.microsoft.com/office/powerpoint/2010/main" val="357015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1854"/>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009934"/>
            <a:ext cx="11021704" cy="5167029"/>
          </a:xfrm>
        </p:spPr>
        <p:txBody>
          <a:bodyPr/>
          <a:lstStyle/>
          <a:p>
            <a:r>
              <a:rPr lang="en-US" dirty="0" smtClean="0"/>
              <a:t>Development team includes a customer representative to clarify the requirements.</a:t>
            </a:r>
          </a:p>
          <a:p>
            <a:r>
              <a:rPr lang="en-US" dirty="0" smtClean="0"/>
              <a:t>Customer suggest changes to a specific feature already delivered and they have used it.</a:t>
            </a:r>
          </a:p>
          <a:p>
            <a:r>
              <a:rPr lang="en-US" dirty="0" smtClean="0"/>
              <a:t>Delivery of an incremental feature saves cost as this is carried out before large investments have been made in development and testing of large number of features.</a:t>
            </a:r>
          </a:p>
          <a:p>
            <a:r>
              <a:rPr lang="en-US" dirty="0" smtClean="0"/>
              <a:t>Decrease in development time and cost, and at the same an increased flexibility to incorporate changes</a:t>
            </a:r>
          </a:p>
          <a:p>
            <a:pPr marL="0" indent="0">
              <a:buNone/>
            </a:pPr>
            <a:r>
              <a:rPr lang="en-US" dirty="0" smtClean="0"/>
              <a:t>      - Minimal use of planning</a:t>
            </a:r>
          </a:p>
          <a:p>
            <a:pPr marL="0" indent="0">
              <a:buNone/>
            </a:pPr>
            <a:r>
              <a:rPr lang="en-US" dirty="0"/>
              <a:t> </a:t>
            </a:r>
            <a:r>
              <a:rPr lang="en-US" dirty="0" smtClean="0"/>
              <a:t>     - Heavy reuse of any existing code through rapid prototyping.</a:t>
            </a:r>
            <a:endParaRPr lang="en-US" dirty="0"/>
          </a:p>
        </p:txBody>
      </p:sp>
    </p:spTree>
    <p:extLst>
      <p:ext uri="{BB962C8B-B14F-4D97-AF65-F5344CB8AC3E}">
        <p14:creationId xmlns:p14="http://schemas.microsoft.com/office/powerpoint/2010/main" val="318179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150"/>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60779" y="638268"/>
            <a:ext cx="11076296" cy="5735235"/>
          </a:xfrm>
        </p:spPr>
        <p:txBody>
          <a:bodyPr/>
          <a:lstStyle/>
          <a:p>
            <a:r>
              <a:rPr lang="en-US" dirty="0" smtClean="0"/>
              <a:t>RAD model emphasizes code reuse</a:t>
            </a:r>
          </a:p>
          <a:p>
            <a:r>
              <a:rPr lang="en-US" dirty="0" smtClean="0"/>
              <a:t>Developers earliest to embrace object-oriented languages and practices.</a:t>
            </a:r>
          </a:p>
          <a:p>
            <a:r>
              <a:rPr lang="en-US" dirty="0" smtClean="0"/>
              <a:t>RAD advocates use of specialized tools to facilitate fast creation of working prototypes.</a:t>
            </a:r>
          </a:p>
          <a:p>
            <a:r>
              <a:rPr lang="en-US" dirty="0" smtClean="0"/>
              <a:t>Specialized tools support the following features:</a:t>
            </a:r>
          </a:p>
          <a:p>
            <a:pPr marL="0" indent="0">
              <a:buNone/>
            </a:pPr>
            <a:r>
              <a:rPr lang="en-US" dirty="0"/>
              <a:t> </a:t>
            </a:r>
            <a:r>
              <a:rPr lang="en-US" dirty="0" smtClean="0"/>
              <a:t>     - Visual style of development.</a:t>
            </a:r>
          </a:p>
          <a:p>
            <a:pPr marL="0" indent="0">
              <a:buNone/>
            </a:pPr>
            <a:r>
              <a:rPr lang="en-US" dirty="0"/>
              <a:t> </a:t>
            </a:r>
            <a:r>
              <a:rPr lang="en-US" dirty="0" smtClean="0"/>
              <a:t>     - Use of reusable components.</a:t>
            </a:r>
            <a:endParaRPr lang="en-US" dirty="0"/>
          </a:p>
        </p:txBody>
      </p:sp>
    </p:spTree>
    <p:extLst>
      <p:ext uri="{BB962C8B-B14F-4D97-AF65-F5344CB8AC3E}">
        <p14:creationId xmlns:p14="http://schemas.microsoft.com/office/powerpoint/2010/main" val="298380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2" y="133114"/>
            <a:ext cx="10515600" cy="371854"/>
          </a:xfrm>
        </p:spPr>
        <p:txBody>
          <a:bodyPr>
            <a:normAutofit fontScale="90000"/>
          </a:bodyPr>
          <a:lstStyle/>
          <a:p>
            <a:r>
              <a:rPr lang="en-US" dirty="0" smtClean="0"/>
              <a:t>Applicability of RAD Model</a:t>
            </a:r>
            <a:endParaRPr lang="en-US" dirty="0"/>
          </a:p>
        </p:txBody>
      </p:sp>
      <p:sp>
        <p:nvSpPr>
          <p:cNvPr id="3" name="Content Placeholder 2"/>
          <p:cNvSpPr>
            <a:spLocks noGrp="1"/>
          </p:cNvSpPr>
          <p:nvPr>
            <p:ph idx="1"/>
          </p:nvPr>
        </p:nvSpPr>
        <p:spPr>
          <a:xfrm>
            <a:off x="532263" y="777922"/>
            <a:ext cx="11518710" cy="5399041"/>
          </a:xfrm>
        </p:spPr>
        <p:txBody>
          <a:bodyPr/>
          <a:lstStyle/>
          <a:p>
            <a:r>
              <a:rPr lang="en-US" dirty="0" smtClean="0"/>
              <a:t>Characteristics of an application that indicate its suitability to RAD style of development</a:t>
            </a:r>
          </a:p>
          <a:p>
            <a:pPr marL="0" indent="0">
              <a:buNone/>
            </a:pPr>
            <a:r>
              <a:rPr lang="en-US" dirty="0" smtClean="0"/>
              <a:t>   - </a:t>
            </a:r>
            <a:r>
              <a:rPr lang="en-US" b="1" dirty="0" smtClean="0"/>
              <a:t>Customized software: </a:t>
            </a:r>
          </a:p>
          <a:p>
            <a:pPr marL="0" indent="0">
              <a:buNone/>
            </a:pPr>
            <a:r>
              <a:rPr lang="en-US" b="1" dirty="0"/>
              <a:t> </a:t>
            </a:r>
            <a:r>
              <a:rPr lang="en-US" b="1" dirty="0" smtClean="0"/>
              <a:t>           - </a:t>
            </a:r>
            <a:r>
              <a:rPr lang="en-US" dirty="0" smtClean="0"/>
              <a:t>It is developed for one or two customers</a:t>
            </a:r>
          </a:p>
          <a:p>
            <a:pPr marL="0" indent="0">
              <a:buNone/>
            </a:pPr>
            <a:r>
              <a:rPr lang="en-US" b="1" dirty="0"/>
              <a:t> </a:t>
            </a:r>
            <a:r>
              <a:rPr lang="en-US" b="1" dirty="0" smtClean="0"/>
              <a:t>           - </a:t>
            </a:r>
            <a:r>
              <a:rPr lang="en-US" dirty="0" smtClean="0"/>
              <a:t>Substantial reuse is usually made of code from pre-existing software.</a:t>
            </a:r>
          </a:p>
          <a:p>
            <a:pPr marL="0" indent="0" algn="just">
              <a:buNone/>
            </a:pPr>
            <a:r>
              <a:rPr lang="en-US" b="1" dirty="0"/>
              <a:t> </a:t>
            </a:r>
            <a:r>
              <a:rPr lang="en-US" b="1" dirty="0" smtClean="0"/>
              <a:t>           - </a:t>
            </a:r>
            <a:r>
              <a:rPr lang="en-US" dirty="0" smtClean="0"/>
              <a:t>For example, Automatic data processing activities such as registration </a:t>
            </a:r>
          </a:p>
          <a:p>
            <a:pPr marL="0" indent="0" algn="just">
              <a:buNone/>
            </a:pPr>
            <a:r>
              <a:rPr lang="en-US" dirty="0"/>
              <a:t> </a:t>
            </a:r>
            <a:r>
              <a:rPr lang="en-US" dirty="0" smtClean="0"/>
              <a:t>             and grading at one or more educational institutes. When any other </a:t>
            </a:r>
          </a:p>
          <a:p>
            <a:pPr marL="0" indent="0" algn="just">
              <a:buNone/>
            </a:pPr>
            <a:r>
              <a:rPr lang="en-US" dirty="0"/>
              <a:t> </a:t>
            </a:r>
            <a:r>
              <a:rPr lang="en-US" dirty="0" smtClean="0"/>
              <a:t>             institute requests for an automation package in which a few aspects to </a:t>
            </a:r>
          </a:p>
          <a:p>
            <a:pPr marL="0" indent="0" algn="just">
              <a:buNone/>
            </a:pPr>
            <a:r>
              <a:rPr lang="en-US" dirty="0"/>
              <a:t> </a:t>
            </a:r>
            <a:r>
              <a:rPr lang="en-US" dirty="0" smtClean="0"/>
              <a:t>             be tailored, Projects involving such tailoring can be carried out </a:t>
            </a:r>
          </a:p>
          <a:p>
            <a:pPr marL="0" indent="0" algn="just">
              <a:buNone/>
            </a:pPr>
            <a:r>
              <a:rPr lang="en-US" dirty="0"/>
              <a:t> </a:t>
            </a:r>
            <a:r>
              <a:rPr lang="en-US" dirty="0" smtClean="0"/>
              <a:t>             speedily and cost-effectively.</a:t>
            </a:r>
            <a:endParaRPr lang="en-US" b="1" dirty="0"/>
          </a:p>
        </p:txBody>
      </p:sp>
    </p:spTree>
    <p:extLst>
      <p:ext uri="{BB962C8B-B14F-4D97-AF65-F5344CB8AC3E}">
        <p14:creationId xmlns:p14="http://schemas.microsoft.com/office/powerpoint/2010/main" val="303593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55" y="105818"/>
            <a:ext cx="10515600" cy="440093"/>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327546" y="777922"/>
            <a:ext cx="11682484" cy="5344450"/>
          </a:xfrm>
        </p:spPr>
        <p:txBody>
          <a:bodyPr/>
          <a:lstStyle/>
          <a:p>
            <a:r>
              <a:rPr lang="en-US" b="1" dirty="0" smtClean="0"/>
              <a:t>Non-critical software</a:t>
            </a:r>
            <a:r>
              <a:rPr lang="en-US" dirty="0" smtClean="0"/>
              <a:t>: a quick-and-dirty software developed is usually far from being optimal in performance and reliability.</a:t>
            </a:r>
          </a:p>
          <a:p>
            <a:r>
              <a:rPr lang="en-US" b="1" dirty="0" smtClean="0"/>
              <a:t>Highly constrained project schedule</a:t>
            </a:r>
            <a:r>
              <a:rPr lang="en-US" dirty="0" smtClean="0"/>
              <a:t>:</a:t>
            </a:r>
          </a:p>
          <a:p>
            <a:pPr marL="0" indent="0">
              <a:buNone/>
            </a:pPr>
            <a:r>
              <a:rPr lang="en-US" dirty="0"/>
              <a:t> </a:t>
            </a:r>
            <a:r>
              <a:rPr lang="en-US" dirty="0" smtClean="0"/>
              <a:t>   - It aims to reduce development time at the expense of good documentation, </a:t>
            </a:r>
          </a:p>
          <a:p>
            <a:pPr marL="0" indent="0">
              <a:buNone/>
            </a:pPr>
            <a:r>
              <a:rPr lang="en-US" dirty="0"/>
              <a:t> </a:t>
            </a:r>
            <a:r>
              <a:rPr lang="en-US" dirty="0" smtClean="0"/>
              <a:t>      performance and reliability.</a:t>
            </a:r>
          </a:p>
          <a:p>
            <a:pPr marL="0" indent="0">
              <a:buNone/>
            </a:pPr>
            <a:r>
              <a:rPr lang="en-US" dirty="0"/>
              <a:t> </a:t>
            </a:r>
            <a:r>
              <a:rPr lang="en-US" dirty="0" smtClean="0"/>
              <a:t>   - It is preferred for projects with very aggressive time schedules</a:t>
            </a:r>
          </a:p>
          <a:p>
            <a:r>
              <a:rPr lang="en-US" b="1" dirty="0" smtClean="0"/>
              <a:t>Large Software: </a:t>
            </a:r>
            <a:endParaRPr lang="en-US" dirty="0" smtClean="0"/>
          </a:p>
          <a:p>
            <a:pPr marL="0" indent="0">
              <a:buNone/>
            </a:pPr>
            <a:r>
              <a:rPr lang="en-US" b="1" dirty="0"/>
              <a:t> </a:t>
            </a:r>
            <a:r>
              <a:rPr lang="en-US" b="1" dirty="0" smtClean="0"/>
              <a:t>       </a:t>
            </a:r>
            <a:r>
              <a:rPr lang="en-US" dirty="0" smtClean="0"/>
              <a:t>Software having many features can incremental development and delivery </a:t>
            </a:r>
          </a:p>
          <a:p>
            <a:pPr marL="0" indent="0">
              <a:buNone/>
            </a:pPr>
            <a:r>
              <a:rPr lang="en-US" dirty="0"/>
              <a:t> </a:t>
            </a:r>
            <a:r>
              <a:rPr lang="en-US" dirty="0" smtClean="0"/>
              <a:t>       be meaningfully carried out.</a:t>
            </a:r>
            <a:endParaRPr lang="en-US" b="1"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399476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48"/>
            <a:ext cx="10515600" cy="399150"/>
          </a:xfrm>
        </p:spPr>
        <p:txBody>
          <a:bodyPr>
            <a:normAutofit fontScale="90000"/>
          </a:bodyPr>
          <a:lstStyle/>
          <a:p>
            <a:r>
              <a:rPr lang="en-US" dirty="0" smtClean="0"/>
              <a:t>Characteristics that render RAD unsuitable</a:t>
            </a:r>
            <a:endParaRPr lang="en-US" dirty="0"/>
          </a:p>
        </p:txBody>
      </p:sp>
      <p:sp>
        <p:nvSpPr>
          <p:cNvPr id="3" name="Content Placeholder 2"/>
          <p:cNvSpPr>
            <a:spLocks noGrp="1"/>
          </p:cNvSpPr>
          <p:nvPr>
            <p:ph idx="1"/>
          </p:nvPr>
        </p:nvSpPr>
        <p:spPr>
          <a:xfrm>
            <a:off x="95535" y="412798"/>
            <a:ext cx="11900847" cy="7055891"/>
          </a:xfrm>
        </p:spPr>
        <p:txBody>
          <a:bodyPr>
            <a:noAutofit/>
          </a:bodyPr>
          <a:lstStyle/>
          <a:p>
            <a:r>
              <a:rPr lang="en-US" sz="2400" b="1" dirty="0" smtClean="0"/>
              <a:t>Generic products (wide distribution)</a:t>
            </a:r>
          </a:p>
          <a:p>
            <a:pPr marL="0" indent="0">
              <a:buNone/>
            </a:pPr>
            <a:r>
              <a:rPr lang="en-US" sz="2400" b="1" dirty="0" smtClean="0"/>
              <a:t>     - </a:t>
            </a:r>
            <a:r>
              <a:rPr lang="en-US" sz="2400" dirty="0" smtClean="0"/>
              <a:t>Software products are generic in nature and usually have wide distribution.</a:t>
            </a:r>
            <a:endParaRPr lang="en-US" sz="2400" b="1" dirty="0" smtClean="0"/>
          </a:p>
          <a:p>
            <a:pPr marL="0" indent="0">
              <a:buNone/>
            </a:pPr>
            <a:r>
              <a:rPr lang="en-US" sz="2400" dirty="0"/>
              <a:t> </a:t>
            </a:r>
            <a:r>
              <a:rPr lang="en-US" sz="2400" dirty="0" smtClean="0"/>
              <a:t>    - Optimal performance and reliability are imperative in a competitive market.</a:t>
            </a:r>
          </a:p>
          <a:p>
            <a:r>
              <a:rPr lang="en-US" sz="2400" b="1" dirty="0" smtClean="0"/>
              <a:t>Requirement of optimal performance and/or reliability</a:t>
            </a:r>
          </a:p>
          <a:p>
            <a:pPr marL="0" indent="0">
              <a:buNone/>
            </a:pPr>
            <a:r>
              <a:rPr lang="en-US" sz="2400" b="1" dirty="0"/>
              <a:t> </a:t>
            </a:r>
            <a:r>
              <a:rPr lang="en-US" sz="2400" b="1" dirty="0" smtClean="0"/>
              <a:t>    - </a:t>
            </a:r>
            <a:r>
              <a:rPr lang="en-US" sz="2400" dirty="0" smtClean="0"/>
              <a:t>Categories of products require performance or reliability</a:t>
            </a:r>
          </a:p>
          <a:p>
            <a:pPr marL="0" indent="0">
              <a:buNone/>
            </a:pPr>
            <a:r>
              <a:rPr lang="en-US" sz="2400" b="1" dirty="0"/>
              <a:t> </a:t>
            </a:r>
            <a:r>
              <a:rPr lang="en-US" sz="2400" b="1" dirty="0" smtClean="0"/>
              <a:t>    - </a:t>
            </a:r>
            <a:r>
              <a:rPr lang="en-US" sz="2400" dirty="0" smtClean="0"/>
              <a:t>Example, Operating System (high reliability required)</a:t>
            </a:r>
          </a:p>
          <a:p>
            <a:r>
              <a:rPr lang="en-US" sz="2400" b="1" dirty="0" smtClean="0"/>
              <a:t>Lack of similar products</a:t>
            </a:r>
          </a:p>
          <a:p>
            <a:pPr marL="0" indent="0">
              <a:buNone/>
            </a:pPr>
            <a:r>
              <a:rPr lang="en-US" sz="2400" b="1" dirty="0"/>
              <a:t> </a:t>
            </a:r>
            <a:r>
              <a:rPr lang="en-US" sz="2400" b="1" dirty="0" smtClean="0"/>
              <a:t>     - </a:t>
            </a:r>
            <a:r>
              <a:rPr lang="en-US" sz="2400" dirty="0" smtClean="0"/>
              <a:t>Developing company has not developed similar software, it would hardly </a:t>
            </a:r>
          </a:p>
          <a:p>
            <a:pPr marL="0" indent="0">
              <a:buNone/>
            </a:pPr>
            <a:r>
              <a:rPr lang="en-US" sz="2400" dirty="0"/>
              <a:t> </a:t>
            </a:r>
            <a:r>
              <a:rPr lang="en-US" sz="2400" dirty="0" smtClean="0"/>
              <a:t>        be able to reuse much of the existing artifacts.</a:t>
            </a:r>
          </a:p>
          <a:p>
            <a:pPr marL="0" indent="0">
              <a:buNone/>
            </a:pPr>
            <a:r>
              <a:rPr lang="en-US" sz="2400" b="1" dirty="0"/>
              <a:t> </a:t>
            </a:r>
            <a:r>
              <a:rPr lang="en-US" sz="2400" b="1" dirty="0" smtClean="0"/>
              <a:t>     - </a:t>
            </a:r>
            <a:r>
              <a:rPr lang="en-US" sz="2400" dirty="0" smtClean="0"/>
              <a:t>Non-availability of sufficient plug-in components, it becomes difficult to </a:t>
            </a:r>
          </a:p>
          <a:p>
            <a:pPr marL="0" indent="0">
              <a:buNone/>
            </a:pPr>
            <a:r>
              <a:rPr lang="en-US" sz="2400" dirty="0"/>
              <a:t> </a:t>
            </a:r>
            <a:r>
              <a:rPr lang="en-US" sz="2400" dirty="0" smtClean="0"/>
              <a:t>       develop rapid prototypes through reuse</a:t>
            </a:r>
          </a:p>
          <a:p>
            <a:r>
              <a:rPr lang="en-US" sz="2400" b="1" dirty="0" smtClean="0"/>
              <a:t>Monolithic entity: </a:t>
            </a:r>
          </a:p>
          <a:p>
            <a:pPr marL="0" indent="0">
              <a:buNone/>
            </a:pPr>
            <a:r>
              <a:rPr lang="en-US" sz="2400" b="1" dirty="0" smtClean="0"/>
              <a:t>       - </a:t>
            </a:r>
            <a:r>
              <a:rPr lang="en-US" sz="2400" dirty="0" smtClean="0"/>
              <a:t>Especially small-sized software, it is hard to divide the required features into parts </a:t>
            </a:r>
          </a:p>
          <a:p>
            <a:pPr marL="0" indent="0">
              <a:buNone/>
            </a:pPr>
            <a:r>
              <a:rPr lang="en-US" sz="2400" dirty="0"/>
              <a:t> </a:t>
            </a:r>
            <a:r>
              <a:rPr lang="en-US" sz="2400" dirty="0" smtClean="0"/>
              <a:t>         that can be incrementally developed and delivered.</a:t>
            </a:r>
            <a:endParaRPr lang="en-US" sz="2400" b="1" dirty="0"/>
          </a:p>
        </p:txBody>
      </p:sp>
    </p:spTree>
    <p:extLst>
      <p:ext uri="{BB962C8B-B14F-4D97-AF65-F5344CB8AC3E}">
        <p14:creationId xmlns:p14="http://schemas.microsoft.com/office/powerpoint/2010/main" val="170858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2123</Words>
  <Application>Microsoft Office PowerPoint</Application>
  <PresentationFormat>Widescreen</PresentationFormat>
  <Paragraphs>202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Rapid application development (RAD)</vt:lpstr>
      <vt:lpstr>RAD Model</vt:lpstr>
      <vt:lpstr>RAD …</vt:lpstr>
      <vt:lpstr>Working of RAD</vt:lpstr>
      <vt:lpstr>Cont…</vt:lpstr>
      <vt:lpstr>Cont…</vt:lpstr>
      <vt:lpstr>Applicability of RAD Model</vt:lpstr>
      <vt:lpstr>Cont…</vt:lpstr>
      <vt:lpstr>Characteristics that render RAD unsuitable</vt:lpstr>
      <vt:lpstr>RAD versus Prototyping model</vt:lpstr>
      <vt:lpstr>RAD versus iterative waterfall model</vt:lpstr>
      <vt:lpstr>RAD versus evolutionary model</vt:lpstr>
      <vt:lpstr>Agile development model</vt:lpstr>
      <vt:lpstr>Popular agile SDLC models</vt:lpstr>
      <vt:lpstr>Cont…</vt:lpstr>
      <vt:lpstr>Essential Idea behind Agile Models</vt:lpstr>
      <vt:lpstr>Essential Idea behind Agile Models</vt:lpstr>
      <vt:lpstr>Advantages and Disadvantages</vt:lpstr>
      <vt:lpstr>Agile versus RAD model</vt:lpstr>
      <vt:lpstr>Extreme programming model</vt:lpstr>
      <vt:lpstr>Good practices recognized </vt:lpstr>
      <vt:lpstr>Good practices recognized </vt:lpstr>
      <vt:lpstr>XP prescribes several basic activities</vt:lpstr>
      <vt:lpstr>XP prescribes several basic activities</vt:lpstr>
      <vt:lpstr>Applicability of extreme programming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V-Model</dc:title>
  <dc:creator>Judhistir</dc:creator>
  <cp:lastModifiedBy>judhistir</cp:lastModifiedBy>
  <cp:revision>78</cp:revision>
  <dcterms:created xsi:type="dcterms:W3CDTF">2018-09-10T13:45:17Z</dcterms:created>
  <dcterms:modified xsi:type="dcterms:W3CDTF">2019-01-15T03:27:02Z</dcterms:modified>
</cp:coreProperties>
</file>