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6" r:id="rId6"/>
    <p:sldId id="277" r:id="rId7"/>
    <p:sldId id="278"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83A0A-2BD8-4632-B467-7C6F5009A00A}"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222953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83A0A-2BD8-4632-B467-7C6F5009A00A}"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145887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83A0A-2BD8-4632-B467-7C6F5009A00A}"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49119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83A0A-2BD8-4632-B467-7C6F5009A00A}"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15076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683A0A-2BD8-4632-B467-7C6F5009A00A}"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275923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83A0A-2BD8-4632-B467-7C6F5009A00A}"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402323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683A0A-2BD8-4632-B467-7C6F5009A00A}" type="datetimeFigureOut">
              <a:rPr lang="en-US" smtClean="0"/>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7839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683A0A-2BD8-4632-B467-7C6F5009A00A}" type="datetimeFigureOut">
              <a:rPr lang="en-US" smtClean="0"/>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27372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83A0A-2BD8-4632-B467-7C6F5009A00A}" type="datetimeFigureOut">
              <a:rPr lang="en-US" smtClean="0"/>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81663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683A0A-2BD8-4632-B467-7C6F5009A00A}"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83235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683A0A-2BD8-4632-B467-7C6F5009A00A}"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8CB88-0EAC-4777-AF34-7A6523A0E7A4}" type="slidenum">
              <a:rPr lang="en-US" smtClean="0"/>
              <a:t>‹#›</a:t>
            </a:fld>
            <a:endParaRPr lang="en-US"/>
          </a:p>
        </p:txBody>
      </p:sp>
    </p:spTree>
    <p:extLst>
      <p:ext uri="{BB962C8B-B14F-4D97-AF65-F5344CB8AC3E}">
        <p14:creationId xmlns:p14="http://schemas.microsoft.com/office/powerpoint/2010/main" val="316968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83A0A-2BD8-4632-B467-7C6F5009A00A}" type="datetimeFigureOut">
              <a:rPr lang="en-US" smtClean="0"/>
              <a:t>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8CB88-0EAC-4777-AF34-7A6523A0E7A4}" type="slidenum">
              <a:rPr lang="en-US" smtClean="0"/>
              <a:t>‹#›</a:t>
            </a:fld>
            <a:endParaRPr lang="en-US"/>
          </a:p>
        </p:txBody>
      </p:sp>
    </p:spTree>
    <p:extLst>
      <p:ext uri="{BB962C8B-B14F-4D97-AF65-F5344CB8AC3E}">
        <p14:creationId xmlns:p14="http://schemas.microsoft.com/office/powerpoint/2010/main" val="366927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93412"/>
          </a:xfrm>
        </p:spPr>
        <p:txBody>
          <a:bodyPr/>
          <a:lstStyle/>
          <a:p>
            <a:r>
              <a:rPr lang="en-US" dirty="0" smtClean="0"/>
              <a:t>Requirement Analysis</a:t>
            </a:r>
            <a:endParaRPr lang="en-US" dirty="0"/>
          </a:p>
        </p:txBody>
      </p:sp>
      <p:sp>
        <p:nvSpPr>
          <p:cNvPr id="3" name="Content Placeholder 2"/>
          <p:cNvSpPr>
            <a:spLocks noGrp="1"/>
          </p:cNvSpPr>
          <p:nvPr>
            <p:ph idx="1"/>
          </p:nvPr>
        </p:nvSpPr>
        <p:spPr>
          <a:xfrm>
            <a:off x="209006" y="705394"/>
            <a:ext cx="11678194" cy="6152606"/>
          </a:xfrm>
        </p:spPr>
        <p:txBody>
          <a:bodyPr>
            <a:normAutofit fontScale="92500" lnSpcReduction="20000"/>
          </a:bodyPr>
          <a:lstStyle/>
          <a:p>
            <a:r>
              <a:rPr lang="en-US" dirty="0" smtClean="0"/>
              <a:t>Objective: determine what the system must do to solve the problem (without describing how)</a:t>
            </a:r>
          </a:p>
          <a:p>
            <a:r>
              <a:rPr lang="en-US" dirty="0" smtClean="0"/>
              <a:t>Done by Analyst (also called Requirements Analyst)</a:t>
            </a:r>
          </a:p>
          <a:p>
            <a:r>
              <a:rPr lang="en-US" dirty="0" smtClean="0"/>
              <a:t>Produce Software Requirement Specifications (SRS) document</a:t>
            </a:r>
          </a:p>
          <a:p>
            <a:r>
              <a:rPr lang="en-US" dirty="0" smtClean="0"/>
              <a:t>Incorrect, incomplete, inconsistent, ambiguous SRS often cause for project failures and disputes</a:t>
            </a:r>
          </a:p>
          <a:p>
            <a:r>
              <a:rPr lang="en-US" dirty="0" smtClean="0"/>
              <a:t>A very challenging task</a:t>
            </a:r>
          </a:p>
          <a:p>
            <a:pPr marL="0" indent="0">
              <a:buNone/>
            </a:pPr>
            <a:r>
              <a:rPr lang="en-US" dirty="0"/>
              <a:t> </a:t>
            </a:r>
            <a:r>
              <a:rPr lang="en-US" dirty="0" smtClean="0"/>
              <a:t>     -Users may not know exactly what is needed or how computers can </a:t>
            </a:r>
          </a:p>
          <a:p>
            <a:pPr marL="0" indent="0">
              <a:buNone/>
            </a:pPr>
            <a:r>
              <a:rPr lang="en-US" dirty="0"/>
              <a:t> </a:t>
            </a:r>
            <a:r>
              <a:rPr lang="en-US" dirty="0" smtClean="0"/>
              <a:t>       bring further value to what is being done today</a:t>
            </a:r>
          </a:p>
          <a:p>
            <a:pPr marL="0" indent="0">
              <a:buNone/>
            </a:pPr>
            <a:r>
              <a:rPr lang="en-US" dirty="0" smtClean="0"/>
              <a:t>      -Users change their mind over time</a:t>
            </a:r>
          </a:p>
          <a:p>
            <a:pPr marL="0" indent="0">
              <a:buNone/>
            </a:pPr>
            <a:r>
              <a:rPr lang="en-US" dirty="0"/>
              <a:t> </a:t>
            </a:r>
            <a:r>
              <a:rPr lang="en-US" dirty="0" smtClean="0"/>
              <a:t>     -They may have conflicting demands</a:t>
            </a:r>
          </a:p>
          <a:p>
            <a:pPr marL="0" indent="0">
              <a:buNone/>
            </a:pPr>
            <a:r>
              <a:rPr lang="en-US" dirty="0"/>
              <a:t> </a:t>
            </a:r>
            <a:r>
              <a:rPr lang="en-US" dirty="0" smtClean="0"/>
              <a:t>     -They can’t differentiate between what is possible and cost-effective against that </a:t>
            </a:r>
          </a:p>
          <a:p>
            <a:pPr marL="0" indent="0">
              <a:buNone/>
            </a:pPr>
            <a:r>
              <a:rPr lang="en-US" dirty="0"/>
              <a:t> </a:t>
            </a:r>
            <a:r>
              <a:rPr lang="en-US" dirty="0" smtClean="0"/>
              <a:t>       is impractical (wish-list) </a:t>
            </a:r>
          </a:p>
          <a:p>
            <a:pPr marL="0" indent="0">
              <a:buNone/>
            </a:pPr>
            <a:r>
              <a:rPr lang="en-US" dirty="0"/>
              <a:t> </a:t>
            </a:r>
            <a:r>
              <a:rPr lang="en-US" dirty="0" smtClean="0"/>
              <a:t>     -Analyst has no or limited domain knowledge</a:t>
            </a:r>
          </a:p>
          <a:p>
            <a:pPr marL="0" indent="0">
              <a:buNone/>
            </a:pPr>
            <a:r>
              <a:rPr lang="en-US" dirty="0" smtClean="0"/>
              <a:t>      -Often client is different from the users</a:t>
            </a:r>
            <a:endParaRPr lang="en-US" dirty="0"/>
          </a:p>
        </p:txBody>
      </p:sp>
    </p:spTree>
    <p:extLst>
      <p:ext uri="{BB962C8B-B14F-4D97-AF65-F5344CB8AC3E}">
        <p14:creationId xmlns:p14="http://schemas.microsoft.com/office/powerpoint/2010/main" val="382100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US" dirty="0" smtClean="0"/>
              <a:t>Structured Methodology</a:t>
            </a:r>
            <a:endParaRPr lang="en-US" dirty="0"/>
          </a:p>
        </p:txBody>
      </p:sp>
      <p:sp>
        <p:nvSpPr>
          <p:cNvPr id="3" name="Content Placeholder 2"/>
          <p:cNvSpPr>
            <a:spLocks noGrp="1"/>
          </p:cNvSpPr>
          <p:nvPr>
            <p:ph idx="1"/>
          </p:nvPr>
        </p:nvSpPr>
        <p:spPr>
          <a:xfrm>
            <a:off x="838200" y="1201784"/>
            <a:ext cx="10515600" cy="4975179"/>
          </a:xfrm>
        </p:spPr>
        <p:txBody>
          <a:bodyPr>
            <a:normAutofit lnSpcReduction="10000"/>
          </a:bodyPr>
          <a:lstStyle/>
          <a:p>
            <a:r>
              <a:rPr lang="en-US" dirty="0" smtClean="0"/>
              <a:t>Convert this DFD to logical DFD</a:t>
            </a:r>
          </a:p>
          <a:p>
            <a:pPr marL="0" indent="0">
              <a:buNone/>
            </a:pPr>
            <a:r>
              <a:rPr lang="en-US" dirty="0"/>
              <a:t> </a:t>
            </a:r>
            <a:r>
              <a:rPr lang="en-US" dirty="0" smtClean="0"/>
              <a:t>- by removing physical implementation-specific details (what is to be </a:t>
            </a:r>
          </a:p>
          <a:p>
            <a:pPr marL="0" indent="0">
              <a:buNone/>
            </a:pPr>
            <a:r>
              <a:rPr lang="en-US" dirty="0"/>
              <a:t> </a:t>
            </a:r>
            <a:r>
              <a:rPr lang="en-US" dirty="0" smtClean="0"/>
              <a:t>  done rather how it is to be done)</a:t>
            </a:r>
          </a:p>
          <a:p>
            <a:r>
              <a:rPr lang="en-US" dirty="0" smtClean="0"/>
              <a:t>Define boundary for automation (scope)</a:t>
            </a:r>
          </a:p>
          <a:p>
            <a:r>
              <a:rPr lang="en-US" dirty="0" smtClean="0"/>
              <a:t>Prepare DFD for proposed system- requires innovation from the analyst, experience of the analyst, vision (proposed systems is not the duplication of the existing system it depends on the vision of the user and the analyst or developer who is assisting the user)</a:t>
            </a:r>
          </a:p>
          <a:p>
            <a:pPr marL="0" indent="0">
              <a:buNone/>
            </a:pPr>
            <a:r>
              <a:rPr lang="en-US" dirty="0"/>
              <a:t> </a:t>
            </a:r>
            <a:r>
              <a:rPr lang="en-US" dirty="0" smtClean="0"/>
              <a:t>- Incorporate new needs</a:t>
            </a:r>
          </a:p>
          <a:p>
            <a:pPr marL="0" indent="0">
              <a:buNone/>
            </a:pPr>
            <a:r>
              <a:rPr lang="en-US" dirty="0"/>
              <a:t> </a:t>
            </a:r>
            <a:r>
              <a:rPr lang="en-US" dirty="0" smtClean="0"/>
              <a:t>- Improve work flows (BPR: business process re-</a:t>
            </a:r>
            <a:r>
              <a:rPr lang="en-US" dirty="0" err="1" smtClean="0"/>
              <a:t>engg</a:t>
            </a:r>
            <a:r>
              <a:rPr lang="en-US" dirty="0" smtClean="0"/>
              <a:t>)</a:t>
            </a:r>
          </a:p>
          <a:p>
            <a:pPr marL="0" indent="0">
              <a:buNone/>
            </a:pPr>
            <a:r>
              <a:rPr lang="en-US" dirty="0"/>
              <a:t> </a:t>
            </a:r>
            <a:r>
              <a:rPr lang="en-US" dirty="0" smtClean="0"/>
              <a:t>- Introduce efficiency/effectiveness</a:t>
            </a:r>
          </a:p>
          <a:p>
            <a:pPr marL="0" indent="0">
              <a:buNone/>
            </a:pPr>
            <a:endParaRPr lang="en-US" dirty="0"/>
          </a:p>
        </p:txBody>
      </p:sp>
    </p:spTree>
    <p:extLst>
      <p:ext uri="{BB962C8B-B14F-4D97-AF65-F5344CB8AC3E}">
        <p14:creationId xmlns:p14="http://schemas.microsoft.com/office/powerpoint/2010/main" val="375339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 Format Document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Baseline for the development, it’s a contract between the user and developed</a:t>
            </a:r>
          </a:p>
          <a:p>
            <a:r>
              <a:rPr lang="en-US" dirty="0" smtClean="0"/>
              <a:t>Based on IEEE Recommendation</a:t>
            </a:r>
          </a:p>
          <a:p>
            <a:r>
              <a:rPr lang="en-US" dirty="0" smtClean="0"/>
              <a:t>1. Introduction</a:t>
            </a:r>
          </a:p>
          <a:p>
            <a:pPr marL="0" indent="0">
              <a:buNone/>
            </a:pPr>
            <a:r>
              <a:rPr lang="en-US" dirty="0" smtClean="0"/>
              <a:t>       1.1 PURPOSE: clearly state purpose of this document (and what is </a:t>
            </a:r>
          </a:p>
          <a:p>
            <a:pPr marL="0" indent="0">
              <a:buNone/>
            </a:pPr>
            <a:r>
              <a:rPr lang="en-US" dirty="0"/>
              <a:t> </a:t>
            </a:r>
            <a:r>
              <a:rPr lang="en-US" dirty="0" smtClean="0"/>
              <a:t>             covered in this document)</a:t>
            </a:r>
          </a:p>
          <a:p>
            <a:pPr marL="0" indent="0">
              <a:buNone/>
            </a:pPr>
            <a:r>
              <a:rPr lang="en-US" dirty="0"/>
              <a:t> </a:t>
            </a:r>
            <a:r>
              <a:rPr lang="en-US" dirty="0" smtClean="0"/>
              <a:t>      1.2 SCOPE: by whom and how it will be used for what purpose</a:t>
            </a:r>
          </a:p>
          <a:p>
            <a:pPr marL="0" indent="0">
              <a:buNone/>
            </a:pPr>
            <a:r>
              <a:rPr lang="en-US" dirty="0"/>
              <a:t> </a:t>
            </a:r>
            <a:r>
              <a:rPr lang="en-US" dirty="0" smtClean="0"/>
              <a:t>      1.3 Definitions: Acronyms, Abbreviations as applicable</a:t>
            </a:r>
          </a:p>
          <a:p>
            <a:pPr marL="0" indent="0">
              <a:buNone/>
            </a:pPr>
            <a:r>
              <a:rPr lang="en-US" dirty="0"/>
              <a:t> </a:t>
            </a:r>
            <a:r>
              <a:rPr lang="en-US" dirty="0" smtClean="0"/>
              <a:t>      1.4 REFERENCES: to other documents</a:t>
            </a:r>
          </a:p>
          <a:p>
            <a:pPr marL="0" indent="0">
              <a:buNone/>
            </a:pPr>
            <a:r>
              <a:rPr lang="en-US" dirty="0"/>
              <a:t> </a:t>
            </a:r>
            <a:r>
              <a:rPr lang="en-US" dirty="0" smtClean="0"/>
              <a:t>      1.5 Overview of Developer’s Responsibilities: In terms of development, </a:t>
            </a:r>
          </a:p>
          <a:p>
            <a:pPr marL="0" indent="0">
              <a:buNone/>
            </a:pPr>
            <a:r>
              <a:rPr lang="en-US" dirty="0"/>
              <a:t> </a:t>
            </a:r>
            <a:r>
              <a:rPr lang="en-US" dirty="0" smtClean="0"/>
              <a:t>             installation, training, maintenance, etc.</a:t>
            </a:r>
            <a:endParaRPr lang="en-US" dirty="0"/>
          </a:p>
        </p:txBody>
      </p:sp>
    </p:spTree>
    <p:extLst>
      <p:ext uri="{BB962C8B-B14F-4D97-AF65-F5344CB8AC3E}">
        <p14:creationId xmlns:p14="http://schemas.microsoft.com/office/powerpoint/2010/main" val="385151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US" dirty="0" smtClean="0"/>
              <a:t>Requirement Specification  Format</a:t>
            </a:r>
            <a:endParaRPr lang="en-US" dirty="0"/>
          </a:p>
        </p:txBody>
      </p:sp>
      <p:sp>
        <p:nvSpPr>
          <p:cNvPr id="3" name="Content Placeholder 2"/>
          <p:cNvSpPr>
            <a:spLocks noGrp="1"/>
          </p:cNvSpPr>
          <p:nvPr>
            <p:ph idx="1"/>
          </p:nvPr>
        </p:nvSpPr>
        <p:spPr>
          <a:xfrm>
            <a:off x="838200" y="1175657"/>
            <a:ext cx="10515600" cy="5001306"/>
          </a:xfrm>
        </p:spPr>
        <p:txBody>
          <a:bodyPr/>
          <a:lstStyle/>
          <a:p>
            <a:pPr marL="0" indent="0">
              <a:buNone/>
            </a:pPr>
            <a:r>
              <a:rPr lang="en-US" dirty="0" smtClean="0"/>
              <a:t>2. GENERAL DESCRIPTION</a:t>
            </a:r>
          </a:p>
          <a:p>
            <a:pPr marL="0" indent="0">
              <a:buNone/>
            </a:pPr>
            <a:r>
              <a:rPr lang="en-US" dirty="0"/>
              <a:t> </a:t>
            </a:r>
            <a:r>
              <a:rPr lang="en-US" dirty="0" smtClean="0"/>
              <a:t>    2.1 PRODUCT PERSPECTIVE:  relationship with other products and </a:t>
            </a:r>
          </a:p>
          <a:p>
            <a:pPr marL="0" indent="0">
              <a:buNone/>
            </a:pPr>
            <a:r>
              <a:rPr lang="en-US" dirty="0"/>
              <a:t> </a:t>
            </a:r>
            <a:r>
              <a:rPr lang="en-US" dirty="0" smtClean="0"/>
              <a:t>           principle interfaces</a:t>
            </a:r>
          </a:p>
          <a:p>
            <a:pPr marL="0" indent="0">
              <a:buNone/>
            </a:pPr>
            <a:r>
              <a:rPr lang="en-US" dirty="0"/>
              <a:t> </a:t>
            </a:r>
            <a:r>
              <a:rPr lang="en-US" dirty="0" smtClean="0"/>
              <a:t>    2.2 PRODUCT FUNCTIONS OVERVIEW: general overview of tasks; </a:t>
            </a:r>
          </a:p>
          <a:p>
            <a:pPr marL="0" indent="0">
              <a:buNone/>
            </a:pPr>
            <a:r>
              <a:rPr lang="en-US" dirty="0"/>
              <a:t> </a:t>
            </a:r>
            <a:r>
              <a:rPr lang="en-US" dirty="0" smtClean="0"/>
              <a:t>           including data flow diagrams </a:t>
            </a:r>
          </a:p>
          <a:p>
            <a:pPr marL="0" indent="0">
              <a:buNone/>
            </a:pPr>
            <a:r>
              <a:rPr lang="en-US" dirty="0"/>
              <a:t> </a:t>
            </a:r>
            <a:r>
              <a:rPr lang="en-US" dirty="0" smtClean="0"/>
              <a:t>    2.3 USER CHARACTERISTICS: who they are and what training they </a:t>
            </a:r>
          </a:p>
          <a:p>
            <a:pPr marL="0" indent="0">
              <a:buNone/>
            </a:pPr>
            <a:r>
              <a:rPr lang="en-US" dirty="0"/>
              <a:t> </a:t>
            </a:r>
            <a:r>
              <a:rPr lang="en-US" dirty="0" smtClean="0"/>
              <a:t>           may need</a:t>
            </a:r>
          </a:p>
          <a:p>
            <a:pPr marL="0" indent="0">
              <a:buNone/>
            </a:pPr>
            <a:r>
              <a:rPr lang="en-US" dirty="0"/>
              <a:t> </a:t>
            </a:r>
            <a:r>
              <a:rPr lang="en-US" dirty="0" smtClean="0"/>
              <a:t>    2.4 GENERAL CONSTRAINTS: about schedule, resources, cost, etc.</a:t>
            </a:r>
            <a:endParaRPr lang="en-US" dirty="0"/>
          </a:p>
        </p:txBody>
      </p:sp>
    </p:spTree>
    <p:extLst>
      <p:ext uri="{BB962C8B-B14F-4D97-AF65-F5344CB8AC3E}">
        <p14:creationId xmlns:p14="http://schemas.microsoft.com/office/powerpoint/2010/main" val="20113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US" dirty="0" smtClean="0"/>
              <a:t>Requirement Specification Format</a:t>
            </a:r>
            <a:endParaRPr lang="en-US" dirty="0"/>
          </a:p>
        </p:txBody>
      </p:sp>
      <p:sp>
        <p:nvSpPr>
          <p:cNvPr id="3" name="Content Placeholder 2"/>
          <p:cNvSpPr>
            <a:spLocks noGrp="1"/>
          </p:cNvSpPr>
          <p:nvPr>
            <p:ph idx="1"/>
          </p:nvPr>
        </p:nvSpPr>
        <p:spPr>
          <a:xfrm>
            <a:off x="838200" y="1201784"/>
            <a:ext cx="10515600" cy="4975179"/>
          </a:xfrm>
        </p:spPr>
        <p:txBody>
          <a:bodyPr/>
          <a:lstStyle/>
          <a:p>
            <a:pPr marL="0" indent="0">
              <a:buNone/>
            </a:pPr>
            <a:r>
              <a:rPr lang="en-US" dirty="0" smtClean="0"/>
              <a:t>3 FUNCTIONAL REQUIREMENT</a:t>
            </a:r>
          </a:p>
          <a:p>
            <a:pPr marL="0" indent="0">
              <a:buNone/>
            </a:pPr>
            <a:r>
              <a:rPr lang="en-US" dirty="0" smtClean="0"/>
              <a:t>       3.1 INTRODUCTION</a:t>
            </a:r>
          </a:p>
          <a:p>
            <a:pPr marL="0" indent="0">
              <a:buNone/>
            </a:pPr>
            <a:r>
              <a:rPr lang="en-US" dirty="0" smtClean="0"/>
              <a:t>       3.2 INPUTS</a:t>
            </a:r>
          </a:p>
          <a:p>
            <a:pPr marL="0" indent="0">
              <a:buNone/>
            </a:pPr>
            <a:r>
              <a:rPr lang="en-US" dirty="0"/>
              <a:t> </a:t>
            </a:r>
            <a:r>
              <a:rPr lang="en-US" dirty="0" smtClean="0"/>
              <a:t>      3.3 PROCESSING</a:t>
            </a:r>
          </a:p>
          <a:p>
            <a:pPr marL="0" indent="0">
              <a:buNone/>
            </a:pPr>
            <a:r>
              <a:rPr lang="en-US" dirty="0"/>
              <a:t> </a:t>
            </a:r>
            <a:r>
              <a:rPr lang="en-US" dirty="0" smtClean="0"/>
              <a:t>      3.4 OUTPUTS</a:t>
            </a:r>
          </a:p>
          <a:p>
            <a:pPr marL="0" indent="0">
              <a:buNone/>
            </a:pPr>
            <a:r>
              <a:rPr lang="en-US" dirty="0" smtClean="0"/>
              <a:t>We give functional details, we define every function (ex: cancellation of a ticket function) by giving a brief introduction to this function, inputs, processing and outputs.</a:t>
            </a:r>
          </a:p>
          <a:p>
            <a:pPr marL="0" indent="0" algn="just">
              <a:buNone/>
            </a:pPr>
            <a:r>
              <a:rPr lang="en-US" dirty="0" smtClean="0"/>
              <a:t>It is really the body of SRS Document. </a:t>
            </a:r>
          </a:p>
          <a:p>
            <a:pPr marL="0" indent="0">
              <a:buNone/>
            </a:pPr>
            <a:r>
              <a:rPr lang="en-US" dirty="0"/>
              <a:t> </a:t>
            </a:r>
            <a:r>
              <a:rPr lang="en-US" dirty="0" smtClean="0"/>
              <a:t>      3.5 …..(repeat similarly for each function)</a:t>
            </a:r>
            <a:endParaRPr lang="en-US" dirty="0"/>
          </a:p>
        </p:txBody>
      </p:sp>
    </p:spTree>
    <p:extLst>
      <p:ext uri="{BB962C8B-B14F-4D97-AF65-F5344CB8AC3E}">
        <p14:creationId xmlns:p14="http://schemas.microsoft.com/office/powerpoint/2010/main" val="370453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365125"/>
            <a:ext cx="10909663" cy="758281"/>
          </a:xfrm>
        </p:spPr>
        <p:txBody>
          <a:bodyPr/>
          <a:lstStyle/>
          <a:p>
            <a:r>
              <a:rPr lang="en-US" dirty="0" smtClean="0"/>
              <a:t>Requirement Specification Format</a:t>
            </a:r>
            <a:endParaRPr lang="en-US" dirty="0"/>
          </a:p>
        </p:txBody>
      </p:sp>
      <p:sp>
        <p:nvSpPr>
          <p:cNvPr id="3" name="Content Placeholder 2"/>
          <p:cNvSpPr>
            <a:spLocks noGrp="1"/>
          </p:cNvSpPr>
          <p:nvPr>
            <p:ph idx="1"/>
          </p:nvPr>
        </p:nvSpPr>
        <p:spPr>
          <a:xfrm>
            <a:off x="444137" y="1123406"/>
            <a:ext cx="11234057" cy="5053557"/>
          </a:xfrm>
        </p:spPr>
        <p:txBody>
          <a:bodyPr/>
          <a:lstStyle/>
          <a:p>
            <a:pPr marL="0" indent="0">
              <a:buNone/>
            </a:pPr>
            <a:r>
              <a:rPr lang="en-US" dirty="0" smtClean="0"/>
              <a:t>4. External Interface Requirements</a:t>
            </a:r>
          </a:p>
          <a:p>
            <a:pPr marL="0" indent="0">
              <a:buNone/>
            </a:pPr>
            <a:r>
              <a:rPr lang="en-US" dirty="0"/>
              <a:t> </a:t>
            </a:r>
            <a:r>
              <a:rPr lang="en-US" dirty="0" smtClean="0"/>
              <a:t>    4.1  User Interfaces: a preliminary user manual giving commands, </a:t>
            </a:r>
          </a:p>
          <a:p>
            <a:pPr marL="0" indent="0">
              <a:buNone/>
            </a:pPr>
            <a:r>
              <a:rPr lang="en-US" dirty="0"/>
              <a:t> </a:t>
            </a:r>
            <a:r>
              <a:rPr lang="en-US" dirty="0" smtClean="0"/>
              <a:t>            screen formats, outputs, error messages, etc. (logical contents </a:t>
            </a:r>
          </a:p>
          <a:p>
            <a:pPr marL="0" indent="0">
              <a:buNone/>
            </a:pPr>
            <a:r>
              <a:rPr lang="en-US" dirty="0"/>
              <a:t> </a:t>
            </a:r>
            <a:r>
              <a:rPr lang="en-US" dirty="0" smtClean="0"/>
              <a:t>            of these components not the layout of the screen, output)</a:t>
            </a:r>
          </a:p>
          <a:p>
            <a:pPr marL="0" indent="0">
              <a:buNone/>
            </a:pPr>
            <a:r>
              <a:rPr lang="en-US" dirty="0"/>
              <a:t> </a:t>
            </a:r>
            <a:r>
              <a:rPr lang="en-US" dirty="0" smtClean="0"/>
              <a:t>    4.2  Hardware Interfaces: with existing as well as new or special </a:t>
            </a:r>
          </a:p>
          <a:p>
            <a:pPr marL="0" indent="0">
              <a:buNone/>
            </a:pPr>
            <a:r>
              <a:rPr lang="en-US" dirty="0"/>
              <a:t> </a:t>
            </a:r>
            <a:r>
              <a:rPr lang="en-US" dirty="0" smtClean="0"/>
              <a:t>            purpose hardware</a:t>
            </a:r>
          </a:p>
          <a:p>
            <a:pPr marL="0" indent="0">
              <a:buNone/>
            </a:pPr>
            <a:r>
              <a:rPr lang="en-US" dirty="0"/>
              <a:t> </a:t>
            </a:r>
            <a:r>
              <a:rPr lang="en-US" dirty="0" smtClean="0"/>
              <a:t>    4.3  Software Interfaces: with other software packages, operating </a:t>
            </a:r>
          </a:p>
          <a:p>
            <a:pPr marL="0" indent="0">
              <a:buNone/>
            </a:pPr>
            <a:r>
              <a:rPr lang="en-US" dirty="0"/>
              <a:t> </a:t>
            </a:r>
            <a:r>
              <a:rPr lang="en-US" dirty="0" smtClean="0"/>
              <a:t>            systems, etc. (railway reservation system may be interfacing with </a:t>
            </a:r>
          </a:p>
          <a:p>
            <a:pPr marL="0" indent="0">
              <a:buNone/>
            </a:pPr>
            <a:r>
              <a:rPr lang="en-US" dirty="0"/>
              <a:t> </a:t>
            </a:r>
            <a:r>
              <a:rPr lang="en-US" dirty="0" smtClean="0"/>
              <a:t>             the accounting packages so that all fund transfer may be handled) </a:t>
            </a:r>
            <a:endParaRPr lang="en-US" dirty="0"/>
          </a:p>
        </p:txBody>
      </p:sp>
    </p:spTree>
    <p:extLst>
      <p:ext uri="{BB962C8B-B14F-4D97-AF65-F5344CB8AC3E}">
        <p14:creationId xmlns:p14="http://schemas.microsoft.com/office/powerpoint/2010/main" val="207959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r>
              <a:rPr lang="en-US" dirty="0" smtClean="0"/>
              <a:t>Requirement Specification Format</a:t>
            </a:r>
            <a:endParaRPr lang="en-US" dirty="0"/>
          </a:p>
        </p:txBody>
      </p:sp>
      <p:sp>
        <p:nvSpPr>
          <p:cNvPr id="3" name="Content Placeholder 2"/>
          <p:cNvSpPr>
            <a:spLocks noGrp="1"/>
          </p:cNvSpPr>
          <p:nvPr>
            <p:ph idx="1"/>
          </p:nvPr>
        </p:nvSpPr>
        <p:spPr>
          <a:xfrm>
            <a:off x="838200" y="1227909"/>
            <a:ext cx="10813869" cy="5236437"/>
          </a:xfrm>
        </p:spPr>
        <p:txBody>
          <a:bodyPr>
            <a:normAutofit lnSpcReduction="10000"/>
          </a:bodyPr>
          <a:lstStyle/>
          <a:p>
            <a:pPr marL="0" indent="0">
              <a:buNone/>
            </a:pPr>
            <a:r>
              <a:rPr lang="en-US" dirty="0" smtClean="0"/>
              <a:t>5. Performance Requirements</a:t>
            </a:r>
          </a:p>
          <a:p>
            <a:pPr marL="0" indent="0">
              <a:buNone/>
            </a:pPr>
            <a:r>
              <a:rPr lang="en-US" dirty="0"/>
              <a:t> </a:t>
            </a:r>
            <a:r>
              <a:rPr lang="en-US" dirty="0" smtClean="0"/>
              <a:t>    Capacity requirements (no of users, no  of files(volume of data)), </a:t>
            </a:r>
          </a:p>
          <a:p>
            <a:pPr marL="0" indent="0">
              <a:buNone/>
            </a:pPr>
            <a:r>
              <a:rPr lang="en-US" dirty="0"/>
              <a:t> </a:t>
            </a:r>
            <a:r>
              <a:rPr lang="en-US" dirty="0" smtClean="0"/>
              <a:t>    response time, throughput (in measurable terms)</a:t>
            </a:r>
          </a:p>
          <a:p>
            <a:pPr marL="0" indent="0">
              <a:buNone/>
            </a:pPr>
            <a:r>
              <a:rPr lang="en-US" dirty="0"/>
              <a:t> </a:t>
            </a:r>
            <a:r>
              <a:rPr lang="en-US" dirty="0" smtClean="0"/>
              <a:t>           Ex: Bank Transactions – how long it takes, how many transactions </a:t>
            </a:r>
          </a:p>
          <a:p>
            <a:pPr marL="0" indent="0">
              <a:buNone/>
            </a:pPr>
            <a:r>
              <a:rPr lang="en-US" dirty="0"/>
              <a:t> </a:t>
            </a:r>
            <a:r>
              <a:rPr lang="en-US" dirty="0" smtClean="0"/>
              <a:t>                                                     will be possible over a given period</a:t>
            </a:r>
          </a:p>
          <a:p>
            <a:pPr marL="0" indent="0">
              <a:buNone/>
            </a:pPr>
            <a:r>
              <a:rPr lang="en-US" dirty="0" smtClean="0"/>
              <a:t>6. Design Constraints</a:t>
            </a:r>
          </a:p>
          <a:p>
            <a:pPr marL="0" indent="0">
              <a:buNone/>
            </a:pPr>
            <a:r>
              <a:rPr lang="en-US" dirty="0"/>
              <a:t> </a:t>
            </a:r>
            <a:r>
              <a:rPr lang="en-US" dirty="0" smtClean="0"/>
              <a:t>    6.1 Standards Compliance: software development standards as well as </a:t>
            </a:r>
          </a:p>
          <a:p>
            <a:pPr marL="0" indent="0">
              <a:buNone/>
            </a:pPr>
            <a:r>
              <a:rPr lang="en-US" dirty="0"/>
              <a:t> </a:t>
            </a:r>
            <a:r>
              <a:rPr lang="en-US" dirty="0" smtClean="0"/>
              <a:t>           organizational standards (e.g., for reports- regulatory needs, </a:t>
            </a:r>
          </a:p>
          <a:p>
            <a:pPr marL="0" indent="0">
              <a:buNone/>
            </a:pPr>
            <a:r>
              <a:rPr lang="en-US" dirty="0"/>
              <a:t> </a:t>
            </a:r>
            <a:r>
              <a:rPr lang="en-US" dirty="0" smtClean="0"/>
              <a:t>            auditing requirements)</a:t>
            </a:r>
          </a:p>
          <a:p>
            <a:pPr marL="0" indent="0">
              <a:buNone/>
            </a:pPr>
            <a:r>
              <a:rPr lang="en-US" dirty="0"/>
              <a:t> </a:t>
            </a:r>
            <a:r>
              <a:rPr lang="en-US" dirty="0" smtClean="0"/>
              <a:t>     6.2 Hardware Limitations: available machines, operating systems, </a:t>
            </a:r>
          </a:p>
          <a:p>
            <a:pPr marL="0" indent="0">
              <a:buNone/>
            </a:pPr>
            <a:r>
              <a:rPr lang="en-US" dirty="0"/>
              <a:t> </a:t>
            </a:r>
            <a:r>
              <a:rPr lang="en-US" dirty="0" smtClean="0"/>
              <a:t>            storage capacities, etc.</a:t>
            </a:r>
            <a:endParaRPr lang="en-US" dirty="0"/>
          </a:p>
        </p:txBody>
      </p:sp>
    </p:spTree>
    <p:extLst>
      <p:ext uri="{BB962C8B-B14F-4D97-AF65-F5344CB8AC3E}">
        <p14:creationId xmlns:p14="http://schemas.microsoft.com/office/powerpoint/2010/main" val="44711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6"/>
            <a:ext cx="10515600" cy="862784"/>
          </a:xfrm>
        </p:spPr>
        <p:txBody>
          <a:bodyPr/>
          <a:lstStyle/>
          <a:p>
            <a:r>
              <a:rPr lang="en-US" dirty="0" smtClean="0"/>
              <a:t>Requirement Specification Format</a:t>
            </a:r>
            <a:endParaRPr lang="en-US" dirty="0"/>
          </a:p>
        </p:txBody>
      </p:sp>
      <p:sp>
        <p:nvSpPr>
          <p:cNvPr id="3" name="Content Placeholder 2"/>
          <p:cNvSpPr>
            <a:spLocks noGrp="1"/>
          </p:cNvSpPr>
          <p:nvPr>
            <p:ph idx="1"/>
          </p:nvPr>
        </p:nvSpPr>
        <p:spPr>
          <a:xfrm>
            <a:off x="838200" y="1045029"/>
            <a:ext cx="10515600" cy="5590901"/>
          </a:xfrm>
        </p:spPr>
        <p:txBody>
          <a:bodyPr>
            <a:normAutofit lnSpcReduction="10000"/>
          </a:bodyPr>
          <a:lstStyle/>
          <a:p>
            <a:pPr marL="0" indent="0">
              <a:buNone/>
            </a:pPr>
            <a:r>
              <a:rPr lang="en-US" dirty="0" smtClean="0"/>
              <a:t>7. Other Requirements</a:t>
            </a:r>
          </a:p>
          <a:p>
            <a:pPr marL="0" indent="0">
              <a:buNone/>
            </a:pPr>
            <a:r>
              <a:rPr lang="en-US" dirty="0"/>
              <a:t> </a:t>
            </a:r>
            <a:r>
              <a:rPr lang="en-US" dirty="0" smtClean="0"/>
              <a:t>         Possible future extensions</a:t>
            </a:r>
          </a:p>
          <a:p>
            <a:pPr marL="0" indent="0">
              <a:buNone/>
            </a:pPr>
            <a:r>
              <a:rPr lang="en-US" dirty="0" smtClean="0"/>
              <a:t>Note:</a:t>
            </a:r>
          </a:p>
          <a:p>
            <a:pPr marL="0" indent="0">
              <a:buNone/>
            </a:pPr>
            <a:r>
              <a:rPr lang="en-US" dirty="0"/>
              <a:t> </a:t>
            </a:r>
            <a:r>
              <a:rPr lang="en-US" dirty="0" smtClean="0"/>
              <a:t>       All sections are not required for all projects. </a:t>
            </a:r>
          </a:p>
          <a:p>
            <a:r>
              <a:rPr lang="en-US" dirty="0" smtClean="0"/>
              <a:t>It has taken into account various aspects of the software. We can handover this SRS document to the development/design team. Then they can convert this specification into a design. </a:t>
            </a:r>
          </a:p>
          <a:p>
            <a:r>
              <a:rPr lang="en-US" dirty="0" smtClean="0"/>
              <a:t>SRS document needs to detailed and ensure we have collected all required data put it in the form of a document </a:t>
            </a:r>
          </a:p>
          <a:p>
            <a:r>
              <a:rPr lang="en-US" dirty="0" smtClean="0"/>
              <a:t>There should be a formal review meeting with the users and users should sign off that SRS document clearly defined what the software system needs to do. </a:t>
            </a:r>
            <a:r>
              <a:rPr lang="en-US" dirty="0"/>
              <a:t> </a:t>
            </a:r>
            <a:r>
              <a:rPr lang="en-US" dirty="0" smtClean="0"/>
              <a:t>It is also ensured that the document contains enough design details required. </a:t>
            </a:r>
            <a:endParaRPr lang="en-US" dirty="0"/>
          </a:p>
        </p:txBody>
      </p:sp>
    </p:spTree>
    <p:extLst>
      <p:ext uri="{BB962C8B-B14F-4D97-AF65-F5344CB8AC3E}">
        <p14:creationId xmlns:p14="http://schemas.microsoft.com/office/powerpoint/2010/main" val="13969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49" y="2167800"/>
            <a:ext cx="10515600" cy="1325563"/>
          </a:xfrm>
        </p:spPr>
        <p:txBody>
          <a:bodyPr/>
          <a:lstStyle/>
          <a:p>
            <a:r>
              <a:rPr lang="en-US" dirty="0" smtClean="0"/>
              <a:t>                        Design Phase</a:t>
            </a:r>
            <a:endParaRPr lang="en-US" dirty="0"/>
          </a:p>
        </p:txBody>
      </p:sp>
    </p:spTree>
    <p:extLst>
      <p:ext uri="{BB962C8B-B14F-4D97-AF65-F5344CB8AC3E}">
        <p14:creationId xmlns:p14="http://schemas.microsoft.com/office/powerpoint/2010/main" val="119854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(address ‘how part’)</a:t>
            </a:r>
            <a:endParaRPr lang="en-US" dirty="0"/>
          </a:p>
        </p:txBody>
      </p:sp>
      <p:sp>
        <p:nvSpPr>
          <p:cNvPr id="3" name="Content Placeholder 2"/>
          <p:cNvSpPr>
            <a:spLocks noGrp="1"/>
          </p:cNvSpPr>
          <p:nvPr>
            <p:ph idx="1"/>
          </p:nvPr>
        </p:nvSpPr>
        <p:spPr>
          <a:xfrm>
            <a:off x="419100" y="1690688"/>
            <a:ext cx="11353800" cy="4351338"/>
          </a:xfrm>
        </p:spPr>
        <p:txBody>
          <a:bodyPr/>
          <a:lstStyle/>
          <a:p>
            <a:r>
              <a:rPr lang="en-US" dirty="0" smtClean="0"/>
              <a:t>Objective: To formulate alternatives about how the problem should be solved </a:t>
            </a:r>
          </a:p>
          <a:p>
            <a:r>
              <a:rPr lang="en-US" dirty="0" smtClean="0"/>
              <a:t>Input is SRS from previous step</a:t>
            </a:r>
          </a:p>
          <a:p>
            <a:r>
              <a:rPr lang="en-US" dirty="0" smtClean="0"/>
              <a:t>Consider several technical alternatives based on type of technology, automation boundaries, type of solutions (batch/on-line), including make or buy</a:t>
            </a:r>
          </a:p>
          <a:p>
            <a:pPr marL="0" indent="0">
              <a:buNone/>
            </a:pPr>
            <a:r>
              <a:rPr lang="en-US" dirty="0" smtClean="0"/>
              <a:t>        (Before business alternatives now here technical alternatives)</a:t>
            </a:r>
          </a:p>
          <a:p>
            <a:r>
              <a:rPr lang="en-US" dirty="0" smtClean="0"/>
              <a:t>Propose a range of alternatives: low-cost, medium cost and comprehensive high cost solutions </a:t>
            </a:r>
            <a:endParaRPr lang="en-US" dirty="0"/>
          </a:p>
          <a:p>
            <a:endParaRPr lang="en-US" dirty="0"/>
          </a:p>
        </p:txBody>
      </p:sp>
    </p:spTree>
    <p:extLst>
      <p:ext uri="{BB962C8B-B14F-4D97-AF65-F5344CB8AC3E}">
        <p14:creationId xmlns:p14="http://schemas.microsoft.com/office/powerpoint/2010/main" val="410284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Content Placeholder 2"/>
          <p:cNvSpPr>
            <a:spLocks noGrp="1"/>
          </p:cNvSpPr>
          <p:nvPr>
            <p:ph idx="1"/>
          </p:nvPr>
        </p:nvSpPr>
        <p:spPr>
          <a:xfrm>
            <a:off x="838199" y="1825625"/>
            <a:ext cx="10787743" cy="4351338"/>
          </a:xfrm>
        </p:spPr>
        <p:txBody>
          <a:bodyPr>
            <a:normAutofit fontScale="92500" lnSpcReduction="20000"/>
          </a:bodyPr>
          <a:lstStyle/>
          <a:p>
            <a:r>
              <a:rPr lang="en-US" dirty="0" smtClean="0"/>
              <a:t>For each alternatives, prepare high-level system design (in terms of architecture, DB design, …); prepare implementation schedule, carry out cost-benefit analysis</a:t>
            </a:r>
          </a:p>
          <a:p>
            <a:r>
              <a:rPr lang="en-US" dirty="0" smtClean="0"/>
              <a:t>Prepare for </a:t>
            </a:r>
            <a:r>
              <a:rPr lang="en-US" b="1" dirty="0" smtClean="0"/>
              <a:t>technical</a:t>
            </a:r>
            <a:r>
              <a:rPr lang="en-US" dirty="0" smtClean="0"/>
              <a:t> (ensure different technological alternatives considered are meaningful) and </a:t>
            </a:r>
            <a:r>
              <a:rPr lang="en-US" b="1" dirty="0" smtClean="0"/>
              <a:t>management</a:t>
            </a:r>
            <a:r>
              <a:rPr lang="en-US" dirty="0" smtClean="0"/>
              <a:t> review (ensure that we are within the proposed cost and able to meet the schedule)</a:t>
            </a:r>
          </a:p>
          <a:p>
            <a:pPr marL="0" indent="0">
              <a:buNone/>
            </a:pPr>
            <a:r>
              <a:rPr lang="en-US" dirty="0"/>
              <a:t> </a:t>
            </a:r>
            <a:r>
              <a:rPr lang="en-US" dirty="0" smtClean="0"/>
              <a:t>  - Costs rise sharply hereafter</a:t>
            </a:r>
          </a:p>
          <a:p>
            <a:pPr marL="0" indent="0">
              <a:buNone/>
            </a:pPr>
            <a:r>
              <a:rPr lang="en-US" dirty="0"/>
              <a:t> </a:t>
            </a:r>
            <a:r>
              <a:rPr lang="en-US" dirty="0" smtClean="0"/>
              <a:t>  - Costs can be quantified better at this stage</a:t>
            </a:r>
          </a:p>
          <a:p>
            <a:pPr marL="0" indent="0">
              <a:buNone/>
            </a:pPr>
            <a:r>
              <a:rPr lang="en-US" dirty="0"/>
              <a:t> </a:t>
            </a:r>
            <a:r>
              <a:rPr lang="en-US" dirty="0" smtClean="0"/>
              <a:t>  - Technical review uncovers errors, checks consistency, completeness, </a:t>
            </a:r>
          </a:p>
          <a:p>
            <a:pPr marL="0" indent="0">
              <a:buNone/>
            </a:pPr>
            <a:r>
              <a:rPr lang="en-US" dirty="0"/>
              <a:t> </a:t>
            </a:r>
            <a:r>
              <a:rPr lang="en-US" dirty="0" smtClean="0"/>
              <a:t>    alternatives</a:t>
            </a:r>
          </a:p>
          <a:p>
            <a:r>
              <a:rPr lang="en-US" dirty="0" smtClean="0"/>
              <a:t>Phase ends with a clear choice which can be further taken into design and implementation phase.</a:t>
            </a:r>
            <a:endParaRPr lang="en-US" dirty="0"/>
          </a:p>
        </p:txBody>
      </p:sp>
    </p:spTree>
    <p:extLst>
      <p:ext uri="{BB962C8B-B14F-4D97-AF65-F5344CB8AC3E}">
        <p14:creationId xmlns:p14="http://schemas.microsoft.com/office/powerpoint/2010/main" val="186564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a:t>
            </a:r>
            <a:endParaRPr lang="en-US" dirty="0"/>
          </a:p>
        </p:txBody>
      </p:sp>
      <p:sp>
        <p:nvSpPr>
          <p:cNvPr id="3" name="Content Placeholder 2"/>
          <p:cNvSpPr>
            <a:spLocks noGrp="1"/>
          </p:cNvSpPr>
          <p:nvPr>
            <p:ph idx="1"/>
          </p:nvPr>
        </p:nvSpPr>
        <p:spPr>
          <a:xfrm>
            <a:off x="838200" y="1410789"/>
            <a:ext cx="10515600" cy="4766174"/>
          </a:xfrm>
        </p:spPr>
        <p:txBody>
          <a:bodyPr>
            <a:normAutofit lnSpcReduction="10000"/>
          </a:bodyPr>
          <a:lstStyle/>
          <a:p>
            <a:r>
              <a:rPr lang="en-US" dirty="0" smtClean="0"/>
              <a:t>SRS is basis for subsequent design an implementation</a:t>
            </a:r>
          </a:p>
          <a:p>
            <a:r>
              <a:rPr lang="en-US" dirty="0" smtClean="0"/>
              <a:t>First and most important baseline</a:t>
            </a:r>
          </a:p>
          <a:p>
            <a:pPr marL="0" indent="0">
              <a:buNone/>
            </a:pPr>
            <a:r>
              <a:rPr lang="en-US" dirty="0"/>
              <a:t> </a:t>
            </a:r>
            <a:r>
              <a:rPr lang="en-US" dirty="0" smtClean="0"/>
              <a:t>  -Defines contract with users</a:t>
            </a:r>
          </a:p>
          <a:p>
            <a:pPr marL="0" indent="0">
              <a:buNone/>
            </a:pPr>
            <a:r>
              <a:rPr lang="en-US" dirty="0"/>
              <a:t> </a:t>
            </a:r>
            <a:r>
              <a:rPr lang="en-US" dirty="0" smtClean="0"/>
              <a:t>  - Basis for validation and acceptance</a:t>
            </a:r>
          </a:p>
          <a:p>
            <a:r>
              <a:rPr lang="en-US" dirty="0" smtClean="0"/>
              <a:t>Cost increases rapidly after this step; defects not captured here become 2 to 25 times more costly to remove later (defects which entered in the design and implementation which will be more costlier to remove it)</a:t>
            </a:r>
          </a:p>
          <a:p>
            <a:r>
              <a:rPr lang="en-US" dirty="0" smtClean="0"/>
              <a:t>It identifies all functional (inputs, outputs, processing) and performance requirements, and also other important constraints (legal, social, operational)</a:t>
            </a:r>
          </a:p>
          <a:p>
            <a:endParaRPr lang="en-US" dirty="0"/>
          </a:p>
        </p:txBody>
      </p:sp>
    </p:spTree>
    <p:extLst>
      <p:ext uri="{BB962C8B-B14F-4D97-AF65-F5344CB8AC3E}">
        <p14:creationId xmlns:p14="http://schemas.microsoft.com/office/powerpoint/2010/main" val="343014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89" y="6848"/>
            <a:ext cx="10515600" cy="1325563"/>
          </a:xfrm>
        </p:spPr>
        <p:txBody>
          <a:bodyPr/>
          <a:lstStyle/>
          <a:p>
            <a:r>
              <a:rPr lang="en-US" dirty="0" smtClean="0"/>
              <a:t>Design Goals</a:t>
            </a:r>
            <a:endParaRPr lang="en-US" dirty="0"/>
          </a:p>
        </p:txBody>
      </p:sp>
      <p:sp>
        <p:nvSpPr>
          <p:cNvPr id="3" name="Content Placeholder 2"/>
          <p:cNvSpPr>
            <a:spLocks noGrp="1"/>
          </p:cNvSpPr>
          <p:nvPr>
            <p:ph idx="1"/>
          </p:nvPr>
        </p:nvSpPr>
        <p:spPr>
          <a:xfrm>
            <a:off x="496389" y="1018903"/>
            <a:ext cx="11695611" cy="5617028"/>
          </a:xfrm>
        </p:spPr>
        <p:txBody>
          <a:bodyPr>
            <a:normAutofit fontScale="92500" lnSpcReduction="20000"/>
          </a:bodyPr>
          <a:lstStyle/>
          <a:p>
            <a:r>
              <a:rPr lang="en-US" dirty="0" smtClean="0"/>
              <a:t>Processing component: main alternatives </a:t>
            </a:r>
          </a:p>
          <a:p>
            <a:pPr marL="0" indent="0">
              <a:buNone/>
            </a:pPr>
            <a:r>
              <a:rPr lang="en-US" dirty="0"/>
              <a:t> </a:t>
            </a:r>
            <a:r>
              <a:rPr lang="en-US" dirty="0" smtClean="0"/>
              <a:t>-Hierarchical modular structure in functional approach (conventional methodology)</a:t>
            </a:r>
          </a:p>
          <a:p>
            <a:pPr marL="0" indent="0">
              <a:buNone/>
            </a:pPr>
            <a:r>
              <a:rPr lang="en-US" dirty="0"/>
              <a:t> </a:t>
            </a:r>
            <a:r>
              <a:rPr lang="en-US" dirty="0" smtClean="0"/>
              <a:t>-Object-oriented model and implementation</a:t>
            </a:r>
          </a:p>
          <a:p>
            <a:r>
              <a:rPr lang="en-US" dirty="0" smtClean="0"/>
              <a:t>Different design methodologies for functional and Object Oriented</a:t>
            </a:r>
          </a:p>
          <a:p>
            <a:r>
              <a:rPr lang="en-US" dirty="0" smtClean="0"/>
              <a:t>Data component</a:t>
            </a:r>
          </a:p>
          <a:p>
            <a:pPr marL="0" indent="0">
              <a:buNone/>
            </a:pPr>
            <a:r>
              <a:rPr lang="en-US" dirty="0"/>
              <a:t> </a:t>
            </a:r>
            <a:r>
              <a:rPr lang="en-US" dirty="0" smtClean="0"/>
              <a:t>- Normalized data base design using ER model (conceptual design)</a:t>
            </a:r>
          </a:p>
          <a:p>
            <a:pPr marL="0" indent="0">
              <a:buNone/>
            </a:pPr>
            <a:r>
              <a:rPr lang="en-US" dirty="0"/>
              <a:t> </a:t>
            </a:r>
            <a:r>
              <a:rPr lang="en-US" dirty="0" smtClean="0"/>
              <a:t>- De-normalization for performance (modify the conceptual normalized data into the </a:t>
            </a:r>
          </a:p>
          <a:p>
            <a:pPr marL="0" indent="0">
              <a:buNone/>
            </a:pPr>
            <a:r>
              <a:rPr lang="en-US" dirty="0"/>
              <a:t> </a:t>
            </a:r>
            <a:r>
              <a:rPr lang="en-US" dirty="0" smtClean="0"/>
              <a:t>         data base design to improve the performance)</a:t>
            </a:r>
          </a:p>
          <a:p>
            <a:pPr marL="0" indent="0">
              <a:buNone/>
            </a:pPr>
            <a:r>
              <a:rPr lang="en-US" dirty="0"/>
              <a:t> </a:t>
            </a:r>
            <a:r>
              <a:rPr lang="en-US" dirty="0" smtClean="0"/>
              <a:t>- Physical design: Indexes (choosing right storage technic through which data </a:t>
            </a:r>
          </a:p>
          <a:p>
            <a:pPr marL="0" indent="0">
              <a:buNone/>
            </a:pPr>
            <a:r>
              <a:rPr lang="en-US" dirty="0"/>
              <a:t> </a:t>
            </a:r>
            <a:r>
              <a:rPr lang="en-US" dirty="0" smtClean="0"/>
              <a:t>  can be accessed efficiently)</a:t>
            </a:r>
          </a:p>
          <a:p>
            <a:pPr marL="0" indent="0">
              <a:buNone/>
            </a:pPr>
            <a:r>
              <a:rPr lang="en-US" dirty="0"/>
              <a:t> </a:t>
            </a:r>
            <a:r>
              <a:rPr lang="en-US" dirty="0" smtClean="0"/>
              <a:t>                  Design of software  consisting of designing the processing component and   </a:t>
            </a:r>
          </a:p>
          <a:p>
            <a:pPr marL="0" indent="0">
              <a:buNone/>
            </a:pPr>
            <a:r>
              <a:rPr lang="en-US" dirty="0"/>
              <a:t> </a:t>
            </a:r>
            <a:r>
              <a:rPr lang="en-US" dirty="0" smtClean="0"/>
              <a:t>  data component. These two components may be designed separately or they may </a:t>
            </a:r>
          </a:p>
          <a:p>
            <a:pPr marL="0" indent="0">
              <a:buNone/>
            </a:pPr>
            <a:r>
              <a:rPr lang="en-US" dirty="0"/>
              <a:t> </a:t>
            </a:r>
            <a:r>
              <a:rPr lang="en-US" dirty="0" smtClean="0"/>
              <a:t>  merge into single design dimension when we use object oriented </a:t>
            </a:r>
            <a:endParaRPr lang="en-US" dirty="0"/>
          </a:p>
        </p:txBody>
      </p:sp>
    </p:spTree>
    <p:extLst>
      <p:ext uri="{BB962C8B-B14F-4D97-AF65-F5344CB8AC3E}">
        <p14:creationId xmlns:p14="http://schemas.microsoft.com/office/powerpoint/2010/main" val="383975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dirty="0" smtClean="0"/>
              <a:t>System Architecture</a:t>
            </a:r>
            <a:endParaRPr lang="en-US" dirty="0"/>
          </a:p>
        </p:txBody>
      </p:sp>
      <p:sp>
        <p:nvSpPr>
          <p:cNvPr id="3" name="Content Placeholder 2"/>
          <p:cNvSpPr>
            <a:spLocks noGrp="1"/>
          </p:cNvSpPr>
          <p:nvPr>
            <p:ph idx="1"/>
          </p:nvPr>
        </p:nvSpPr>
        <p:spPr>
          <a:xfrm>
            <a:off x="401782" y="1227910"/>
            <a:ext cx="4039875" cy="5228308"/>
          </a:xfrm>
        </p:spPr>
        <p:txBody>
          <a:bodyPr>
            <a:normAutofit fontScale="47500" lnSpcReduction="20000"/>
          </a:bodyPr>
          <a:lstStyle/>
          <a:p>
            <a:r>
              <a:rPr lang="en-US" dirty="0" smtClean="0"/>
              <a:t>Decompose a complex system:</a:t>
            </a:r>
          </a:p>
          <a:p>
            <a:pPr marL="0" indent="0">
              <a:buNone/>
            </a:pPr>
            <a:r>
              <a:rPr lang="en-US" dirty="0"/>
              <a:t> </a:t>
            </a:r>
            <a:r>
              <a:rPr lang="en-US" dirty="0" smtClean="0"/>
              <a:t>    -Partitions (vertical)</a:t>
            </a:r>
          </a:p>
          <a:p>
            <a:pPr marL="0" indent="0">
              <a:buNone/>
            </a:pPr>
            <a:r>
              <a:rPr lang="en-US" dirty="0"/>
              <a:t> </a:t>
            </a:r>
            <a:r>
              <a:rPr lang="en-US" dirty="0" smtClean="0"/>
              <a:t>    -Layers (horizontal)</a:t>
            </a:r>
          </a:p>
          <a:p>
            <a:pPr marL="0" indent="0">
              <a:buNone/>
            </a:pPr>
            <a:endParaRPr lang="en-US" dirty="0"/>
          </a:p>
          <a:p>
            <a:pPr marL="0" indent="0">
              <a:buNone/>
            </a:pPr>
            <a:r>
              <a:rPr lang="en-US" dirty="0"/>
              <a:t> </a:t>
            </a:r>
            <a:r>
              <a:rPr lang="en-US" dirty="0" smtClean="0"/>
              <a:t>  Each layer and partition is  </a:t>
            </a:r>
          </a:p>
          <a:p>
            <a:pPr marL="0" indent="0">
              <a:buNone/>
            </a:pPr>
            <a:r>
              <a:rPr lang="en-US" dirty="0"/>
              <a:t> </a:t>
            </a:r>
            <a:r>
              <a:rPr lang="en-US" dirty="0" smtClean="0"/>
              <a:t>  given specific responsibility</a:t>
            </a:r>
          </a:p>
          <a:p>
            <a:pPr marL="0" indent="0">
              <a:buNone/>
            </a:pPr>
            <a:endParaRPr lang="en-US" dirty="0"/>
          </a:p>
          <a:p>
            <a:r>
              <a:rPr lang="en-US" dirty="0" smtClean="0"/>
              <a:t>Define subsystems/modules as building blocks</a:t>
            </a:r>
          </a:p>
          <a:p>
            <a:pPr marL="0" indent="0">
              <a:buNone/>
            </a:pPr>
            <a:r>
              <a:rPr lang="en-US" dirty="0"/>
              <a:t> </a:t>
            </a:r>
            <a:r>
              <a:rPr lang="en-US" dirty="0" smtClean="0"/>
              <a:t>  -Each module has a specific function to perform </a:t>
            </a:r>
          </a:p>
          <a:p>
            <a:pPr marL="0" indent="0">
              <a:buNone/>
            </a:pPr>
            <a:r>
              <a:rPr lang="en-US" dirty="0"/>
              <a:t> </a:t>
            </a:r>
            <a:r>
              <a:rPr lang="en-US" dirty="0" smtClean="0"/>
              <a:t>   (piece of code)</a:t>
            </a:r>
          </a:p>
          <a:p>
            <a:pPr marL="0" indent="0">
              <a:buNone/>
            </a:pPr>
            <a:r>
              <a:rPr lang="en-US" dirty="0" smtClean="0"/>
              <a:t>   -Modules together may make a subsystem</a:t>
            </a:r>
          </a:p>
          <a:p>
            <a:pPr marL="0" indent="0">
              <a:buNone/>
            </a:pPr>
            <a:r>
              <a:rPr lang="en-US" dirty="0" smtClean="0"/>
              <a:t>   -Multiple such subsystems make up a overall  </a:t>
            </a:r>
          </a:p>
          <a:p>
            <a:pPr marL="0" indent="0">
              <a:buNone/>
            </a:pPr>
            <a:r>
              <a:rPr lang="en-US" dirty="0"/>
              <a:t> </a:t>
            </a:r>
            <a:r>
              <a:rPr lang="en-US" dirty="0" smtClean="0"/>
              <a:t>   system</a:t>
            </a:r>
          </a:p>
          <a:p>
            <a:pPr marL="0" indent="0">
              <a:buNone/>
            </a:pPr>
            <a:r>
              <a:rPr lang="en-US" dirty="0"/>
              <a:t> </a:t>
            </a:r>
            <a:r>
              <a:rPr lang="en-US" dirty="0" smtClean="0"/>
              <a:t>  -subsystem may be representing a partition or </a:t>
            </a:r>
          </a:p>
          <a:p>
            <a:pPr marL="0" indent="0">
              <a:buNone/>
            </a:pPr>
            <a:r>
              <a:rPr lang="en-US" dirty="0"/>
              <a:t> </a:t>
            </a:r>
            <a:r>
              <a:rPr lang="en-US" dirty="0" smtClean="0"/>
              <a:t>    layer</a:t>
            </a:r>
          </a:p>
          <a:p>
            <a:r>
              <a:rPr lang="en-US" dirty="0" smtClean="0"/>
              <a:t>Modules make calls on each other</a:t>
            </a:r>
          </a:p>
          <a:p>
            <a:pPr marL="0" indent="0">
              <a:buNone/>
            </a:pPr>
            <a:r>
              <a:rPr lang="en-US" dirty="0"/>
              <a:t> </a:t>
            </a:r>
            <a:r>
              <a:rPr lang="en-US" dirty="0" smtClean="0"/>
              <a:t>    - Pass data, obtain </a:t>
            </a:r>
            <a:r>
              <a:rPr lang="en-US" dirty="0" err="1" smtClean="0"/>
              <a:t>reults</a:t>
            </a:r>
            <a:endParaRPr lang="en-US" dirty="0" smtClean="0"/>
          </a:p>
          <a:p>
            <a:pPr marL="0" indent="0">
              <a:buNone/>
            </a:pPr>
            <a:endParaRPr lang="en-US" dirty="0" smtClean="0"/>
          </a:p>
          <a:p>
            <a:pPr marL="0" indent="0">
              <a:buNone/>
            </a:pPr>
            <a:r>
              <a:rPr lang="en-US" dirty="0"/>
              <a:t> </a:t>
            </a:r>
          </a:p>
        </p:txBody>
      </p:sp>
      <p:grpSp>
        <p:nvGrpSpPr>
          <p:cNvPr id="20" name="Group 19"/>
          <p:cNvGrpSpPr/>
          <p:nvPr/>
        </p:nvGrpSpPr>
        <p:grpSpPr>
          <a:xfrm>
            <a:off x="4693920" y="1814057"/>
            <a:ext cx="2829098" cy="4766938"/>
            <a:chOff x="2682239" y="2629984"/>
            <a:chExt cx="2621278" cy="4766938"/>
          </a:xfrm>
        </p:grpSpPr>
        <p:sp>
          <p:nvSpPr>
            <p:cNvPr id="5" name="Rectangle 4"/>
            <p:cNvSpPr/>
            <p:nvPr/>
          </p:nvSpPr>
          <p:spPr>
            <a:xfrm>
              <a:off x="2690946" y="2629984"/>
              <a:ext cx="2612571" cy="1132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Presentation</a:t>
              </a:r>
              <a:endParaRPr lang="en-US" sz="3200" dirty="0"/>
            </a:p>
          </p:txBody>
        </p:sp>
        <p:sp>
          <p:nvSpPr>
            <p:cNvPr id="6" name="Rectangle 5"/>
            <p:cNvSpPr/>
            <p:nvPr/>
          </p:nvSpPr>
          <p:spPr>
            <a:xfrm>
              <a:off x="2690945" y="3772995"/>
              <a:ext cx="2612571" cy="11299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2682239" y="4902922"/>
              <a:ext cx="2612571" cy="1254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82239" y="6169015"/>
              <a:ext cx="2612571" cy="1227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Physical layer</a:t>
              </a:r>
              <a:endParaRPr lang="en-US" sz="3200" dirty="0"/>
            </a:p>
          </p:txBody>
        </p:sp>
        <p:cxnSp>
          <p:nvCxnSpPr>
            <p:cNvPr id="10" name="Straight Arrow Connector 9"/>
            <p:cNvCxnSpPr/>
            <p:nvPr/>
          </p:nvCxnSpPr>
          <p:spPr>
            <a:xfrm flipH="1">
              <a:off x="3444576" y="5753686"/>
              <a:ext cx="2009" cy="7353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01663" y="5810291"/>
              <a:ext cx="14066" cy="7174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7729538" y="1702191"/>
            <a:ext cx="4157661" cy="1139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Data Display</a:t>
            </a:r>
            <a:endParaRPr lang="en-US" sz="3200" dirty="0">
              <a:solidFill>
                <a:schemeClr val="tx1"/>
              </a:solidFill>
            </a:endParaRPr>
          </a:p>
        </p:txBody>
      </p:sp>
      <p:sp>
        <p:nvSpPr>
          <p:cNvPr id="22" name="Rectangle 21"/>
          <p:cNvSpPr/>
          <p:nvPr/>
        </p:nvSpPr>
        <p:spPr>
          <a:xfrm>
            <a:off x="7729538" y="2841674"/>
            <a:ext cx="4157662" cy="11629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Text Data      Image Data</a:t>
            </a:r>
            <a:endParaRPr lang="en-US" sz="3200" dirty="0">
              <a:solidFill>
                <a:schemeClr val="tx1"/>
              </a:solidFill>
            </a:endParaRPr>
          </a:p>
        </p:txBody>
      </p:sp>
      <p:sp>
        <p:nvSpPr>
          <p:cNvPr id="23" name="Rectangle 22"/>
          <p:cNvSpPr/>
          <p:nvPr/>
        </p:nvSpPr>
        <p:spPr>
          <a:xfrm>
            <a:off x="7729538" y="4004602"/>
            <a:ext cx="4157662" cy="1139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Storage</a:t>
            </a:r>
          </a:p>
        </p:txBody>
      </p:sp>
      <p:cxnSp>
        <p:nvCxnSpPr>
          <p:cNvPr id="25" name="Straight Connector 24"/>
          <p:cNvCxnSpPr>
            <a:stCxn id="22" idx="0"/>
          </p:cNvCxnSpPr>
          <p:nvPr/>
        </p:nvCxnSpPr>
        <p:spPr>
          <a:xfrm>
            <a:off x="9808369" y="2841674"/>
            <a:ext cx="7144" cy="11629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331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269"/>
          </a:xfrm>
        </p:spPr>
        <p:txBody>
          <a:bodyPr>
            <a:normAutofit fontScale="90000"/>
          </a:bodyPr>
          <a:lstStyle/>
          <a:p>
            <a:r>
              <a:rPr lang="en-US" dirty="0" smtClean="0"/>
              <a:t>System Architecture</a:t>
            </a:r>
            <a:endParaRPr lang="en-US" dirty="0"/>
          </a:p>
        </p:txBody>
      </p:sp>
      <p:sp>
        <p:nvSpPr>
          <p:cNvPr id="3" name="Content Placeholder 2"/>
          <p:cNvSpPr>
            <a:spLocks noGrp="1"/>
          </p:cNvSpPr>
          <p:nvPr>
            <p:ph idx="1"/>
          </p:nvPr>
        </p:nvSpPr>
        <p:spPr>
          <a:xfrm>
            <a:off x="838199" y="973394"/>
            <a:ext cx="11019503" cy="5203569"/>
          </a:xfrm>
        </p:spPr>
        <p:txBody>
          <a:bodyPr/>
          <a:lstStyle/>
          <a:p>
            <a:r>
              <a:rPr lang="en-US" dirty="0" smtClean="0"/>
              <a:t>Maximize module independence and minimize module interdependence (from maintenance point of view and complex system)</a:t>
            </a:r>
          </a:p>
          <a:p>
            <a:pPr marL="0" indent="0">
              <a:buNone/>
            </a:pPr>
            <a:r>
              <a:rPr lang="en-US" dirty="0"/>
              <a:t> </a:t>
            </a:r>
            <a:r>
              <a:rPr lang="en-US" dirty="0" smtClean="0"/>
              <a:t>  - Cohesion and coupling characteristics</a:t>
            </a:r>
          </a:p>
          <a:p>
            <a:pPr marL="0" indent="0">
              <a:buNone/>
            </a:pPr>
            <a:r>
              <a:rPr lang="en-US" dirty="0"/>
              <a:t> </a:t>
            </a:r>
            <a:r>
              <a:rPr lang="en-US" dirty="0" smtClean="0"/>
              <a:t>  - Essential for maintenance (a module can be replaced with an equivalent </a:t>
            </a:r>
          </a:p>
          <a:p>
            <a:pPr marL="0" indent="0">
              <a:buNone/>
            </a:pPr>
            <a:r>
              <a:rPr lang="en-US" dirty="0"/>
              <a:t> </a:t>
            </a:r>
            <a:r>
              <a:rPr lang="en-US" dirty="0" smtClean="0"/>
              <a:t>     module without disturbing overall functioning)</a:t>
            </a:r>
          </a:p>
          <a:p>
            <a:pPr marL="0" indent="0">
              <a:buNone/>
            </a:pPr>
            <a:r>
              <a:rPr lang="en-US" dirty="0"/>
              <a:t> </a:t>
            </a:r>
          </a:p>
        </p:txBody>
      </p:sp>
    </p:spTree>
    <p:extLst>
      <p:ext uri="{BB962C8B-B14F-4D97-AF65-F5344CB8AC3E}">
        <p14:creationId xmlns:p14="http://schemas.microsoft.com/office/powerpoint/2010/main" val="371137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Chart Notation</a:t>
            </a:r>
            <a:endParaRPr lang="en-US" dirty="0"/>
          </a:p>
        </p:txBody>
      </p:sp>
      <p:sp>
        <p:nvSpPr>
          <p:cNvPr id="3" name="Content Placeholder 2"/>
          <p:cNvSpPr>
            <a:spLocks noGrp="1"/>
          </p:cNvSpPr>
          <p:nvPr>
            <p:ph idx="1"/>
          </p:nvPr>
        </p:nvSpPr>
        <p:spPr/>
        <p:txBody>
          <a:bodyPr/>
          <a:lstStyle/>
          <a:p>
            <a:r>
              <a:rPr lang="en-US" dirty="0" smtClean="0"/>
              <a:t>Software Architecture can be defined in terms of modules and their interactions can be captured through a Diagram Notation tool called Structure Chart</a:t>
            </a:r>
          </a:p>
          <a:p>
            <a:r>
              <a:rPr lang="en-US" dirty="0" smtClean="0"/>
              <a:t>Used in functional methodology to depict modules and their calling relationships</a:t>
            </a:r>
          </a:p>
          <a:p>
            <a:r>
              <a:rPr lang="en-US" dirty="0" smtClean="0"/>
              <a:t>Techniques are available to go from DFD to structure charts</a:t>
            </a:r>
          </a:p>
          <a:p>
            <a:r>
              <a:rPr lang="en-US" dirty="0" smtClean="0"/>
              <a:t>Hierarchical structure: module at level </a:t>
            </a:r>
            <a:r>
              <a:rPr lang="en-US" i="1" dirty="0" err="1" smtClean="0"/>
              <a:t>i</a:t>
            </a:r>
            <a:r>
              <a:rPr lang="en-US" dirty="0" smtClean="0"/>
              <a:t> calls modules at level </a:t>
            </a:r>
            <a:r>
              <a:rPr lang="en-US" i="1" dirty="0" smtClean="0"/>
              <a:t>i</a:t>
            </a:r>
            <a:r>
              <a:rPr lang="en-US" dirty="0" smtClean="0"/>
              <a:t>+1; control flow not shown</a:t>
            </a:r>
            <a:endParaRPr lang="en-US" dirty="0"/>
          </a:p>
        </p:txBody>
      </p:sp>
    </p:spTree>
    <p:extLst>
      <p:ext uri="{BB962C8B-B14F-4D97-AF65-F5344CB8AC3E}">
        <p14:creationId xmlns:p14="http://schemas.microsoft.com/office/powerpoint/2010/main" val="275010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2727" y="471948"/>
            <a:ext cx="2036618" cy="1176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Task 1</a:t>
            </a:r>
            <a:endParaRPr lang="en-US" sz="3200" dirty="0"/>
          </a:p>
        </p:txBody>
      </p:sp>
      <p:sp>
        <p:nvSpPr>
          <p:cNvPr id="5" name="Rectangle 4"/>
          <p:cNvSpPr/>
          <p:nvPr/>
        </p:nvSpPr>
        <p:spPr>
          <a:xfrm>
            <a:off x="2268730" y="3233014"/>
            <a:ext cx="2036618" cy="11751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Get input</a:t>
            </a:r>
            <a:endParaRPr lang="en-US" sz="3200" dirty="0"/>
          </a:p>
        </p:txBody>
      </p:sp>
      <p:sp>
        <p:nvSpPr>
          <p:cNvPr id="6" name="Rectangle 5"/>
          <p:cNvSpPr/>
          <p:nvPr/>
        </p:nvSpPr>
        <p:spPr>
          <a:xfrm>
            <a:off x="4849092" y="3219379"/>
            <a:ext cx="2036618" cy="11887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Processing</a:t>
            </a:r>
            <a:endParaRPr lang="en-US" sz="3200" dirty="0"/>
          </a:p>
        </p:txBody>
      </p:sp>
      <p:sp>
        <p:nvSpPr>
          <p:cNvPr id="7" name="Rectangle 6"/>
          <p:cNvSpPr/>
          <p:nvPr/>
        </p:nvSpPr>
        <p:spPr>
          <a:xfrm>
            <a:off x="7430514" y="3219371"/>
            <a:ext cx="2036618" cy="1188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Produce</a:t>
            </a:r>
            <a:r>
              <a:rPr lang="en-US" dirty="0" smtClean="0"/>
              <a:t> </a:t>
            </a:r>
            <a:r>
              <a:rPr lang="en-US" sz="3200" dirty="0" smtClean="0"/>
              <a:t>results</a:t>
            </a:r>
            <a:endParaRPr lang="en-US" sz="3200" dirty="0"/>
          </a:p>
        </p:txBody>
      </p:sp>
      <p:cxnSp>
        <p:nvCxnSpPr>
          <p:cNvPr id="9" name="Straight Connector 8"/>
          <p:cNvCxnSpPr>
            <a:stCxn id="4" idx="2"/>
            <a:endCxn id="5" idx="0"/>
          </p:cNvCxnSpPr>
          <p:nvPr/>
        </p:nvCxnSpPr>
        <p:spPr>
          <a:xfrm flipH="1">
            <a:off x="3287039" y="1648691"/>
            <a:ext cx="2233997" cy="158432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2"/>
            <a:endCxn id="6" idx="0"/>
          </p:cNvCxnSpPr>
          <p:nvPr/>
        </p:nvCxnSpPr>
        <p:spPr>
          <a:xfrm>
            <a:off x="5521036" y="1648691"/>
            <a:ext cx="346365" cy="15706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2"/>
            <a:endCxn id="7" idx="0"/>
          </p:cNvCxnSpPr>
          <p:nvPr/>
        </p:nvCxnSpPr>
        <p:spPr>
          <a:xfrm>
            <a:off x="5521036" y="1648691"/>
            <a:ext cx="2927787" cy="157068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9716515" y="863722"/>
            <a:ext cx="1731815" cy="584775"/>
          </a:xfrm>
          <a:prstGeom prst="rect">
            <a:avLst/>
          </a:prstGeom>
          <a:noFill/>
        </p:spPr>
        <p:txBody>
          <a:bodyPr wrap="square" rtlCol="0">
            <a:spAutoFit/>
          </a:bodyPr>
          <a:lstStyle/>
          <a:p>
            <a:r>
              <a:rPr lang="en-US" sz="3200" dirty="0" smtClean="0"/>
              <a:t>Level 1</a:t>
            </a:r>
            <a:endParaRPr lang="en-US" sz="3200" dirty="0"/>
          </a:p>
        </p:txBody>
      </p:sp>
      <p:sp>
        <p:nvSpPr>
          <p:cNvPr id="15" name="TextBox 14"/>
          <p:cNvSpPr txBox="1"/>
          <p:nvPr/>
        </p:nvSpPr>
        <p:spPr>
          <a:xfrm>
            <a:off x="9847384" y="3342619"/>
            <a:ext cx="1600946" cy="584775"/>
          </a:xfrm>
          <a:prstGeom prst="rect">
            <a:avLst/>
          </a:prstGeom>
          <a:noFill/>
        </p:spPr>
        <p:txBody>
          <a:bodyPr wrap="square" rtlCol="0">
            <a:spAutoFit/>
          </a:bodyPr>
          <a:lstStyle/>
          <a:p>
            <a:r>
              <a:rPr lang="en-US" sz="3200" dirty="0" smtClean="0"/>
              <a:t>Level 2</a:t>
            </a:r>
            <a:endParaRPr lang="en-US" sz="3200" dirty="0"/>
          </a:p>
        </p:txBody>
      </p:sp>
      <p:cxnSp>
        <p:nvCxnSpPr>
          <p:cNvPr id="17" name="Straight Arrow Connector 16"/>
          <p:cNvCxnSpPr/>
          <p:nvPr/>
        </p:nvCxnSpPr>
        <p:spPr>
          <a:xfrm flipV="1">
            <a:off x="3568394" y="2157688"/>
            <a:ext cx="865906" cy="60853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466678" y="2143838"/>
            <a:ext cx="124698" cy="7087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97546" y="2101416"/>
            <a:ext cx="195291" cy="751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759752" y="1969915"/>
            <a:ext cx="963411" cy="57179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20297" y="1956939"/>
            <a:ext cx="717453"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x</a:t>
            </a:r>
            <a:endParaRPr lang="en-US" sz="3200" dirty="0">
              <a:latin typeface="Arial" panose="020B0604020202020204" pitchFamily="34" charset="0"/>
              <a:cs typeface="Arial" panose="020B0604020202020204" pitchFamily="34" charset="0"/>
            </a:endParaRPr>
          </a:p>
        </p:txBody>
      </p:sp>
      <p:sp>
        <p:nvSpPr>
          <p:cNvPr id="30" name="TextBox 29"/>
          <p:cNvSpPr txBox="1"/>
          <p:nvPr/>
        </p:nvSpPr>
        <p:spPr>
          <a:xfrm>
            <a:off x="5886539" y="2151859"/>
            <a:ext cx="717453"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x</a:t>
            </a:r>
            <a:endParaRPr lang="en-US" sz="3200" dirty="0">
              <a:latin typeface="Arial" panose="020B0604020202020204" pitchFamily="34" charset="0"/>
              <a:cs typeface="Arial" panose="020B0604020202020204" pitchFamily="34" charset="0"/>
            </a:endParaRPr>
          </a:p>
        </p:txBody>
      </p:sp>
      <p:sp>
        <p:nvSpPr>
          <p:cNvPr id="34" name="TextBox 33"/>
          <p:cNvSpPr txBox="1"/>
          <p:nvPr/>
        </p:nvSpPr>
        <p:spPr>
          <a:xfrm>
            <a:off x="5162921" y="2218967"/>
            <a:ext cx="717453"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y</a:t>
            </a:r>
          </a:p>
        </p:txBody>
      </p:sp>
      <p:sp>
        <p:nvSpPr>
          <p:cNvPr id="36" name="TextBox 35"/>
          <p:cNvSpPr txBox="1"/>
          <p:nvPr/>
        </p:nvSpPr>
        <p:spPr>
          <a:xfrm>
            <a:off x="7172390" y="1682614"/>
            <a:ext cx="717453"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y</a:t>
            </a:r>
          </a:p>
        </p:txBody>
      </p:sp>
      <p:sp>
        <p:nvSpPr>
          <p:cNvPr id="37" name="TextBox 36"/>
          <p:cNvSpPr txBox="1"/>
          <p:nvPr/>
        </p:nvSpPr>
        <p:spPr>
          <a:xfrm>
            <a:off x="560439" y="4632671"/>
            <a:ext cx="4264454" cy="523220"/>
          </a:xfrm>
          <a:prstGeom prst="rect">
            <a:avLst/>
          </a:prstGeom>
          <a:noFill/>
        </p:spPr>
        <p:txBody>
          <a:bodyPr wrap="square" rtlCol="0">
            <a:spAutoFit/>
          </a:bodyPr>
          <a:lstStyle/>
          <a:p>
            <a:r>
              <a:rPr lang="en-US" sz="2800" b="1" dirty="0" smtClean="0"/>
              <a:t>X</a:t>
            </a:r>
            <a:r>
              <a:rPr lang="en-US" sz="2800" dirty="0" smtClean="0"/>
              <a:t>: data item</a:t>
            </a:r>
            <a:endParaRPr lang="en-US" sz="2800" dirty="0"/>
          </a:p>
        </p:txBody>
      </p:sp>
      <p:sp>
        <p:nvSpPr>
          <p:cNvPr id="38" name="TextBox 37"/>
          <p:cNvSpPr txBox="1"/>
          <p:nvPr/>
        </p:nvSpPr>
        <p:spPr>
          <a:xfrm>
            <a:off x="560439" y="5131125"/>
            <a:ext cx="11356258"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2800" b="1" dirty="0" smtClean="0"/>
              <a:t>Lines</a:t>
            </a:r>
            <a:r>
              <a:rPr lang="en-US" sz="2800" dirty="0" smtClean="0"/>
              <a:t> representing the calls that the module Task1 makes to Get input/Processing/Produce results in order to perform its own job </a:t>
            </a:r>
          </a:p>
          <a:p>
            <a:pPr marL="285750" indent="-285750">
              <a:buFont typeface="Arial" panose="020B0604020202020204" pitchFamily="34" charset="0"/>
              <a:buChar char="•"/>
            </a:pPr>
            <a:r>
              <a:rPr lang="en-US" sz="2800" dirty="0" smtClean="0"/>
              <a:t>Modules on level 2 can be decomposed further </a:t>
            </a:r>
          </a:p>
          <a:p>
            <a:endParaRPr lang="en-US" sz="2800" dirty="0"/>
          </a:p>
        </p:txBody>
      </p:sp>
    </p:spTree>
    <p:extLst>
      <p:ext uri="{BB962C8B-B14F-4D97-AF65-F5344CB8AC3E}">
        <p14:creationId xmlns:p14="http://schemas.microsoft.com/office/powerpoint/2010/main" val="158045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Chart …</a:t>
            </a:r>
            <a:endParaRPr lang="en-US" dirty="0"/>
          </a:p>
        </p:txBody>
      </p:sp>
      <p:sp>
        <p:nvSpPr>
          <p:cNvPr id="3" name="Content Placeholder 2"/>
          <p:cNvSpPr>
            <a:spLocks noGrp="1"/>
          </p:cNvSpPr>
          <p:nvPr>
            <p:ph idx="1"/>
          </p:nvPr>
        </p:nvSpPr>
        <p:spPr>
          <a:xfrm>
            <a:off x="838200" y="1297858"/>
            <a:ext cx="10515600" cy="3834581"/>
          </a:xfrm>
        </p:spPr>
        <p:txBody>
          <a:bodyPr/>
          <a:lstStyle/>
          <a:p>
            <a:r>
              <a:rPr lang="en-US" sz="3600" dirty="0" smtClean="0"/>
              <a:t>Modules at higher levels generally do coordination and control; modules at lower levels do i/o and computations</a:t>
            </a:r>
          </a:p>
          <a:p>
            <a:r>
              <a:rPr lang="en-US" sz="3600" dirty="0" smtClean="0"/>
              <a:t>Structure chart may show important data passing between modules, and also show main iterations and decision-making without much details</a:t>
            </a:r>
          </a:p>
          <a:p>
            <a:pPr marL="0" indent="0">
              <a:buNone/>
            </a:pPr>
            <a:endParaRPr lang="en-US" dirty="0" smtClean="0"/>
          </a:p>
          <a:p>
            <a:endParaRPr lang="en-US" dirty="0"/>
          </a:p>
        </p:txBody>
      </p:sp>
    </p:spTree>
    <p:extLst>
      <p:ext uri="{BB962C8B-B14F-4D97-AF65-F5344CB8AC3E}">
        <p14:creationId xmlns:p14="http://schemas.microsoft.com/office/powerpoint/2010/main" val="2949763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364401" y="989640"/>
            <a:ext cx="6537212" cy="2224401"/>
            <a:chOff x="2753644" y="595745"/>
            <a:chExt cx="6537212" cy="2224401"/>
          </a:xfrm>
        </p:grpSpPr>
        <p:sp>
          <p:nvSpPr>
            <p:cNvPr id="4" name="Rectangle 3"/>
            <p:cNvSpPr/>
            <p:nvPr/>
          </p:nvSpPr>
          <p:spPr>
            <a:xfrm>
              <a:off x="5119357" y="595745"/>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5" name="Rectangle 4"/>
            <p:cNvSpPr/>
            <p:nvPr/>
          </p:nvSpPr>
          <p:spPr>
            <a:xfrm>
              <a:off x="2753644" y="2168982"/>
              <a:ext cx="1801091" cy="651164"/>
            </a:xfrm>
            <a:prstGeom prst="rect">
              <a:avLst/>
            </a:prstGeom>
            <a:solidFill>
              <a:schemeClr val="bg1"/>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6" name="Rectangle 5"/>
            <p:cNvSpPr/>
            <p:nvPr/>
          </p:nvSpPr>
          <p:spPr>
            <a:xfrm>
              <a:off x="5100604" y="2166641"/>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7" name="Rectangle 6"/>
            <p:cNvSpPr/>
            <p:nvPr/>
          </p:nvSpPr>
          <p:spPr>
            <a:xfrm>
              <a:off x="7489765" y="2164293"/>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9" name="Straight Connector 8"/>
            <p:cNvCxnSpPr>
              <a:endCxn id="5" idx="0"/>
            </p:cNvCxnSpPr>
            <p:nvPr/>
          </p:nvCxnSpPr>
          <p:spPr>
            <a:xfrm flipH="1">
              <a:off x="3654190" y="1244561"/>
              <a:ext cx="1858266" cy="9244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flipH="1">
              <a:off x="6001150" y="1246909"/>
              <a:ext cx="18753" cy="9197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0"/>
            </p:cNvCxnSpPr>
            <p:nvPr/>
          </p:nvCxnSpPr>
          <p:spPr>
            <a:xfrm>
              <a:off x="6161649" y="1244561"/>
              <a:ext cx="2228662" cy="9197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5781822" y="1280160"/>
              <a:ext cx="1012873" cy="380091"/>
            </a:xfrm>
            <a:custGeom>
              <a:avLst/>
              <a:gdLst>
                <a:gd name="connsiteX0" fmla="*/ 0 w 1012873"/>
                <a:gd name="connsiteY0" fmla="*/ 0 h 380091"/>
                <a:gd name="connsiteX1" fmla="*/ 309489 w 1012873"/>
                <a:gd name="connsiteY1" fmla="*/ 351692 h 380091"/>
                <a:gd name="connsiteX2" fmla="*/ 844061 w 1012873"/>
                <a:gd name="connsiteY2" fmla="*/ 323557 h 380091"/>
                <a:gd name="connsiteX3" fmla="*/ 1012873 w 1012873"/>
                <a:gd name="connsiteY3" fmla="*/ 42203 h 380091"/>
              </a:gdLst>
              <a:ahLst/>
              <a:cxnLst>
                <a:cxn ang="0">
                  <a:pos x="connsiteX0" y="connsiteY0"/>
                </a:cxn>
                <a:cxn ang="0">
                  <a:pos x="connsiteX1" y="connsiteY1"/>
                </a:cxn>
                <a:cxn ang="0">
                  <a:pos x="connsiteX2" y="connsiteY2"/>
                </a:cxn>
                <a:cxn ang="0">
                  <a:pos x="connsiteX3" y="connsiteY3"/>
                </a:cxn>
              </a:cxnLst>
              <a:rect l="l" t="t" r="r" b="b"/>
              <a:pathLst>
                <a:path w="1012873" h="380091">
                  <a:moveTo>
                    <a:pt x="0" y="0"/>
                  </a:moveTo>
                  <a:cubicBezTo>
                    <a:pt x="84406" y="148883"/>
                    <a:pt x="168812" y="297766"/>
                    <a:pt x="309489" y="351692"/>
                  </a:cubicBezTo>
                  <a:cubicBezTo>
                    <a:pt x="450166" y="405618"/>
                    <a:pt x="726830" y="375138"/>
                    <a:pt x="844061" y="323557"/>
                  </a:cubicBezTo>
                  <a:cubicBezTo>
                    <a:pt x="961292" y="271976"/>
                    <a:pt x="987082" y="157089"/>
                    <a:pt x="1012873" y="42203"/>
                  </a:cubicBezTo>
                </a:path>
              </a:pathLst>
            </a:custGeom>
            <a:noFill/>
            <a:ln w="317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759655" y="984738"/>
            <a:ext cx="1993989" cy="369332"/>
          </a:xfrm>
          <a:prstGeom prst="rect">
            <a:avLst/>
          </a:prstGeom>
          <a:noFill/>
        </p:spPr>
        <p:txBody>
          <a:bodyPr wrap="square" rtlCol="0">
            <a:spAutoFit/>
          </a:bodyPr>
          <a:lstStyle/>
          <a:p>
            <a:r>
              <a:rPr lang="en-US" dirty="0" smtClean="0"/>
              <a:t>Iteration</a:t>
            </a:r>
            <a:endParaRPr lang="en-US" dirty="0"/>
          </a:p>
        </p:txBody>
      </p:sp>
      <p:sp>
        <p:nvSpPr>
          <p:cNvPr id="64" name="TextBox 63"/>
          <p:cNvSpPr txBox="1"/>
          <p:nvPr/>
        </p:nvSpPr>
        <p:spPr>
          <a:xfrm>
            <a:off x="759655" y="3967089"/>
            <a:ext cx="1505243" cy="369332"/>
          </a:xfrm>
          <a:prstGeom prst="rect">
            <a:avLst/>
          </a:prstGeom>
          <a:noFill/>
        </p:spPr>
        <p:txBody>
          <a:bodyPr wrap="square" rtlCol="0">
            <a:spAutoFit/>
          </a:bodyPr>
          <a:lstStyle/>
          <a:p>
            <a:r>
              <a:rPr lang="en-US" dirty="0" smtClean="0"/>
              <a:t>Decision</a:t>
            </a:r>
            <a:endParaRPr lang="en-US" dirty="0"/>
          </a:p>
        </p:txBody>
      </p:sp>
      <p:grpSp>
        <p:nvGrpSpPr>
          <p:cNvPr id="84" name="Group 83"/>
          <p:cNvGrpSpPr/>
          <p:nvPr/>
        </p:nvGrpSpPr>
        <p:grpSpPr>
          <a:xfrm>
            <a:off x="204403" y="4207946"/>
            <a:ext cx="6537212" cy="2238469"/>
            <a:chOff x="2906044" y="4152526"/>
            <a:chExt cx="6537212" cy="2238469"/>
          </a:xfrm>
        </p:grpSpPr>
        <p:sp>
          <p:nvSpPr>
            <p:cNvPr id="67" name="Rectangle 66"/>
            <p:cNvSpPr/>
            <p:nvPr/>
          </p:nvSpPr>
          <p:spPr>
            <a:xfrm>
              <a:off x="5524977" y="4152526"/>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68" name="Rectangle 67"/>
            <p:cNvSpPr/>
            <p:nvPr/>
          </p:nvSpPr>
          <p:spPr>
            <a:xfrm>
              <a:off x="2906044" y="5739831"/>
              <a:ext cx="1801091" cy="651164"/>
            </a:xfrm>
            <a:prstGeom prst="rect">
              <a:avLst/>
            </a:prstGeom>
            <a:solidFill>
              <a:schemeClr val="bg1"/>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69" name="Rectangle 68"/>
            <p:cNvSpPr/>
            <p:nvPr/>
          </p:nvSpPr>
          <p:spPr>
            <a:xfrm>
              <a:off x="5253004" y="5737490"/>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70" name="Rectangle 69"/>
            <p:cNvSpPr/>
            <p:nvPr/>
          </p:nvSpPr>
          <p:spPr>
            <a:xfrm>
              <a:off x="7642165" y="5735142"/>
              <a:ext cx="1801091" cy="651164"/>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71" name="Straight Connector 70"/>
            <p:cNvCxnSpPr>
              <a:stCxn id="67" idx="2"/>
              <a:endCxn id="68" idx="0"/>
            </p:cNvCxnSpPr>
            <p:nvPr/>
          </p:nvCxnSpPr>
          <p:spPr>
            <a:xfrm flipH="1">
              <a:off x="3806590" y="4803690"/>
              <a:ext cx="2618933" cy="9361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1"/>
              <a:endCxn id="69" idx="0"/>
            </p:cNvCxnSpPr>
            <p:nvPr/>
          </p:nvCxnSpPr>
          <p:spPr>
            <a:xfrm flipH="1">
              <a:off x="6153550" y="4808374"/>
              <a:ext cx="687038" cy="9291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5" idx="3"/>
              <a:endCxn id="70" idx="0"/>
            </p:cNvCxnSpPr>
            <p:nvPr/>
          </p:nvCxnSpPr>
          <p:spPr>
            <a:xfrm>
              <a:off x="7071850" y="4808374"/>
              <a:ext cx="1470861" cy="9267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Diamond 74"/>
            <p:cNvSpPr/>
            <p:nvPr/>
          </p:nvSpPr>
          <p:spPr>
            <a:xfrm>
              <a:off x="6840588" y="4604392"/>
              <a:ext cx="231262" cy="407963"/>
            </a:xfrm>
            <a:prstGeom prst="diamond">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p:cNvSpPr txBox="1"/>
          <p:nvPr/>
        </p:nvSpPr>
        <p:spPr>
          <a:xfrm>
            <a:off x="6425523" y="526863"/>
            <a:ext cx="540268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Module A calls C and D module repeatedly, however, the details of how often the iteration would be done are not given on the structure chart</a:t>
            </a:r>
          </a:p>
          <a:p>
            <a:pPr marL="285750" indent="-285750">
              <a:buFont typeface="Arial" panose="020B0604020202020204" pitchFamily="34" charset="0"/>
              <a:buChar char="•"/>
            </a:pPr>
            <a:r>
              <a:rPr lang="en-US" dirty="0" smtClean="0"/>
              <a:t>It only shows a such a iteration or decision exists in the software</a:t>
            </a:r>
            <a:endParaRPr lang="en-US" dirty="0"/>
          </a:p>
        </p:txBody>
      </p:sp>
    </p:spTree>
    <p:extLst>
      <p:ext uri="{BB962C8B-B14F-4D97-AF65-F5344CB8AC3E}">
        <p14:creationId xmlns:p14="http://schemas.microsoft.com/office/powerpoint/2010/main" val="3772695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Approach</a:t>
            </a:r>
            <a:endParaRPr lang="en-US" dirty="0"/>
          </a:p>
        </p:txBody>
      </p:sp>
      <p:sp>
        <p:nvSpPr>
          <p:cNvPr id="3" name="Content Placeholder 2"/>
          <p:cNvSpPr>
            <a:spLocks noGrp="1"/>
          </p:cNvSpPr>
          <p:nvPr>
            <p:ph idx="1"/>
          </p:nvPr>
        </p:nvSpPr>
        <p:spPr/>
        <p:txBody>
          <a:bodyPr/>
          <a:lstStyle/>
          <a:p>
            <a:r>
              <a:rPr lang="en-US" dirty="0" smtClean="0"/>
              <a:t>Design consists of classes</a:t>
            </a:r>
          </a:p>
          <a:p>
            <a:pPr marL="0" indent="0">
              <a:buNone/>
            </a:pPr>
            <a:r>
              <a:rPr lang="en-US" dirty="0" smtClean="0"/>
              <a:t>   -Have structure (properties)</a:t>
            </a:r>
          </a:p>
          <a:p>
            <a:pPr marL="0" indent="0">
              <a:buNone/>
            </a:pPr>
            <a:r>
              <a:rPr lang="en-US" dirty="0"/>
              <a:t> </a:t>
            </a:r>
            <a:r>
              <a:rPr lang="en-US" dirty="0" smtClean="0"/>
              <a:t>  -Have behavior (methods/operations)</a:t>
            </a:r>
          </a:p>
          <a:p>
            <a:pPr marL="0" indent="0">
              <a:buNone/>
            </a:pPr>
            <a:r>
              <a:rPr lang="en-US" dirty="0"/>
              <a:t> </a:t>
            </a:r>
            <a:r>
              <a:rPr lang="en-US" dirty="0" smtClean="0"/>
              <a:t>  -Inheritance major feature in OO for re-use</a:t>
            </a:r>
          </a:p>
          <a:p>
            <a:r>
              <a:rPr lang="en-US" dirty="0"/>
              <a:t>D</a:t>
            </a:r>
            <a:r>
              <a:rPr lang="en-US" dirty="0" smtClean="0"/>
              <a:t>ata and executable functions associated with the class (these are called structure and behavior for the class) </a:t>
            </a:r>
          </a:p>
          <a:p>
            <a:pPr algn="just"/>
            <a:r>
              <a:rPr lang="en-US" dirty="0" smtClean="0"/>
              <a:t>This is a paradigm that combines data and processing together on a single dimension and identifies classes which have structural properties and behavioral methods defined for them</a:t>
            </a:r>
            <a:endParaRPr lang="en-US" dirty="0"/>
          </a:p>
        </p:txBody>
      </p:sp>
    </p:spTree>
    <p:extLst>
      <p:ext uri="{BB962C8B-B14F-4D97-AF65-F5344CB8AC3E}">
        <p14:creationId xmlns:p14="http://schemas.microsoft.com/office/powerpoint/2010/main" val="1332313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Approach</a:t>
            </a:r>
            <a:endParaRPr lang="en-US" dirty="0"/>
          </a:p>
        </p:txBody>
      </p:sp>
      <p:sp>
        <p:nvSpPr>
          <p:cNvPr id="3" name="Content Placeholder 2"/>
          <p:cNvSpPr>
            <a:spLocks noGrp="1"/>
          </p:cNvSpPr>
          <p:nvPr>
            <p:ph idx="1"/>
          </p:nvPr>
        </p:nvSpPr>
        <p:spPr>
          <a:xfrm>
            <a:off x="838200" y="1825625"/>
            <a:ext cx="10515600" cy="2333420"/>
          </a:xfrm>
        </p:spPr>
        <p:txBody>
          <a:bodyPr>
            <a:normAutofit fontScale="92500" lnSpcReduction="20000"/>
          </a:bodyPr>
          <a:lstStyle/>
          <a:p>
            <a:r>
              <a:rPr lang="en-US" dirty="0" smtClean="0"/>
              <a:t>Class diagrams show static structure of the system</a:t>
            </a:r>
          </a:p>
          <a:p>
            <a:r>
              <a:rPr lang="en-US" dirty="0" smtClean="0"/>
              <a:t>Interaction diagrams are used to capture dynamic behavior of classes and objects</a:t>
            </a:r>
          </a:p>
          <a:p>
            <a:r>
              <a:rPr lang="en-US" dirty="0" smtClean="0"/>
              <a:t>Large systems decomposed into packages</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733327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61" y="-352169"/>
            <a:ext cx="10515600" cy="1325563"/>
          </a:xfrm>
        </p:spPr>
        <p:txBody>
          <a:bodyPr/>
          <a:lstStyle/>
          <a:p>
            <a:r>
              <a:rPr lang="en-US" dirty="0" smtClean="0"/>
              <a:t>Design Document Format</a:t>
            </a:r>
            <a:endParaRPr lang="en-US" dirty="0"/>
          </a:p>
        </p:txBody>
      </p:sp>
      <p:sp>
        <p:nvSpPr>
          <p:cNvPr id="3" name="Content Placeholder 2"/>
          <p:cNvSpPr>
            <a:spLocks noGrp="1"/>
          </p:cNvSpPr>
          <p:nvPr>
            <p:ph idx="1"/>
          </p:nvPr>
        </p:nvSpPr>
        <p:spPr>
          <a:xfrm>
            <a:off x="353961" y="943897"/>
            <a:ext cx="11838039" cy="5914103"/>
          </a:xfrm>
        </p:spPr>
        <p:txBody>
          <a:bodyPr>
            <a:normAutofit/>
          </a:bodyPr>
          <a:lstStyle/>
          <a:p>
            <a:pPr marL="514350" indent="-514350">
              <a:buAutoNum type="arabicPeriod"/>
            </a:pPr>
            <a:r>
              <a:rPr lang="en-US" sz="3200" dirty="0" smtClean="0"/>
              <a:t>Introduction</a:t>
            </a:r>
          </a:p>
          <a:p>
            <a:pPr marL="514350" indent="-514350">
              <a:buAutoNum type="arabicPeriod"/>
            </a:pPr>
            <a:r>
              <a:rPr lang="en-US" sz="3200" dirty="0" smtClean="0"/>
              <a:t>Problem Specification: include here the data-flow diagrams, entry-relationship diagrams or class diagrams</a:t>
            </a:r>
          </a:p>
          <a:p>
            <a:pPr marL="514350" indent="-514350">
              <a:buAutoNum type="arabicPeriod"/>
            </a:pPr>
            <a:r>
              <a:rPr lang="en-US" sz="3200" dirty="0" smtClean="0"/>
              <a:t>Software structure: give the high-level software structure chart identifying major modules and major data elements in their interfaces</a:t>
            </a:r>
          </a:p>
          <a:p>
            <a:pPr marL="514350" indent="-514350">
              <a:buAutoNum type="arabicPeriod"/>
            </a:pPr>
            <a:r>
              <a:rPr lang="en-US" sz="3200" dirty="0" smtClean="0"/>
              <a:t>Data Definitions: for major data structure, files and database</a:t>
            </a:r>
          </a:p>
          <a:p>
            <a:pPr marL="514350" indent="-514350">
              <a:buAutoNum type="arabicPeriod"/>
            </a:pPr>
            <a:r>
              <a:rPr lang="en-US" sz="3200" dirty="0" smtClean="0"/>
              <a:t>Module Specifications: Indicate inputs, outputs, purpose and subordinates modules for each software modules</a:t>
            </a:r>
          </a:p>
          <a:p>
            <a:pPr marL="514350" indent="-514350">
              <a:buAutoNum type="arabicPeriod"/>
            </a:pPr>
            <a:r>
              <a:rPr lang="en-US" sz="3200" dirty="0" smtClean="0"/>
              <a:t>Requirements Tracing: Indicates which modules meet which requirements</a:t>
            </a:r>
            <a:endParaRPr lang="en-US" sz="3200" dirty="0"/>
          </a:p>
        </p:txBody>
      </p:sp>
    </p:spTree>
    <p:extLst>
      <p:ext uri="{BB962C8B-B14F-4D97-AF65-F5344CB8AC3E}">
        <p14:creationId xmlns:p14="http://schemas.microsoft.com/office/powerpoint/2010/main" val="124056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 …</a:t>
            </a:r>
            <a:endParaRPr lang="en-US" dirty="0"/>
          </a:p>
        </p:txBody>
      </p:sp>
      <p:sp>
        <p:nvSpPr>
          <p:cNvPr id="3" name="Content Placeholder 2"/>
          <p:cNvSpPr>
            <a:spLocks noGrp="1"/>
          </p:cNvSpPr>
          <p:nvPr>
            <p:ph idx="1"/>
          </p:nvPr>
        </p:nvSpPr>
        <p:spPr/>
        <p:txBody>
          <a:bodyPr/>
          <a:lstStyle/>
          <a:p>
            <a:r>
              <a:rPr lang="en-US" dirty="0" smtClean="0"/>
              <a:t>Should be adequately detailed so that</a:t>
            </a:r>
          </a:p>
          <a:p>
            <a:pPr marL="0" indent="0">
              <a:buNone/>
            </a:pPr>
            <a:r>
              <a:rPr lang="en-US" dirty="0"/>
              <a:t> </a:t>
            </a:r>
            <a:r>
              <a:rPr lang="en-US" dirty="0" smtClean="0"/>
              <a:t> -Users can visualize what they will get</a:t>
            </a:r>
          </a:p>
          <a:p>
            <a:pPr marL="0" indent="0">
              <a:buNone/>
            </a:pPr>
            <a:r>
              <a:rPr lang="en-US" dirty="0"/>
              <a:t> </a:t>
            </a:r>
            <a:r>
              <a:rPr lang="en-US" dirty="0" smtClean="0"/>
              <a:t> -Design and implementation can be carried out</a:t>
            </a:r>
          </a:p>
          <a:p>
            <a:r>
              <a:rPr lang="en-US" dirty="0" smtClean="0"/>
              <a:t>Covers what and what at business level; e.g., </a:t>
            </a:r>
          </a:p>
          <a:p>
            <a:pPr marL="0" indent="0">
              <a:buNone/>
            </a:pPr>
            <a:r>
              <a:rPr lang="en-US" dirty="0"/>
              <a:t> </a:t>
            </a:r>
            <a:r>
              <a:rPr lang="en-US" dirty="0" smtClean="0"/>
              <a:t>  - What calculate take-home pay</a:t>
            </a:r>
          </a:p>
          <a:p>
            <a:pPr marL="0" indent="0">
              <a:buNone/>
            </a:pPr>
            <a:r>
              <a:rPr lang="en-US" dirty="0"/>
              <a:t> </a:t>
            </a:r>
            <a:r>
              <a:rPr lang="en-US" dirty="0" smtClean="0"/>
              <a:t>  - How: procedure (allowances, deductions, taxes etc.)</a:t>
            </a:r>
          </a:p>
          <a:p>
            <a:pPr marL="0" indent="0">
              <a:buNone/>
            </a:pPr>
            <a:endParaRPr lang="en-US" dirty="0"/>
          </a:p>
        </p:txBody>
      </p:sp>
    </p:spTree>
    <p:extLst>
      <p:ext uri="{BB962C8B-B14F-4D97-AF65-F5344CB8AC3E}">
        <p14:creationId xmlns:p14="http://schemas.microsoft.com/office/powerpoint/2010/main" val="1934394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document format…</a:t>
            </a:r>
            <a:endParaRPr lang="en-US" dirty="0"/>
          </a:p>
        </p:txBody>
      </p:sp>
      <p:sp>
        <p:nvSpPr>
          <p:cNvPr id="3" name="Content Placeholder 2"/>
          <p:cNvSpPr>
            <a:spLocks noGrp="1"/>
          </p:cNvSpPr>
          <p:nvPr>
            <p:ph idx="1"/>
          </p:nvPr>
        </p:nvSpPr>
        <p:spPr/>
        <p:txBody>
          <a:bodyPr/>
          <a:lstStyle/>
          <a:p>
            <a:r>
              <a:rPr lang="en-US" dirty="0" smtClean="0"/>
              <a:t>This document will be reviewed by the technical people and ensured that this document is comprehensive </a:t>
            </a:r>
          </a:p>
          <a:p>
            <a:r>
              <a:rPr lang="en-US" dirty="0" smtClean="0"/>
              <a:t>Ensures that it covers all the functions identified in the SRS document</a:t>
            </a:r>
            <a:endParaRPr lang="en-US" dirty="0"/>
          </a:p>
        </p:txBody>
      </p:sp>
    </p:spTree>
    <p:extLst>
      <p:ext uri="{BB962C8B-B14F-4D97-AF65-F5344CB8AC3E}">
        <p14:creationId xmlns:p14="http://schemas.microsoft.com/office/powerpoint/2010/main" val="280016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p:txBody>
          <a:bodyPr/>
          <a:lstStyle/>
          <a:p>
            <a:r>
              <a:rPr lang="en-US" dirty="0" smtClean="0"/>
              <a:t>Specific implementation alternative already selected in previous step giving</a:t>
            </a:r>
          </a:p>
          <a:p>
            <a:pPr marL="0" indent="0">
              <a:buNone/>
            </a:pPr>
            <a:r>
              <a:rPr lang="en-US" dirty="0"/>
              <a:t> </a:t>
            </a:r>
            <a:r>
              <a:rPr lang="en-US" dirty="0" smtClean="0"/>
              <a:t>  - Overall software structure</a:t>
            </a:r>
          </a:p>
          <a:p>
            <a:pPr marL="0" indent="0">
              <a:buNone/>
            </a:pPr>
            <a:r>
              <a:rPr lang="en-US" dirty="0"/>
              <a:t> </a:t>
            </a:r>
            <a:r>
              <a:rPr lang="en-US" dirty="0" smtClean="0"/>
              <a:t>  - Modules to be coded</a:t>
            </a:r>
          </a:p>
          <a:p>
            <a:pPr marL="0" indent="0">
              <a:buNone/>
            </a:pPr>
            <a:r>
              <a:rPr lang="en-US" dirty="0"/>
              <a:t> </a:t>
            </a:r>
            <a:r>
              <a:rPr lang="en-US" dirty="0" smtClean="0"/>
              <a:t>  - Database/file design</a:t>
            </a:r>
          </a:p>
          <a:p>
            <a:r>
              <a:rPr lang="en-US" dirty="0" smtClean="0"/>
              <a:t>In this step, each component is defined further for implementation</a:t>
            </a:r>
            <a:endParaRPr lang="en-US" dirty="0"/>
          </a:p>
        </p:txBody>
      </p:sp>
    </p:spTree>
    <p:extLst>
      <p:ext uri="{BB962C8B-B14F-4D97-AF65-F5344CB8AC3E}">
        <p14:creationId xmlns:p14="http://schemas.microsoft.com/office/powerpoint/2010/main" val="1735699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p:txBody>
          <a:bodyPr/>
          <a:lstStyle/>
          <a:p>
            <a:r>
              <a:rPr lang="en-US" dirty="0" smtClean="0"/>
              <a:t>Deliverables include</a:t>
            </a:r>
          </a:p>
          <a:p>
            <a:pPr marL="0" indent="0">
              <a:buNone/>
            </a:pPr>
            <a:r>
              <a:rPr lang="en-US" dirty="0" smtClean="0"/>
              <a:t>   - Program Specifications (e.g. pseudo-code)</a:t>
            </a:r>
          </a:p>
          <a:p>
            <a:pPr marL="0" indent="0">
              <a:buNone/>
            </a:pPr>
            <a:r>
              <a:rPr lang="en-US" dirty="0"/>
              <a:t> </a:t>
            </a:r>
            <a:r>
              <a:rPr lang="en-US" dirty="0" smtClean="0"/>
              <a:t>  - File design (organization, access method…)</a:t>
            </a:r>
          </a:p>
          <a:p>
            <a:pPr marL="0" indent="0">
              <a:buNone/>
            </a:pPr>
            <a:r>
              <a:rPr lang="en-US" dirty="0"/>
              <a:t> </a:t>
            </a:r>
            <a:r>
              <a:rPr lang="en-US" dirty="0" smtClean="0"/>
              <a:t>  - Hardware specifications (as applicable)</a:t>
            </a:r>
          </a:p>
          <a:p>
            <a:pPr marL="0" indent="0">
              <a:buNone/>
            </a:pPr>
            <a:r>
              <a:rPr lang="en-US" dirty="0"/>
              <a:t> </a:t>
            </a:r>
            <a:r>
              <a:rPr lang="en-US" dirty="0" smtClean="0"/>
              <a:t>  - Test plans</a:t>
            </a:r>
          </a:p>
          <a:p>
            <a:pPr marL="0" indent="0">
              <a:buNone/>
            </a:pPr>
            <a:r>
              <a:rPr lang="en-US" dirty="0"/>
              <a:t> </a:t>
            </a:r>
            <a:r>
              <a:rPr lang="en-US" dirty="0" smtClean="0"/>
              <a:t>  - Implementation schedule</a:t>
            </a:r>
          </a:p>
          <a:p>
            <a:r>
              <a:rPr lang="en-US" dirty="0" smtClean="0"/>
              <a:t>Ends in technical review</a:t>
            </a:r>
            <a:endParaRPr lang="en-US" dirty="0"/>
          </a:p>
        </p:txBody>
      </p:sp>
    </p:spTree>
    <p:extLst>
      <p:ext uri="{BB962C8B-B14F-4D97-AF65-F5344CB8AC3E}">
        <p14:creationId xmlns:p14="http://schemas.microsoft.com/office/powerpoint/2010/main" val="127724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Each phase has a well defined task and a deliverable</a:t>
            </a:r>
          </a:p>
          <a:p>
            <a:r>
              <a:rPr lang="en-US" dirty="0" smtClean="0"/>
              <a:t>Feasibility establishes alternatives and carries out cost-benefit analysis</a:t>
            </a:r>
          </a:p>
          <a:p>
            <a:r>
              <a:rPr lang="en-US" dirty="0" smtClean="0"/>
              <a:t>Requirements analysis is very challenging and SRS forms the first baseline</a:t>
            </a:r>
          </a:p>
          <a:p>
            <a:r>
              <a:rPr lang="en-US" dirty="0" smtClean="0"/>
              <a:t>We saw the IEEE format which is very comprehensive</a:t>
            </a:r>
          </a:p>
          <a:p>
            <a:r>
              <a:rPr lang="en-US" dirty="0" smtClean="0"/>
              <a:t>Design step consists of architecture, database and interface design</a:t>
            </a:r>
            <a:endParaRPr lang="en-US" dirty="0"/>
          </a:p>
        </p:txBody>
      </p:sp>
    </p:spTree>
    <p:extLst>
      <p:ext uri="{BB962C8B-B14F-4D97-AF65-F5344CB8AC3E}">
        <p14:creationId xmlns:p14="http://schemas.microsoft.com/office/powerpoint/2010/main" val="380570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US" dirty="0" smtClean="0"/>
              <a:t>Analysis Process</a:t>
            </a:r>
            <a:endParaRPr lang="en-US" dirty="0"/>
          </a:p>
        </p:txBody>
      </p:sp>
      <p:sp>
        <p:nvSpPr>
          <p:cNvPr id="3" name="Content Placeholder 2"/>
          <p:cNvSpPr>
            <a:spLocks noGrp="1"/>
          </p:cNvSpPr>
          <p:nvPr>
            <p:ph idx="1"/>
          </p:nvPr>
        </p:nvSpPr>
        <p:spPr>
          <a:xfrm>
            <a:off x="524690" y="1254034"/>
            <a:ext cx="11142619" cy="5603966"/>
          </a:xfrm>
        </p:spPr>
        <p:txBody>
          <a:bodyPr/>
          <a:lstStyle/>
          <a:p>
            <a:r>
              <a:rPr lang="en-US" dirty="0" smtClean="0"/>
              <a:t>Interviewing clients and users essential to understand their needs from the system</a:t>
            </a:r>
          </a:p>
          <a:p>
            <a:r>
              <a:rPr lang="en-US" dirty="0" smtClean="0"/>
              <a:t>Often existing documents and current mode of operations can be studied ( they may have documents explaining procedures)</a:t>
            </a:r>
          </a:p>
          <a:p>
            <a:r>
              <a:rPr lang="en-US" dirty="0" smtClean="0"/>
              <a:t>Long process: needs to be organized systematically</a:t>
            </a:r>
          </a:p>
          <a:p>
            <a:pPr marL="0" indent="0">
              <a:buNone/>
            </a:pPr>
            <a:r>
              <a:rPr lang="en-US" dirty="0"/>
              <a:t> </a:t>
            </a:r>
            <a:r>
              <a:rPr lang="en-US" dirty="0" smtClean="0"/>
              <a:t>  -Interviewing, correlating, Identifying gaps, and iterating again for </a:t>
            </a:r>
          </a:p>
          <a:p>
            <a:pPr marL="0" indent="0">
              <a:buNone/>
            </a:pPr>
            <a:r>
              <a:rPr lang="en-US" dirty="0"/>
              <a:t> </a:t>
            </a:r>
            <a:r>
              <a:rPr lang="en-US" dirty="0" smtClean="0"/>
              <a:t>    more details</a:t>
            </a:r>
          </a:p>
          <a:p>
            <a:pPr marL="0" indent="0">
              <a:buNone/>
            </a:pPr>
            <a:r>
              <a:rPr lang="en-US" dirty="0"/>
              <a:t> </a:t>
            </a:r>
            <a:r>
              <a:rPr lang="en-US" dirty="0" smtClean="0"/>
              <a:t>  -Focus on what gets done or needs to be done</a:t>
            </a:r>
          </a:p>
          <a:p>
            <a:pPr marL="0" indent="0">
              <a:buNone/>
            </a:pPr>
            <a:r>
              <a:rPr lang="en-US" dirty="0"/>
              <a:t> </a:t>
            </a:r>
            <a:r>
              <a:rPr lang="en-US" dirty="0" smtClean="0"/>
              <a:t>  -Focus on business entities, their interactions, business events, …</a:t>
            </a:r>
          </a:p>
          <a:p>
            <a:r>
              <a:rPr lang="en-US" dirty="0" smtClean="0"/>
              <a:t>Identify users and important business entities</a:t>
            </a:r>
          </a:p>
          <a:p>
            <a:r>
              <a:rPr lang="en-US" dirty="0" smtClean="0"/>
              <a:t>Get functional (domain) knowledge</a:t>
            </a:r>
            <a:endParaRPr lang="en-US" dirty="0"/>
          </a:p>
        </p:txBody>
      </p:sp>
    </p:spTree>
    <p:extLst>
      <p:ext uri="{BB962C8B-B14F-4D97-AF65-F5344CB8AC3E}">
        <p14:creationId xmlns:p14="http://schemas.microsoft.com/office/powerpoint/2010/main" val="304659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dirty="0" smtClean="0"/>
              <a:t>Analysis Process</a:t>
            </a:r>
            <a:endParaRPr lang="en-US" dirty="0"/>
          </a:p>
        </p:txBody>
      </p:sp>
      <p:sp>
        <p:nvSpPr>
          <p:cNvPr id="3" name="Content Placeholder 2"/>
          <p:cNvSpPr>
            <a:spLocks noGrp="1"/>
          </p:cNvSpPr>
          <p:nvPr>
            <p:ph idx="1"/>
          </p:nvPr>
        </p:nvSpPr>
        <p:spPr>
          <a:xfrm>
            <a:off x="838200" y="1332412"/>
            <a:ext cx="10515600" cy="4844551"/>
          </a:xfrm>
        </p:spPr>
        <p:txBody>
          <a:bodyPr/>
          <a:lstStyle/>
          <a:p>
            <a:r>
              <a:rPr lang="en-US" dirty="0" smtClean="0"/>
              <a:t>Interview users or get details through questionnaires</a:t>
            </a:r>
          </a:p>
          <a:p>
            <a:r>
              <a:rPr lang="en-US" dirty="0" smtClean="0"/>
              <a:t>Examine existing system: study existing forms, outputs, records kept (files, ledgers, computerized systems)</a:t>
            </a:r>
          </a:p>
          <a:p>
            <a:r>
              <a:rPr lang="en-US" dirty="0" smtClean="0"/>
              <a:t>Often goes outside in : what outputs needed, which inputs provide data, what processing done, what records kept, how records updated, ..(</a:t>
            </a:r>
            <a:r>
              <a:rPr lang="en-US" dirty="0" err="1" smtClean="0"/>
              <a:t>i.e</a:t>
            </a:r>
            <a:r>
              <a:rPr lang="en-US" dirty="0" smtClean="0"/>
              <a:t>,, go inwards from system boundaries)</a:t>
            </a:r>
            <a:endParaRPr lang="en-US" dirty="0"/>
          </a:p>
        </p:txBody>
      </p:sp>
    </p:spTree>
    <p:extLst>
      <p:ext uri="{BB962C8B-B14F-4D97-AF65-F5344CB8AC3E}">
        <p14:creationId xmlns:p14="http://schemas.microsoft.com/office/powerpoint/2010/main" val="424857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lstStyle/>
          <a:p>
            <a:r>
              <a:rPr lang="en-US" dirty="0" smtClean="0"/>
              <a:t>Identify users, their roles and plan interviews in proper order to collect details progressively and systematically</a:t>
            </a:r>
          </a:p>
          <a:p>
            <a:r>
              <a:rPr lang="en-US" dirty="0" smtClean="0"/>
              <a:t>Conducting interviews is an art</a:t>
            </a:r>
          </a:p>
          <a:p>
            <a:pPr marL="0" indent="0">
              <a:buNone/>
            </a:pPr>
            <a:r>
              <a:rPr lang="en-US" dirty="0" smtClean="0"/>
              <a:t>   -Workout scope, durations, purpose</a:t>
            </a:r>
          </a:p>
          <a:p>
            <a:pPr marL="0" indent="0">
              <a:buNone/>
            </a:pPr>
            <a:r>
              <a:rPr lang="en-US" dirty="0"/>
              <a:t> </a:t>
            </a:r>
            <a:r>
              <a:rPr lang="en-US" dirty="0" smtClean="0"/>
              <a:t>  -Keep records and verify/confirm details it with the user</a:t>
            </a:r>
          </a:p>
          <a:p>
            <a:pPr marL="0" indent="0">
              <a:buNone/>
            </a:pPr>
            <a:r>
              <a:rPr lang="en-US" dirty="0"/>
              <a:t> </a:t>
            </a:r>
            <a:r>
              <a:rPr lang="en-US" dirty="0" smtClean="0"/>
              <a:t>  -Needs to sometimes ‘prompt’ users in visualizing requirements</a:t>
            </a:r>
          </a:p>
          <a:p>
            <a:r>
              <a:rPr lang="en-US" dirty="0"/>
              <a:t> </a:t>
            </a:r>
            <a:r>
              <a:rPr lang="en-US" dirty="0" smtClean="0"/>
              <a:t>  Need good communication skills, domain knowledge, patience, …</a:t>
            </a:r>
            <a:endParaRPr lang="en-US" dirty="0"/>
          </a:p>
        </p:txBody>
      </p:sp>
    </p:spTree>
    <p:extLst>
      <p:ext uri="{BB962C8B-B14F-4D97-AF65-F5344CB8AC3E}">
        <p14:creationId xmlns:p14="http://schemas.microsoft.com/office/powerpoint/2010/main" val="76887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Findings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Massive amount of information is collected from interviews, study of existing systems</a:t>
            </a:r>
          </a:p>
          <a:p>
            <a:r>
              <a:rPr lang="en-US" dirty="0" smtClean="0"/>
              <a:t>Need to be organized, recorded, classified and conceptualized (at multiple level of details)</a:t>
            </a:r>
          </a:p>
          <a:p>
            <a:r>
              <a:rPr lang="en-US" dirty="0" smtClean="0"/>
              <a:t>Tools/repositories available (describe inputs, outputs, files, computations, usages, functions): help in checking consistency and completeness of the work done so far</a:t>
            </a:r>
          </a:p>
          <a:p>
            <a:r>
              <a:rPr lang="en-US" dirty="0" smtClean="0"/>
              <a:t>Create models or projections from different perspectives (in order to systematically organize the idea found out from the process)</a:t>
            </a:r>
          </a:p>
          <a:p>
            <a:pPr marL="0" indent="0">
              <a:buNone/>
            </a:pPr>
            <a:r>
              <a:rPr lang="en-US" dirty="0"/>
              <a:t> </a:t>
            </a:r>
            <a:r>
              <a:rPr lang="en-US" dirty="0" smtClean="0"/>
              <a:t>  -Way to handle complexity (divide-and-conquer) </a:t>
            </a:r>
          </a:p>
          <a:p>
            <a:pPr marL="0" indent="0">
              <a:buNone/>
            </a:pPr>
            <a:r>
              <a:rPr lang="en-US" dirty="0"/>
              <a:t> </a:t>
            </a:r>
            <a:r>
              <a:rPr lang="en-US" dirty="0" smtClean="0"/>
              <a:t>  -Hide unnecessary details (focus on certain specific aspects and hide </a:t>
            </a:r>
          </a:p>
          <a:p>
            <a:pPr marL="0" indent="0">
              <a:buNone/>
            </a:pPr>
            <a:r>
              <a:rPr lang="en-US" dirty="0"/>
              <a:t> </a:t>
            </a:r>
            <a:r>
              <a:rPr lang="en-US" dirty="0" smtClean="0"/>
              <a:t>    unnecessary data)</a:t>
            </a:r>
          </a:p>
          <a:p>
            <a:r>
              <a:rPr lang="en-US" dirty="0"/>
              <a:t> </a:t>
            </a:r>
            <a:r>
              <a:rPr lang="en-US" dirty="0" smtClean="0"/>
              <a:t> Reduces errors, ensures consistency/completeness</a:t>
            </a:r>
          </a:p>
          <a:p>
            <a:r>
              <a:rPr lang="en-US" dirty="0" smtClean="0"/>
              <a:t>Data-flow diagrams (for processing) - what data is being used in which step, entity-relationship models (for data domain) and object models commonly used</a:t>
            </a:r>
            <a:endParaRPr lang="en-US" dirty="0"/>
          </a:p>
        </p:txBody>
      </p:sp>
    </p:spTree>
    <p:extLst>
      <p:ext uri="{BB962C8B-B14F-4D97-AF65-F5344CB8AC3E}">
        <p14:creationId xmlns:p14="http://schemas.microsoft.com/office/powerpoint/2010/main" val="335662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Analysis</a:t>
            </a:r>
            <a:endParaRPr lang="en-US" dirty="0"/>
          </a:p>
        </p:txBody>
      </p:sp>
      <p:sp>
        <p:nvSpPr>
          <p:cNvPr id="3" name="Content Placeholder 2"/>
          <p:cNvSpPr>
            <a:spLocks noGrp="1"/>
          </p:cNvSpPr>
          <p:nvPr>
            <p:ph idx="1"/>
          </p:nvPr>
        </p:nvSpPr>
        <p:spPr/>
        <p:txBody>
          <a:bodyPr>
            <a:normAutofit fontScale="92500"/>
          </a:bodyPr>
          <a:lstStyle/>
          <a:p>
            <a:r>
              <a:rPr lang="en-US" dirty="0" smtClean="0"/>
              <a:t>It is often been used as a common technique during requirement analysis</a:t>
            </a:r>
          </a:p>
          <a:p>
            <a:r>
              <a:rPr lang="en-US" dirty="0" smtClean="0"/>
              <a:t>It consists of Focuses on functions/processes and data flowing between them</a:t>
            </a:r>
          </a:p>
          <a:p>
            <a:r>
              <a:rPr lang="en-US" dirty="0" smtClean="0"/>
              <a:t>Uses top-down decomposition approach</a:t>
            </a:r>
          </a:p>
          <a:p>
            <a:pPr marL="0" indent="0">
              <a:buNone/>
            </a:pPr>
            <a:r>
              <a:rPr lang="en-US" dirty="0"/>
              <a:t> </a:t>
            </a:r>
            <a:r>
              <a:rPr lang="en-US" dirty="0" smtClean="0"/>
              <a:t>-Initially see whole the application as a single process and identify inputs, </a:t>
            </a:r>
          </a:p>
          <a:p>
            <a:pPr marL="0" indent="0">
              <a:buNone/>
            </a:pPr>
            <a:r>
              <a:rPr lang="en-US" dirty="0"/>
              <a:t> </a:t>
            </a:r>
            <a:r>
              <a:rPr lang="en-US" dirty="0" smtClean="0"/>
              <a:t> outputs, users and data sources</a:t>
            </a:r>
          </a:p>
          <a:p>
            <a:pPr marL="0" indent="0">
              <a:buNone/>
            </a:pPr>
            <a:r>
              <a:rPr lang="en-US" dirty="0"/>
              <a:t> </a:t>
            </a:r>
            <a:r>
              <a:rPr lang="en-US" dirty="0" smtClean="0"/>
              <a:t>-Decompose the process into sub processes, show data flows for them</a:t>
            </a:r>
          </a:p>
          <a:p>
            <a:pPr marL="0" indent="0">
              <a:buNone/>
            </a:pPr>
            <a:r>
              <a:rPr lang="en-US" dirty="0"/>
              <a:t> </a:t>
            </a:r>
            <a:r>
              <a:rPr lang="en-US" dirty="0" smtClean="0"/>
              <a:t>- Two technics commonly used in SA are Function Decomposition and Data </a:t>
            </a:r>
          </a:p>
          <a:p>
            <a:pPr marL="0" indent="0">
              <a:buNone/>
            </a:pPr>
            <a:r>
              <a:rPr lang="en-US" dirty="0"/>
              <a:t> </a:t>
            </a:r>
            <a:r>
              <a:rPr lang="en-US" dirty="0" smtClean="0"/>
              <a:t>   Flow Diagrams(FDD, DFD) very useful</a:t>
            </a:r>
          </a:p>
          <a:p>
            <a:pPr marL="0" indent="0">
              <a:buNone/>
            </a:pPr>
            <a:endParaRPr lang="en-US" dirty="0"/>
          </a:p>
        </p:txBody>
      </p:sp>
    </p:spTree>
    <p:extLst>
      <p:ext uri="{BB962C8B-B14F-4D97-AF65-F5344CB8AC3E}">
        <p14:creationId xmlns:p14="http://schemas.microsoft.com/office/powerpoint/2010/main" val="59590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9100"/>
            <a:ext cx="10515600" cy="1325563"/>
          </a:xfrm>
        </p:spPr>
        <p:txBody>
          <a:bodyPr/>
          <a:lstStyle/>
          <a:p>
            <a:r>
              <a:rPr lang="en-US" dirty="0" smtClean="0"/>
              <a:t>Structured Methodology</a:t>
            </a:r>
            <a:endParaRPr lang="en-US" dirty="0"/>
          </a:p>
        </p:txBody>
      </p:sp>
      <p:sp>
        <p:nvSpPr>
          <p:cNvPr id="3" name="Content Placeholder 2"/>
          <p:cNvSpPr>
            <a:spLocks noGrp="1"/>
          </p:cNvSpPr>
          <p:nvPr>
            <p:ph idx="1"/>
          </p:nvPr>
        </p:nvSpPr>
        <p:spPr>
          <a:xfrm>
            <a:off x="838199" y="1384663"/>
            <a:ext cx="10970623" cy="5473337"/>
          </a:xfrm>
        </p:spPr>
        <p:txBody>
          <a:bodyPr>
            <a:normAutofit/>
          </a:bodyPr>
          <a:lstStyle/>
          <a:p>
            <a:r>
              <a:rPr lang="en-US" dirty="0" smtClean="0"/>
              <a:t>Once the overall functionality as a single process is decomposed into sub processes or sub tasks and what kind of data flow exists among them is identified</a:t>
            </a:r>
          </a:p>
          <a:p>
            <a:r>
              <a:rPr lang="en-US" dirty="0" smtClean="0"/>
              <a:t>Study existing system: What is done and how it is done</a:t>
            </a:r>
          </a:p>
          <a:p>
            <a:r>
              <a:rPr lang="en-US" dirty="0" smtClean="0"/>
              <a:t>We then proceed to establish/prepare Physical current DFD – we start by studying the existing system, identify the sub systems</a:t>
            </a:r>
          </a:p>
          <a:p>
            <a:pPr marL="0" indent="0">
              <a:buNone/>
            </a:pPr>
            <a:r>
              <a:rPr lang="en-US" dirty="0" smtClean="0"/>
              <a:t>   -Beginning point is the existing system, the DFD produced   </a:t>
            </a:r>
          </a:p>
          <a:p>
            <a:pPr marL="0" indent="0">
              <a:buNone/>
            </a:pPr>
            <a:r>
              <a:rPr lang="en-US" dirty="0"/>
              <a:t> </a:t>
            </a:r>
            <a:r>
              <a:rPr lang="en-US" dirty="0" smtClean="0"/>
              <a:t>   corresponds to the current system and corresponds to the physical </a:t>
            </a:r>
          </a:p>
          <a:p>
            <a:pPr marL="0" indent="0">
              <a:buNone/>
            </a:pPr>
            <a:r>
              <a:rPr lang="en-US" dirty="0"/>
              <a:t> </a:t>
            </a:r>
            <a:r>
              <a:rPr lang="en-US" dirty="0" smtClean="0"/>
              <a:t>   view of what is happening in the real world </a:t>
            </a:r>
            <a:endParaRPr lang="en-US" dirty="0"/>
          </a:p>
        </p:txBody>
      </p:sp>
    </p:spTree>
    <p:extLst>
      <p:ext uri="{BB962C8B-B14F-4D97-AF65-F5344CB8AC3E}">
        <p14:creationId xmlns:p14="http://schemas.microsoft.com/office/powerpoint/2010/main" val="391185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2479</Words>
  <Application>Microsoft Office PowerPoint</Application>
  <PresentationFormat>Widescreen</PresentationFormat>
  <Paragraphs>279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Requirement Analysis</vt:lpstr>
      <vt:lpstr>SRS</vt:lpstr>
      <vt:lpstr>SRS …</vt:lpstr>
      <vt:lpstr>Analysis Process</vt:lpstr>
      <vt:lpstr>Analysis Process</vt:lpstr>
      <vt:lpstr>Interviews</vt:lpstr>
      <vt:lpstr>Organizing Findings</vt:lpstr>
      <vt:lpstr>Structured Analysis</vt:lpstr>
      <vt:lpstr>Structured Methodology</vt:lpstr>
      <vt:lpstr>Structured Methodology</vt:lpstr>
      <vt:lpstr>Requirement Specification Format Document</vt:lpstr>
      <vt:lpstr>Requirement Specification  Format</vt:lpstr>
      <vt:lpstr>Requirement Specification Format</vt:lpstr>
      <vt:lpstr>Requirement Specification Format</vt:lpstr>
      <vt:lpstr>Requirement Specification Format</vt:lpstr>
      <vt:lpstr>Requirement Specification Format</vt:lpstr>
      <vt:lpstr>                        Design Phase</vt:lpstr>
      <vt:lpstr>System Design (address ‘how part’)</vt:lpstr>
      <vt:lpstr>Alternatives</vt:lpstr>
      <vt:lpstr>Design Goals</vt:lpstr>
      <vt:lpstr>System Architecture</vt:lpstr>
      <vt:lpstr>System Architecture</vt:lpstr>
      <vt:lpstr>Structure Chart Notation</vt:lpstr>
      <vt:lpstr>PowerPoint Presentation</vt:lpstr>
      <vt:lpstr>Structure Chart …</vt:lpstr>
      <vt:lpstr>PowerPoint Presentation</vt:lpstr>
      <vt:lpstr>OO Approach</vt:lpstr>
      <vt:lpstr>OO Approach</vt:lpstr>
      <vt:lpstr>Design Document Format</vt:lpstr>
      <vt:lpstr>Design document format…</vt:lpstr>
      <vt:lpstr>Detailed Design</vt:lpstr>
      <vt:lpstr>Detailed Design…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Lifecycle</dc:title>
  <dc:creator>Judhistir</dc:creator>
  <cp:lastModifiedBy>Judhistir</cp:lastModifiedBy>
  <cp:revision>100</cp:revision>
  <dcterms:created xsi:type="dcterms:W3CDTF">2018-06-17T01:19:52Z</dcterms:created>
  <dcterms:modified xsi:type="dcterms:W3CDTF">2019-02-08T09:52:40Z</dcterms:modified>
</cp:coreProperties>
</file>