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1" r:id="rId6"/>
    <p:sldId id="262" r:id="rId7"/>
    <p:sldId id="266" r:id="rId8"/>
    <p:sldId id="267" r:id="rId9"/>
    <p:sldId id="270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7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8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92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359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 marL="0" indent="2286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2pPr>
            <a:lvl3pPr marL="0" indent="4572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3pPr>
            <a:lvl4pPr marL="0" indent="6858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4pPr>
            <a:lvl5pPr marL="0" indent="9144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 marL="0" indent="2286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2pPr>
            <a:lvl3pPr marL="0" indent="4572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3pPr>
            <a:lvl4pPr marL="0" indent="6858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4pPr>
            <a:lvl5pPr marL="0" indent="9144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  <a:lvl2pPr marL="0" indent="2286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2pPr>
            <a:lvl3pPr marL="0" indent="4572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3pPr>
            <a:lvl4pPr marL="0" indent="6858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4pPr>
            <a:lvl5pPr marL="0" indent="914400" algn="ctr">
              <a:lnSpc>
                <a:spcPts val="12200"/>
              </a:lnSpc>
              <a:spcBef>
                <a:spcPts val="4500"/>
              </a:spcBef>
              <a:buSzTx/>
              <a:buNone/>
              <a:defRPr sz="3800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geshsivakumar18@yahoo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xfrm>
            <a:off x="1250098" y="10979068"/>
            <a:ext cx="4167807" cy="177899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l" defTabSz="438911">
              <a:lnSpc>
                <a:spcPct val="100000"/>
              </a:lnSpc>
              <a:spcBef>
                <a:spcPts val="0"/>
              </a:spcBef>
              <a:defRPr sz="2880" spc="144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IE" sz="4000" dirty="0"/>
              <a:t>Entertainment, News &amp; </a:t>
            </a:r>
          </a:p>
          <a:p>
            <a:pPr algn="l" defTabSz="438911">
              <a:lnSpc>
                <a:spcPct val="100000"/>
              </a:lnSpc>
              <a:spcBef>
                <a:spcPts val="0"/>
              </a:spcBef>
              <a:defRPr sz="2880" spc="144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IE" sz="4000" dirty="0"/>
              <a:t>Tech</a:t>
            </a:r>
          </a:p>
          <a:p>
            <a:pPr algn="l" defTabSz="438911">
              <a:lnSpc>
                <a:spcPct val="100000"/>
              </a:lnSpc>
              <a:spcBef>
                <a:spcPts val="0"/>
              </a:spcBef>
              <a:defRPr sz="2880" spc="144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4000" dirty="0"/>
          </a:p>
        </p:txBody>
      </p:sp>
      <p:sp>
        <p:nvSpPr>
          <p:cNvPr id="120" name="Shape 120"/>
          <p:cNvSpPr/>
          <p:nvPr/>
        </p:nvSpPr>
        <p:spPr>
          <a:xfrm>
            <a:off x="13027769" y="-1647676"/>
            <a:ext cx="17011353" cy="17011353"/>
          </a:xfrm>
          <a:prstGeom prst="ellipse">
            <a:avLst/>
          </a:prstGeom>
          <a:ln w="1270000">
            <a:solidFill>
              <a:srgbClr val="638A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279165" y="-396280"/>
            <a:ext cx="14508561" cy="14508560"/>
          </a:xfrm>
          <a:prstGeom prst="ellipse">
            <a:avLst/>
          </a:prstGeom>
          <a:ln w="1270000">
            <a:solidFill>
              <a:srgbClr val="638A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9619630" y="1261881"/>
            <a:ext cx="5720838" cy="5720838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1152600" y="3487138"/>
            <a:ext cx="11039399" cy="1270323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182880">
              <a:defRPr sz="8000" spc="1600"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US" dirty="0"/>
              <a:t>UK &amp; Ireland Trend Campaigns Strategy - Q3 2025</a:t>
            </a:r>
            <a:endParaRPr dirty="0"/>
          </a:p>
        </p:txBody>
      </p:sp>
      <p:pic>
        <p:nvPicPr>
          <p:cNvPr id="124" name="buildings-cellphone-cheerful-1586486-small-filtered.jpeg"/>
          <p:cNvPicPr>
            <a:picLocks noChangeAspect="1"/>
          </p:cNvPicPr>
          <p:nvPr/>
        </p:nvPicPr>
        <p:blipFill>
          <a:blip r:embed="rId2"/>
          <a:srcRect l="214" t="17526"/>
          <a:stretch>
            <a:fillRect/>
          </a:stretch>
        </p:blipFill>
        <p:spPr>
          <a:xfrm>
            <a:off x="11544921" y="6678253"/>
            <a:ext cx="13632454" cy="7512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4" h="21600" extrusionOk="0">
                <a:moveTo>
                  <a:pt x="10785" y="0"/>
                </a:moveTo>
                <a:cubicBezTo>
                  <a:pt x="8025" y="0"/>
                  <a:pt x="5264" y="1932"/>
                  <a:pt x="3158" y="5796"/>
                </a:cubicBezTo>
                <a:cubicBezTo>
                  <a:pt x="801" y="10121"/>
                  <a:pt x="-236" y="15950"/>
                  <a:pt x="46" y="21600"/>
                </a:cubicBezTo>
                <a:lnTo>
                  <a:pt x="21364" y="21600"/>
                </a:lnTo>
                <a:lnTo>
                  <a:pt x="21364" y="15936"/>
                </a:lnTo>
                <a:cubicBezTo>
                  <a:pt x="20964" y="12220"/>
                  <a:pt x="19980" y="8675"/>
                  <a:pt x="18411" y="5796"/>
                </a:cubicBezTo>
                <a:cubicBezTo>
                  <a:pt x="16305" y="1932"/>
                  <a:pt x="13545" y="0"/>
                  <a:pt x="10785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250098" y="10139185"/>
            <a:ext cx="1369458" cy="2952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CA153-D327-6559-75F4-C75082A149AB}"/>
              </a:ext>
            </a:extLst>
          </p:cNvPr>
          <p:cNvSpPr txBox="1"/>
          <p:nvPr/>
        </p:nvSpPr>
        <p:spPr>
          <a:xfrm>
            <a:off x="17382445" y="3147673"/>
            <a:ext cx="655316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Yogesh Sivakumar</a:t>
            </a: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MSc. in Business Analytics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hlinkClick r:id="rId3"/>
              </a:rPr>
              <a:t>yogeshsivakumar18@yahoo.com</a:t>
            </a:r>
            <a:endParaRPr lang="en-US" b="0" dirty="0"/>
          </a:p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+353 894329013</a:t>
            </a:r>
            <a:endParaRPr kumimoji="0" lang="en-IE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267779" y="1304120"/>
            <a:ext cx="4799232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7000" b="0" spc="699"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144" name="Shape 144"/>
          <p:cNvSpPr/>
          <p:nvPr/>
        </p:nvSpPr>
        <p:spPr>
          <a:xfrm>
            <a:off x="22423727" y="2548673"/>
            <a:ext cx="8618653" cy="8618654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580209" y="4246055"/>
            <a:ext cx="11347813" cy="816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b="0" spc="15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4400" dirty="0"/>
              <a:t>A regional product ops simulation focused on surfacing and growing key trends through data, content strategy, and cross-functional collaboration.</a:t>
            </a:r>
          </a:p>
          <a:p>
            <a:endParaRPr lang="en-US" sz="4400" dirty="0"/>
          </a:p>
          <a:p>
            <a:r>
              <a:rPr lang="en-US" sz="4400" dirty="0"/>
              <a:t>Goals: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Improve trend discovery &amp; engagement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Test platform levers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Optimize localized content strategy</a:t>
            </a:r>
          </a:p>
          <a:p>
            <a:endParaRPr lang="en-IE" sz="4400" dirty="0"/>
          </a:p>
        </p:txBody>
      </p:sp>
      <p:sp>
        <p:nvSpPr>
          <p:cNvPr id="146" name="Shape 146"/>
          <p:cNvSpPr/>
          <p:nvPr/>
        </p:nvSpPr>
        <p:spPr>
          <a:xfrm>
            <a:off x="-56555" y="12858753"/>
            <a:ext cx="1168732" cy="896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435145" y="2214501"/>
            <a:ext cx="1369459" cy="29529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812170" y="8490796"/>
            <a:ext cx="3655285" cy="3655285"/>
          </a:xfrm>
          <a:prstGeom prst="ellipse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architecture-blue-building-1106476-small-filtered.jpeg"/>
          <p:cNvPicPr>
            <a:picLocks noChangeAspect="1"/>
          </p:cNvPicPr>
          <p:nvPr/>
        </p:nvPicPr>
        <p:blipFill>
          <a:blip r:embed="rId3"/>
          <a:srcRect l="8893" r="2226"/>
          <a:stretch>
            <a:fillRect/>
          </a:stretch>
        </p:blipFill>
        <p:spPr>
          <a:xfrm>
            <a:off x="0" y="0"/>
            <a:ext cx="636104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2860127" y="401431"/>
            <a:ext cx="6142381" cy="6292466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361043" y="0"/>
            <a:ext cx="10974638" cy="13824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775958" y="723114"/>
            <a:ext cx="4773976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7000" b="0" spc="699"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US" dirty="0"/>
              <a:t>Project Focus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7093800" y="1611908"/>
            <a:ext cx="1369459" cy="29529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608511" y="4170212"/>
            <a:ext cx="16300174" cy="730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b="0" spc="15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800" b="1" dirty="0"/>
              <a:t>Selected Content Verticals</a:t>
            </a:r>
            <a:endParaRPr lang="en-IE" sz="2800" b="1" dirty="0"/>
          </a:p>
          <a:p>
            <a:r>
              <a:rPr lang="en-US" sz="2800" dirty="0"/>
              <a:t>Entertainment: Viral TV shows, celebrity culture, film events, nostalgic content.</a:t>
            </a:r>
          </a:p>
          <a:p>
            <a:r>
              <a:rPr lang="en-US" sz="2800" dirty="0"/>
              <a:t>News: Cultural moments, local politics, docuseries, live events.</a:t>
            </a:r>
          </a:p>
          <a:p>
            <a:r>
              <a:rPr lang="en-US" sz="2800" dirty="0"/>
              <a:t>Technology: AI-generated content, production tech, digital creativity.</a:t>
            </a:r>
            <a:endParaRPr lang="en-IE" sz="2800" dirty="0"/>
          </a:p>
          <a:p>
            <a:endParaRPr lang="en-US" sz="2800" b="1" dirty="0"/>
          </a:p>
          <a:p>
            <a:r>
              <a:rPr lang="en-US" sz="2800" b="1" dirty="0"/>
              <a:t>Target Regions</a:t>
            </a:r>
            <a:endParaRPr lang="en-I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United Kingdom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Ireland</a:t>
            </a:r>
            <a:endParaRPr lang="en-IE" sz="2800" dirty="0"/>
          </a:p>
          <a:p>
            <a:endParaRPr lang="en-US" sz="2800" b="1" dirty="0"/>
          </a:p>
          <a:p>
            <a:r>
              <a:rPr lang="en-IE" sz="2800" b="1" dirty="0"/>
              <a:t>Methodology &amp;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Trend research using TikTok Discovery, Google Trends, YouTube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Campaign design with platform levers and KPI simulations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analysis and cultural context integration</a:t>
            </a:r>
          </a:p>
          <a:p>
            <a:endParaRPr lang="en-IE" sz="2800" dirty="0"/>
          </a:p>
        </p:txBody>
      </p:sp>
      <p:sp>
        <p:nvSpPr>
          <p:cNvPr id="167" name="Shape 167"/>
          <p:cNvSpPr/>
          <p:nvPr/>
        </p:nvSpPr>
        <p:spPr>
          <a:xfrm>
            <a:off x="23170337" y="401431"/>
            <a:ext cx="2420954" cy="2420954"/>
          </a:xfrm>
          <a:prstGeom prst="ellipse">
            <a:avLst/>
          </a:prstGeom>
          <a:ln w="774700">
            <a:solidFill>
              <a:srgbClr val="638A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5195233" y="-2202035"/>
            <a:ext cx="21817425" cy="21817426"/>
          </a:xfrm>
          <a:prstGeom prst="ellipse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331673" y="529677"/>
            <a:ext cx="5950016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7000" b="0" spc="6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IE" dirty="0">
                <a:solidFill>
                  <a:schemeClr val="tx1"/>
                </a:solidFill>
              </a:rPr>
              <a:t>Trend Research 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6957391" y="5132559"/>
            <a:ext cx="15771583" cy="552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b="0" spc="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IE" sz="4400" dirty="0"/>
              <a:t>Key Trends Identified:</a:t>
            </a:r>
          </a:p>
          <a:p>
            <a:pPr algn="l"/>
            <a:r>
              <a:rPr lang="en-IE" sz="4400" dirty="0"/>
              <a:t>1. #NoughtiesNostalgia – UK throwback content surge</a:t>
            </a:r>
          </a:p>
          <a:p>
            <a:pPr algn="l"/>
            <a:r>
              <a:rPr lang="en-IE" sz="4400" dirty="0"/>
              <a:t>2. Studio Ulster Film Boom – Virtual production innovation</a:t>
            </a:r>
          </a:p>
          <a:p>
            <a:pPr algn="l"/>
            <a:r>
              <a:rPr lang="en-IE" sz="4400" dirty="0"/>
              <a:t>3. Irish Sports &amp; Events – Real-time cultural engagement</a:t>
            </a:r>
          </a:p>
          <a:p>
            <a:pPr algn="l"/>
            <a:r>
              <a:rPr lang="en-IE" sz="4400" dirty="0"/>
              <a:t>4. AI in British Media – Creator-driven tech experimentation</a:t>
            </a:r>
          </a:p>
          <a:p>
            <a:endParaRPr sz="3200" dirty="0"/>
          </a:p>
        </p:txBody>
      </p:sp>
      <p:sp>
        <p:nvSpPr>
          <p:cNvPr id="210" name="Shape 210"/>
          <p:cNvSpPr/>
          <p:nvPr/>
        </p:nvSpPr>
        <p:spPr>
          <a:xfrm>
            <a:off x="7885878" y="2432370"/>
            <a:ext cx="1369459" cy="295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522207" y="4894231"/>
            <a:ext cx="3529971" cy="3529972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6255900" y="-54025"/>
            <a:ext cx="8128100" cy="13824050"/>
          </a:xfrm>
          <a:prstGeom prst="rect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226381" y="0"/>
            <a:ext cx="8128100" cy="13824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75787" y="1506401"/>
            <a:ext cx="11777591" cy="175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80000"/>
              </a:lnSpc>
              <a:defRPr sz="7000" b="0" spc="699">
                <a:solidFill>
                  <a:srgbClr val="90F1A9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IE" dirty="0"/>
              <a:t>#NoughtiesNostalgia Campaign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2588407" y="4300051"/>
            <a:ext cx="12265513" cy="7819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sz="2500" b="0" spc="125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IE" sz="2800" dirty="0"/>
              <a:t>Objective:</a:t>
            </a:r>
          </a:p>
          <a:p>
            <a:pPr algn="l"/>
            <a:r>
              <a:rPr lang="en-IE" sz="2800" dirty="0"/>
              <a:t>Reignite 2000s pop culture engagement among Gen Z &amp; Millennials.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Region:</a:t>
            </a:r>
          </a:p>
          <a:p>
            <a:pPr algn="l"/>
            <a:r>
              <a:rPr lang="en-IE" sz="2800" dirty="0"/>
              <a:t>UK &amp; Ireland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Strategy: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Hashtag Challenge: #MyNoughtiesLook (recreate 2000s styles/scenes)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TikTok Levers: Discover tab push, effects, banner placement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Cross-Promotion: Nostalgic audio clips</a:t>
            </a:r>
          </a:p>
          <a:p>
            <a:pPr algn="l"/>
            <a:endParaRPr lang="en-IE" sz="2800" dirty="0"/>
          </a:p>
          <a:p>
            <a:pPr algn="l"/>
            <a:r>
              <a:rPr lang="en-IE" sz="2800" dirty="0"/>
              <a:t>KPIs: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Hashtag reach: 15M+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UGC creation: 50K+</a:t>
            </a:r>
          </a:p>
        </p:txBody>
      </p:sp>
      <p:sp>
        <p:nvSpPr>
          <p:cNvPr id="174" name="Shape 174"/>
          <p:cNvSpPr/>
          <p:nvPr/>
        </p:nvSpPr>
        <p:spPr>
          <a:xfrm>
            <a:off x="1550387" y="6360654"/>
            <a:ext cx="6400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i="1" spc="299">
                <a:latin typeface="Roboto Medium"/>
                <a:ea typeface="Roboto Medium"/>
                <a:cs typeface="Roboto Medium"/>
                <a:sym typeface="Roboto Medium"/>
              </a:defRPr>
            </a:pPr>
            <a:endParaRPr dirty="0"/>
          </a:p>
        </p:txBody>
      </p:sp>
      <p:sp>
        <p:nvSpPr>
          <p:cNvPr id="175" name="Shape 175"/>
          <p:cNvSpPr/>
          <p:nvPr/>
        </p:nvSpPr>
        <p:spPr>
          <a:xfrm>
            <a:off x="-269189" y="-8276936"/>
            <a:ext cx="30269871" cy="30269872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-1412189" y="-8276936"/>
            <a:ext cx="30269871" cy="30269872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-54025"/>
            <a:ext cx="8128100" cy="13824050"/>
          </a:xfrm>
          <a:prstGeom prst="rect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9207581" y="0"/>
            <a:ext cx="8128100" cy="13824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1456387" y="2240946"/>
            <a:ext cx="9930077" cy="175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80000"/>
              </a:lnSpc>
              <a:defRPr sz="7000" b="0" spc="699">
                <a:solidFill>
                  <a:srgbClr val="638A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lang="en-IE" dirty="0"/>
              <a:t>Studio Ulster Film Boom</a:t>
            </a:r>
            <a:endParaRPr dirty="0"/>
          </a:p>
        </p:txBody>
      </p:sp>
      <p:sp>
        <p:nvSpPr>
          <p:cNvPr id="182" name="Shape 182"/>
          <p:cNvSpPr/>
          <p:nvPr/>
        </p:nvSpPr>
        <p:spPr>
          <a:xfrm>
            <a:off x="11430987" y="4660572"/>
            <a:ext cx="11343392" cy="7819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sz="2500" b="0" spc="125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IE" sz="2800" dirty="0"/>
              <a:t>Objective:</a:t>
            </a:r>
          </a:p>
          <a:p>
            <a:r>
              <a:rPr lang="en-IE" sz="2800" dirty="0"/>
              <a:t>Showcase Northern Ireland’s leadership in virtual film production.</a:t>
            </a:r>
          </a:p>
          <a:p>
            <a:endParaRPr lang="en-IE" sz="2800" dirty="0"/>
          </a:p>
          <a:p>
            <a:r>
              <a:rPr lang="en-IE" sz="2800" dirty="0"/>
              <a:t>Region:</a:t>
            </a:r>
          </a:p>
          <a:p>
            <a:r>
              <a:rPr lang="en-IE" sz="2800" dirty="0"/>
              <a:t>Northern Ireland</a:t>
            </a:r>
          </a:p>
          <a:p>
            <a:endParaRPr lang="en-IE" sz="2800" dirty="0"/>
          </a:p>
          <a:p>
            <a:r>
              <a:rPr lang="en-IE" sz="2800" dirty="0"/>
              <a:t>Strategy: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Creator Collab: Film students and studio partners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Levers: Tech spotlight, creator funding, banners</a:t>
            </a:r>
          </a:p>
          <a:p>
            <a:endParaRPr lang="en-IE" sz="2800" dirty="0"/>
          </a:p>
          <a:p>
            <a:r>
              <a:rPr lang="en-IE" sz="2800" dirty="0"/>
              <a:t>KPIs: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Shares: 250K+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Creator engagement: 20K+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Industry outreach: 3+ partnerships</a:t>
            </a:r>
          </a:p>
        </p:txBody>
      </p:sp>
      <p:sp>
        <p:nvSpPr>
          <p:cNvPr id="183" name="Shape 183"/>
          <p:cNvSpPr/>
          <p:nvPr/>
        </p:nvSpPr>
        <p:spPr>
          <a:xfrm>
            <a:off x="11430987" y="6085649"/>
            <a:ext cx="939102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i="1" spc="299">
                <a:latin typeface="Roboto Medium"/>
                <a:ea typeface="Roboto Medium"/>
                <a:cs typeface="Roboto Medium"/>
                <a:sym typeface="Roboto Medium"/>
              </a:defRPr>
            </a:pP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3901389" y="-8276936"/>
            <a:ext cx="30269871" cy="30269872"/>
          </a:xfrm>
          <a:prstGeom prst="ellipse">
            <a:avLst/>
          </a:prstGeom>
          <a:ln w="1270000">
            <a:solidFill>
              <a:srgbClr val="638A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-5044389" y="-8276936"/>
            <a:ext cx="30269871" cy="30269872"/>
          </a:xfrm>
          <a:prstGeom prst="ellipse">
            <a:avLst/>
          </a:prstGeom>
          <a:ln w="1270000">
            <a:solidFill>
              <a:srgbClr val="638A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-23921740" y="-27052021"/>
            <a:ext cx="52110680" cy="36136660"/>
          </a:xfrm>
          <a:prstGeom prst="ellipse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015398" y="7749536"/>
            <a:ext cx="2506945" cy="2506945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524986" y="10542931"/>
            <a:ext cx="7111013" cy="237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sz="2500" b="0" spc="125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US" sz="2400" dirty="0"/>
              <a:t>Expected increase in Discover tab management.</a:t>
            </a:r>
          </a:p>
          <a:p>
            <a:pPr algn="l"/>
            <a:r>
              <a:rPr lang="en-US" sz="2400" dirty="0"/>
              <a:t>Within the </a:t>
            </a:r>
            <a:r>
              <a:rPr lang="en-US" sz="2400" b="1" dirty="0"/>
              <a:t>first 7 days</a:t>
            </a:r>
            <a:r>
              <a:rPr lang="en-US" sz="2400" dirty="0"/>
              <a:t> of campaign launch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Driven by search prompts and editorial banners</a:t>
            </a:r>
            <a:r>
              <a:rPr lang="en-US" sz="2400" dirty="0"/>
              <a:t>)</a:t>
            </a:r>
            <a:endParaRPr sz="2400" dirty="0"/>
          </a:p>
        </p:txBody>
      </p:sp>
      <p:sp>
        <p:nvSpPr>
          <p:cNvPr id="216" name="Shape 216"/>
          <p:cNvSpPr/>
          <p:nvPr/>
        </p:nvSpPr>
        <p:spPr>
          <a:xfrm>
            <a:off x="7259122" y="1324573"/>
            <a:ext cx="11870796" cy="1257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7000" b="0" cap="all" spc="6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Overview of Growth</a:t>
            </a:r>
          </a:p>
        </p:txBody>
      </p:sp>
      <p:sp>
        <p:nvSpPr>
          <p:cNvPr id="217" name="Shape 217"/>
          <p:cNvSpPr/>
          <p:nvPr/>
        </p:nvSpPr>
        <p:spPr>
          <a:xfrm>
            <a:off x="3132582" y="8431508"/>
            <a:ext cx="2272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20%</a:t>
            </a:r>
          </a:p>
        </p:txBody>
      </p:sp>
      <p:sp>
        <p:nvSpPr>
          <p:cNvPr id="218" name="Shape 218"/>
          <p:cNvSpPr/>
          <p:nvPr/>
        </p:nvSpPr>
        <p:spPr>
          <a:xfrm>
            <a:off x="5254083" y="1805575"/>
            <a:ext cx="1369459" cy="295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8763398" y="3253736"/>
            <a:ext cx="2506944" cy="2506944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7331708" y="6217173"/>
            <a:ext cx="5487766" cy="2727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sz="2500" b="0" spc="125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US" sz="2400" dirty="0"/>
              <a:t>Expected increase in creator follower growth</a:t>
            </a:r>
          </a:p>
          <a:p>
            <a:pPr algn="l"/>
            <a:r>
              <a:rPr lang="en-US" sz="2400" dirty="0"/>
              <a:t>Over a </a:t>
            </a:r>
            <a:r>
              <a:rPr lang="en-US" sz="2400" b="1" dirty="0"/>
              <a:t>2-week period</a:t>
            </a:r>
            <a:br>
              <a:rPr lang="en-US" sz="2400" dirty="0"/>
            </a:br>
            <a:r>
              <a:rPr lang="en-US" sz="2400" dirty="0"/>
              <a:t>(Within </a:t>
            </a:r>
            <a:r>
              <a:rPr lang="en-US" sz="2400" b="1" dirty="0"/>
              <a:t>3 weeks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Boost for creators involved in relevant content</a:t>
            </a:r>
            <a:r>
              <a:rPr lang="en-US" sz="2400" dirty="0"/>
              <a:t>)</a:t>
            </a:r>
          </a:p>
        </p:txBody>
      </p:sp>
      <p:sp>
        <p:nvSpPr>
          <p:cNvPr id="221" name="Shape 221"/>
          <p:cNvSpPr/>
          <p:nvPr/>
        </p:nvSpPr>
        <p:spPr>
          <a:xfrm>
            <a:off x="18880582" y="3935708"/>
            <a:ext cx="2272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65%</a:t>
            </a:r>
          </a:p>
        </p:txBody>
      </p:sp>
      <p:sp>
        <p:nvSpPr>
          <p:cNvPr id="222" name="Shape 222"/>
          <p:cNvSpPr/>
          <p:nvPr/>
        </p:nvSpPr>
        <p:spPr>
          <a:xfrm>
            <a:off x="11065528" y="5844536"/>
            <a:ext cx="2506945" cy="2506944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9575117" y="8904990"/>
            <a:ext cx="7697870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 defTabSz="457200">
              <a:lnSpc>
                <a:spcPct val="120000"/>
              </a:lnSpc>
              <a:defRPr sz="2500" b="0" spc="125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US" sz="2400" dirty="0"/>
              <a:t>Expected increase in UGC Creation</a:t>
            </a:r>
          </a:p>
          <a:p>
            <a:pPr algn="l"/>
            <a:r>
              <a:rPr lang="en-US" sz="2400" dirty="0"/>
              <a:t>Over a </a:t>
            </a:r>
            <a:r>
              <a:rPr lang="en-US" sz="2400" b="1" dirty="0"/>
              <a:t>2-week period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Via hashtag challenges and creator participation across 4 trends</a:t>
            </a:r>
            <a:r>
              <a:rPr lang="en-US" sz="2400" dirty="0"/>
              <a:t>)</a:t>
            </a:r>
          </a:p>
        </p:txBody>
      </p:sp>
      <p:sp>
        <p:nvSpPr>
          <p:cNvPr id="224" name="Shape 224"/>
          <p:cNvSpPr/>
          <p:nvPr/>
        </p:nvSpPr>
        <p:spPr>
          <a:xfrm>
            <a:off x="11182712" y="6526508"/>
            <a:ext cx="227257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60%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408850" y="-13788020"/>
            <a:ext cx="17011354" cy="17011354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2660247" y="-12282623"/>
            <a:ext cx="14508560" cy="14508560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400806" y="8743427"/>
            <a:ext cx="1512574" cy="1512574"/>
          </a:xfrm>
          <a:prstGeom prst="ellipse">
            <a:avLst/>
          </a:prstGeom>
          <a:solidFill>
            <a:srgbClr val="90F1A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90F1A9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6937566" y="8743427"/>
            <a:ext cx="1512574" cy="1512574"/>
          </a:xfrm>
          <a:prstGeom prst="ellipse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608666" y="8743427"/>
            <a:ext cx="1512574" cy="1512574"/>
          </a:xfrm>
          <a:prstGeom prst="ellipse">
            <a:avLst/>
          </a:prstGeom>
          <a:solidFill>
            <a:srgbClr val="638A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431117" y="6627793"/>
            <a:ext cx="5970855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000" spc="399">
                <a:solidFill>
                  <a:srgbClr val="638A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Product thinking with real-time content strategy</a:t>
            </a:r>
          </a:p>
        </p:txBody>
      </p:sp>
      <p:sp>
        <p:nvSpPr>
          <p:cNvPr id="235" name="Shape 235"/>
          <p:cNvSpPr/>
          <p:nvPr/>
        </p:nvSpPr>
        <p:spPr>
          <a:xfrm>
            <a:off x="9206572" y="6935570"/>
            <a:ext cx="597085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000" spc="399">
                <a:solidFill>
                  <a:srgbClr val="90F1A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IE" dirty="0"/>
              <a:t>Data-driven operations insight</a:t>
            </a:r>
          </a:p>
        </p:txBody>
      </p:sp>
      <p:sp>
        <p:nvSpPr>
          <p:cNvPr id="236" name="Shape 236"/>
          <p:cNvSpPr/>
          <p:nvPr/>
        </p:nvSpPr>
        <p:spPr>
          <a:xfrm>
            <a:off x="16920802" y="6935570"/>
            <a:ext cx="597085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4000" spc="399">
                <a:solidFill>
                  <a:srgbClr val="638A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Cultural and regional content fluency</a:t>
            </a:r>
          </a:p>
        </p:txBody>
      </p:sp>
      <p:sp>
        <p:nvSpPr>
          <p:cNvPr id="237" name="Shape 237"/>
          <p:cNvSpPr/>
          <p:nvPr/>
        </p:nvSpPr>
        <p:spPr>
          <a:xfrm>
            <a:off x="1228666" y="8909809"/>
            <a:ext cx="227257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>
              <a:lnSpc>
                <a:spcPct val="100000"/>
              </a:lnSpc>
            </a:pPr>
            <a:r>
              <a:rPr dirty="0"/>
              <a:t>01</a:t>
            </a:r>
          </a:p>
        </p:txBody>
      </p:sp>
      <p:sp>
        <p:nvSpPr>
          <p:cNvPr id="238" name="Shape 238"/>
          <p:cNvSpPr/>
          <p:nvPr/>
        </p:nvSpPr>
        <p:spPr>
          <a:xfrm>
            <a:off x="16557566" y="8909809"/>
            <a:ext cx="227257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>
              <a:lnSpc>
                <a:spcPct val="100000"/>
              </a:lnSpc>
            </a:pPr>
            <a:r>
              <a:rPr dirty="0"/>
              <a:t>03</a:t>
            </a:r>
          </a:p>
        </p:txBody>
      </p:sp>
      <p:sp>
        <p:nvSpPr>
          <p:cNvPr id="239" name="Shape 239"/>
          <p:cNvSpPr/>
          <p:nvPr/>
        </p:nvSpPr>
        <p:spPr>
          <a:xfrm>
            <a:off x="9020806" y="8909809"/>
            <a:ext cx="227257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70000"/>
              </a:lnSpc>
              <a:defRPr sz="7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>
              <a:lnSpc>
                <a:spcPct val="100000"/>
              </a:lnSpc>
            </a:pPr>
            <a:r>
              <a:rPr dirty="0"/>
              <a:t>02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7223" y="1697121"/>
            <a:ext cx="8743024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7000" b="0" spc="699"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rPr dirty="0"/>
              <a:t>W</a:t>
            </a:r>
            <a:r>
              <a:rPr lang="en-US" dirty="0"/>
              <a:t>hat this Project demonstrates</a:t>
            </a:r>
            <a:endParaRPr dirty="0"/>
          </a:p>
        </p:txBody>
      </p:sp>
      <p:sp>
        <p:nvSpPr>
          <p:cNvPr id="241" name="Shape 241"/>
          <p:cNvSpPr/>
          <p:nvPr/>
        </p:nvSpPr>
        <p:spPr>
          <a:xfrm>
            <a:off x="2131782" y="3160352"/>
            <a:ext cx="1369459" cy="29529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-10695831" y="-1647676"/>
            <a:ext cx="17011353" cy="17011353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-9444435" y="-396280"/>
            <a:ext cx="14508560" cy="14508560"/>
          </a:xfrm>
          <a:prstGeom prst="ellipse">
            <a:avLst/>
          </a:prstGeom>
          <a:ln w="1270000">
            <a:solidFill>
              <a:srgbClr val="90F1A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72581" y="0"/>
            <a:ext cx="8128100" cy="13824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1672871" y="5467355"/>
            <a:ext cx="11249058" cy="278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80000"/>
              </a:lnSpc>
              <a:defRPr sz="15000" b="0">
                <a:solidFill>
                  <a:srgbClr val="F4D3BC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>
                <a:solidFill>
                  <a:srgbClr val="638AFF"/>
                </a:solidFill>
              </a:rPr>
              <a:t>THANK</a:t>
            </a:r>
            <a:r>
              <a:t> </a:t>
            </a:r>
            <a:r>
              <a:rPr>
                <a:solidFill>
                  <a:srgbClr val="90F1A9"/>
                </a:solidFill>
              </a:rPr>
              <a:t>YOU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xfrm>
            <a:off x="16700681" y="10616290"/>
            <a:ext cx="6121991" cy="17789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 defTabSz="438911">
              <a:spcBef>
                <a:spcPts val="0"/>
              </a:spcBef>
              <a:buSzTx/>
              <a:buNone/>
              <a:defRPr sz="2880" spc="144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/>
              <a:t>+353 894329013</a:t>
            </a:r>
          </a:p>
          <a:p>
            <a:pPr marL="0" indent="0" algn="r" defTabSz="438911">
              <a:spcBef>
                <a:spcPts val="0"/>
              </a:spcBef>
              <a:buSzTx/>
              <a:buNone/>
              <a:defRPr sz="2880" spc="144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/>
              <a:t>yogeshsivakumar18@yahoo.com</a:t>
            </a:r>
            <a:endParaRPr dirty="0"/>
          </a:p>
        </p:txBody>
      </p:sp>
      <p:sp>
        <p:nvSpPr>
          <p:cNvPr id="274" name="Shape 274"/>
          <p:cNvSpPr/>
          <p:nvPr/>
        </p:nvSpPr>
        <p:spPr>
          <a:xfrm>
            <a:off x="21415113" y="9796285"/>
            <a:ext cx="1369459" cy="2952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420</Words>
  <Application>Microsoft Office PowerPoint</Application>
  <PresentationFormat>Custom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 Neue</vt:lpstr>
      <vt:lpstr>Helvetica Neue Light</vt:lpstr>
      <vt:lpstr>Helvetica Neue Medium</vt:lpstr>
      <vt:lpstr>Poppins Regular</vt:lpstr>
      <vt:lpstr>White</vt:lpstr>
      <vt:lpstr>UK &amp; Ireland Trend Campaigns Strategy - Q3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Intertwine, Inc.</dc:title>
  <dc:creator>User</dc:creator>
  <cp:lastModifiedBy>ULStudent:YOGESH.SIVAKUMAR</cp:lastModifiedBy>
  <cp:revision>12</cp:revision>
  <dcterms:modified xsi:type="dcterms:W3CDTF">2025-07-31T10:29:55Z</dcterms:modified>
</cp:coreProperties>
</file>