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57" r:id="rId4"/>
    <p:sldId id="258" r:id="rId5"/>
    <p:sldId id="271" r:id="rId6"/>
    <p:sldId id="260" r:id="rId7"/>
    <p:sldId id="262" r:id="rId8"/>
    <p:sldId id="270" r:id="rId9"/>
    <p:sldId id="263" r:id="rId10"/>
    <p:sldId id="264" r:id="rId11"/>
    <p:sldId id="265" r:id="rId12"/>
    <p:sldId id="268" r:id="rId13"/>
    <p:sldId id="266"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82" autoAdjust="0"/>
    <p:restoredTop sz="94660"/>
  </p:normalViewPr>
  <p:slideViewPr>
    <p:cSldViewPr snapToGrid="0">
      <p:cViewPr varScale="1">
        <p:scale>
          <a:sx n="42" d="100"/>
          <a:sy n="42" d="100"/>
        </p:scale>
        <p:origin x="8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1_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Rectangle 1"/>
          <p:cNvSpPr/>
          <p:nvPr/>
        </p:nvSpPr>
        <p:spPr>
          <a:xfrm>
            <a:off x="0" y="0"/>
            <a:ext cx="24384000" cy="13716000"/>
          </a:xfrm>
          <a:prstGeom prst="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4" name="Picture 3" descr="A picture containing fish&#10;&#10;Description automatically generated">
            <a:extLst>
              <a:ext uri="{FF2B5EF4-FFF2-40B4-BE49-F238E27FC236}">
                <a16:creationId xmlns:a16="http://schemas.microsoft.com/office/drawing/2014/main" id="{C85AFE91-2FC5-6247-87AA-2F602FEE4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599"/>
            <a:ext cx="20715498" cy="13810332"/>
          </a:xfrm>
          <a:prstGeom prst="rect">
            <a:avLst/>
          </a:prstGeom>
        </p:spPr>
      </p:pic>
      <p:pic>
        <p:nvPicPr>
          <p:cNvPr id="8" name="Picture 7" descr="A picture containing drawing, plate&#10;&#10;Description automatically generated">
            <a:extLst>
              <a:ext uri="{FF2B5EF4-FFF2-40B4-BE49-F238E27FC236}">
                <a16:creationId xmlns:a16="http://schemas.microsoft.com/office/drawing/2014/main" id="{2EF43F30-48BD-6449-A329-645E7A6F7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4572" y="879170"/>
            <a:ext cx="8189442" cy="1890507"/>
          </a:xfrm>
          <a:prstGeom prst="rect">
            <a:avLst/>
          </a:prstGeom>
        </p:spPr>
      </p:pic>
    </p:spTree>
    <p:extLst>
      <p:ext uri="{BB962C8B-B14F-4D97-AF65-F5344CB8AC3E}">
        <p14:creationId xmlns:p14="http://schemas.microsoft.com/office/powerpoint/2010/main" val="302341980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700A2-8C5F-4C4D-906E-8BD1C0E82D1E}"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21C1E-D2D0-480A-9630-6B6CAA56E3FA}" type="slidenum">
              <a:rPr lang="en-US" smtClean="0"/>
              <a:t>‹#›</a:t>
            </a:fld>
            <a:endParaRPr lang="en-US"/>
          </a:p>
        </p:txBody>
      </p:sp>
    </p:spTree>
    <p:extLst>
      <p:ext uri="{BB962C8B-B14F-4D97-AF65-F5344CB8AC3E}">
        <p14:creationId xmlns:p14="http://schemas.microsoft.com/office/powerpoint/2010/main" val="29534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without title text">
    <p:spTree>
      <p:nvGrpSpPr>
        <p:cNvPr id="1" name=""/>
        <p:cNvGrpSpPr/>
        <p:nvPr/>
      </p:nvGrpSpPr>
      <p:grpSpPr>
        <a:xfrm>
          <a:off x="0" y="0"/>
          <a:ext cx="0" cy="0"/>
          <a:chOff x="0" y="0"/>
          <a:chExt cx="0" cy="0"/>
        </a:xfrm>
      </p:grpSpPr>
      <p:pic>
        <p:nvPicPr>
          <p:cNvPr id="4" name="Picture 3"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pic>
        <p:nvPicPr>
          <p:cNvPr id="6" name="Picture 5"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sp>
        <p:nvSpPr>
          <p:cNvPr id="13" name="Slide Number"/>
          <p:cNvSpPr txBox="1">
            <a:spLocks noGrp="1"/>
          </p:cNvSpPr>
          <p:nvPr>
            <p:ph type="sldNum" sz="quarter" idx="2"/>
          </p:nvPr>
        </p:nvSpPr>
        <p:spPr>
          <a:xfrm>
            <a:off x="23548718" y="13073062"/>
            <a:ext cx="395941" cy="390491"/>
          </a:xfrm>
          <a:prstGeom prst="rect">
            <a:avLst/>
          </a:prstGeom>
        </p:spPr>
        <p:txBody>
          <a:bodyPr/>
          <a:lstStyle>
            <a:lvl1pPr>
              <a:defRPr sz="1600" b="0" i="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sym typeface="Helvetica Neue Thin"/>
              </a:defRPr>
            </a:lvl1pPr>
          </a:lstStyle>
          <a:p>
            <a:fld id="{86CB4B4D-7CA3-9044-876B-883B54F8677D}" type="slidenum">
              <a:rPr lang="en-IN" smtClean="0"/>
              <a:pPr/>
              <a:t>‹#›</a:t>
            </a:fld>
            <a:endParaRPr lang="en-IN" dirty="0"/>
          </a:p>
        </p:txBody>
      </p:sp>
      <p:sp>
        <p:nvSpPr>
          <p:cNvPr id="22" name="Rectangle 21">
            <a:extLst>
              <a:ext uri="{FF2B5EF4-FFF2-40B4-BE49-F238E27FC236}">
                <a16:creationId xmlns:a16="http://schemas.microsoft.com/office/drawing/2014/main" id="{524F2171-4BE1-3E45-B0E7-6D5C983F1E18}"/>
              </a:ext>
            </a:extLst>
          </p:cNvPr>
          <p:cNvSpPr/>
          <p:nvPr/>
        </p:nvSpPr>
        <p:spPr>
          <a:xfrm>
            <a:off x="10542186"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Segoe UI" panose="020B0502040204020203" pitchFamily="34" charset="0"/>
                <a:cs typeface="Segoe UI" panose="020B0502040204020203" pitchFamily="34" charset="0"/>
              </a:rPr>
              <a:t> Copyright © BlueConch Technologies</a:t>
            </a:r>
          </a:p>
        </p:txBody>
      </p:sp>
      <p:pic>
        <p:nvPicPr>
          <p:cNvPr id="9" name="Picture 8" descr="A picture containing drawing, clock&#10;&#10;Description automatically generated">
            <a:extLst>
              <a:ext uri="{FF2B5EF4-FFF2-40B4-BE49-F238E27FC236}">
                <a16:creationId xmlns:a16="http://schemas.microsoft.com/office/drawing/2014/main" id="{FC600D74-91EF-874B-A159-83C1C93EE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2403" y="684299"/>
            <a:ext cx="4672976" cy="1081621"/>
          </a:xfrm>
          <a:prstGeom prst="rect">
            <a:avLst/>
          </a:prstGeom>
        </p:spPr>
      </p:pic>
      <p:cxnSp>
        <p:nvCxnSpPr>
          <p:cNvPr id="15" name="Straight Connector 14"/>
          <p:cNvCxnSpPr/>
          <p:nvPr/>
        </p:nvCxnSpPr>
        <p:spPr>
          <a:xfrm>
            <a:off x="594626" y="1406205"/>
            <a:ext cx="16715912" cy="0"/>
          </a:xfrm>
          <a:prstGeom prst="line">
            <a:avLst/>
          </a:prstGeom>
          <a:noFill/>
          <a:ln w="38100" cap="flat">
            <a:solidFill>
              <a:srgbClr val="FFA634"/>
            </a:solidFill>
            <a:prstDash val="solid"/>
            <a:miter lim="400000"/>
          </a:ln>
          <a:effectLst/>
          <a:sp3d/>
        </p:spPr>
        <p:style>
          <a:lnRef idx="0">
            <a:scrgbClr r="0" g="0" b="0"/>
          </a:lnRef>
          <a:fillRef idx="0">
            <a:scrgbClr r="0" g="0" b="0"/>
          </a:fillRef>
          <a:effectRef idx="0">
            <a:scrgbClr r="0" g="0" b="0"/>
          </a:effectRef>
          <a:fontRef idx="none"/>
        </p:style>
      </p:cxnSp>
      <p:pic>
        <p:nvPicPr>
          <p:cNvPr id="16" name="Picture 15"/>
          <p:cNvPicPr>
            <a:picLocks noChangeAspect="1"/>
          </p:cNvPicPr>
          <p:nvPr/>
        </p:nvPicPr>
        <p:blipFill>
          <a:blip r:embed="rId4"/>
          <a:stretch>
            <a:fillRect/>
          </a:stretch>
        </p:blipFill>
        <p:spPr>
          <a:xfrm>
            <a:off x="17348926" y="1342288"/>
            <a:ext cx="483327" cy="137160"/>
          </a:xfrm>
          <a:prstGeom prst="rect">
            <a:avLst/>
          </a:prstGeom>
        </p:spPr>
      </p:pic>
      <p:sp>
        <p:nvSpPr>
          <p:cNvPr id="14" name="BlueConch - An Elevated Engineering Experience">
            <a:extLst>
              <a:ext uri="{FF2B5EF4-FFF2-40B4-BE49-F238E27FC236}">
                <a16:creationId xmlns:a16="http://schemas.microsoft.com/office/drawing/2014/main" id="{787F36ED-3DA2-D048-98F4-4F4CE45EA25E}"/>
              </a:ext>
            </a:extLst>
          </p:cNvPr>
          <p:cNvSpPr txBox="1"/>
          <p:nvPr/>
        </p:nvSpPr>
        <p:spPr>
          <a:xfrm>
            <a:off x="705463" y="509360"/>
            <a:ext cx="16605076" cy="83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l" defTabSz="457200">
              <a:defRPr sz="5500">
                <a:solidFill>
                  <a:srgbClr val="080808"/>
                </a:solidFill>
                <a:latin typeface="Montserrat-Bold"/>
                <a:ea typeface="Montserrat-Bold"/>
                <a:cs typeface="Montserrat-Bold"/>
                <a:sym typeface="Montserrat-Bold"/>
              </a:defRPr>
            </a:pPr>
            <a:endParaRPr sz="4400" b="0" dirty="0">
              <a:solidFill>
                <a:srgbClr val="00B8F2"/>
              </a:solidFill>
              <a:latin typeface="Montserrat" panose="00000500000000000000" pitchFamily="2"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Tree>
    <p:extLst>
      <p:ext uri="{BB962C8B-B14F-4D97-AF65-F5344CB8AC3E}">
        <p14:creationId xmlns:p14="http://schemas.microsoft.com/office/powerpoint/2010/main" val="3251659034"/>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Layout with logo">
    <p:spTree>
      <p:nvGrpSpPr>
        <p:cNvPr id="1" name=""/>
        <p:cNvGrpSpPr/>
        <p:nvPr/>
      </p:nvGrpSpPr>
      <p:grpSpPr>
        <a:xfrm>
          <a:off x="0" y="0"/>
          <a:ext cx="0" cy="0"/>
          <a:chOff x="0" y="0"/>
          <a:chExt cx="0" cy="0"/>
        </a:xfrm>
      </p:grpSpPr>
      <p:pic>
        <p:nvPicPr>
          <p:cNvPr id="4" name="Picture 3"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pic>
        <p:nvPicPr>
          <p:cNvPr id="6" name="Picture 5"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sp>
        <p:nvSpPr>
          <p:cNvPr id="9" name="Rectangle 8">
            <a:extLst>
              <a:ext uri="{FF2B5EF4-FFF2-40B4-BE49-F238E27FC236}">
                <a16:creationId xmlns:a16="http://schemas.microsoft.com/office/drawing/2014/main" id="{31F69DA1-24D8-3B47-A101-9228A57B5709}"/>
              </a:ext>
            </a:extLst>
          </p:cNvPr>
          <p:cNvSpPr/>
          <p:nvPr/>
        </p:nvSpPr>
        <p:spPr>
          <a:xfrm>
            <a:off x="14054123" y="10458332"/>
            <a:ext cx="10329877" cy="605934"/>
          </a:xfrm>
          <a:prstGeom prst="rect">
            <a:avLst/>
          </a:prstGeom>
          <a:solidFill>
            <a:schemeClr val="bg1">
              <a:alpha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ontessarat"/>
              <a:ea typeface="+mn-ea"/>
              <a:cs typeface="+mn-cs"/>
              <a:sym typeface="Helvetica Neue Medium"/>
            </a:endParaRPr>
          </a:p>
        </p:txBody>
      </p:sp>
      <p:sp>
        <p:nvSpPr>
          <p:cNvPr id="13" name="Slide Number"/>
          <p:cNvSpPr txBox="1">
            <a:spLocks noGrp="1"/>
          </p:cNvSpPr>
          <p:nvPr>
            <p:ph type="sldNum" sz="quarter" idx="2"/>
          </p:nvPr>
        </p:nvSpPr>
        <p:spPr>
          <a:xfrm>
            <a:off x="23604140" y="13073062"/>
            <a:ext cx="395941" cy="390491"/>
          </a:xfrm>
          <a:prstGeom prst="rect">
            <a:avLst/>
          </a:prstGeom>
        </p:spPr>
        <p:txBody>
          <a:bodyPr/>
          <a:lstStyle>
            <a:lvl1pPr>
              <a:defRPr sz="1600" b="0" i="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sym typeface="Helvetica Neue Thin"/>
              </a:defRPr>
            </a:lvl1pPr>
          </a:lstStyle>
          <a:p>
            <a:fld id="{86CB4B4D-7CA3-9044-876B-883B54F8677D}" type="slidenum">
              <a:rPr lang="en-IN" smtClean="0"/>
              <a:pPr/>
              <a:t>‹#›</a:t>
            </a:fld>
            <a:endParaRPr lang="en-IN" dirty="0"/>
          </a:p>
        </p:txBody>
      </p:sp>
      <p:pic>
        <p:nvPicPr>
          <p:cNvPr id="19" name="Picture 18" descr="A picture containing drawing, clock&#10;&#10;Description automatically generated">
            <a:extLst>
              <a:ext uri="{FF2B5EF4-FFF2-40B4-BE49-F238E27FC236}">
                <a16:creationId xmlns:a16="http://schemas.microsoft.com/office/drawing/2014/main" id="{03E3A94E-F6FF-EB40-A7A6-D3D2453F6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2403" y="684299"/>
            <a:ext cx="4672976" cy="1081621"/>
          </a:xfrm>
          <a:prstGeom prst="rect">
            <a:avLst/>
          </a:prstGeom>
        </p:spPr>
      </p:pic>
      <p:sp>
        <p:nvSpPr>
          <p:cNvPr id="20" name="Rectangle 19">
            <a:extLst>
              <a:ext uri="{FF2B5EF4-FFF2-40B4-BE49-F238E27FC236}">
                <a16:creationId xmlns:a16="http://schemas.microsoft.com/office/drawing/2014/main" id="{524F2171-4BE1-3E45-B0E7-6D5C983F1E18}"/>
              </a:ext>
            </a:extLst>
          </p:cNvPr>
          <p:cNvSpPr/>
          <p:nvPr/>
        </p:nvSpPr>
        <p:spPr>
          <a:xfrm>
            <a:off x="10542186"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Segoe UI" panose="020B0502040204020203" pitchFamily="34" charset="0"/>
                <a:cs typeface="Segoe UI" panose="020B0502040204020203" pitchFamily="34" charset="0"/>
              </a:rPr>
              <a:t> Copyright © BlueConch Technologies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Tree>
    <p:extLst>
      <p:ext uri="{BB962C8B-B14F-4D97-AF65-F5344CB8AC3E}">
        <p14:creationId xmlns:p14="http://schemas.microsoft.com/office/powerpoint/2010/main" val="2130004113"/>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layout without logo">
    <p:spTree>
      <p:nvGrpSpPr>
        <p:cNvPr id="1" name=""/>
        <p:cNvGrpSpPr/>
        <p:nvPr/>
      </p:nvGrpSpPr>
      <p:grpSpPr>
        <a:xfrm>
          <a:off x="0" y="0"/>
          <a:ext cx="0" cy="0"/>
          <a:chOff x="0" y="0"/>
          <a:chExt cx="0" cy="0"/>
        </a:xfrm>
      </p:grpSpPr>
      <p:pic>
        <p:nvPicPr>
          <p:cNvPr id="7" name="Picture 6"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pic>
        <p:nvPicPr>
          <p:cNvPr id="9" name="Picture 8"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sp>
        <p:nvSpPr>
          <p:cNvPr id="23" name="Slide Number"/>
          <p:cNvSpPr txBox="1">
            <a:spLocks noGrp="1"/>
          </p:cNvSpPr>
          <p:nvPr>
            <p:ph type="sldNum" sz="quarter" idx="2"/>
          </p:nvPr>
        </p:nvSpPr>
        <p:spPr>
          <a:xfrm>
            <a:off x="23441252" y="12973948"/>
            <a:ext cx="490518" cy="482823"/>
          </a:xfrm>
          <a:prstGeom prst="rect">
            <a:avLst/>
          </a:prstGeom>
        </p:spPr>
        <p:txBody>
          <a:bodyPr/>
          <a:lstStyle>
            <a:lvl1pPr>
              <a:defRPr>
                <a:latin typeface="Segoe UI" panose="020B0502040204020203" pitchFamily="34" charset="0"/>
                <a:cs typeface="Segoe UI" panose="020B0502040204020203" pitchFamily="34" charset="0"/>
              </a:defRPr>
            </a:lvl1pPr>
          </a:lstStyle>
          <a:p>
            <a:fld id="{86CB4B4D-7CA3-9044-876B-883B54F8677D}" type="slidenum">
              <a:rPr lang="en-US" smtClean="0"/>
              <a:pPr/>
              <a:t>‹#›</a:t>
            </a:fld>
            <a:endParaRPr lang="en-US" dirty="0"/>
          </a:p>
        </p:txBody>
      </p:sp>
      <p:sp>
        <p:nvSpPr>
          <p:cNvPr id="10" name="Rectangle 9">
            <a:extLst>
              <a:ext uri="{FF2B5EF4-FFF2-40B4-BE49-F238E27FC236}">
                <a16:creationId xmlns:a16="http://schemas.microsoft.com/office/drawing/2014/main" id="{524F2171-4BE1-3E45-B0E7-6D5C983F1E18}"/>
              </a:ext>
            </a:extLst>
          </p:cNvPr>
          <p:cNvSpPr/>
          <p:nvPr/>
        </p:nvSpPr>
        <p:spPr>
          <a:xfrm>
            <a:off x="10542186"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Montessarat"/>
              </a:rPr>
              <a:t> Copyright © BlueConch Technologies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parator Slide">
    <p:spTree>
      <p:nvGrpSpPr>
        <p:cNvPr id="1" name=""/>
        <p:cNvGrpSpPr/>
        <p:nvPr/>
      </p:nvGrpSpPr>
      <p:grpSpPr>
        <a:xfrm>
          <a:off x="0" y="0"/>
          <a:ext cx="0" cy="0"/>
          <a:chOff x="0" y="0"/>
          <a:chExt cx="0" cy="0"/>
        </a:xfrm>
      </p:grpSpPr>
      <p:pic>
        <p:nvPicPr>
          <p:cNvPr id="5" name="Picture 4"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pic>
        <p:nvPicPr>
          <p:cNvPr id="7" name="Picture 6"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sp>
        <p:nvSpPr>
          <p:cNvPr id="30" name="Title Text"/>
          <p:cNvSpPr txBox="1">
            <a:spLocks noGrp="1"/>
          </p:cNvSpPr>
          <p:nvPr>
            <p:ph type="title"/>
          </p:nvPr>
        </p:nvSpPr>
        <p:spPr>
          <a:xfrm>
            <a:off x="4833937" y="4536281"/>
            <a:ext cx="14716126" cy="4643438"/>
          </a:xfrm>
          <a:prstGeom prst="rect">
            <a:avLst/>
          </a:prstGeom>
        </p:spPr>
        <p:txBody>
          <a:bodyPr>
            <a:normAutofit/>
          </a:bodyPr>
          <a:lstStyle>
            <a:lvl1pPr algn="ctr">
              <a:defRPr sz="5400">
                <a:solidFill>
                  <a:schemeClr val="tx1"/>
                </a:solidFill>
                <a:latin typeface="Segoe UI" panose="020B0502040204020203" pitchFamily="34" charset="0"/>
                <a:cs typeface="Segoe UI" panose="020B0502040204020203" pitchFamily="34" charset="0"/>
              </a:defRPr>
            </a:lvl1pPr>
          </a:lstStyle>
          <a:p>
            <a:r>
              <a:rPr lang="en-US" smtClean="0"/>
              <a:t>Click to edit Master title style</a:t>
            </a:r>
            <a:endParaRPr/>
          </a:p>
        </p:txBody>
      </p:sp>
      <p:sp>
        <p:nvSpPr>
          <p:cNvPr id="31" name="Slide Number"/>
          <p:cNvSpPr txBox="1">
            <a:spLocks noGrp="1"/>
          </p:cNvSpPr>
          <p:nvPr>
            <p:ph type="sldNum" sz="quarter" idx="2"/>
          </p:nvPr>
        </p:nvSpPr>
        <p:spPr>
          <a:xfrm>
            <a:off x="23496670" y="12968319"/>
            <a:ext cx="490518" cy="482823"/>
          </a:xfrm>
          <a:prstGeom prst="rect">
            <a:avLst/>
          </a:prstGeom>
        </p:spPr>
        <p:txBody>
          <a:bodyPr/>
          <a:lstStyle>
            <a:lvl1pPr>
              <a:defRPr>
                <a:latin typeface="Montessarat"/>
              </a:defRPr>
            </a:lvl1pPr>
          </a:lstStyle>
          <a:p>
            <a:fld id="{86CB4B4D-7CA3-9044-876B-883B54F8677D}" type="slidenum">
              <a:rPr lang="en-US" smtClean="0"/>
              <a:pPr/>
              <a:t>‹#›</a:t>
            </a:fld>
            <a:endParaRPr lang="en-US"/>
          </a:p>
        </p:txBody>
      </p:sp>
      <p:sp>
        <p:nvSpPr>
          <p:cNvPr id="8" name="Rectangle 7">
            <a:extLst>
              <a:ext uri="{FF2B5EF4-FFF2-40B4-BE49-F238E27FC236}">
                <a16:creationId xmlns:a16="http://schemas.microsoft.com/office/drawing/2014/main" id="{524F2171-4BE1-3E45-B0E7-6D5C983F1E18}"/>
              </a:ext>
            </a:extLst>
          </p:cNvPr>
          <p:cNvSpPr/>
          <p:nvPr/>
        </p:nvSpPr>
        <p:spPr>
          <a:xfrm>
            <a:off x="10542186"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Montessarat"/>
              </a:rPr>
              <a:t> Copyright © BlueConch Technologies</a:t>
            </a:r>
          </a:p>
        </p:txBody>
      </p:sp>
      <p:pic>
        <p:nvPicPr>
          <p:cNvPr id="9" name="Picture 8" descr="A picture containing drawing, clock&#10;&#10;Description automatically generated">
            <a:extLst>
              <a:ext uri="{FF2B5EF4-FFF2-40B4-BE49-F238E27FC236}">
                <a16:creationId xmlns:a16="http://schemas.microsoft.com/office/drawing/2014/main" id="{03E3A94E-F6FF-EB40-A7A6-D3D2453F6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2403" y="684299"/>
            <a:ext cx="4672976" cy="108162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Image">
    <p:spTree>
      <p:nvGrpSpPr>
        <p:cNvPr id="1" name=""/>
        <p:cNvGrpSpPr/>
        <p:nvPr/>
      </p:nvGrpSpPr>
      <p:grpSpPr>
        <a:xfrm>
          <a:off x="0" y="0"/>
          <a:ext cx="0" cy="0"/>
          <a:chOff x="0" y="0"/>
          <a:chExt cx="0" cy="0"/>
        </a:xfrm>
      </p:grpSpPr>
      <p:pic>
        <p:nvPicPr>
          <p:cNvPr id="9" name="Picture 8"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pic>
        <p:nvPicPr>
          <p:cNvPr id="7" name="Picture 6"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sp>
        <p:nvSpPr>
          <p:cNvPr id="65" name="Image"/>
          <p:cNvSpPr>
            <a:spLocks noGrp="1"/>
          </p:cNvSpPr>
          <p:nvPr>
            <p:ph type="pic" sz="half" idx="13"/>
          </p:nvPr>
        </p:nvSpPr>
        <p:spPr>
          <a:xfrm>
            <a:off x="8794253" y="2778379"/>
            <a:ext cx="13260587" cy="8840392"/>
          </a:xfrm>
          <a:prstGeom prst="rect">
            <a:avLst/>
          </a:prstGeom>
        </p:spPr>
        <p:txBody>
          <a:bodyPr lIns="91439" tIns="45719" rIns="91439" bIns="45719" anchor="t">
            <a:noAutofit/>
          </a:bodyPr>
          <a:lstStyle>
            <a:lvl1pPr>
              <a:defRPr>
                <a:latin typeface="Segoe UI" panose="020B0502040204020203" pitchFamily="34" charset="0"/>
                <a:cs typeface="Segoe UI" panose="020B0502040204020203" pitchFamily="34" charset="0"/>
              </a:defRPr>
            </a:lvl1pPr>
          </a:lstStyle>
          <a:p>
            <a:r>
              <a:rPr lang="en-US" smtClean="0"/>
              <a:t>Click icon to add picture</a:t>
            </a:r>
            <a:endParaRPr/>
          </a:p>
        </p:txBody>
      </p:sp>
      <p:sp>
        <p:nvSpPr>
          <p:cNvPr id="67" name="Body Level One…"/>
          <p:cNvSpPr txBox="1">
            <a:spLocks noGrp="1"/>
          </p:cNvSpPr>
          <p:nvPr>
            <p:ph type="body" sz="quarter" idx="1" hasCustomPrompt="1"/>
          </p:nvPr>
        </p:nvSpPr>
        <p:spPr>
          <a:xfrm>
            <a:off x="803564" y="2778379"/>
            <a:ext cx="7500938" cy="8840392"/>
          </a:xfrm>
          <a:prstGeom prst="rect">
            <a:avLst/>
          </a:prstGeom>
        </p:spPr>
        <p:txBody>
          <a:bodyPr/>
          <a:lstStyle>
            <a:lvl1pPr marL="465364" indent="-465364">
              <a:spcBef>
                <a:spcPts val="4500"/>
              </a:spcBef>
              <a:defRPr sz="3800">
                <a:latin typeface="Segoe UI" panose="020B0502040204020203" pitchFamily="34" charset="0"/>
                <a:cs typeface="Segoe UI" panose="020B0502040204020203" pitchFamily="34" charset="0"/>
              </a:defRPr>
            </a:lvl1pPr>
            <a:lvl2pPr marL="808264" indent="-465364">
              <a:spcBef>
                <a:spcPts val="4500"/>
              </a:spcBef>
              <a:defRPr sz="3800">
                <a:latin typeface="Montserrat" panose="00000500000000000000" pitchFamily="2" charset="0"/>
              </a:defRPr>
            </a:lvl2pPr>
            <a:lvl3pPr marL="1151164" indent="-465364">
              <a:spcBef>
                <a:spcPts val="4500"/>
              </a:spcBef>
              <a:defRPr sz="3800">
                <a:latin typeface="Montserrat" panose="00000500000000000000" pitchFamily="2" charset="0"/>
              </a:defRPr>
            </a:lvl3pPr>
            <a:lvl4pPr marL="1494064" indent="-465364">
              <a:spcBef>
                <a:spcPts val="4500"/>
              </a:spcBef>
              <a:defRPr sz="3800">
                <a:latin typeface="Montserrat" panose="00000500000000000000" pitchFamily="2" charset="0"/>
              </a:defRPr>
            </a:lvl4pPr>
            <a:lvl5pPr marL="1836964" indent="-465364">
              <a:spcBef>
                <a:spcPts val="4500"/>
              </a:spcBef>
              <a:defRPr sz="3800">
                <a:latin typeface="Montserrat" panose="00000500000000000000" pitchFamily="2" charset="0"/>
              </a:defRPr>
            </a:lvl5pPr>
          </a:lstStyle>
          <a:p>
            <a:r>
              <a:rPr lang="en-US" dirty="0" smtClean="0"/>
              <a:t>Body Level One</a:t>
            </a:r>
          </a:p>
          <a:p>
            <a:pPr lvl="0"/>
            <a:r>
              <a:rPr lang="en-US" dirty="0" smtClean="0"/>
              <a:t>Body Level Two</a:t>
            </a:r>
          </a:p>
          <a:p>
            <a:pPr lvl="0"/>
            <a:r>
              <a:rPr lang="en-US" dirty="0" smtClean="0"/>
              <a:t>Body Level Three</a:t>
            </a:r>
            <a:endParaRPr lang="en-US" dirty="0"/>
          </a:p>
        </p:txBody>
      </p:sp>
      <p:sp>
        <p:nvSpPr>
          <p:cNvPr id="68" name="Slide Number"/>
          <p:cNvSpPr txBox="1">
            <a:spLocks noGrp="1"/>
          </p:cNvSpPr>
          <p:nvPr>
            <p:ph type="sldNum" sz="quarter" idx="2"/>
          </p:nvPr>
        </p:nvSpPr>
        <p:spPr>
          <a:xfrm>
            <a:off x="23614861" y="13006168"/>
            <a:ext cx="490518" cy="482823"/>
          </a:xfrm>
          <a:prstGeom prst="rect">
            <a:avLst/>
          </a:prstGeom>
        </p:spPr>
        <p:txBody>
          <a:bodyPr/>
          <a:lstStyle>
            <a:lvl1pPr>
              <a:defRPr>
                <a:latin typeface="Segoe UI" panose="020B0502040204020203" pitchFamily="34" charset="0"/>
                <a:ea typeface="Segoe UI" panose="020B0502040204020203" pitchFamily="34" charset="0"/>
                <a:cs typeface="Segoe UI" panose="020B0502040204020203" pitchFamily="34" charset="0"/>
                <a:sym typeface="Helvetica Light"/>
              </a:defRPr>
            </a:lvl1pPr>
          </a:lstStyle>
          <a:p>
            <a:fld id="{86CB4B4D-7CA3-9044-876B-883B54F8677D}" type="slidenum">
              <a:rPr lang="en-US" smtClean="0"/>
              <a:pPr/>
              <a:t>‹#›</a:t>
            </a:fld>
            <a:endParaRPr lang="en-US"/>
          </a:p>
        </p:txBody>
      </p:sp>
      <p:pic>
        <p:nvPicPr>
          <p:cNvPr id="10" name="Picture 9" descr="A picture containing drawing, clock&#10;&#10;Description automatically generated">
            <a:extLst>
              <a:ext uri="{FF2B5EF4-FFF2-40B4-BE49-F238E27FC236}">
                <a16:creationId xmlns:a16="http://schemas.microsoft.com/office/drawing/2014/main" id="{03E3A94E-F6FF-EB40-A7A6-D3D2453F6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2403" y="684299"/>
            <a:ext cx="4672976" cy="1081621"/>
          </a:xfrm>
          <a:prstGeom prst="rect">
            <a:avLst/>
          </a:prstGeom>
        </p:spPr>
      </p:pic>
      <p:cxnSp>
        <p:nvCxnSpPr>
          <p:cNvPr id="11" name="Straight Connector 10"/>
          <p:cNvCxnSpPr/>
          <p:nvPr/>
        </p:nvCxnSpPr>
        <p:spPr>
          <a:xfrm>
            <a:off x="594626" y="1406205"/>
            <a:ext cx="16715912" cy="0"/>
          </a:xfrm>
          <a:prstGeom prst="line">
            <a:avLst/>
          </a:prstGeom>
          <a:noFill/>
          <a:ln w="38100" cap="flat">
            <a:solidFill>
              <a:srgbClr val="FFA634"/>
            </a:solidFill>
            <a:prstDash val="solid"/>
            <a:miter lim="400000"/>
          </a:ln>
          <a:effectLst/>
          <a:sp3d/>
        </p:spPr>
        <p:style>
          <a:lnRef idx="0">
            <a:scrgbClr r="0" g="0" b="0"/>
          </a:lnRef>
          <a:fillRef idx="0">
            <a:scrgbClr r="0" g="0" b="0"/>
          </a:fillRef>
          <a:effectRef idx="0">
            <a:scrgbClr r="0" g="0" b="0"/>
          </a:effectRef>
          <a:fontRef idx="none"/>
        </p:style>
      </p:cxnSp>
      <p:pic>
        <p:nvPicPr>
          <p:cNvPr id="12" name="Picture 11"/>
          <p:cNvPicPr>
            <a:picLocks noChangeAspect="1"/>
          </p:cNvPicPr>
          <p:nvPr/>
        </p:nvPicPr>
        <p:blipFill>
          <a:blip r:embed="rId4"/>
          <a:stretch>
            <a:fillRect/>
          </a:stretch>
        </p:blipFill>
        <p:spPr>
          <a:xfrm>
            <a:off x="17348926" y="1342288"/>
            <a:ext cx="483327" cy="137160"/>
          </a:xfrm>
          <a:prstGeom prst="rect">
            <a:avLst/>
          </a:prstGeom>
        </p:spPr>
      </p:pic>
      <p:sp>
        <p:nvSpPr>
          <p:cNvPr id="14" name="Rectangle 13">
            <a:extLst>
              <a:ext uri="{FF2B5EF4-FFF2-40B4-BE49-F238E27FC236}">
                <a16:creationId xmlns:a16="http://schemas.microsoft.com/office/drawing/2014/main" id="{524F2171-4BE1-3E45-B0E7-6D5C983F1E18}"/>
              </a:ext>
            </a:extLst>
          </p:cNvPr>
          <p:cNvSpPr/>
          <p:nvPr/>
        </p:nvSpPr>
        <p:spPr>
          <a:xfrm>
            <a:off x="10431347"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Segoe UI" panose="020B0502040204020203" pitchFamily="34" charset="0"/>
                <a:cs typeface="Segoe UI" panose="020B0502040204020203" pitchFamily="34" charset="0"/>
              </a:rPr>
              <a:t> Copyright © BlueConch Technologies</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
        <p:nvSpPr>
          <p:cNvPr id="13" name="BlueConch - An Elevated Engineering Experience">
            <a:extLst>
              <a:ext uri="{FF2B5EF4-FFF2-40B4-BE49-F238E27FC236}">
                <a16:creationId xmlns:a16="http://schemas.microsoft.com/office/drawing/2014/main" id="{787F36ED-3DA2-D048-98F4-4F4CE45EA25E}"/>
              </a:ext>
            </a:extLst>
          </p:cNvPr>
          <p:cNvSpPr txBox="1"/>
          <p:nvPr/>
        </p:nvSpPr>
        <p:spPr>
          <a:xfrm>
            <a:off x="705463" y="509360"/>
            <a:ext cx="16605076" cy="83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l" defTabSz="457200">
              <a:defRPr sz="5500">
                <a:solidFill>
                  <a:srgbClr val="080808"/>
                </a:solidFill>
                <a:latin typeface="Montserrat-Bold"/>
                <a:ea typeface="Montserrat-Bold"/>
                <a:cs typeface="Montserrat-Bold"/>
                <a:sym typeface="Montserrat-Bold"/>
              </a:defRPr>
            </a:pPr>
            <a:endParaRPr sz="4400" b="0" dirty="0">
              <a:solidFill>
                <a:srgbClr val="00B8F2"/>
              </a:solidFill>
              <a:latin typeface="Montserrat" panose="00000500000000000000" pitchFamily="2" charset="0"/>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pic>
        <p:nvPicPr>
          <p:cNvPr id="5" name="Picture 4" descr="A picture containing fish&#10;&#10;Description automatically generated">
            <a:extLst>
              <a:ext uri="{FF2B5EF4-FFF2-40B4-BE49-F238E27FC236}">
                <a16:creationId xmlns:a16="http://schemas.microsoft.com/office/drawing/2014/main" id="{A1AFBAA0-6D47-C84F-BD58-817022C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301429" y="9381497"/>
            <a:ext cx="10153055" cy="6768703"/>
          </a:xfrm>
          <a:prstGeom prst="rect">
            <a:avLst/>
          </a:prstGeom>
        </p:spPr>
      </p:pic>
      <p:sp>
        <p:nvSpPr>
          <p:cNvPr id="75" name="Body Level One…"/>
          <p:cNvSpPr txBox="1">
            <a:spLocks noGrp="1"/>
          </p:cNvSpPr>
          <p:nvPr>
            <p:ph type="body" idx="1"/>
          </p:nvPr>
        </p:nvSpPr>
        <p:spPr>
          <a:xfrm>
            <a:off x="4387453" y="1785937"/>
            <a:ext cx="15609094" cy="10144126"/>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pic>
        <p:nvPicPr>
          <p:cNvPr id="7" name="Picture 6" descr="A picture containing fish&#10;&#10;Description automatically generated">
            <a:extLst>
              <a:ext uri="{FF2B5EF4-FFF2-40B4-BE49-F238E27FC236}">
                <a16:creationId xmlns:a16="http://schemas.microsoft.com/office/drawing/2014/main" id="{65B492F1-9393-094E-912D-356C21FF5C0E}"/>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 y="-909369"/>
            <a:ext cx="8889594" cy="5926396"/>
          </a:xfrm>
          <a:prstGeom prst="rect">
            <a:avLst/>
          </a:prstGeom>
        </p:spPr>
      </p:pic>
      <p:sp>
        <p:nvSpPr>
          <p:cNvPr id="8" name="Rectangle 7">
            <a:extLst>
              <a:ext uri="{FF2B5EF4-FFF2-40B4-BE49-F238E27FC236}">
                <a16:creationId xmlns:a16="http://schemas.microsoft.com/office/drawing/2014/main" id="{524F2171-4BE1-3E45-B0E7-6D5C983F1E18}"/>
              </a:ext>
            </a:extLst>
          </p:cNvPr>
          <p:cNvSpPr/>
          <p:nvPr/>
        </p:nvSpPr>
        <p:spPr>
          <a:xfrm>
            <a:off x="10431347" y="13119804"/>
            <a:ext cx="3783411" cy="29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lumMod val="65000"/>
                    <a:lumOff val="35000"/>
                  </a:schemeClr>
                </a:solidFill>
                <a:latin typeface="Montessarat"/>
              </a:rPr>
              <a:t> Copyright © BlueConch </a:t>
            </a:r>
            <a:r>
              <a:rPr lang="en-US" sz="1600" b="0" dirty="0">
                <a:solidFill>
                  <a:schemeClr val="tx1">
                    <a:lumMod val="65000"/>
                    <a:lumOff val="35000"/>
                  </a:schemeClr>
                </a:solidFill>
                <a:latin typeface="Segoe UI" panose="020B0502040204020203" pitchFamily="34" charset="0"/>
                <a:cs typeface="Segoe UI" panose="020B0502040204020203" pitchFamily="34" charset="0"/>
              </a:rPr>
              <a:t>Technologies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26" y="12829309"/>
            <a:ext cx="4114072" cy="627462"/>
          </a:xfrm>
          <a:prstGeom prst="rect">
            <a:avLst/>
          </a:prstGeom>
        </p:spPr>
      </p:pic>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Rectangle 1"/>
          <p:cNvSpPr/>
          <p:nvPr/>
        </p:nvSpPr>
        <p:spPr>
          <a:xfrm>
            <a:off x="0" y="0"/>
            <a:ext cx="24384000" cy="13716000"/>
          </a:xfrm>
          <a:prstGeom prst="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4" name="Picture 3" descr="A picture containing fish&#10;&#10;Description automatically generated">
            <a:extLst>
              <a:ext uri="{FF2B5EF4-FFF2-40B4-BE49-F238E27FC236}">
                <a16:creationId xmlns:a16="http://schemas.microsoft.com/office/drawing/2014/main" id="{C85AFE91-2FC5-6247-87AA-2F602FEE4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599"/>
            <a:ext cx="20715498" cy="13810332"/>
          </a:xfrm>
          <a:prstGeom prst="rect">
            <a:avLst/>
          </a:prstGeom>
        </p:spPr>
      </p:pic>
      <p:pic>
        <p:nvPicPr>
          <p:cNvPr id="6" name="Picture 5" descr="A picture containing drawing, plate&#10;&#10;Description automatically generated">
            <a:extLst>
              <a:ext uri="{FF2B5EF4-FFF2-40B4-BE49-F238E27FC236}">
                <a16:creationId xmlns:a16="http://schemas.microsoft.com/office/drawing/2014/main" id="{2EF43F30-48BD-6449-A329-645E7A6F7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4572" y="879170"/>
            <a:ext cx="8189442" cy="1890507"/>
          </a:xfrm>
          <a:prstGeom prst="rect">
            <a:avLst/>
          </a:prstGeom>
        </p:spPr>
      </p:pic>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1700A2-8C5F-4C4D-906E-8BD1C0E82D1E}"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21C1E-D2D0-480A-9630-6B6CAA56E3FA}" type="slidenum">
              <a:rPr lang="en-US" smtClean="0"/>
              <a:t>‹#›</a:t>
            </a:fld>
            <a:endParaRPr lang="en-US"/>
          </a:p>
        </p:txBody>
      </p:sp>
    </p:spTree>
    <p:extLst>
      <p:ext uri="{BB962C8B-B14F-4D97-AF65-F5344CB8AC3E}">
        <p14:creationId xmlns:p14="http://schemas.microsoft.com/office/powerpoint/2010/main" val="275252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03564" y="357188"/>
            <a:ext cx="22683488" cy="1000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803564" y="1939636"/>
            <a:ext cx="22683488" cy="10544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3487052" y="13073062"/>
            <a:ext cx="509754" cy="482823"/>
          </a:xfrm>
          <a:prstGeom prst="rect">
            <a:avLst/>
          </a:prstGeom>
          <a:ln w="12700">
            <a:miter lim="400000"/>
          </a:ln>
        </p:spPr>
        <p:txBody>
          <a:bodyPr wrap="none" lIns="71437" tIns="71437" rIns="71437" bIns="71437">
            <a:spAutoFit/>
          </a:bodyPr>
          <a:lstStyle>
            <a:lvl1pPr>
              <a:defRPr sz="2200" b="0">
                <a:latin typeface="Segoe UI" panose="020B0502040204020203" pitchFamily="34" charset="0"/>
                <a:ea typeface="Segoe UI" panose="020B0502040204020203" pitchFamily="34" charset="0"/>
                <a:cs typeface="Segoe UI" panose="020B0502040204020203" pitchFamily="34" charset="0"/>
                <a:sym typeface="Helvetica Neue Light"/>
              </a:defRPr>
            </a:lvl1pPr>
          </a:lstStyle>
          <a:p>
            <a:fld id="{86CB4B4D-7CA3-9044-876B-883B54F86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2" r:id="rId2"/>
    <p:sldLayoutId id="2147483661" r:id="rId3"/>
    <p:sldLayoutId id="2147483650" r:id="rId4"/>
    <p:sldLayoutId id="2147483651" r:id="rId5"/>
    <p:sldLayoutId id="2147483655" r:id="rId6"/>
    <p:sldLayoutId id="2147483656" r:id="rId7"/>
    <p:sldLayoutId id="2147483660" r:id="rId8"/>
    <p:sldLayoutId id="2147483666" r:id="rId9"/>
    <p:sldLayoutId id="2147483667" r:id="rId10"/>
  </p:sldLayoutIdLst>
  <p:transition spd="med"/>
  <p:txStyles>
    <p:titleStyle>
      <a:lvl1pPr marL="0" marR="0" indent="0" algn="l" defTabSz="821531" rtl="0" eaLnBrk="1" latinLnBrk="0" hangingPunct="1">
        <a:lnSpc>
          <a:spcPct val="100000"/>
        </a:lnSpc>
        <a:spcBef>
          <a:spcPts val="0"/>
        </a:spcBef>
        <a:spcAft>
          <a:spcPts val="0"/>
        </a:spcAft>
        <a:buClrTx/>
        <a:buSzTx/>
        <a:buFontTx/>
        <a:buNone/>
        <a:tabLst/>
        <a:defRPr sz="4400" b="0" i="0" u="none" strike="noStrike" cap="none" spc="0" baseline="0">
          <a:solidFill>
            <a:srgbClr val="000000"/>
          </a:solidFill>
          <a:uFillTx/>
          <a:latin typeface="Segoe UI" panose="020B0502040204020203" pitchFamily="34" charset="0"/>
          <a:ea typeface="+mn-ea"/>
          <a:cs typeface="Segoe UI" panose="020B0502040204020203" pitchFamily="34" charset="0"/>
          <a:sym typeface="Helvetica Neue Medium"/>
        </a:defRPr>
      </a:lvl1pPr>
      <a:lvl2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11187" marR="0" indent="-611187" algn="l" defTabSz="821531" rtl="0" eaLnBrk="1" latinLnBrk="0" hangingPunct="1">
        <a:lnSpc>
          <a:spcPct val="100000"/>
        </a:lnSpc>
        <a:spcBef>
          <a:spcPts val="5900"/>
        </a:spcBef>
        <a:spcAft>
          <a:spcPts val="0"/>
        </a:spcAft>
        <a:buClr>
          <a:srgbClr val="00B8F2"/>
        </a:buClr>
        <a:buSzPct val="100000"/>
        <a:buFontTx/>
        <a:buChar char="•"/>
        <a:tabLst/>
        <a:defRPr sz="3600" b="0" i="0" u="none" strike="noStrike" cap="none" spc="0" baseline="0">
          <a:solidFill>
            <a:srgbClr val="000000"/>
          </a:solidFill>
          <a:uFillTx/>
          <a:latin typeface="Segoe UI" panose="020B0502040204020203" pitchFamily="34" charset="0"/>
          <a:ea typeface="Segoe UI" panose="020B0502040204020203" pitchFamily="34" charset="0"/>
          <a:cs typeface="Segoe UI" panose="020B0502040204020203" pitchFamily="34" charset="0"/>
          <a:sym typeface="Helvetica Neue"/>
        </a:defRPr>
      </a:lvl1pPr>
      <a:lvl2pPr marL="1055687" marR="0" indent="-611187" algn="l" defTabSz="821531" rtl="0" eaLnBrk="1" latinLnBrk="0" hangingPunct="1">
        <a:lnSpc>
          <a:spcPct val="100000"/>
        </a:lnSpc>
        <a:spcBef>
          <a:spcPts val="5900"/>
        </a:spcBef>
        <a:spcAft>
          <a:spcPts val="0"/>
        </a:spcAft>
        <a:buClr>
          <a:srgbClr val="00B8F2"/>
        </a:buClr>
        <a:buSzPct val="100000"/>
        <a:buFontTx/>
        <a:buChar char="•"/>
        <a:tabLst/>
        <a:defRPr sz="3600" b="0" i="0" u="none" strike="noStrike" cap="none" spc="0" baseline="0">
          <a:solidFill>
            <a:srgbClr val="000000"/>
          </a:solidFill>
          <a:uFillTx/>
          <a:latin typeface="Segoe UI" panose="020B0502040204020203" pitchFamily="34" charset="0"/>
          <a:ea typeface="Segoe UI" panose="020B0502040204020203" pitchFamily="34" charset="0"/>
          <a:cs typeface="Segoe UI" panose="020B0502040204020203" pitchFamily="34" charset="0"/>
          <a:sym typeface="Helvetica Neue"/>
        </a:defRPr>
      </a:lvl2pPr>
      <a:lvl3pPr marL="1500187" marR="0" indent="-611187" algn="l" defTabSz="821531" rtl="0" eaLnBrk="1" latinLnBrk="0" hangingPunct="1">
        <a:lnSpc>
          <a:spcPct val="100000"/>
        </a:lnSpc>
        <a:spcBef>
          <a:spcPts val="5900"/>
        </a:spcBef>
        <a:spcAft>
          <a:spcPts val="0"/>
        </a:spcAft>
        <a:buClr>
          <a:srgbClr val="00B8F2"/>
        </a:buClr>
        <a:buSzPct val="100000"/>
        <a:buFontTx/>
        <a:buChar char="•"/>
        <a:tabLst/>
        <a:defRPr sz="3600" b="0" i="0" u="none" strike="noStrike" cap="none" spc="0" baseline="0">
          <a:solidFill>
            <a:srgbClr val="000000"/>
          </a:solidFill>
          <a:uFillTx/>
          <a:latin typeface="Segoe UI" panose="020B0502040204020203" pitchFamily="34" charset="0"/>
          <a:ea typeface="Segoe UI" panose="020B0502040204020203" pitchFamily="34" charset="0"/>
          <a:cs typeface="Segoe UI" panose="020B0502040204020203" pitchFamily="34" charset="0"/>
          <a:sym typeface="Helvetica Neue"/>
        </a:defRPr>
      </a:lvl3pPr>
      <a:lvl4pPr marL="1944687" marR="0" indent="-611187" algn="l" defTabSz="821531" rtl="0" eaLnBrk="1" latinLnBrk="0" hangingPunct="1">
        <a:lnSpc>
          <a:spcPct val="100000"/>
        </a:lnSpc>
        <a:spcBef>
          <a:spcPts val="5900"/>
        </a:spcBef>
        <a:spcAft>
          <a:spcPts val="0"/>
        </a:spcAft>
        <a:buClr>
          <a:srgbClr val="00B8F2"/>
        </a:buClr>
        <a:buSzPct val="100000"/>
        <a:buFontTx/>
        <a:buChar char="•"/>
        <a:tabLst/>
        <a:defRPr sz="3600" b="0" i="0" u="none" strike="noStrike" cap="none" spc="0" baseline="0">
          <a:solidFill>
            <a:srgbClr val="000000"/>
          </a:solidFill>
          <a:uFillTx/>
          <a:latin typeface="Segoe UI" panose="020B0502040204020203" pitchFamily="34" charset="0"/>
          <a:ea typeface="Segoe UI" panose="020B0502040204020203" pitchFamily="34" charset="0"/>
          <a:cs typeface="Segoe UI" panose="020B0502040204020203" pitchFamily="34" charset="0"/>
          <a:sym typeface="Helvetica Neue"/>
        </a:defRPr>
      </a:lvl4pPr>
      <a:lvl5pPr marL="2389187" marR="0" indent="-611187" algn="l" defTabSz="821531" rtl="0" eaLnBrk="1" latinLnBrk="0" hangingPunct="1">
        <a:lnSpc>
          <a:spcPct val="100000"/>
        </a:lnSpc>
        <a:spcBef>
          <a:spcPts val="5900"/>
        </a:spcBef>
        <a:spcAft>
          <a:spcPts val="0"/>
        </a:spcAft>
        <a:buClr>
          <a:srgbClr val="00B8F2"/>
        </a:buClr>
        <a:buSzPct val="100000"/>
        <a:buFontTx/>
        <a:buChar char="•"/>
        <a:tabLst/>
        <a:defRPr sz="3600" b="0" i="0" u="none" strike="noStrike" cap="none" spc="0" baseline="0">
          <a:solidFill>
            <a:srgbClr val="000000"/>
          </a:solidFill>
          <a:uFillTx/>
          <a:latin typeface="Segoe UI" panose="020B0502040204020203" pitchFamily="34" charset="0"/>
          <a:ea typeface="Segoe UI" panose="020B0502040204020203" pitchFamily="34" charset="0"/>
          <a:cs typeface="Segoe UI" panose="020B0502040204020203" pitchFamily="34" charset="0"/>
          <a:sym typeface="Helvetica Neue"/>
        </a:defRPr>
      </a:lvl5pPr>
      <a:lvl6pPr marL="2833687" marR="0" indent="-611187" algn="l" defTabSz="821531" rtl="0" eaLnBrk="1" latinLnBrk="0" hangingPunct="1">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6pPr>
      <a:lvl7pPr marL="3278187" marR="0" indent="-611187" algn="l" defTabSz="821531" rtl="0" eaLnBrk="1" latinLnBrk="0" hangingPunct="1">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7pPr>
      <a:lvl8pPr marL="3722687" marR="0" indent="-611187" algn="l" defTabSz="821531" rtl="0" eaLnBrk="1" latinLnBrk="0" hangingPunct="1">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8pPr>
      <a:lvl9pPr marL="4167187" marR="0" indent="-611187" algn="l" defTabSz="821531" rtl="0" eaLnBrk="1" latinLnBrk="0" hangingPunct="1">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1pPr>
      <a:lvl2pPr marL="0" marR="0" indent="2286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2pPr>
      <a:lvl3pPr marL="0" marR="0" indent="4572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3pPr>
      <a:lvl4pPr marL="0" marR="0" indent="6858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4pPr>
      <a:lvl5pPr marL="0" marR="0" indent="9144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5pPr>
      <a:lvl6pPr marL="0" marR="0" indent="11430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6pPr>
      <a:lvl7pPr marL="0" marR="0" indent="13716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7pPr>
      <a:lvl8pPr marL="0" marR="0" indent="16002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8pPr>
      <a:lvl9pPr marL="0" marR="0" indent="1828800" algn="ctr" defTabSz="821531" eaLnBrk="1" latinLnBrk="0" hangingPunct="1">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b.docker.com/?overlay=onboard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ducts &amp; Platform…"/>
          <p:cNvSpPr txBox="1"/>
          <p:nvPr/>
        </p:nvSpPr>
        <p:spPr>
          <a:xfrm>
            <a:off x="9659817" y="6446377"/>
            <a:ext cx="14326874" cy="3606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000" tIns="71437" rIns="71437" bIns="71437">
            <a:spAutoFit/>
          </a:bodyPr>
          <a:lstStyle/>
          <a:p>
            <a:pPr algn="r" defTabSz="457200">
              <a:lnSpc>
                <a:spcPct val="150000"/>
              </a:lnSpc>
              <a:spcBef>
                <a:spcPts val="1800"/>
              </a:spcBef>
              <a:defRPr sz="8500">
                <a:solidFill>
                  <a:srgbClr val="080808"/>
                </a:solidFill>
                <a:latin typeface="Montserrat-Bold"/>
                <a:ea typeface="Montserrat-Bold"/>
                <a:cs typeface="Montserrat-Bold"/>
                <a:sym typeface="Montserrat-Bold"/>
              </a:defRPr>
            </a:pPr>
            <a:r>
              <a:rPr lang="en-US" sz="7000" spc="300" dirty="0" smtClean="0">
                <a:solidFill>
                  <a:schemeClr val="bg1"/>
                </a:solidFill>
                <a:latin typeface="Segoe UI" panose="020B0502040204020203" pitchFamily="34" charset="0"/>
                <a:cs typeface="Segoe UI" panose="020B0502040204020203" pitchFamily="34" charset="0"/>
              </a:rPr>
              <a:t>Docker</a:t>
            </a:r>
          </a:p>
          <a:p>
            <a:pPr algn="r" defTabSz="457200">
              <a:lnSpc>
                <a:spcPct val="150000"/>
              </a:lnSpc>
              <a:spcBef>
                <a:spcPts val="1800"/>
              </a:spcBef>
              <a:defRPr sz="8500">
                <a:solidFill>
                  <a:srgbClr val="080808"/>
                </a:solidFill>
                <a:latin typeface="Montserrat-Bold"/>
                <a:ea typeface="Montserrat-Bold"/>
                <a:cs typeface="Montserrat-Bold"/>
                <a:sym typeface="Montserrat-Bold"/>
              </a:defRPr>
            </a:pPr>
            <a:r>
              <a:rPr lang="en-US" sz="7000" dirty="0" smtClean="0">
                <a:solidFill>
                  <a:srgbClr val="00B8F2"/>
                </a:solidFill>
                <a:latin typeface="Segoe UI" panose="020B0502040204020203" pitchFamily="34" charset="0"/>
                <a:cs typeface="Segoe UI" panose="020B0502040204020203" pitchFamily="34" charset="0"/>
              </a:rPr>
              <a:t>By- Yogesh Tripathi</a:t>
            </a:r>
            <a:endParaRPr sz="7000" dirty="0">
              <a:solidFill>
                <a:srgbClr val="00B8F2"/>
              </a:solidFill>
              <a:latin typeface="Segoe UI" panose="020B0502040204020203" pitchFamily="34" charset="0"/>
              <a:cs typeface="Segoe UI" panose="020B0502040204020203" pitchFamily="34" charset="0"/>
            </a:endParaRPr>
          </a:p>
        </p:txBody>
      </p:sp>
      <p:sp>
        <p:nvSpPr>
          <p:cNvPr id="5" name="Products &amp; Platform…"/>
          <p:cNvSpPr txBox="1"/>
          <p:nvPr/>
        </p:nvSpPr>
        <p:spPr>
          <a:xfrm>
            <a:off x="19226666" y="12034517"/>
            <a:ext cx="4056639"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r" defTabSz="457200">
              <a:defRPr sz="8500">
                <a:solidFill>
                  <a:srgbClr val="080808"/>
                </a:solidFill>
                <a:latin typeface="Montserrat-Bold"/>
                <a:ea typeface="Montserrat-Bold"/>
                <a:cs typeface="Montserrat-Bold"/>
                <a:sym typeface="Montserrat-Bold"/>
              </a:defRPr>
            </a:pPr>
            <a:r>
              <a:rPr lang="en-US" sz="3600" b="0" dirty="0" smtClean="0">
                <a:solidFill>
                  <a:schemeClr val="bg1"/>
                </a:solidFill>
                <a:latin typeface="Segoe UI" panose="020B0502040204020203" pitchFamily="34" charset="0"/>
                <a:cs typeface="Segoe UI" panose="020B0502040204020203" pitchFamily="34" charset="0"/>
              </a:rPr>
              <a:t>October </a:t>
            </a:r>
            <a:r>
              <a:rPr lang="en-US" sz="3600" b="0" dirty="0">
                <a:solidFill>
                  <a:schemeClr val="bg1"/>
                </a:solidFill>
                <a:latin typeface="Segoe UI" panose="020B0502040204020203" pitchFamily="34" charset="0"/>
                <a:cs typeface="Segoe UI" panose="020B0502040204020203" pitchFamily="34" charset="0"/>
              </a:rPr>
              <a:t>- 2020</a:t>
            </a:r>
            <a:endParaRPr sz="3600" b="0"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848" y="12383650"/>
            <a:ext cx="6010275" cy="942975"/>
          </a:xfrm>
          <a:prstGeom prst="rect">
            <a:avLst/>
          </a:prstGeom>
        </p:spPr>
      </p:pic>
    </p:spTree>
    <p:extLst>
      <p:ext uri="{BB962C8B-B14F-4D97-AF65-F5344CB8AC3E}">
        <p14:creationId xmlns:p14="http://schemas.microsoft.com/office/powerpoint/2010/main" val="141216213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1846" y="2127739"/>
            <a:ext cx="17514277" cy="9941183"/>
          </a:xfrm>
          <a:prstGeom prst="rect">
            <a:avLst/>
          </a:prstGeom>
        </p:spPr>
        <p:txBody>
          <a:bodyPr wrap="square">
            <a:spAutoFit/>
          </a:bodyPr>
          <a:lstStyle/>
          <a:p>
            <a:pPr marL="457200" indent="-457200" algn="l">
              <a:buFont typeface="Arial" panose="020B0604020202020204" pitchFamily="34" charset="0"/>
              <a:buChar char="•"/>
            </a:pPr>
            <a:r>
              <a:rPr lang="en-US" b="0" dirty="0"/>
              <a:t>Docker </a:t>
            </a:r>
            <a:r>
              <a:rPr lang="en-US" b="0" dirty="0" err="1"/>
              <a:t>ps</a:t>
            </a:r>
            <a:r>
              <a:rPr lang="en-US" b="0" dirty="0"/>
              <a:t> –Shows the list of containers and if there are currently running images or containers.</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Docker </a:t>
            </a:r>
            <a:r>
              <a:rPr lang="en-US" b="0" dirty="0" err="1"/>
              <a:t>ps</a:t>
            </a:r>
            <a:r>
              <a:rPr lang="en-US" b="0" dirty="0"/>
              <a:t> –a   ------Shows the previously running containers which has now exited</a:t>
            </a:r>
            <a:r>
              <a:rPr lang="en-US" b="0" dirty="0" smtClean="0"/>
              <a: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Docker info ---- It shows the number of Containers and images present and there state (running, paused, stopped</a:t>
            </a:r>
            <a:r>
              <a:rPr lang="en-US" b="0" dirty="0" smtClean="0"/>
              <a:t>).</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Docker </a:t>
            </a:r>
            <a:r>
              <a:rPr lang="en-US" b="0" dirty="0"/>
              <a:t>images----- It shows the list of images present  (that are stored locally) .. It has following attributes</a:t>
            </a:r>
            <a:r>
              <a:rPr lang="en-US" b="0" dirty="0" smtClean="0"/>
              <a: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endParaRPr lang="en-US" b="0" dirty="0"/>
          </a:p>
          <a:p>
            <a:pPr algn="l"/>
            <a:r>
              <a:rPr lang="en-US" dirty="0"/>
              <a:t>REPOSITORY—NAME OF THE IMAGE.</a:t>
            </a:r>
          </a:p>
          <a:p>
            <a:pPr algn="l"/>
            <a:r>
              <a:rPr lang="en-US" dirty="0"/>
              <a:t>TAG—IT IS JUST A NAME WHICH HAS VALUES(LATEST,OLD)</a:t>
            </a:r>
          </a:p>
          <a:p>
            <a:pPr algn="l"/>
            <a:r>
              <a:rPr lang="en-US" dirty="0"/>
              <a:t>IMAGE ID---EVERY IMAGE HAVE THE UNIQUE HASS KEY..</a:t>
            </a:r>
          </a:p>
          <a:p>
            <a:pPr algn="l"/>
            <a:r>
              <a:rPr lang="en-US" dirty="0"/>
              <a:t>CREATED--- Days or time created.</a:t>
            </a:r>
          </a:p>
          <a:p>
            <a:pPr algn="l"/>
            <a:r>
              <a:rPr lang="en-US" dirty="0"/>
              <a:t>SIZE—THE SIZE OF THE IMAGE</a:t>
            </a:r>
            <a:r>
              <a:rPr lang="en-US" dirty="0" smtClean="0"/>
              <a:t>.</a:t>
            </a:r>
          </a:p>
          <a:p>
            <a:pPr algn="l"/>
            <a:endParaRPr lang="en-US" dirty="0"/>
          </a:p>
          <a:p>
            <a:pPr marL="457200" indent="-457200" algn="l">
              <a:buFont typeface="Arial" panose="020B0604020202020204" pitchFamily="34" charset="0"/>
              <a:buChar char="•"/>
            </a:pPr>
            <a:r>
              <a:rPr lang="en-US" b="0" dirty="0"/>
              <a:t>Docker container – Shows the list of containers present.</a:t>
            </a:r>
          </a:p>
          <a:p>
            <a:pPr algn="l"/>
            <a:endParaRPr lang="en-US" dirty="0"/>
          </a:p>
        </p:txBody>
      </p:sp>
    </p:spTree>
    <p:extLst>
      <p:ext uri="{BB962C8B-B14F-4D97-AF65-F5344CB8AC3E}">
        <p14:creationId xmlns:p14="http://schemas.microsoft.com/office/powerpoint/2010/main" val="81411273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45" y="2725615"/>
            <a:ext cx="19905785" cy="6494085"/>
          </a:xfrm>
          <a:prstGeom prst="rect">
            <a:avLst/>
          </a:prstGeom>
        </p:spPr>
        <p:txBody>
          <a:bodyPr wrap="square">
            <a:spAutoFit/>
          </a:bodyPr>
          <a:lstStyle/>
          <a:p>
            <a:pPr marL="457200" indent="-457200" algn="l">
              <a:buFont typeface="Arial" panose="020B0604020202020204" pitchFamily="34" charset="0"/>
              <a:buChar char="•"/>
            </a:pPr>
            <a:r>
              <a:rPr lang="en-US" b="0" dirty="0"/>
              <a:t>Docker is a way of encapsulating everything you need to run an application such as </a:t>
            </a:r>
            <a:r>
              <a:rPr lang="en-US" b="0" dirty="0" err="1"/>
              <a:t>.net</a:t>
            </a:r>
            <a:r>
              <a:rPr lang="en-US" b="0" dirty="0"/>
              <a:t> core app including the code ,frameworks  ,packages it depends on and underlying O.S ,so Docker container is a way of putting them altogether in one neat package and to use it or put in wherever you need to</a:t>
            </a:r>
            <a:r>
              <a:rPr lang="en-US" b="0" dirty="0" smtClean="0"/>
              <a:t>.</a:t>
            </a:r>
          </a:p>
          <a:p>
            <a:pPr marL="457200" indent="-457200" algn="l">
              <a:buFont typeface="Arial" panose="020B0604020202020204" pitchFamily="34" charset="0"/>
              <a:buChar char="•"/>
            </a:pPr>
            <a:endParaRPr lang="en-US" b="0" dirty="0"/>
          </a:p>
          <a:p>
            <a:r>
              <a:rPr lang="en-US" dirty="0"/>
              <a:t>Open Visual Studio and follow the steps below:-</a:t>
            </a:r>
          </a:p>
          <a:p>
            <a:pPr lvl="0"/>
            <a:r>
              <a:rPr lang="en-US" dirty="0"/>
              <a:t>File=&gt;New=&gt;Project=&gt;ASP.NET Core Web Application (Name your application) =&gt;API =&gt;Click OK</a:t>
            </a:r>
            <a:r>
              <a:rPr lang="en-US" dirty="0" smtClean="0"/>
              <a:t>.</a:t>
            </a:r>
          </a:p>
          <a:p>
            <a:pPr lvl="0"/>
            <a:endParaRPr lang="en-US" dirty="0"/>
          </a:p>
          <a:p>
            <a:pPr marL="457200" lvl="0" indent="-457200" algn="l">
              <a:buFont typeface="Arial" panose="020B0604020202020204" pitchFamily="34" charset="0"/>
              <a:buChar char="•"/>
            </a:pPr>
            <a:r>
              <a:rPr lang="en-US" b="0" dirty="0"/>
              <a:t>In the solution explorer  </a:t>
            </a:r>
            <a:endParaRPr lang="en-US" b="0" dirty="0" smtClean="0"/>
          </a:p>
          <a:p>
            <a:pPr marL="457200" lvl="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dirty="0"/>
              <a:t>Right click on your project name=&gt;click Add=&gt;Docker Support=&gt; Specify the OS you want to target=&gt;Click Ok (This will create a Docker file in the project</a:t>
            </a:r>
            <a:r>
              <a:rPr lang="en-US" dirty="0" smtClean="0"/>
              <a:t>.)</a:t>
            </a:r>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r>
              <a:rPr lang="en-US" dirty="0"/>
              <a:t>Now you have successfully added Docker support to your project.</a:t>
            </a:r>
          </a:p>
        </p:txBody>
      </p:sp>
      <p:sp>
        <p:nvSpPr>
          <p:cNvPr id="3" name="Rectangle 2"/>
          <p:cNvSpPr/>
          <p:nvPr/>
        </p:nvSpPr>
        <p:spPr>
          <a:xfrm>
            <a:off x="3159368" y="481299"/>
            <a:ext cx="13352585" cy="707886"/>
          </a:xfrm>
          <a:prstGeom prst="rect">
            <a:avLst/>
          </a:prstGeom>
        </p:spPr>
        <p:txBody>
          <a:bodyPr wrap="square">
            <a:spAutoFit/>
          </a:bodyPr>
          <a:lstStyle/>
          <a:p>
            <a:r>
              <a:rPr lang="en-US" sz="4000" dirty="0"/>
              <a:t>Adding Docker Support to .NET </a:t>
            </a:r>
            <a:r>
              <a:rPr lang="en-US" sz="4000" dirty="0" smtClean="0"/>
              <a:t>API / Console App</a:t>
            </a:r>
            <a:endParaRPr lang="en-US" sz="4000" dirty="0"/>
          </a:p>
        </p:txBody>
      </p:sp>
    </p:spTree>
    <p:extLst>
      <p:ext uri="{BB962C8B-B14F-4D97-AF65-F5344CB8AC3E}">
        <p14:creationId xmlns:p14="http://schemas.microsoft.com/office/powerpoint/2010/main" val="25094891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092" y="2971800"/>
            <a:ext cx="19378246" cy="2062103"/>
          </a:xfrm>
          <a:prstGeom prst="rect">
            <a:avLst/>
          </a:prstGeom>
        </p:spPr>
        <p:txBody>
          <a:bodyPr wrap="square">
            <a:spAutoFit/>
          </a:bodyPr>
          <a:lstStyle/>
          <a:p>
            <a:pPr marL="457200" indent="-457200" algn="l">
              <a:buFont typeface="Arial" panose="020B0604020202020204" pitchFamily="34" charset="0"/>
              <a:buChar char="•"/>
            </a:pPr>
            <a:r>
              <a:rPr lang="en-US" b="0" dirty="0" smtClean="0"/>
              <a:t>Docker </a:t>
            </a:r>
            <a:r>
              <a:rPr lang="en-US" b="0" dirty="0"/>
              <a:t>Hub is a registry service on the cloud that allows you to download Docker images that are built by other communities. You can also upload your own Docker built images to Docker hub.</a:t>
            </a:r>
          </a:p>
          <a:p>
            <a:pPr marL="457200" indent="-457200" algn="l">
              <a:buFont typeface="Arial" panose="020B0604020202020204" pitchFamily="34" charset="0"/>
              <a:buChar char="•"/>
            </a:pPr>
            <a:endParaRPr lang="en-US" b="0" dirty="0" smtClean="0"/>
          </a:p>
          <a:p>
            <a:pPr algn="l"/>
            <a:endParaRPr lang="en-US" b="0" dirty="0"/>
          </a:p>
        </p:txBody>
      </p:sp>
      <p:sp>
        <p:nvSpPr>
          <p:cNvPr id="3" name="Rectangle 2"/>
          <p:cNvSpPr/>
          <p:nvPr/>
        </p:nvSpPr>
        <p:spPr>
          <a:xfrm>
            <a:off x="2667000" y="586697"/>
            <a:ext cx="12192000" cy="707886"/>
          </a:xfrm>
          <a:prstGeom prst="rect">
            <a:avLst/>
          </a:prstGeom>
        </p:spPr>
        <p:txBody>
          <a:bodyPr>
            <a:spAutoFit/>
          </a:bodyPr>
          <a:lstStyle/>
          <a:p>
            <a:r>
              <a:rPr lang="en-US" sz="4000" dirty="0" smtClean="0"/>
              <a:t>What is Docker HUB ?</a:t>
            </a:r>
            <a:endParaRPr lang="en-US" sz="4000" dirty="0"/>
          </a:p>
        </p:txBody>
      </p:sp>
      <p:pic>
        <p:nvPicPr>
          <p:cNvPr id="4" name="Picture 3"/>
          <p:cNvPicPr>
            <a:picLocks noChangeAspect="1"/>
          </p:cNvPicPr>
          <p:nvPr/>
        </p:nvPicPr>
        <p:blipFill>
          <a:blip r:embed="rId2"/>
          <a:stretch>
            <a:fillRect/>
          </a:stretch>
        </p:blipFill>
        <p:spPr>
          <a:xfrm>
            <a:off x="3510694" y="4544890"/>
            <a:ext cx="16659225" cy="7334250"/>
          </a:xfrm>
          <a:prstGeom prst="rect">
            <a:avLst/>
          </a:prstGeom>
        </p:spPr>
      </p:pic>
    </p:spTree>
    <p:extLst>
      <p:ext uri="{BB962C8B-B14F-4D97-AF65-F5344CB8AC3E}">
        <p14:creationId xmlns:p14="http://schemas.microsoft.com/office/powerpoint/2010/main" val="241289466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877" y="2514601"/>
            <a:ext cx="19466169" cy="6494085"/>
          </a:xfrm>
          <a:prstGeom prst="rect">
            <a:avLst/>
          </a:prstGeom>
        </p:spPr>
        <p:txBody>
          <a:bodyPr wrap="square">
            <a:spAutoFit/>
          </a:bodyPr>
          <a:lstStyle/>
          <a:p>
            <a:pPr lvl="0" algn="l"/>
            <a:endParaRPr lang="en-US" dirty="0"/>
          </a:p>
          <a:p>
            <a:r>
              <a:rPr lang="en-US" dirty="0"/>
              <a:t>Follow the steps below:-</a:t>
            </a:r>
          </a:p>
          <a:p>
            <a:pPr algn="l"/>
            <a:r>
              <a:rPr lang="en-US" dirty="0"/>
              <a:t>Step 1:- Login Docker using your Docker credentials.</a:t>
            </a:r>
          </a:p>
          <a:p>
            <a:r>
              <a:rPr lang="en-US" dirty="0"/>
              <a:t> 		   Docker login</a:t>
            </a:r>
          </a:p>
          <a:p>
            <a:pPr algn="l"/>
            <a:r>
              <a:rPr lang="en-US" dirty="0"/>
              <a:t>Step 2:- Docker images</a:t>
            </a:r>
          </a:p>
          <a:p>
            <a:r>
              <a:rPr lang="en-US" dirty="0">
                <a:solidFill>
                  <a:srgbClr val="FF0000"/>
                </a:solidFill>
              </a:rPr>
              <a:t>REPOSITORY          TAG                      IMAGE ID            CREATED             SIZE</a:t>
            </a:r>
          </a:p>
          <a:p>
            <a:r>
              <a:rPr lang="en-US" dirty="0" err="1">
                <a:solidFill>
                  <a:srgbClr val="FF0000"/>
                </a:solidFill>
              </a:rPr>
              <a:t>dockerdemo</a:t>
            </a:r>
            <a:r>
              <a:rPr lang="en-US" dirty="0">
                <a:solidFill>
                  <a:srgbClr val="FF0000"/>
                </a:solidFill>
              </a:rPr>
              <a:t>        dev                   1689e0cfaf32        2 days ago            514MB </a:t>
            </a:r>
            <a:endParaRPr lang="en-US" dirty="0" smtClean="0">
              <a:solidFill>
                <a:srgbClr val="FF0000"/>
              </a:solidFill>
            </a:endParaRPr>
          </a:p>
          <a:p>
            <a:endParaRPr lang="en-US" dirty="0">
              <a:solidFill>
                <a:srgbClr val="FF0000"/>
              </a:solidFill>
            </a:endParaRPr>
          </a:p>
          <a:p>
            <a:pPr algn="l"/>
            <a:r>
              <a:rPr lang="en-US" dirty="0"/>
              <a:t>Step 3:- </a:t>
            </a:r>
            <a:r>
              <a:rPr lang="en-US" dirty="0" err="1"/>
              <a:t>docker</a:t>
            </a:r>
            <a:r>
              <a:rPr lang="en-US" dirty="0"/>
              <a:t> tag &lt;IMAGE ID&gt; &lt;</a:t>
            </a:r>
            <a:r>
              <a:rPr lang="en-US" dirty="0" err="1"/>
              <a:t>docker_username</a:t>
            </a:r>
            <a:r>
              <a:rPr lang="en-US" dirty="0"/>
              <a:t>/</a:t>
            </a:r>
            <a:r>
              <a:rPr lang="en-US" dirty="0" err="1"/>
              <a:t>docker</a:t>
            </a:r>
            <a:r>
              <a:rPr lang="en-US" dirty="0"/>
              <a:t> </a:t>
            </a:r>
            <a:r>
              <a:rPr lang="en-US" dirty="0" err="1"/>
              <a:t>repositoryname:tag</a:t>
            </a:r>
            <a:r>
              <a:rPr lang="en-US" dirty="0" smtClean="0"/>
              <a:t>&gt;</a:t>
            </a:r>
          </a:p>
          <a:p>
            <a:pPr algn="l"/>
            <a:endParaRPr lang="en-US" dirty="0"/>
          </a:p>
          <a:p>
            <a:pPr algn="l"/>
            <a:r>
              <a:rPr lang="en-US" dirty="0"/>
              <a:t>Step 4:- </a:t>
            </a:r>
            <a:r>
              <a:rPr lang="en-US" dirty="0" err="1"/>
              <a:t>docker</a:t>
            </a:r>
            <a:r>
              <a:rPr lang="en-US" dirty="0"/>
              <a:t> push &lt;</a:t>
            </a:r>
            <a:r>
              <a:rPr lang="en-US" dirty="0" err="1"/>
              <a:t>docker_username</a:t>
            </a:r>
            <a:r>
              <a:rPr lang="en-US" dirty="0"/>
              <a:t>/</a:t>
            </a:r>
            <a:r>
              <a:rPr lang="en-US" dirty="0" err="1"/>
              <a:t>docker</a:t>
            </a:r>
            <a:r>
              <a:rPr lang="en-US" dirty="0"/>
              <a:t> </a:t>
            </a:r>
            <a:r>
              <a:rPr lang="en-US" dirty="0" err="1"/>
              <a:t>repositoryname</a:t>
            </a:r>
            <a:r>
              <a:rPr lang="en-US" dirty="0" smtClean="0"/>
              <a:t>&gt;</a:t>
            </a:r>
          </a:p>
          <a:p>
            <a:pPr algn="l"/>
            <a:endParaRPr lang="en-US" dirty="0"/>
          </a:p>
          <a:p>
            <a:pPr algn="l"/>
            <a:r>
              <a:rPr lang="en-US" b="0" dirty="0"/>
              <a:t>Docker image successfully pushed to </a:t>
            </a:r>
            <a:r>
              <a:rPr lang="en-US" b="0" dirty="0" err="1"/>
              <a:t>docker</a:t>
            </a:r>
            <a:r>
              <a:rPr lang="en-US" b="0" dirty="0"/>
              <a:t> Hub.</a:t>
            </a:r>
          </a:p>
        </p:txBody>
      </p:sp>
      <p:sp>
        <p:nvSpPr>
          <p:cNvPr id="3" name="Rectangle 2"/>
          <p:cNvSpPr/>
          <p:nvPr/>
        </p:nvSpPr>
        <p:spPr>
          <a:xfrm>
            <a:off x="3986278" y="586844"/>
            <a:ext cx="9378030" cy="707886"/>
          </a:xfrm>
          <a:prstGeom prst="rect">
            <a:avLst/>
          </a:prstGeom>
        </p:spPr>
        <p:txBody>
          <a:bodyPr wrap="square">
            <a:spAutoFit/>
          </a:bodyPr>
          <a:lstStyle/>
          <a:p>
            <a:pPr algn="l"/>
            <a:r>
              <a:rPr lang="en-US" sz="4000" dirty="0" smtClean="0"/>
              <a:t>Pushing Image to Docker Hub</a:t>
            </a:r>
            <a:endParaRPr lang="en-US" sz="4000" dirty="0"/>
          </a:p>
        </p:txBody>
      </p:sp>
    </p:spTree>
    <p:extLst>
      <p:ext uri="{BB962C8B-B14F-4D97-AF65-F5344CB8AC3E}">
        <p14:creationId xmlns:p14="http://schemas.microsoft.com/office/powerpoint/2010/main" val="376656754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612" y="9710001"/>
            <a:ext cx="9679382" cy="1518625"/>
          </a:xfrm>
          <a:prstGeom prst="rect">
            <a:avLst/>
          </a:prstGeom>
        </p:spPr>
      </p:pic>
      <p:sp>
        <p:nvSpPr>
          <p:cNvPr id="4" name="Rectangle 3"/>
          <p:cNvSpPr/>
          <p:nvPr/>
        </p:nvSpPr>
        <p:spPr>
          <a:xfrm>
            <a:off x="14630401" y="5405028"/>
            <a:ext cx="8655026" cy="1569660"/>
          </a:xfrm>
          <a:prstGeom prst="rect">
            <a:avLst/>
          </a:prstGeom>
        </p:spPr>
        <p:txBody>
          <a:bodyPr wrap="square">
            <a:spAutoFit/>
          </a:bodyPr>
          <a:lstStyle/>
          <a:p>
            <a:r>
              <a:rPr lang="en-US" sz="9600" dirty="0" smtClean="0">
                <a:solidFill>
                  <a:schemeClr val="bg1"/>
                </a:solidFill>
              </a:rPr>
              <a:t>Thank YOU</a:t>
            </a:r>
            <a:endParaRPr lang="en-US" sz="9600" dirty="0">
              <a:solidFill>
                <a:schemeClr val="bg1"/>
              </a:solidFill>
            </a:endParaRPr>
          </a:p>
        </p:txBody>
      </p:sp>
    </p:spTree>
    <p:extLst>
      <p:ext uri="{BB962C8B-B14F-4D97-AF65-F5344CB8AC3E}">
        <p14:creationId xmlns:p14="http://schemas.microsoft.com/office/powerpoint/2010/main" val="384005816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0492" y="492369"/>
            <a:ext cx="12192000" cy="830997"/>
          </a:xfrm>
          <a:prstGeom prst="rect">
            <a:avLst/>
          </a:prstGeom>
        </p:spPr>
        <p:txBody>
          <a:bodyPr>
            <a:spAutoFit/>
          </a:bodyPr>
          <a:lstStyle/>
          <a:p>
            <a:r>
              <a:rPr lang="en-US" sz="4800" dirty="0" smtClean="0"/>
              <a:t>Contents</a:t>
            </a:r>
            <a:endParaRPr lang="en-US" sz="4800" dirty="0"/>
          </a:p>
        </p:txBody>
      </p:sp>
      <p:sp>
        <p:nvSpPr>
          <p:cNvPr id="3" name="Rectangle 2"/>
          <p:cNvSpPr/>
          <p:nvPr/>
        </p:nvSpPr>
        <p:spPr>
          <a:xfrm>
            <a:off x="2180492" y="1911799"/>
            <a:ext cx="19395831" cy="18805148"/>
          </a:xfrm>
          <a:prstGeom prst="rect">
            <a:avLst/>
          </a:prstGeom>
        </p:spPr>
        <p:txBody>
          <a:bodyPr wrap="square">
            <a:spAutoFit/>
          </a:bodyPr>
          <a:lstStyle/>
          <a:p>
            <a:pPr marL="457200" indent="-457200" algn="l">
              <a:buFont typeface="Arial" panose="020B0604020202020204" pitchFamily="34" charset="0"/>
              <a:buChar char="•"/>
            </a:pPr>
            <a:r>
              <a:rPr lang="en-US" b="0" dirty="0" smtClean="0"/>
              <a:t>What is Docker ?</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What is Container ?</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What is Docker Image ?</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How to install Docker .</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Making first Docker Image</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How to share Docker Images</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smtClean="0"/>
              <a:t>Docker Commands</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a:t>Adding Docker Support to .NET API / Console </a:t>
            </a:r>
            <a:r>
              <a:rPr lang="en-US" b="0" dirty="0" smtClean="0"/>
              <a:t>App</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smtClean="0"/>
              <a:t>What is Docker Hub</a:t>
            </a:r>
          </a:p>
          <a:p>
            <a:pPr marL="457200" indent="-457200" algn="l">
              <a:buFont typeface="Arial" panose="020B0604020202020204" pitchFamily="34" charset="0"/>
              <a:buChar char="•"/>
            </a:pPr>
            <a:endParaRPr lang="en-US" b="0" dirty="0" smtClean="0"/>
          </a:p>
          <a:p>
            <a:pPr marL="457200" indent="-457200" algn="l">
              <a:buFont typeface="Arial" panose="020B0604020202020204" pitchFamily="34" charset="0"/>
              <a:buChar char="•"/>
            </a:pPr>
            <a:r>
              <a:rPr lang="en-US" b="0" dirty="0"/>
              <a:t>Pushing Image to Docker </a:t>
            </a:r>
            <a:r>
              <a:rPr lang="en-US" b="0" dirty="0" smtClean="0"/>
              <a:t>Hub</a:t>
            </a:r>
          </a:p>
          <a:p>
            <a:pPr algn="l"/>
            <a:endParaRPr lang="en-US" b="0" dirty="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23807315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1169" y="2954215"/>
            <a:ext cx="19395831" cy="11418510"/>
          </a:xfrm>
          <a:prstGeom prst="rect">
            <a:avLst/>
          </a:prstGeom>
        </p:spPr>
        <p:txBody>
          <a:bodyPr wrap="square">
            <a:spAutoFit/>
          </a:bodyPr>
          <a:lstStyle/>
          <a:p>
            <a:pPr marL="457200" indent="-457200" algn="l">
              <a:buFont typeface="Arial" panose="020B0604020202020204" pitchFamily="34" charset="0"/>
              <a:buChar char="•"/>
            </a:pPr>
            <a:r>
              <a:rPr lang="en-US" b="0" dirty="0"/>
              <a:t>Docker is a container management service. The keywords of Docker are </a:t>
            </a:r>
            <a:r>
              <a:rPr lang="en-US" dirty="0"/>
              <a:t>develop, ship</a:t>
            </a:r>
            <a:r>
              <a:rPr lang="en-US" b="0" dirty="0"/>
              <a:t> and </a:t>
            </a:r>
            <a:r>
              <a:rPr lang="en-US" dirty="0"/>
              <a:t>run</a:t>
            </a:r>
            <a:r>
              <a:rPr lang="en-US" b="0" dirty="0"/>
              <a:t> anywhere. The whole idea of Docker is for developers to easily develop applications, ship them into containers which can then be deployed anywhere</a:t>
            </a:r>
            <a:r>
              <a:rPr lang="en-US" b="0" dirty="0" smtClean="0"/>
              <a:t>.</a:t>
            </a:r>
          </a:p>
          <a:p>
            <a:pPr algn="l"/>
            <a:endParaRPr lang="en-US" b="0" u="sng" dirty="0" smtClean="0"/>
          </a:p>
          <a:p>
            <a:pPr marL="457200" indent="-457200" algn="l">
              <a:buFont typeface="Arial" panose="020B0604020202020204" pitchFamily="34" charset="0"/>
              <a:buChar char="•"/>
            </a:pPr>
            <a:r>
              <a:rPr lang="en-US" b="0" dirty="0" smtClean="0"/>
              <a:t>Docker</a:t>
            </a:r>
            <a:r>
              <a:rPr lang="en-US" b="0" dirty="0"/>
              <a:t> is a tool designed to make it easier to create, deploy, and run applications by using containers. </a:t>
            </a:r>
            <a:endParaRPr lang="en-US" b="0" dirty="0" smtClean="0"/>
          </a:p>
          <a:p>
            <a:pPr algn="l"/>
            <a:endParaRPr lang="en-US" b="0" dirty="0"/>
          </a:p>
          <a:p>
            <a:pPr marL="457200" indent="-457200" algn="l">
              <a:buFont typeface="Arial" panose="020B0604020202020204" pitchFamily="34" charset="0"/>
              <a:buChar char="•"/>
            </a:pPr>
            <a:r>
              <a:rPr lang="en-US" b="0" dirty="0"/>
              <a:t> Docker has become one of the fastest-growing technologies in devops and web development</a:t>
            </a:r>
            <a:r>
              <a:rPr lang="en-US" b="0" dirty="0" smtClean="0"/>
              <a:t>.</a:t>
            </a:r>
          </a:p>
          <a:p>
            <a:pPr algn="l"/>
            <a:endParaRPr lang="en-US" b="0" dirty="0"/>
          </a:p>
          <a:p>
            <a:pPr marL="457200" indent="-457200" algn="l">
              <a:buFont typeface="Arial" panose="020B0604020202020204" pitchFamily="34" charset="0"/>
              <a:buChar char="•"/>
            </a:pPr>
            <a:r>
              <a:rPr lang="en-US" b="0" dirty="0"/>
              <a:t> It is a complete package containing the right version of OS, the desired version of the language, any external dependencies of your application and your application code. That too in a lightweight, isolated and resource controllable way. </a:t>
            </a:r>
            <a:endParaRPr lang="en-US" b="0" dirty="0" smtClean="0"/>
          </a:p>
          <a:p>
            <a:pPr algn="l"/>
            <a:endParaRPr lang="en-US" b="0" dirty="0" smtClean="0"/>
          </a:p>
          <a:p>
            <a:pPr marL="457200" indent="-457200" algn="l">
              <a:buFont typeface="Arial" panose="020B0604020202020204" pitchFamily="34" charset="0"/>
              <a:buChar char="•"/>
            </a:pPr>
            <a:r>
              <a:rPr lang="en-US" b="0" dirty="0"/>
              <a:t>Docker has many advantages but the most important one is the container analogy. That you don't only ship your code but ship the whole OS and all related layers with each deployment in a standard way. </a:t>
            </a:r>
          </a:p>
          <a:p>
            <a:pPr marL="457200" indent="-457200" algn="l">
              <a:buFont typeface="Arial" panose="020B0604020202020204" pitchFamily="34" charset="0"/>
              <a:buChar char="•"/>
            </a:pPr>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sp>
        <p:nvSpPr>
          <p:cNvPr id="3" name="Rectangle 2"/>
          <p:cNvSpPr/>
          <p:nvPr/>
        </p:nvSpPr>
        <p:spPr>
          <a:xfrm>
            <a:off x="2180492" y="492369"/>
            <a:ext cx="12192000" cy="830997"/>
          </a:xfrm>
          <a:prstGeom prst="rect">
            <a:avLst/>
          </a:prstGeom>
        </p:spPr>
        <p:txBody>
          <a:bodyPr>
            <a:spAutoFit/>
          </a:bodyPr>
          <a:lstStyle/>
          <a:p>
            <a:r>
              <a:rPr lang="en-US" sz="4800" dirty="0" smtClean="0"/>
              <a:t>What is Docker ?</a:t>
            </a:r>
            <a:endParaRPr lang="en-US" sz="4800" dirty="0"/>
          </a:p>
        </p:txBody>
      </p:sp>
    </p:spTree>
    <p:extLst>
      <p:ext uri="{BB962C8B-B14F-4D97-AF65-F5344CB8AC3E}">
        <p14:creationId xmlns:p14="http://schemas.microsoft.com/office/powerpoint/2010/main" val="4519888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2" y="2760785"/>
            <a:ext cx="19167230" cy="8463855"/>
          </a:xfrm>
          <a:prstGeom prst="rect">
            <a:avLst/>
          </a:prstGeom>
        </p:spPr>
        <p:txBody>
          <a:bodyPr wrap="square">
            <a:spAutoFit/>
          </a:bodyPr>
          <a:lstStyle/>
          <a:p>
            <a:pPr marL="457200" indent="-457200" algn="l">
              <a:buFont typeface="Arial" panose="020B0604020202020204" pitchFamily="34" charset="0"/>
              <a:buChar char="•"/>
            </a:pPr>
            <a:r>
              <a:rPr lang="en-US" b="0" dirty="0"/>
              <a:t>Containers can be termed as the standard boxes where the goods can be packaged in a standard way, so you just have to focus on developing the item you develop do not worry about how it will run .</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dirty="0"/>
              <a:t> </a:t>
            </a:r>
            <a:r>
              <a:rPr lang="en-US" b="0" dirty="0"/>
              <a:t>Like a physical plastic container, a Docker container:</a:t>
            </a:r>
          </a:p>
          <a:p>
            <a:pPr algn="l"/>
            <a:r>
              <a:rPr lang="en-US" dirty="0"/>
              <a:t> Holds things </a:t>
            </a:r>
          </a:p>
          <a:p>
            <a:pPr algn="l"/>
            <a:r>
              <a:rPr lang="en-US" dirty="0"/>
              <a:t> Is </a:t>
            </a:r>
            <a:r>
              <a:rPr lang="en-US" dirty="0" smtClean="0"/>
              <a:t>portable</a:t>
            </a:r>
          </a:p>
          <a:p>
            <a:pPr algn="l"/>
            <a:endParaRPr lang="en-US" b="0" dirty="0"/>
          </a:p>
          <a:p>
            <a:pPr algn="l"/>
            <a:endParaRPr lang="en-US" b="0" dirty="0" smtClean="0"/>
          </a:p>
          <a:p>
            <a:pPr marL="457200" indent="-457200" algn="l">
              <a:buFont typeface="Arial" panose="020B0604020202020204" pitchFamily="34" charset="0"/>
              <a:buChar char="•"/>
            </a:pPr>
            <a:r>
              <a:rPr lang="en-US" b="0" dirty="0" smtClean="0"/>
              <a:t>Docker </a:t>
            </a:r>
            <a:r>
              <a:rPr lang="en-US" b="0" dirty="0"/>
              <a:t>Containers are run time instances of the Docker image</a:t>
            </a:r>
            <a:r>
              <a:rPr lang="en-US" b="0" dirty="0" smtClean="0"/>
              <a:t>.</a:t>
            </a:r>
          </a:p>
          <a:p>
            <a:pPr algn="l"/>
            <a:endParaRPr lang="en-US" b="0" dirty="0"/>
          </a:p>
          <a:p>
            <a:pPr marL="457200" indent="-457200" algn="l">
              <a:buFont typeface="Arial" panose="020B0604020202020204" pitchFamily="34" charset="0"/>
              <a:buChar char="•"/>
            </a:pPr>
            <a:r>
              <a:rPr lang="en-US" b="0" dirty="0"/>
              <a:t>Containers allow a developer to package up an application with all of the parts it needs, such as libraries and other dependencies, and ship it all out as one package. </a:t>
            </a:r>
            <a:endParaRPr lang="en-US" dirty="0" smtClean="0"/>
          </a:p>
          <a:p>
            <a:pPr algn="l"/>
            <a:endParaRPr lang="en-US" dirty="0"/>
          </a:p>
          <a:p>
            <a:pPr algn="l"/>
            <a:r>
              <a:rPr lang="en-US" dirty="0"/>
              <a:t>A second way you can think of a Docker container is as an instance of a living thing. An instance is something that exists in some form. It’s not just code. It’s code that has brought something to life.   </a:t>
            </a:r>
          </a:p>
          <a:p>
            <a:pPr marL="457200" indent="-457200" algn="l">
              <a:buFont typeface="Arial" panose="020B0604020202020204" pitchFamily="34" charset="0"/>
              <a:buChar char="•"/>
            </a:pPr>
            <a:endParaRPr lang="en-US" b="0" dirty="0"/>
          </a:p>
        </p:txBody>
      </p:sp>
      <p:sp>
        <p:nvSpPr>
          <p:cNvPr id="3" name="Rectangle 2"/>
          <p:cNvSpPr/>
          <p:nvPr/>
        </p:nvSpPr>
        <p:spPr>
          <a:xfrm>
            <a:off x="2455984" y="375608"/>
            <a:ext cx="13036061" cy="707886"/>
          </a:xfrm>
          <a:prstGeom prst="rect">
            <a:avLst/>
          </a:prstGeom>
        </p:spPr>
        <p:txBody>
          <a:bodyPr wrap="square">
            <a:spAutoFit/>
          </a:bodyPr>
          <a:lstStyle/>
          <a:p>
            <a:r>
              <a:rPr lang="en-US" sz="4000" dirty="0" smtClean="0"/>
              <a:t>What is Container ?</a:t>
            </a:r>
            <a:endParaRPr lang="en-US" sz="4000" dirty="0"/>
          </a:p>
        </p:txBody>
      </p:sp>
    </p:spTree>
    <p:extLst>
      <p:ext uri="{BB962C8B-B14F-4D97-AF65-F5344CB8AC3E}">
        <p14:creationId xmlns:p14="http://schemas.microsoft.com/office/powerpoint/2010/main" val="379055716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8354" y="3153831"/>
            <a:ext cx="18944492" cy="6001643"/>
          </a:xfrm>
          <a:prstGeom prst="rect">
            <a:avLst/>
          </a:prstGeom>
        </p:spPr>
        <p:txBody>
          <a:bodyPr wrap="square">
            <a:spAutoFit/>
          </a:bodyPr>
          <a:lstStyle/>
          <a:p>
            <a:pPr marL="457200" indent="-457200" algn="l">
              <a:buFont typeface="Arial" panose="020B0604020202020204" pitchFamily="34" charset="0"/>
              <a:buChar char="•"/>
            </a:pPr>
            <a:r>
              <a:rPr lang="en-US" b="0" dirty="0"/>
              <a:t>An image includes everything needed to run an application -- the code or binary, runtimes, dependencies, and any other file system objects required</a:t>
            </a:r>
            <a:r>
              <a:rPr lang="en-US" b="0" dirty="0" smtClean="0"/>
              <a:t>.</a:t>
            </a:r>
          </a:p>
          <a:p>
            <a:pPr marL="457200" indent="-457200" algn="l">
              <a:buFont typeface="Arial" panose="020B0604020202020204" pitchFamily="34" charset="0"/>
              <a:buChar char="•"/>
            </a:pPr>
            <a:endParaRPr lang="en-US" b="0" dirty="0"/>
          </a:p>
          <a:p>
            <a:pPr algn="l"/>
            <a:r>
              <a:rPr lang="en-US" b="0" dirty="0"/>
              <a:t>        </a:t>
            </a:r>
            <a:r>
              <a:rPr lang="en-US" b="0" dirty="0" smtClean="0"/>
              <a:t>			  Docker </a:t>
            </a:r>
            <a:r>
              <a:rPr lang="en-US" b="0" dirty="0"/>
              <a:t>run hello-world </a:t>
            </a:r>
            <a:endParaRPr lang="en-US" b="0" dirty="0" smtClean="0"/>
          </a:p>
          <a:p>
            <a:pPr algn="l"/>
            <a:endParaRPr lang="en-US" b="0" dirty="0"/>
          </a:p>
          <a:p>
            <a:pPr marL="457200" lvl="0" indent="-457200" algn="l">
              <a:buFont typeface="Arial" panose="020B0604020202020204" pitchFamily="34" charset="0"/>
              <a:buChar char="•"/>
            </a:pPr>
            <a:r>
              <a:rPr lang="en-US" b="0" dirty="0"/>
              <a:t>The Docker command is specific and tells the Docker program on the Operating System that something needs to be done</a:t>
            </a:r>
            <a:r>
              <a:rPr lang="en-US" b="0" dirty="0" smtClean="0"/>
              <a:t>.</a:t>
            </a:r>
          </a:p>
          <a:p>
            <a:pPr marL="457200" lvl="0" indent="-457200" algn="l">
              <a:buFont typeface="Arial" panose="020B0604020202020204" pitchFamily="34" charset="0"/>
              <a:buChar char="•"/>
            </a:pPr>
            <a:endParaRPr lang="en-US" b="0" dirty="0"/>
          </a:p>
          <a:p>
            <a:pPr marL="457200" lvl="0" indent="-457200" algn="l">
              <a:buFont typeface="Arial" panose="020B0604020202020204" pitchFamily="34" charset="0"/>
              <a:buChar char="•"/>
            </a:pPr>
            <a:r>
              <a:rPr lang="en-US" b="0" dirty="0"/>
              <a:t>The run command is used to mention that we want to create an instance of an image, which is then called a container</a:t>
            </a:r>
            <a:r>
              <a:rPr lang="en-US" b="0" dirty="0" smtClean="0"/>
              <a:t>.</a:t>
            </a:r>
          </a:p>
          <a:p>
            <a:pPr marL="457200" lvl="0" indent="-457200" algn="l">
              <a:buFont typeface="Arial" panose="020B0604020202020204" pitchFamily="34" charset="0"/>
              <a:buChar char="•"/>
            </a:pPr>
            <a:endParaRPr lang="en-US" b="0" dirty="0"/>
          </a:p>
          <a:p>
            <a:pPr marL="457200" lvl="0" indent="-457200" algn="l">
              <a:buFont typeface="Arial" panose="020B0604020202020204" pitchFamily="34" charset="0"/>
              <a:buChar char="•"/>
            </a:pPr>
            <a:r>
              <a:rPr lang="en-US" b="0" dirty="0"/>
              <a:t>Finally, "hello-world" represents the image from which the container is made.</a:t>
            </a:r>
          </a:p>
        </p:txBody>
      </p:sp>
      <p:sp>
        <p:nvSpPr>
          <p:cNvPr id="4" name="Rectangle 3"/>
          <p:cNvSpPr/>
          <p:nvPr/>
        </p:nvSpPr>
        <p:spPr>
          <a:xfrm>
            <a:off x="3089031" y="674400"/>
            <a:ext cx="12192000" cy="707886"/>
          </a:xfrm>
          <a:prstGeom prst="rect">
            <a:avLst/>
          </a:prstGeom>
        </p:spPr>
        <p:txBody>
          <a:bodyPr>
            <a:spAutoFit/>
          </a:bodyPr>
          <a:lstStyle/>
          <a:p>
            <a:r>
              <a:rPr lang="en-US" sz="4000" dirty="0" smtClean="0"/>
              <a:t>What is Docker Image    ?</a:t>
            </a:r>
            <a:endParaRPr lang="en-US" sz="4000" dirty="0"/>
          </a:p>
        </p:txBody>
      </p:sp>
    </p:spTree>
    <p:extLst>
      <p:ext uri="{BB962C8B-B14F-4D97-AF65-F5344CB8AC3E}">
        <p14:creationId xmlns:p14="http://schemas.microsoft.com/office/powerpoint/2010/main" val="73102770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3662" y="2802395"/>
            <a:ext cx="12192000" cy="2554545"/>
          </a:xfrm>
          <a:prstGeom prst="rect">
            <a:avLst/>
          </a:prstGeom>
        </p:spPr>
        <p:txBody>
          <a:bodyPr>
            <a:spAutoFit/>
          </a:bodyPr>
          <a:lstStyle/>
          <a:p>
            <a:pPr algn="l"/>
            <a:r>
              <a:rPr lang="en-US" sz="4000" u="sng" dirty="0">
                <a:hlinkClick r:id="rId2"/>
              </a:rPr>
              <a:t>https://hub.docker.com/?overlay=onboarding</a:t>
            </a:r>
            <a:endParaRPr lang="en-US" sz="4000" u="sng" dirty="0"/>
          </a:p>
          <a:p>
            <a:pPr algn="l"/>
            <a:endParaRPr lang="en-US" sz="4000" u="sng" dirty="0"/>
          </a:p>
          <a:p>
            <a:pPr algn="l"/>
            <a:r>
              <a:rPr lang="en-US" sz="4000" dirty="0" smtClean="0"/>
              <a:t>This is an </a:t>
            </a:r>
            <a:r>
              <a:rPr lang="en-US" sz="4000" dirty="0" smtClean="0">
                <a:solidFill>
                  <a:srgbClr val="0070C0"/>
                </a:solidFill>
              </a:rPr>
              <a:t>.exe </a:t>
            </a:r>
            <a:r>
              <a:rPr lang="en-US" sz="4000" dirty="0" smtClean="0"/>
              <a:t>file you need to download and install for running the Docker .</a:t>
            </a:r>
          </a:p>
        </p:txBody>
      </p:sp>
      <p:sp>
        <p:nvSpPr>
          <p:cNvPr id="3" name="Rectangle 2"/>
          <p:cNvSpPr/>
          <p:nvPr/>
        </p:nvSpPr>
        <p:spPr>
          <a:xfrm>
            <a:off x="7907215" y="6583088"/>
            <a:ext cx="12192000" cy="584775"/>
          </a:xfrm>
          <a:prstGeom prst="rect">
            <a:avLst/>
          </a:prstGeom>
        </p:spPr>
        <p:txBody>
          <a:bodyPr>
            <a:spAutoFit/>
          </a:bodyPr>
          <a:lstStyle/>
          <a:p>
            <a:endParaRPr lang="en-US" dirty="0"/>
          </a:p>
        </p:txBody>
      </p:sp>
      <p:sp>
        <p:nvSpPr>
          <p:cNvPr id="4" name="Rectangle 3"/>
          <p:cNvSpPr/>
          <p:nvPr/>
        </p:nvSpPr>
        <p:spPr>
          <a:xfrm>
            <a:off x="9454662" y="6213646"/>
            <a:ext cx="12192000" cy="4278094"/>
          </a:xfrm>
          <a:prstGeom prst="rect">
            <a:avLst/>
          </a:prstGeom>
        </p:spPr>
        <p:txBody>
          <a:bodyPr>
            <a:spAutoFit/>
          </a:bodyPr>
          <a:lstStyle/>
          <a:p>
            <a:pPr lvl="0" defTabSz="914400" eaLnBrk="0" fontAlgn="base">
              <a:spcBef>
                <a:spcPct val="0"/>
              </a:spcBef>
              <a:spcAft>
                <a:spcPct val="0"/>
              </a:spcAft>
            </a:pPr>
            <a:r>
              <a:rPr lang="en-US" altLang="en-US" dirty="0">
                <a:solidFill>
                  <a:srgbClr val="33444C"/>
                </a:solidFill>
                <a:latin typeface="Arial" panose="020B0604020202020204" pitchFamily="34" charset="0"/>
                <a:ea typeface="Times New Roman" panose="02020603050405020304" pitchFamily="18" charset="0"/>
                <a:cs typeface="Arial" panose="020B0604020202020204" pitchFamily="34" charset="0"/>
              </a:rPr>
              <a:t>Docker Desktop does not start automatically after installation. To start Docker Desktop, search for Docker, and select Docker Desktop in the search results.</a:t>
            </a:r>
          </a:p>
          <a:p>
            <a:pPr lvl="0" defTabSz="914400" eaLnBrk="0" fontAlgn="base">
              <a:spcBef>
                <a:spcPct val="0"/>
              </a:spcBef>
              <a:spcAft>
                <a:spcPct val="0"/>
              </a:spcAft>
            </a:pPr>
            <a:endParaRPr lang="en-US" altLang="en-US" dirty="0">
              <a:solidFill>
                <a:srgbClr val="33444C"/>
              </a:solidFill>
              <a:latin typeface="Arial" panose="020B0604020202020204" pitchFamily="34" charset="0"/>
              <a:ea typeface="Times New Roman" panose="02020603050405020304" pitchFamily="18" charset="0"/>
              <a:cs typeface="Arial" panose="020B0604020202020204" pitchFamily="34" charset="0"/>
            </a:endParaRPr>
          </a:p>
          <a:p>
            <a:pPr lvl="0" defTabSz="914400" eaLnBrk="0" fontAlgn="base">
              <a:spcBef>
                <a:spcPct val="0"/>
              </a:spcBef>
              <a:spcAft>
                <a:spcPct val="0"/>
              </a:spcAft>
            </a:pPr>
            <a:endParaRPr lang="en-US" altLang="en-US" dirty="0">
              <a:solidFill>
                <a:srgbClr val="33444C"/>
              </a:solidFill>
              <a:latin typeface="Arial" panose="020B0604020202020204" pitchFamily="34" charset="0"/>
              <a:ea typeface="Times New Roman" panose="02020603050405020304" pitchFamily="18" charset="0"/>
              <a:cs typeface="Arial" panose="020B0604020202020204" pitchFamily="34" charset="0"/>
            </a:endParaRPr>
          </a:p>
          <a:p>
            <a:pPr defTabSz="914400" eaLnBrk="0" fontAlgn="base">
              <a:spcBef>
                <a:spcPct val="0"/>
              </a:spcBef>
              <a:spcAft>
                <a:spcPct val="0"/>
              </a:spcAft>
            </a:pPr>
            <a:endParaRPr lang="en-US" altLang="en-US" sz="2800" dirty="0">
              <a:solidFill>
                <a:srgbClr val="33444C"/>
              </a:solidFill>
              <a:latin typeface="Arial" panose="020B0604020202020204" pitchFamily="34" charset="0"/>
              <a:ea typeface="Times New Roman" panose="02020603050405020304" pitchFamily="18" charset="0"/>
              <a:cs typeface="Arial" panose="020B0604020202020204" pitchFamily="34" charset="0"/>
            </a:endParaRPr>
          </a:p>
          <a:p>
            <a:pPr defTabSz="914400" eaLnBrk="0" fontAlgn="base">
              <a:spcBef>
                <a:spcPct val="0"/>
              </a:spcBef>
              <a:spcAft>
                <a:spcPct val="0"/>
              </a:spcAft>
            </a:pPr>
            <a:endParaRPr lang="en-US" altLang="en-US" sz="2800" dirty="0">
              <a:solidFill>
                <a:srgbClr val="33444C"/>
              </a:solidFill>
              <a:latin typeface="Arial" panose="020B0604020202020204" pitchFamily="34" charset="0"/>
              <a:ea typeface="Times New Roman" panose="02020603050405020304" pitchFamily="18" charset="0"/>
              <a:cs typeface="Arial" panose="020B0604020202020204" pitchFamily="34" charset="0"/>
            </a:endParaRPr>
          </a:p>
          <a:p>
            <a:pPr algn="l" defTabSz="914400" eaLnBrk="0" fontAlgn="base">
              <a:spcBef>
                <a:spcPct val="0"/>
              </a:spcBef>
              <a:spcAft>
                <a:spcPct val="0"/>
              </a:spcAft>
            </a:pPr>
            <a:r>
              <a:rPr lang="en-US" altLang="en-US" sz="2800" dirty="0">
                <a:solidFill>
                  <a:srgbClr val="33444C"/>
                </a:solidFill>
                <a:latin typeface="Arial" panose="020B0604020202020204" pitchFamily="34" charset="0"/>
                <a:ea typeface="Times New Roman" panose="02020603050405020304" pitchFamily="18" charset="0"/>
                <a:cs typeface="Arial" panose="020B0604020202020204" pitchFamily="34" charset="0"/>
              </a:rPr>
              <a:t>When the whale icon in the status bar stays steady, Docker Desktop is up-and-running, and is accessible from any terminal window.</a:t>
            </a:r>
          </a:p>
        </p:txBody>
      </p:sp>
      <p:pic>
        <p:nvPicPr>
          <p:cNvPr id="5" name="Picture 1" descr="whale on task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4031" y="7960380"/>
            <a:ext cx="5873261" cy="14887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00469" y="551675"/>
            <a:ext cx="6436099" cy="707886"/>
          </a:xfrm>
          <a:prstGeom prst="rect">
            <a:avLst/>
          </a:prstGeom>
        </p:spPr>
        <p:txBody>
          <a:bodyPr wrap="square">
            <a:spAutoFit/>
          </a:bodyPr>
          <a:lstStyle/>
          <a:p>
            <a:r>
              <a:rPr lang="en-US" sz="4000" dirty="0"/>
              <a:t>How to get Docker </a:t>
            </a:r>
          </a:p>
        </p:txBody>
      </p:sp>
    </p:spTree>
    <p:extLst>
      <p:ext uri="{BB962C8B-B14F-4D97-AF65-F5344CB8AC3E}">
        <p14:creationId xmlns:p14="http://schemas.microsoft.com/office/powerpoint/2010/main" val="275288754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2415" y="3962906"/>
            <a:ext cx="16588154" cy="4031873"/>
          </a:xfrm>
          <a:prstGeom prst="rect">
            <a:avLst/>
          </a:prstGeom>
        </p:spPr>
        <p:txBody>
          <a:bodyPr wrap="square">
            <a:spAutoFit/>
          </a:bodyPr>
          <a:lstStyle/>
          <a:p>
            <a:pPr algn="l"/>
            <a:r>
              <a:rPr lang="en-US" dirty="0" smtClean="0"/>
              <a:t>							Follow </a:t>
            </a:r>
            <a:r>
              <a:rPr lang="en-US" dirty="0"/>
              <a:t>the Steps:-</a:t>
            </a:r>
          </a:p>
          <a:p>
            <a:pPr lvl="0" algn="l"/>
            <a:endParaRPr lang="en-US" dirty="0" smtClean="0"/>
          </a:p>
          <a:p>
            <a:pPr marL="457200" lvl="0" indent="-457200" algn="l">
              <a:buFont typeface="Arial" panose="020B0604020202020204" pitchFamily="34" charset="0"/>
              <a:buChar char="•"/>
            </a:pPr>
            <a:r>
              <a:rPr lang="en-US" b="0" dirty="0" smtClean="0"/>
              <a:t>Open </a:t>
            </a:r>
            <a:r>
              <a:rPr lang="en-US" b="0" dirty="0"/>
              <a:t>the command prompt (</a:t>
            </a:r>
            <a:r>
              <a:rPr lang="en-US" b="0" dirty="0" err="1"/>
              <a:t>win+r</a:t>
            </a:r>
            <a:r>
              <a:rPr lang="en-US" b="0" dirty="0"/>
              <a:t>=&gt;</a:t>
            </a:r>
            <a:r>
              <a:rPr lang="en-US" b="0" dirty="0" err="1"/>
              <a:t>cmd</a:t>
            </a:r>
            <a:r>
              <a:rPr lang="en-US" b="0" dirty="0" smtClean="0"/>
              <a:t>).</a:t>
            </a:r>
          </a:p>
          <a:p>
            <a:pPr lvl="0" algn="l"/>
            <a:endParaRPr lang="en-US" b="0" dirty="0"/>
          </a:p>
          <a:p>
            <a:pPr marL="457200" lvl="0" indent="-457200" algn="l">
              <a:buFont typeface="Arial" panose="020B0604020202020204" pitchFamily="34" charset="0"/>
              <a:buChar char="•"/>
            </a:pPr>
            <a:r>
              <a:rPr lang="en-US" b="0" dirty="0"/>
              <a:t>Docker build -t &lt;</a:t>
            </a:r>
            <a:r>
              <a:rPr lang="en-US" b="0" dirty="0" err="1"/>
              <a:t>dockerdemo</a:t>
            </a:r>
            <a:r>
              <a:rPr lang="en-US" b="0" dirty="0"/>
              <a:t>&gt; (Location of your project </a:t>
            </a:r>
            <a:r>
              <a:rPr lang="en-US" b="0" dirty="0" smtClean="0"/>
              <a:t>).</a:t>
            </a:r>
          </a:p>
          <a:p>
            <a:pPr marL="457200" lvl="0" indent="-457200" algn="l">
              <a:buFont typeface="Arial" panose="020B0604020202020204" pitchFamily="34" charset="0"/>
              <a:buChar char="•"/>
            </a:pPr>
            <a:endParaRPr lang="en-US" b="0" dirty="0"/>
          </a:p>
          <a:p>
            <a:pPr marL="457200" lvl="0" indent="-457200" algn="l">
              <a:buFont typeface="Arial" panose="020B0604020202020204" pitchFamily="34" charset="0"/>
              <a:buChar char="•"/>
            </a:pPr>
            <a:r>
              <a:rPr lang="en-US" b="0" dirty="0"/>
              <a:t>Check the image is successfully build using Docker images command.</a:t>
            </a:r>
          </a:p>
          <a:p>
            <a:pPr lvl="0" algn="l"/>
            <a:r>
              <a:rPr lang="en-US" b="0" dirty="0"/>
              <a:t>You successfully created an image.</a:t>
            </a:r>
          </a:p>
        </p:txBody>
      </p:sp>
      <p:sp>
        <p:nvSpPr>
          <p:cNvPr id="3" name="Title 1"/>
          <p:cNvSpPr txBox="1">
            <a:spLocks/>
          </p:cNvSpPr>
          <p:nvPr/>
        </p:nvSpPr>
        <p:spPr>
          <a:xfrm>
            <a:off x="4264595" y="504092"/>
            <a:ext cx="8596668" cy="1320800"/>
          </a:xfrm>
          <a:prstGeom prst="rect">
            <a:avLst/>
          </a:prstGeom>
        </p:spPr>
        <p:txBody>
          <a:bodyPr/>
          <a:lstStyle>
            <a:lvl1pPr marL="0" marR="0" indent="0" algn="l" defTabSz="821531" rtl="0" eaLnBrk="1" latinLnBrk="0" hangingPunct="1">
              <a:lnSpc>
                <a:spcPct val="100000"/>
              </a:lnSpc>
              <a:spcBef>
                <a:spcPts val="0"/>
              </a:spcBef>
              <a:spcAft>
                <a:spcPts val="0"/>
              </a:spcAft>
              <a:buClrTx/>
              <a:buSzTx/>
              <a:buFontTx/>
              <a:buNone/>
              <a:tabLst/>
              <a:defRPr sz="4400" b="0" i="0" u="none" strike="noStrike" cap="none" spc="0" baseline="0">
                <a:solidFill>
                  <a:srgbClr val="000000"/>
                </a:solidFill>
                <a:uFillTx/>
                <a:latin typeface="Segoe UI" panose="020B0502040204020203" pitchFamily="34" charset="0"/>
                <a:ea typeface="+mn-ea"/>
                <a:cs typeface="Segoe UI" panose="020B0502040204020203" pitchFamily="34" charset="0"/>
                <a:sym typeface="Helvetica Neue Medium"/>
              </a:defRPr>
            </a:lvl1pPr>
            <a:lvl2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r>
              <a:rPr lang="en-US" b="1" smtClean="0"/>
              <a:t>Making your first Docker Image</a:t>
            </a:r>
            <a:endParaRPr lang="en-US" dirty="0"/>
          </a:p>
        </p:txBody>
      </p:sp>
    </p:spTree>
    <p:extLst>
      <p:ext uri="{BB962C8B-B14F-4D97-AF65-F5344CB8AC3E}">
        <p14:creationId xmlns:p14="http://schemas.microsoft.com/office/powerpoint/2010/main" val="133116820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9185" y="3253154"/>
            <a:ext cx="16898815" cy="6001643"/>
          </a:xfrm>
          <a:prstGeom prst="rect">
            <a:avLst/>
          </a:prstGeom>
        </p:spPr>
        <p:txBody>
          <a:bodyPr wrap="square">
            <a:spAutoFit/>
          </a:bodyPr>
          <a:lstStyle/>
          <a:p>
            <a:pPr marL="457200" indent="-457200" algn="l">
              <a:buFont typeface="Arial" panose="020B0604020202020204" pitchFamily="34" charset="0"/>
              <a:buChar char="•"/>
            </a:pPr>
            <a:r>
              <a:rPr lang="en-US" b="0" dirty="0"/>
              <a:t>Multiple team members may wish to share images </a:t>
            </a:r>
            <a:endParaRPr lang="en-US" b="0" dirty="0" smtClean="0"/>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Images can be in production, under development or under </a:t>
            </a:r>
            <a:r>
              <a:rPr lang="en-US" b="0" dirty="0" smtClean="0"/>
              <a:t>test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Docker Hub is a repository where images can be stored and shared</a:t>
            </a:r>
            <a:r>
              <a:rPr lang="en-US" b="0" dirty="0" smtClean="0"/>
              <a: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smtClean="0"/>
              <a:t>Each </a:t>
            </a:r>
            <a:r>
              <a:rPr lang="en-US" b="0" dirty="0"/>
              <a:t>image is tagged to allow versioning </a:t>
            </a:r>
            <a:endParaRPr lang="en-US" b="0" dirty="0" smtClean="0"/>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smtClean="0"/>
              <a:t>Any </a:t>
            </a:r>
            <a:r>
              <a:rPr lang="en-US" b="0" dirty="0"/>
              <a:t>image can be “pulled” to any host (with appropriate credentials) </a:t>
            </a:r>
          </a:p>
          <a:p>
            <a:pPr algn="l"/>
            <a:endParaRPr lang="en-US" b="0" dirty="0"/>
          </a:p>
          <a:p>
            <a:pPr marL="457200" indent="-457200" algn="l">
              <a:buFont typeface="Arial" panose="020B0604020202020204" pitchFamily="34" charset="0"/>
              <a:buChar char="•"/>
            </a:pPr>
            <a:r>
              <a:rPr lang="en-US" b="0" dirty="0" smtClean="0"/>
              <a:t> </a:t>
            </a:r>
            <a:r>
              <a:rPr lang="en-US" b="0" dirty="0"/>
              <a:t>Tagging as “latest” allows updates to be propagated. </a:t>
            </a:r>
          </a:p>
          <a:p>
            <a:pPr algn="l"/>
            <a:r>
              <a:rPr lang="en-US" b="0" dirty="0" smtClean="0"/>
              <a:t>      Pull </a:t>
            </a:r>
            <a:r>
              <a:rPr lang="en-US" b="0" dirty="0"/>
              <a:t>:latest gets the last image checked into repository with that name.</a:t>
            </a:r>
          </a:p>
        </p:txBody>
      </p:sp>
      <p:sp>
        <p:nvSpPr>
          <p:cNvPr id="3" name="Rectangle 2"/>
          <p:cNvSpPr/>
          <p:nvPr/>
        </p:nvSpPr>
        <p:spPr>
          <a:xfrm>
            <a:off x="5617839" y="393414"/>
            <a:ext cx="8060220" cy="769441"/>
          </a:xfrm>
          <a:prstGeom prst="rect">
            <a:avLst/>
          </a:prstGeom>
        </p:spPr>
        <p:txBody>
          <a:bodyPr wrap="none">
            <a:spAutoFit/>
          </a:bodyPr>
          <a:lstStyle/>
          <a:p>
            <a:pPr algn="l"/>
            <a:r>
              <a:rPr lang="en-US" sz="4400" dirty="0" smtClean="0"/>
              <a:t>How to share Docker Images </a:t>
            </a:r>
            <a:endParaRPr lang="en-US" sz="4400" dirty="0"/>
          </a:p>
        </p:txBody>
      </p:sp>
    </p:spTree>
    <p:extLst>
      <p:ext uri="{BB962C8B-B14F-4D97-AF65-F5344CB8AC3E}">
        <p14:creationId xmlns:p14="http://schemas.microsoft.com/office/powerpoint/2010/main" val="6836884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0785" y="2795954"/>
            <a:ext cx="15896492" cy="5016758"/>
          </a:xfrm>
          <a:prstGeom prst="rect">
            <a:avLst/>
          </a:prstGeom>
        </p:spPr>
        <p:txBody>
          <a:bodyPr wrap="square">
            <a:spAutoFit/>
          </a:bodyPr>
          <a:lstStyle/>
          <a:p>
            <a:pPr marL="457200" indent="-457200" algn="l">
              <a:buFont typeface="Arial" panose="020B0604020202020204" pitchFamily="34" charset="0"/>
              <a:buChar char="•"/>
            </a:pPr>
            <a:r>
              <a:rPr lang="en-US" b="0" dirty="0"/>
              <a:t>Docker version (this give the </a:t>
            </a:r>
            <a:r>
              <a:rPr lang="en-US" b="0" dirty="0" err="1"/>
              <a:t>docker</a:t>
            </a:r>
            <a:r>
              <a:rPr lang="en-US" b="0" dirty="0"/>
              <a:t> version</a:t>
            </a:r>
            <a:r>
              <a:rPr lang="en-US" b="0" dirty="0" smtClean="0"/>
              <a: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Docker run hello-world (This mean run that container based on hello-world image).  </a:t>
            </a:r>
            <a:endParaRPr lang="en-US" b="0" dirty="0" smtClean="0"/>
          </a:p>
          <a:p>
            <a:pPr algn="l"/>
            <a:endParaRPr lang="en-US" b="0" dirty="0"/>
          </a:p>
          <a:p>
            <a:pPr algn="l"/>
            <a:r>
              <a:rPr lang="en-US" b="0" dirty="0" smtClean="0"/>
              <a:t>  </a:t>
            </a:r>
            <a:r>
              <a:rPr lang="en-US" b="0" dirty="0"/>
              <a:t>---in this the client went to the daemon the daemon then checks if there is a hello-world image present locally . If it finds the image then do the necessary ,else it have to move away and have to look into the DOCKER HUB (library of the </a:t>
            </a:r>
            <a:r>
              <a:rPr lang="en-US" b="0" dirty="0" err="1"/>
              <a:t>docker</a:t>
            </a:r>
            <a:r>
              <a:rPr lang="en-US" b="0" dirty="0"/>
              <a:t>) for the image ,it pulls the image and uses this image to create a new container</a:t>
            </a:r>
            <a:r>
              <a:rPr lang="en-US" b="0" dirty="0" smtClean="0"/>
              <a:t>.</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endParaRPr lang="en-US" b="0" dirty="0"/>
          </a:p>
        </p:txBody>
      </p:sp>
      <p:sp>
        <p:nvSpPr>
          <p:cNvPr id="3" name="Rectangle 2"/>
          <p:cNvSpPr/>
          <p:nvPr/>
        </p:nvSpPr>
        <p:spPr>
          <a:xfrm>
            <a:off x="6713819" y="534089"/>
            <a:ext cx="4859022" cy="707886"/>
          </a:xfrm>
          <a:prstGeom prst="rect">
            <a:avLst/>
          </a:prstGeom>
        </p:spPr>
        <p:txBody>
          <a:bodyPr wrap="none">
            <a:spAutoFit/>
          </a:bodyPr>
          <a:lstStyle/>
          <a:p>
            <a:pPr algn="l"/>
            <a:r>
              <a:rPr lang="en-US" sz="4000" dirty="0" smtClean="0"/>
              <a:t>Docker Commands</a:t>
            </a:r>
            <a:endParaRPr lang="en-US" sz="4000" dirty="0"/>
          </a:p>
        </p:txBody>
      </p:sp>
      <p:pic>
        <p:nvPicPr>
          <p:cNvPr id="4" name="Picture 2" descr="Image result for what is docker daem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770" y="7104185"/>
            <a:ext cx="11858590" cy="504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21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ueCounch">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lueCounch" id="{1BB56DD6-92BE-4D3E-A1D1-452363347AD1}" vid="{3AB4DFB9-A857-4193-BF49-D6CAE6B0F0E2}"/>
    </a:ext>
  </a:extLst>
</a:theme>
</file>

<file path=docProps/app.xml><?xml version="1.0" encoding="utf-8"?>
<Properties xmlns="http://schemas.openxmlformats.org/officeDocument/2006/extended-properties" xmlns:vt="http://schemas.openxmlformats.org/officeDocument/2006/docPropsVTypes">
  <Template>BlueCounch</Template>
  <TotalTime>218</TotalTime>
  <Words>1188</Words>
  <Application>Microsoft Office PowerPoint</Application>
  <PresentationFormat>Custom</PresentationFormat>
  <Paragraphs>161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Helvetica Light</vt:lpstr>
      <vt:lpstr>Helvetica Neue</vt:lpstr>
      <vt:lpstr>Helvetica Neue Light</vt:lpstr>
      <vt:lpstr>Helvetica Neue Medium</vt:lpstr>
      <vt:lpstr>Helvetica Neue Thin</vt:lpstr>
      <vt:lpstr>Montessarat</vt:lpstr>
      <vt:lpstr>Montserrat</vt:lpstr>
      <vt:lpstr>Montserrat-Bold</vt:lpstr>
      <vt:lpstr>Segoe UI</vt:lpstr>
      <vt:lpstr>Times New Roman</vt:lpstr>
      <vt:lpstr>BlueCounch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Tripathi</dc:creator>
  <cp:lastModifiedBy>Yogesh Tripathi</cp:lastModifiedBy>
  <cp:revision>14</cp:revision>
  <dcterms:created xsi:type="dcterms:W3CDTF">2020-06-06T05:04:34Z</dcterms:created>
  <dcterms:modified xsi:type="dcterms:W3CDTF">2020-10-05T07:30:45Z</dcterms:modified>
</cp:coreProperties>
</file>