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aleway"/>
      <p:regular r:id="rId16"/>
      <p:bold r:id="rId17"/>
      <p:italic r:id="rId18"/>
      <p:boldItalic r:id="rId19"/>
    </p:embeddedFont>
    <p:embeddedFont>
      <p:font typeface="La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regular.fntdata"/><Relationship Id="rId11" Type="http://schemas.openxmlformats.org/officeDocument/2006/relationships/slide" Target="slides/slide6.xml"/><Relationship Id="rId22" Type="http://schemas.openxmlformats.org/officeDocument/2006/relationships/font" Target="fonts/Lato-italic.fntdata"/><Relationship Id="rId10" Type="http://schemas.openxmlformats.org/officeDocument/2006/relationships/slide" Target="slides/slide5.xml"/><Relationship Id="rId21" Type="http://schemas.openxmlformats.org/officeDocument/2006/relationships/font" Target="fonts/Lat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La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aleway-bold.fntdata"/><Relationship Id="rId16" Type="http://schemas.openxmlformats.org/officeDocument/2006/relationships/font" Target="fonts/Raleway-regular.fntdata"/><Relationship Id="rId5" Type="http://schemas.openxmlformats.org/officeDocument/2006/relationships/notesMaster" Target="notesMasters/notesMaster1.xml"/><Relationship Id="rId19" Type="http://schemas.openxmlformats.org/officeDocument/2006/relationships/font" Target="fonts/Raleway-boldItalic.fntdata"/><Relationship Id="rId6" Type="http://schemas.openxmlformats.org/officeDocument/2006/relationships/slide" Target="slides/slide1.xml"/><Relationship Id="rId18" Type="http://schemas.openxmlformats.org/officeDocument/2006/relationships/font" Target="fonts/Raleway-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c6fa3c898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6fa3c89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568d79116d_0_18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568d79116d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c6fa3c898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c6fa3c89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c6fa3c898_0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c6fa3c89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c6fa3c898_0_1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c6fa3c898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c6fa3c898_0_2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c6fa3c898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568d79116d_0_17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568d79116d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568d79116d_0_19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568d79116d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c6fa3c898_0_3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c6fa3c898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c6fa3c898_0_7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c6fa3c898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lstStyle>
            <a:lvl1pPr lv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lstStyle>
            <a:lvl1pPr lvl="0" algn="ctr">
              <a:spcBef>
                <a:spcPts val="0"/>
              </a:spcBef>
              <a:spcAft>
                <a:spcPts val="0"/>
              </a:spcAft>
              <a:buClr>
                <a:schemeClr val="lt1"/>
              </a:buClr>
              <a:buSzPts val="4800"/>
              <a:buNone/>
              <a:defRPr sz="4800">
                <a:solidFill>
                  <a:schemeClr val="lt1"/>
                </a:solidFill>
              </a:defRPr>
            </a:lvl1pPr>
            <a:lvl2pPr lvl="1" algn="ctr">
              <a:spcBef>
                <a:spcPts val="0"/>
              </a:spcBef>
              <a:spcAft>
                <a:spcPts val="0"/>
              </a:spcAft>
              <a:buClr>
                <a:schemeClr val="lt1"/>
              </a:buClr>
              <a:buSzPts val="4800"/>
              <a:buNone/>
              <a:defRPr sz="4800">
                <a:solidFill>
                  <a:schemeClr val="lt1"/>
                </a:solidFill>
              </a:defRPr>
            </a:lvl2pPr>
            <a:lvl3pPr lvl="2" algn="ctr">
              <a:spcBef>
                <a:spcPts val="0"/>
              </a:spcBef>
              <a:spcAft>
                <a:spcPts val="0"/>
              </a:spcAft>
              <a:buClr>
                <a:schemeClr val="lt1"/>
              </a:buClr>
              <a:buSzPts val="4800"/>
              <a:buNone/>
              <a:defRPr sz="4800">
                <a:solidFill>
                  <a:schemeClr val="lt1"/>
                </a:solidFill>
              </a:defRPr>
            </a:lvl3pPr>
            <a:lvl4pPr lvl="3" algn="ctr">
              <a:spcBef>
                <a:spcPts val="0"/>
              </a:spcBef>
              <a:spcAft>
                <a:spcPts val="0"/>
              </a:spcAft>
              <a:buClr>
                <a:schemeClr val="lt1"/>
              </a:buClr>
              <a:buSzPts val="4800"/>
              <a:buNone/>
              <a:defRPr sz="4800">
                <a:solidFill>
                  <a:schemeClr val="lt1"/>
                </a:solidFill>
              </a:defRPr>
            </a:lvl4pPr>
            <a:lvl5pPr lvl="4" algn="ctr">
              <a:spcBef>
                <a:spcPts val="0"/>
              </a:spcBef>
              <a:spcAft>
                <a:spcPts val="0"/>
              </a:spcAft>
              <a:buClr>
                <a:schemeClr val="lt1"/>
              </a:buClr>
              <a:buSzPts val="4800"/>
              <a:buNone/>
              <a:defRPr sz="4800">
                <a:solidFill>
                  <a:schemeClr val="lt1"/>
                </a:solidFill>
              </a:defRPr>
            </a:lvl5pPr>
            <a:lvl6pPr lvl="5" algn="ctr">
              <a:spcBef>
                <a:spcPts val="0"/>
              </a:spcBef>
              <a:spcAft>
                <a:spcPts val="0"/>
              </a:spcAft>
              <a:buClr>
                <a:schemeClr val="lt1"/>
              </a:buClr>
              <a:buSzPts val="4800"/>
              <a:buNone/>
              <a:defRPr sz="4800">
                <a:solidFill>
                  <a:schemeClr val="lt1"/>
                </a:solidFill>
              </a:defRPr>
            </a:lvl6pPr>
            <a:lvl7pPr lvl="6" algn="ctr">
              <a:spcBef>
                <a:spcPts val="0"/>
              </a:spcBef>
              <a:spcAft>
                <a:spcPts val="0"/>
              </a:spcAft>
              <a:buClr>
                <a:schemeClr val="lt1"/>
              </a:buClr>
              <a:buSzPts val="4800"/>
              <a:buNone/>
              <a:defRPr sz="4800">
                <a:solidFill>
                  <a:schemeClr val="lt1"/>
                </a:solidFill>
              </a:defRPr>
            </a:lvl7pPr>
            <a:lvl8pPr lvl="7" algn="ctr">
              <a:spcBef>
                <a:spcPts val="0"/>
              </a:spcBef>
              <a:spcAft>
                <a:spcPts val="0"/>
              </a:spcAft>
              <a:buClr>
                <a:schemeClr val="lt1"/>
              </a:buClr>
              <a:buSzPts val="4800"/>
              <a:buNone/>
              <a:defRPr sz="4800">
                <a:solidFill>
                  <a:schemeClr val="lt1"/>
                </a:solidFill>
              </a:defRPr>
            </a:lvl8pPr>
            <a:lvl9pPr lvl="8"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lstStyle>
            <a:lvl1pPr lvl="0" algn="ctr">
              <a:spcBef>
                <a:spcPts val="0"/>
              </a:spcBef>
              <a:spcAft>
                <a:spcPts val="0"/>
              </a:spcAft>
              <a:buClr>
                <a:schemeClr val="dk1"/>
              </a:buClr>
              <a:buSzPts val="3600"/>
              <a:buNone/>
              <a:defRPr sz="3600">
                <a:solidFill>
                  <a:schemeClr val="dk1"/>
                </a:solidFill>
              </a:defRPr>
            </a:lvl1pPr>
            <a:lvl2pPr lvl="1" algn="ctr">
              <a:spcBef>
                <a:spcPts val="0"/>
              </a:spcBef>
              <a:spcAft>
                <a:spcPts val="0"/>
              </a:spcAft>
              <a:buClr>
                <a:schemeClr val="dk1"/>
              </a:buClr>
              <a:buSzPts val="3600"/>
              <a:buNone/>
              <a:defRPr sz="3600">
                <a:solidFill>
                  <a:schemeClr val="dk1"/>
                </a:solidFill>
              </a:defRPr>
            </a:lvl2pPr>
            <a:lvl3pPr lvl="2" algn="ctr">
              <a:spcBef>
                <a:spcPts val="0"/>
              </a:spcBef>
              <a:spcAft>
                <a:spcPts val="0"/>
              </a:spcAft>
              <a:buClr>
                <a:schemeClr val="dk1"/>
              </a:buClr>
              <a:buSzPts val="3600"/>
              <a:buNone/>
              <a:defRPr sz="3600">
                <a:solidFill>
                  <a:schemeClr val="dk1"/>
                </a:solidFill>
              </a:defRPr>
            </a:lvl3pPr>
            <a:lvl4pPr lvl="3" algn="ctr">
              <a:spcBef>
                <a:spcPts val="0"/>
              </a:spcBef>
              <a:spcAft>
                <a:spcPts val="0"/>
              </a:spcAft>
              <a:buClr>
                <a:schemeClr val="dk1"/>
              </a:buClr>
              <a:buSzPts val="3600"/>
              <a:buNone/>
              <a:defRPr sz="3600">
                <a:solidFill>
                  <a:schemeClr val="dk1"/>
                </a:solidFill>
              </a:defRPr>
            </a:lvl4pPr>
            <a:lvl5pPr lvl="4" algn="ctr">
              <a:spcBef>
                <a:spcPts val="0"/>
              </a:spcBef>
              <a:spcAft>
                <a:spcPts val="0"/>
              </a:spcAft>
              <a:buClr>
                <a:schemeClr val="dk1"/>
              </a:buClr>
              <a:buSzPts val="3600"/>
              <a:buNone/>
              <a:defRPr sz="3600">
                <a:solidFill>
                  <a:schemeClr val="dk1"/>
                </a:solidFill>
              </a:defRPr>
            </a:lvl5pPr>
            <a:lvl6pPr lvl="5" algn="ctr">
              <a:spcBef>
                <a:spcPts val="0"/>
              </a:spcBef>
              <a:spcAft>
                <a:spcPts val="0"/>
              </a:spcAft>
              <a:buClr>
                <a:schemeClr val="dk1"/>
              </a:buClr>
              <a:buSzPts val="3600"/>
              <a:buNone/>
              <a:defRPr sz="3600">
                <a:solidFill>
                  <a:schemeClr val="dk1"/>
                </a:solidFill>
              </a:defRPr>
            </a:lvl6pPr>
            <a:lvl7pPr lvl="6" algn="ctr">
              <a:spcBef>
                <a:spcPts val="0"/>
              </a:spcBef>
              <a:spcAft>
                <a:spcPts val="0"/>
              </a:spcAft>
              <a:buClr>
                <a:schemeClr val="dk1"/>
              </a:buClr>
              <a:buSzPts val="3600"/>
              <a:buNone/>
              <a:defRPr sz="3600">
                <a:solidFill>
                  <a:schemeClr val="dk1"/>
                </a:solidFill>
              </a:defRPr>
            </a:lvl7pPr>
            <a:lvl8pPr lvl="7" algn="ctr">
              <a:spcBef>
                <a:spcPts val="0"/>
              </a:spcBef>
              <a:spcAft>
                <a:spcPts val="0"/>
              </a:spcAft>
              <a:buClr>
                <a:schemeClr val="dk1"/>
              </a:buClr>
              <a:buSzPts val="3600"/>
              <a:buNone/>
              <a:defRPr sz="3600">
                <a:solidFill>
                  <a:schemeClr val="dk1"/>
                </a:solidFill>
              </a:defRPr>
            </a:lvl8pPr>
            <a:lvl9pPr lvl="8"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hyperlink" Target="https://www.computerhope.com/jargon/g/gigabyte.htm" TargetMode="External"/><Relationship Id="rId4" Type="http://schemas.openxmlformats.org/officeDocument/2006/relationships/hyperlink" Target="https://www.computerhope.com/jargon/g/gigabyte.htm"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3"/>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Tablet PC can be a future of computer</a:t>
            </a:r>
            <a:endParaRPr/>
          </a:p>
        </p:txBody>
      </p:sp>
      <p:sp>
        <p:nvSpPr>
          <p:cNvPr id="73" name="Google Shape;73;p13"/>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Rahul Dewangan • 11640750</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22"/>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4"/>
          <p:cNvSpPr txBox="1"/>
          <p:nvPr>
            <p:ph type="title"/>
          </p:nvPr>
        </p:nvSpPr>
        <p:spPr>
          <a:xfrm>
            <a:off x="265500" y="1912650"/>
            <a:ext cx="4045200" cy="131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Overview</a:t>
            </a:r>
            <a:endParaRPr/>
          </a:p>
        </p:txBody>
      </p:sp>
      <p:sp>
        <p:nvSpPr>
          <p:cNvPr id="79" name="Google Shape;79;p14"/>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b="1"/>
          </a:p>
          <a:p>
            <a:pPr indent="0" lvl="0" marL="0" rtl="0" algn="l">
              <a:spcBef>
                <a:spcPts val="0"/>
              </a:spcBef>
              <a:spcAft>
                <a:spcPts val="0"/>
              </a:spcAft>
              <a:buNone/>
            </a:pPr>
            <a:r>
              <a:rPr b="1" lang="en"/>
              <a:t>What is a Tablet PC?</a:t>
            </a:r>
            <a:endParaRPr b="1"/>
          </a:p>
          <a:p>
            <a:pPr indent="0" lvl="0" marL="0" rtl="0" algn="l">
              <a:spcBef>
                <a:spcPts val="0"/>
              </a:spcBef>
              <a:spcAft>
                <a:spcPts val="0"/>
              </a:spcAft>
              <a:buNone/>
            </a:pPr>
            <a:r>
              <a:t/>
            </a:r>
            <a:endParaRPr sz="1500"/>
          </a:p>
          <a:p>
            <a:pPr indent="0" lvl="0" marL="0" rtl="0" algn="l">
              <a:spcBef>
                <a:spcPts val="1600"/>
              </a:spcBef>
              <a:spcAft>
                <a:spcPts val="0"/>
              </a:spcAft>
              <a:buNone/>
            </a:pPr>
            <a:r>
              <a:rPr b="1" lang="en"/>
              <a:t>Advantages</a:t>
            </a:r>
            <a:endParaRPr b="1"/>
          </a:p>
          <a:p>
            <a:pPr indent="0" lvl="0" marL="0" rtl="0" algn="l">
              <a:spcBef>
                <a:spcPts val="1600"/>
              </a:spcBef>
              <a:spcAft>
                <a:spcPts val="0"/>
              </a:spcAft>
              <a:buNone/>
            </a:pPr>
            <a:r>
              <a:t/>
            </a:r>
            <a:endParaRPr b="1"/>
          </a:p>
          <a:p>
            <a:pPr indent="0" lvl="0" marL="0" rtl="0" algn="l">
              <a:spcBef>
                <a:spcPts val="1600"/>
              </a:spcBef>
              <a:spcAft>
                <a:spcPts val="0"/>
              </a:spcAft>
              <a:buNone/>
            </a:pPr>
            <a:r>
              <a:rPr b="1" lang="en"/>
              <a:t>Disadvantages</a:t>
            </a:r>
            <a:endParaRPr b="1"/>
          </a:p>
          <a:p>
            <a:pPr indent="0" lvl="0" marL="0" rtl="0" algn="l">
              <a:spcBef>
                <a:spcPts val="1600"/>
              </a:spcBef>
              <a:spcAft>
                <a:spcPts val="0"/>
              </a:spcAft>
              <a:buNone/>
            </a:pPr>
            <a:r>
              <a:t/>
            </a:r>
            <a:endParaRPr b="1"/>
          </a:p>
          <a:p>
            <a:pPr indent="0" lvl="0" marL="0" rtl="0" algn="l">
              <a:spcBef>
                <a:spcPts val="1600"/>
              </a:spcBef>
              <a:spcAft>
                <a:spcPts val="0"/>
              </a:spcAft>
              <a:buNone/>
            </a:pPr>
            <a:r>
              <a:rPr b="1" lang="en"/>
              <a:t>Tablet VS Computer</a:t>
            </a:r>
            <a:endParaRPr b="1"/>
          </a:p>
          <a:p>
            <a:pPr indent="0" lvl="0" marL="0" rtl="0" algn="l">
              <a:spcBef>
                <a:spcPts val="1600"/>
              </a:spcBef>
              <a:spcAft>
                <a:spcPts val="0"/>
              </a:spcAft>
              <a:buNone/>
            </a:pPr>
            <a:r>
              <a:t/>
            </a:r>
            <a:endParaRPr b="1"/>
          </a:p>
          <a:p>
            <a:pPr indent="0" lvl="0" marL="0" rtl="0" algn="l">
              <a:spcBef>
                <a:spcPts val="1600"/>
              </a:spcBef>
              <a:spcAft>
                <a:spcPts val="0"/>
              </a:spcAft>
              <a:buNone/>
            </a:pPr>
            <a:r>
              <a:rPr b="1" lang="en"/>
              <a:t>Conclusion</a:t>
            </a:r>
            <a:endParaRPr b="1"/>
          </a:p>
          <a:p>
            <a:pPr indent="0" lvl="0" marL="0" rtl="0" algn="l">
              <a:spcBef>
                <a:spcPts val="1600"/>
              </a:spcBef>
              <a:spcAft>
                <a:spcPts val="0"/>
              </a:spcAft>
              <a:buNone/>
            </a:pPr>
            <a:r>
              <a:t/>
            </a:r>
            <a:endParaRPr b="1"/>
          </a:p>
          <a:p>
            <a:pPr indent="0" lvl="0" marL="0" rtl="0" algn="l">
              <a:spcBef>
                <a:spcPts val="1600"/>
              </a:spcBef>
              <a:spcAft>
                <a:spcPts val="1600"/>
              </a:spcAft>
              <a:buNone/>
            </a:pPr>
            <a:r>
              <a:t/>
            </a:r>
            <a:endParaRPr b="1"/>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Tablet PC?</a:t>
            </a:r>
            <a:endParaRPr/>
          </a:p>
        </p:txBody>
      </p:sp>
      <p:sp>
        <p:nvSpPr>
          <p:cNvPr id="85" name="Google Shape;85;p15"/>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sz="2100">
              <a:solidFill>
                <a:schemeClr val="dk1"/>
              </a:solidFill>
            </a:endParaRPr>
          </a:p>
          <a:p>
            <a:pPr indent="-330200" lvl="0" marL="457200" rtl="0" algn="l">
              <a:spcBef>
                <a:spcPts val="1600"/>
              </a:spcBef>
              <a:spcAft>
                <a:spcPts val="0"/>
              </a:spcAft>
              <a:buSzPts val="1600"/>
              <a:buChar char="●"/>
            </a:pPr>
            <a:r>
              <a:rPr lang="en" sz="1600"/>
              <a:t>A mobile computer with display circuitry and battery in a single unit.</a:t>
            </a:r>
            <a:endParaRPr sz="1600"/>
          </a:p>
          <a:p>
            <a:pPr indent="-330200" lvl="0" marL="457200" rtl="0" algn="l">
              <a:spcBef>
                <a:spcPts val="1200"/>
              </a:spcBef>
              <a:spcAft>
                <a:spcPts val="1200"/>
              </a:spcAft>
              <a:buSzPts val="1600"/>
              <a:buChar char="●"/>
            </a:pPr>
            <a:r>
              <a:rPr lang="en" sz="1600"/>
              <a:t>T</a:t>
            </a:r>
            <a:r>
              <a:rPr lang="en" sz="1600"/>
              <a:t>ablet PCs are portable, touch screen devices </a:t>
            </a:r>
            <a:endParaRPr sz="1600"/>
          </a:p>
        </p:txBody>
      </p:sp>
      <p:sp>
        <p:nvSpPr>
          <p:cNvPr id="86" name="Google Shape;86;p15"/>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None/>
            </a:pPr>
            <a:r>
              <a:t/>
            </a:r>
            <a:endParaRPr b="1" sz="2100">
              <a:solidFill>
                <a:schemeClr val="dk1"/>
              </a:solidFill>
            </a:endParaRPr>
          </a:p>
          <a:p>
            <a:pPr indent="-330200" lvl="0" marL="457200" rtl="0" algn="l">
              <a:spcBef>
                <a:spcPts val="1600"/>
              </a:spcBef>
              <a:spcAft>
                <a:spcPts val="0"/>
              </a:spcAft>
              <a:buSzPts val="1600"/>
              <a:buChar char="●"/>
            </a:pPr>
            <a:r>
              <a:rPr lang="en" sz="1600"/>
              <a:t>Essentially a small laptop computer. </a:t>
            </a:r>
            <a:endParaRPr sz="1600"/>
          </a:p>
          <a:p>
            <a:pPr indent="-330200" lvl="0" marL="457200" rtl="0" algn="l">
              <a:spcBef>
                <a:spcPts val="1200"/>
              </a:spcBef>
              <a:spcAft>
                <a:spcPts val="0"/>
              </a:spcAft>
              <a:buSzPts val="1600"/>
              <a:buChar char="●"/>
            </a:pPr>
            <a:r>
              <a:rPr lang="en" sz="1600"/>
              <a:t>Equipped with sensors, including cameras, microphone, mouse and keyboard.</a:t>
            </a:r>
            <a:endParaRPr sz="1600"/>
          </a:p>
          <a:p>
            <a:pPr indent="0" lvl="0" marL="457200" rtl="0" algn="l">
              <a:spcBef>
                <a:spcPts val="1200"/>
              </a:spcBef>
              <a:spcAft>
                <a:spcPts val="1200"/>
              </a:spcAft>
              <a:buNone/>
            </a:pPr>
            <a:r>
              <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6"/>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6"/>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1200"/>
              </a:spcAft>
              <a:buSzPts val="1600"/>
              <a:buChar char="●"/>
            </a:pPr>
            <a:r>
              <a:t/>
            </a:r>
            <a:endParaRPr sz="1600"/>
          </a:p>
        </p:txBody>
      </p:sp>
      <p:sp>
        <p:nvSpPr>
          <p:cNvPr id="93" name="Google Shape;93;p16"/>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1200"/>
              </a:spcAft>
              <a:buSzPts val="1600"/>
              <a:buChar char="●"/>
            </a:pPr>
            <a:r>
              <a:t/>
            </a:r>
            <a:endParaRPr sz="1800"/>
          </a:p>
        </p:txBody>
      </p:sp>
      <p:pic>
        <p:nvPicPr>
          <p:cNvPr id="94" name="Google Shape;94;p16"/>
          <p:cNvPicPr preferRelativeResize="0"/>
          <p:nvPr/>
        </p:nvPicPr>
        <p:blipFill>
          <a:blip r:embed="rId3">
            <a:alphaModFix/>
          </a:blip>
          <a:stretch>
            <a:fillRect/>
          </a:stretch>
        </p:blipFill>
        <p:spPr>
          <a:xfrm>
            <a:off x="1050875" y="175550"/>
            <a:ext cx="7670974" cy="47924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17"/>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Advantages</a:t>
            </a:r>
            <a:endParaRPr/>
          </a:p>
        </p:txBody>
      </p:sp>
      <p:sp>
        <p:nvSpPr>
          <p:cNvPr id="100" name="Google Shape;100;p17"/>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sz="2100">
              <a:solidFill>
                <a:schemeClr val="dk1"/>
              </a:solidFill>
            </a:endParaRPr>
          </a:p>
          <a:p>
            <a:pPr indent="-330200" lvl="0" marL="457200" rtl="0" algn="l">
              <a:spcBef>
                <a:spcPts val="1600"/>
              </a:spcBef>
              <a:spcAft>
                <a:spcPts val="0"/>
              </a:spcAft>
              <a:buSzPts val="1600"/>
              <a:buChar char="●"/>
            </a:pPr>
            <a:r>
              <a:rPr lang="en" sz="1600"/>
              <a:t>Smaller weight and size</a:t>
            </a:r>
            <a:endParaRPr sz="1600"/>
          </a:p>
          <a:p>
            <a:pPr indent="-330200" lvl="0" marL="457200" rtl="0" algn="l">
              <a:spcBef>
                <a:spcPts val="1200"/>
              </a:spcBef>
              <a:spcAft>
                <a:spcPts val="0"/>
              </a:spcAft>
              <a:buSzPts val="1600"/>
              <a:buChar char="●"/>
            </a:pPr>
            <a:r>
              <a:rPr lang="en" sz="1600"/>
              <a:t>Touch Interface</a:t>
            </a:r>
            <a:endParaRPr sz="1600"/>
          </a:p>
          <a:p>
            <a:pPr indent="-330200" lvl="0" marL="457200" rtl="0" algn="l">
              <a:spcBef>
                <a:spcPts val="1200"/>
              </a:spcBef>
              <a:spcAft>
                <a:spcPts val="0"/>
              </a:spcAft>
              <a:buSzPts val="1600"/>
              <a:buChar char="●"/>
            </a:pPr>
            <a:r>
              <a:rPr lang="en" sz="1600"/>
              <a:t>Portability</a:t>
            </a:r>
            <a:endParaRPr sz="1600"/>
          </a:p>
          <a:p>
            <a:pPr indent="-330200" lvl="0" marL="457200" rtl="0" algn="l">
              <a:spcBef>
                <a:spcPts val="1200"/>
              </a:spcBef>
              <a:spcAft>
                <a:spcPts val="1200"/>
              </a:spcAft>
              <a:buSzPts val="1600"/>
              <a:buChar char="●"/>
            </a:pPr>
            <a:r>
              <a:rPr lang="en" sz="1600"/>
              <a:t>Functionality</a:t>
            </a:r>
            <a:endParaRPr sz="1600"/>
          </a:p>
        </p:txBody>
      </p:sp>
      <p:sp>
        <p:nvSpPr>
          <p:cNvPr id="101" name="Google Shape;101;p17"/>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sz="2100">
              <a:solidFill>
                <a:schemeClr val="dk1"/>
              </a:solidFill>
            </a:endParaRPr>
          </a:p>
          <a:p>
            <a:pPr indent="-330200" lvl="0" marL="457200" rtl="0" algn="l">
              <a:spcBef>
                <a:spcPts val="1600"/>
              </a:spcBef>
              <a:spcAft>
                <a:spcPts val="0"/>
              </a:spcAft>
              <a:buSzPts val="1600"/>
              <a:buChar char="●"/>
            </a:pPr>
            <a:r>
              <a:rPr lang="en" sz="1600"/>
              <a:t>Social Networking Tools</a:t>
            </a:r>
            <a:endParaRPr sz="1600"/>
          </a:p>
          <a:p>
            <a:pPr indent="-330200" lvl="0" marL="457200" rtl="0" algn="l">
              <a:spcBef>
                <a:spcPts val="1200"/>
              </a:spcBef>
              <a:spcAft>
                <a:spcPts val="0"/>
              </a:spcAft>
              <a:buSzPts val="1600"/>
              <a:buChar char="●"/>
            </a:pPr>
            <a:r>
              <a:rPr lang="en" sz="1600"/>
              <a:t>Improved digital reading</a:t>
            </a:r>
            <a:endParaRPr sz="1600"/>
          </a:p>
          <a:p>
            <a:pPr indent="-330200" lvl="0" marL="457200" rtl="0" algn="l">
              <a:spcBef>
                <a:spcPts val="1200"/>
              </a:spcBef>
              <a:spcAft>
                <a:spcPts val="0"/>
              </a:spcAft>
              <a:buSzPts val="1600"/>
              <a:buChar char="●"/>
            </a:pPr>
            <a:r>
              <a:rPr lang="en" sz="1600"/>
              <a:t>Connectivity</a:t>
            </a:r>
            <a:endParaRPr sz="1600"/>
          </a:p>
          <a:p>
            <a:pPr indent="-330200" lvl="0" marL="457200" rtl="0" algn="l">
              <a:spcBef>
                <a:spcPts val="1200"/>
              </a:spcBef>
              <a:spcAft>
                <a:spcPts val="0"/>
              </a:spcAft>
              <a:buSzPts val="1600"/>
              <a:buChar char="●"/>
            </a:pPr>
            <a:r>
              <a:rPr lang="en" sz="1600"/>
              <a:t>Stylish Look</a:t>
            </a:r>
            <a:endParaRPr sz="1600"/>
          </a:p>
          <a:p>
            <a:pPr indent="0" lvl="0" marL="457200" rtl="0" algn="l">
              <a:spcBef>
                <a:spcPts val="1200"/>
              </a:spcBef>
              <a:spcAft>
                <a:spcPts val="1200"/>
              </a:spcAft>
              <a:buNone/>
            </a:pPr>
            <a:r>
              <a:t/>
            </a:r>
            <a:endParaRPr sz="1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18"/>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Disa</a:t>
            </a:r>
            <a:r>
              <a:rPr lang="en"/>
              <a:t>dvanta</a:t>
            </a:r>
            <a:r>
              <a:rPr lang="en"/>
              <a:t>ges</a:t>
            </a:r>
            <a:endParaRPr/>
          </a:p>
        </p:txBody>
      </p:sp>
      <p:sp>
        <p:nvSpPr>
          <p:cNvPr id="107" name="Google Shape;107;p18"/>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sz="2100">
              <a:solidFill>
                <a:schemeClr val="dk1"/>
              </a:solidFill>
            </a:endParaRPr>
          </a:p>
          <a:p>
            <a:pPr indent="-330200" lvl="0" marL="457200" rtl="0" algn="l">
              <a:spcBef>
                <a:spcPts val="1600"/>
              </a:spcBef>
              <a:spcAft>
                <a:spcPts val="0"/>
              </a:spcAft>
              <a:buSzPts val="1600"/>
              <a:buChar char="●"/>
            </a:pPr>
            <a:r>
              <a:rPr lang="en" sz="1600"/>
              <a:t>No keyboard and mouse</a:t>
            </a:r>
            <a:endParaRPr sz="1600"/>
          </a:p>
          <a:p>
            <a:pPr indent="-330200" lvl="0" marL="457200" rtl="0" algn="l">
              <a:spcBef>
                <a:spcPts val="1200"/>
              </a:spcBef>
              <a:spcAft>
                <a:spcPts val="0"/>
              </a:spcAft>
              <a:buSzPts val="1600"/>
              <a:buChar char="●"/>
            </a:pPr>
            <a:r>
              <a:rPr lang="en" sz="1600"/>
              <a:t>Low processor</a:t>
            </a:r>
            <a:r>
              <a:rPr lang="en" sz="1600"/>
              <a:t> speed</a:t>
            </a:r>
            <a:endParaRPr sz="1600"/>
          </a:p>
          <a:p>
            <a:pPr indent="-330200" lvl="0" marL="457200" rtl="0" algn="l">
              <a:spcBef>
                <a:spcPts val="1200"/>
              </a:spcBef>
              <a:spcAft>
                <a:spcPts val="0"/>
              </a:spcAft>
              <a:buSzPts val="1600"/>
              <a:buChar char="●"/>
            </a:pPr>
            <a:r>
              <a:rPr lang="en" sz="1600"/>
              <a:t>Screen Size</a:t>
            </a:r>
            <a:endParaRPr sz="1600"/>
          </a:p>
          <a:p>
            <a:pPr indent="-330200" lvl="0" marL="457200" rtl="0" algn="l">
              <a:spcBef>
                <a:spcPts val="1200"/>
              </a:spcBef>
              <a:spcAft>
                <a:spcPts val="1200"/>
              </a:spcAft>
              <a:buSzPts val="1600"/>
              <a:buChar char="●"/>
            </a:pPr>
            <a:r>
              <a:rPr lang="en" sz="1600"/>
              <a:t>Tends to lack ports</a:t>
            </a:r>
            <a:endParaRPr sz="1600"/>
          </a:p>
        </p:txBody>
      </p:sp>
      <p:sp>
        <p:nvSpPr>
          <p:cNvPr id="108" name="Google Shape;108;p18"/>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sz="2100">
              <a:solidFill>
                <a:schemeClr val="dk1"/>
              </a:solidFill>
            </a:endParaRPr>
          </a:p>
          <a:p>
            <a:pPr indent="-330200" lvl="0" marL="457200" rtl="0" algn="l">
              <a:spcBef>
                <a:spcPts val="1600"/>
              </a:spcBef>
              <a:spcAft>
                <a:spcPts val="0"/>
              </a:spcAft>
              <a:buSzPts val="1600"/>
              <a:buChar char="●"/>
            </a:pPr>
            <a:r>
              <a:rPr lang="en" sz="1600"/>
              <a:t>Less portable than a mobile phone</a:t>
            </a:r>
            <a:endParaRPr sz="1600"/>
          </a:p>
          <a:p>
            <a:pPr indent="-330200" lvl="0" marL="457200" rtl="0" algn="l">
              <a:spcBef>
                <a:spcPts val="1200"/>
              </a:spcBef>
              <a:spcAft>
                <a:spcPts val="0"/>
              </a:spcAft>
              <a:buSzPts val="1600"/>
              <a:buChar char="●"/>
            </a:pPr>
            <a:r>
              <a:rPr lang="en" sz="1600"/>
              <a:t>Fragile</a:t>
            </a:r>
            <a:endParaRPr sz="1600"/>
          </a:p>
          <a:p>
            <a:pPr indent="0" lvl="0" marL="457200" rtl="0" algn="l">
              <a:spcBef>
                <a:spcPts val="1200"/>
              </a:spcBef>
              <a:spcAft>
                <a:spcPts val="0"/>
              </a:spcAft>
              <a:buNone/>
            </a:pPr>
            <a:r>
              <a:t/>
            </a:r>
            <a:endParaRPr sz="1600"/>
          </a:p>
          <a:p>
            <a:pPr indent="0" lvl="0" marL="457200" rtl="0" algn="l">
              <a:spcBef>
                <a:spcPts val="1200"/>
              </a:spcBef>
              <a:spcAft>
                <a:spcPts val="1200"/>
              </a:spcAft>
              <a:buNone/>
            </a:pPr>
            <a:r>
              <a:t/>
            </a:r>
            <a:endParaRPr sz="1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19"/>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Tablet VS Computer</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descr="Background pointer shape in timeline graphic" id="118" name="Google Shape;118;p20"/>
          <p:cNvSpPr/>
          <p:nvPr/>
        </p:nvSpPr>
        <p:spPr>
          <a:xfrm>
            <a:off x="340934" y="2199000"/>
            <a:ext cx="1872300" cy="745500"/>
          </a:xfrm>
          <a:prstGeom prst="homePlate">
            <a:avLst>
              <a:gd fmla="val 50849"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19" name="Google Shape;119;p20"/>
          <p:cNvSpPr txBox="1"/>
          <p:nvPr>
            <p:ph idx="4294967295" type="body"/>
          </p:nvPr>
        </p:nvSpPr>
        <p:spPr>
          <a:xfrm>
            <a:off x="340923" y="2336550"/>
            <a:ext cx="14556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600">
                <a:solidFill>
                  <a:schemeClr val="lt1"/>
                </a:solidFill>
              </a:rPr>
              <a:t>Power</a:t>
            </a:r>
            <a:endParaRPr b="1" sz="1600">
              <a:solidFill>
                <a:schemeClr val="lt1"/>
              </a:solidFill>
            </a:endParaRPr>
          </a:p>
        </p:txBody>
      </p:sp>
      <p:grpSp>
        <p:nvGrpSpPr>
          <p:cNvPr id="120" name="Google Shape;120;p20"/>
          <p:cNvGrpSpPr/>
          <p:nvPr/>
        </p:nvGrpSpPr>
        <p:grpSpPr>
          <a:xfrm>
            <a:off x="969270" y="1610215"/>
            <a:ext cx="198900" cy="593656"/>
            <a:chOff x="777447" y="1610215"/>
            <a:chExt cx="198900" cy="593656"/>
          </a:xfrm>
        </p:grpSpPr>
        <p:cxnSp>
          <p:nvCxnSpPr>
            <p:cNvPr id="121" name="Google Shape;121;p20"/>
            <p:cNvCxnSpPr/>
            <p:nvPr/>
          </p:nvCxnSpPr>
          <p:spPr>
            <a:xfrm>
              <a:off x="876909" y="1649171"/>
              <a:ext cx="0" cy="554700"/>
            </a:xfrm>
            <a:prstGeom prst="straightConnector1">
              <a:avLst/>
            </a:prstGeom>
            <a:noFill/>
            <a:ln cap="flat" cmpd="sng" w="9525">
              <a:solidFill>
                <a:schemeClr val="dk2"/>
              </a:solidFill>
              <a:prstDash val="solid"/>
              <a:round/>
              <a:headEnd len="sm" w="sm" type="none"/>
              <a:tailEnd len="sm" w="sm" type="none"/>
            </a:ln>
          </p:spPr>
        </p:cxnSp>
        <p:sp>
          <p:nvSpPr>
            <p:cNvPr id="122" name="Google Shape;122;p20"/>
            <p:cNvSpPr/>
            <p:nvPr/>
          </p:nvSpPr>
          <p:spPr>
            <a:xfrm>
              <a:off x="777447" y="1610215"/>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3" name="Google Shape;123;p20"/>
          <p:cNvSpPr txBox="1"/>
          <p:nvPr>
            <p:ph idx="4294967295" type="body"/>
          </p:nvPr>
        </p:nvSpPr>
        <p:spPr>
          <a:xfrm>
            <a:off x="340925" y="-8"/>
            <a:ext cx="2242800" cy="906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400"/>
              <a:t>Tablets are much more compact and cannot offer the same amount of processing power as a high-end computer.</a:t>
            </a:r>
            <a:endParaRPr sz="1400"/>
          </a:p>
        </p:txBody>
      </p:sp>
      <p:sp>
        <p:nvSpPr>
          <p:cNvPr descr="Background pointer shape in timeline graphic" id="124" name="Google Shape;124;p20"/>
          <p:cNvSpPr/>
          <p:nvPr/>
        </p:nvSpPr>
        <p:spPr>
          <a:xfrm>
            <a:off x="1817054" y="21990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25" name="Google Shape;125;p20"/>
          <p:cNvSpPr txBox="1"/>
          <p:nvPr>
            <p:ph idx="4294967295" type="body"/>
          </p:nvPr>
        </p:nvSpPr>
        <p:spPr>
          <a:xfrm>
            <a:off x="2126317" y="2336550"/>
            <a:ext cx="13155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600">
                <a:solidFill>
                  <a:schemeClr val="lt1"/>
                </a:solidFill>
              </a:rPr>
              <a:t>Cost</a:t>
            </a:r>
            <a:endParaRPr b="1" sz="1600">
              <a:solidFill>
                <a:schemeClr val="lt1"/>
              </a:solidFill>
            </a:endParaRPr>
          </a:p>
        </p:txBody>
      </p:sp>
      <p:grpSp>
        <p:nvGrpSpPr>
          <p:cNvPr id="126" name="Google Shape;126;p20"/>
          <p:cNvGrpSpPr/>
          <p:nvPr/>
        </p:nvGrpSpPr>
        <p:grpSpPr>
          <a:xfrm>
            <a:off x="2684632" y="2938958"/>
            <a:ext cx="198900" cy="593656"/>
            <a:chOff x="2223534" y="2938958"/>
            <a:chExt cx="198900" cy="593656"/>
          </a:xfrm>
        </p:grpSpPr>
        <p:cxnSp>
          <p:nvCxnSpPr>
            <p:cNvPr id="127" name="Google Shape;127;p20"/>
            <p:cNvCxnSpPr/>
            <p:nvPr/>
          </p:nvCxnSpPr>
          <p:spPr>
            <a:xfrm rot="10800000">
              <a:off x="2322997" y="2938958"/>
              <a:ext cx="0" cy="554700"/>
            </a:xfrm>
            <a:prstGeom prst="straightConnector1">
              <a:avLst/>
            </a:prstGeom>
            <a:noFill/>
            <a:ln cap="flat" cmpd="sng" w="9525">
              <a:solidFill>
                <a:schemeClr val="dk2"/>
              </a:solidFill>
              <a:prstDash val="solid"/>
              <a:round/>
              <a:headEnd len="sm" w="sm" type="none"/>
              <a:tailEnd len="sm" w="sm" type="none"/>
            </a:ln>
          </p:spPr>
        </p:cxnSp>
        <p:sp>
          <p:nvSpPr>
            <p:cNvPr id="128" name="Google Shape;128;p20"/>
            <p:cNvSpPr/>
            <p:nvPr/>
          </p:nvSpPr>
          <p:spPr>
            <a:xfrm flipH="1" rot="10800000">
              <a:off x="2223534" y="3333714"/>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9" name="Google Shape;129;p20"/>
          <p:cNvSpPr txBox="1"/>
          <p:nvPr>
            <p:ph idx="4294967295" type="body"/>
          </p:nvPr>
        </p:nvSpPr>
        <p:spPr>
          <a:xfrm>
            <a:off x="1244323" y="3757725"/>
            <a:ext cx="2691600" cy="90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sz="1400"/>
              <a:t>Tablets can also vary in price based on power and various features, but not as much as computers.</a:t>
            </a:r>
            <a:endParaRPr sz="1400"/>
          </a:p>
          <a:p>
            <a:pPr indent="0" lvl="0" marL="0" rtl="0" algn="l">
              <a:spcBef>
                <a:spcPts val="1600"/>
              </a:spcBef>
              <a:spcAft>
                <a:spcPts val="1600"/>
              </a:spcAft>
              <a:buNone/>
            </a:pPr>
            <a:r>
              <a:t/>
            </a:r>
            <a:endParaRPr sz="1400"/>
          </a:p>
        </p:txBody>
      </p:sp>
      <p:sp>
        <p:nvSpPr>
          <p:cNvPr descr="Background pointer shape in timeline graphic" id="130" name="Google Shape;130;p20"/>
          <p:cNvSpPr/>
          <p:nvPr/>
        </p:nvSpPr>
        <p:spPr>
          <a:xfrm>
            <a:off x="3471973" y="21990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31" name="Google Shape;131;p20"/>
          <p:cNvSpPr txBox="1"/>
          <p:nvPr>
            <p:ph idx="4294967295" type="body"/>
          </p:nvPr>
        </p:nvSpPr>
        <p:spPr>
          <a:xfrm>
            <a:off x="3767755" y="2336550"/>
            <a:ext cx="13155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600">
                <a:solidFill>
                  <a:schemeClr val="lt1"/>
                </a:solidFill>
              </a:rPr>
              <a:t>Storage</a:t>
            </a:r>
            <a:endParaRPr b="1" sz="1600">
              <a:solidFill>
                <a:schemeClr val="lt1"/>
              </a:solidFill>
            </a:endParaRPr>
          </a:p>
        </p:txBody>
      </p:sp>
      <p:grpSp>
        <p:nvGrpSpPr>
          <p:cNvPr id="132" name="Google Shape;132;p20"/>
          <p:cNvGrpSpPr/>
          <p:nvPr/>
        </p:nvGrpSpPr>
        <p:grpSpPr>
          <a:xfrm>
            <a:off x="4319545" y="1610215"/>
            <a:ext cx="198900" cy="593656"/>
            <a:chOff x="3918084" y="1610215"/>
            <a:chExt cx="198900" cy="593656"/>
          </a:xfrm>
        </p:grpSpPr>
        <p:cxnSp>
          <p:nvCxnSpPr>
            <p:cNvPr id="133" name="Google Shape;133;p20"/>
            <p:cNvCxnSpPr/>
            <p:nvPr/>
          </p:nvCxnSpPr>
          <p:spPr>
            <a:xfrm>
              <a:off x="4017546" y="1649171"/>
              <a:ext cx="0" cy="554700"/>
            </a:xfrm>
            <a:prstGeom prst="straightConnector1">
              <a:avLst/>
            </a:prstGeom>
            <a:noFill/>
            <a:ln cap="flat" cmpd="sng" w="9525">
              <a:solidFill>
                <a:schemeClr val="dk2"/>
              </a:solidFill>
              <a:prstDash val="solid"/>
              <a:round/>
              <a:headEnd len="sm" w="sm" type="none"/>
              <a:tailEnd len="sm" w="sm" type="none"/>
            </a:ln>
          </p:spPr>
        </p:cxnSp>
        <p:sp>
          <p:nvSpPr>
            <p:cNvPr id="134" name="Google Shape;134;p20"/>
            <p:cNvSpPr/>
            <p:nvPr/>
          </p:nvSpPr>
          <p:spPr>
            <a:xfrm>
              <a:off x="3918084" y="1610215"/>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5" name="Google Shape;135;p20"/>
          <p:cNvSpPr txBox="1"/>
          <p:nvPr>
            <p:ph idx="4294967295" type="body"/>
          </p:nvPr>
        </p:nvSpPr>
        <p:spPr>
          <a:xfrm>
            <a:off x="2883525" y="385675"/>
            <a:ext cx="3743400" cy="1767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400"/>
              <a:t>Tablets come with built-in storage ranging from 8</a:t>
            </a:r>
            <a:r>
              <a:rPr lang="en" sz="1400">
                <a:uFill>
                  <a:noFill/>
                </a:uFill>
                <a:hlinkClick r:id="rId3"/>
              </a:rPr>
              <a:t> </a:t>
            </a:r>
            <a:r>
              <a:rPr lang="en" sz="1400" u="sng">
                <a:solidFill>
                  <a:schemeClr val="hlink"/>
                </a:solidFill>
                <a:hlinkClick r:id="rId4"/>
              </a:rPr>
              <a:t>GB</a:t>
            </a:r>
            <a:r>
              <a:rPr lang="en" sz="1400"/>
              <a:t> to 128 GB. In some cases, an expansion slot may be available for adding additional storage.</a:t>
            </a:r>
            <a:endParaRPr sz="1400"/>
          </a:p>
        </p:txBody>
      </p:sp>
      <p:sp>
        <p:nvSpPr>
          <p:cNvPr descr="Background pointer shape in timeline graphic" id="136" name="Google Shape;136;p20"/>
          <p:cNvSpPr/>
          <p:nvPr/>
        </p:nvSpPr>
        <p:spPr>
          <a:xfrm>
            <a:off x="5126893" y="21990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37" name="Google Shape;137;p20"/>
          <p:cNvSpPr txBox="1"/>
          <p:nvPr>
            <p:ph idx="4294967295" type="body"/>
          </p:nvPr>
        </p:nvSpPr>
        <p:spPr>
          <a:xfrm>
            <a:off x="5416699" y="2336550"/>
            <a:ext cx="13155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600">
                <a:solidFill>
                  <a:schemeClr val="lt1"/>
                </a:solidFill>
              </a:rPr>
              <a:t>Operating System</a:t>
            </a:r>
            <a:endParaRPr b="1" sz="1600">
              <a:solidFill>
                <a:schemeClr val="lt1"/>
              </a:solidFill>
            </a:endParaRPr>
          </a:p>
        </p:txBody>
      </p:sp>
      <p:grpSp>
        <p:nvGrpSpPr>
          <p:cNvPr id="138" name="Google Shape;138;p20"/>
          <p:cNvGrpSpPr/>
          <p:nvPr/>
        </p:nvGrpSpPr>
        <p:grpSpPr>
          <a:xfrm>
            <a:off x="5973070" y="2938958"/>
            <a:ext cx="198900" cy="593656"/>
            <a:chOff x="5958946" y="2938958"/>
            <a:chExt cx="198900" cy="593656"/>
          </a:xfrm>
        </p:grpSpPr>
        <p:cxnSp>
          <p:nvCxnSpPr>
            <p:cNvPr id="139" name="Google Shape;139;p20"/>
            <p:cNvCxnSpPr/>
            <p:nvPr/>
          </p:nvCxnSpPr>
          <p:spPr>
            <a:xfrm rot="10800000">
              <a:off x="6058409" y="2938958"/>
              <a:ext cx="0" cy="554700"/>
            </a:xfrm>
            <a:prstGeom prst="straightConnector1">
              <a:avLst/>
            </a:prstGeom>
            <a:noFill/>
            <a:ln cap="flat" cmpd="sng" w="9525">
              <a:solidFill>
                <a:schemeClr val="dk2"/>
              </a:solidFill>
              <a:prstDash val="solid"/>
              <a:round/>
              <a:headEnd len="sm" w="sm" type="none"/>
              <a:tailEnd len="sm" w="sm" type="none"/>
            </a:ln>
          </p:spPr>
        </p:cxnSp>
        <p:sp>
          <p:nvSpPr>
            <p:cNvPr id="140" name="Google Shape;140;p20"/>
            <p:cNvSpPr/>
            <p:nvPr/>
          </p:nvSpPr>
          <p:spPr>
            <a:xfrm flipH="1" rot="10800000">
              <a:off x="5958946" y="3333714"/>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1" name="Google Shape;141;p20"/>
          <p:cNvSpPr txBox="1"/>
          <p:nvPr>
            <p:ph idx="4294967295" type="body"/>
          </p:nvPr>
        </p:nvSpPr>
        <p:spPr>
          <a:xfrm>
            <a:off x="5126899" y="3757725"/>
            <a:ext cx="3300000" cy="1323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400"/>
              <a:t>Tablets come with a more slimmed down operating system because of the limited computing power and memory.</a:t>
            </a:r>
            <a:endParaRPr sz="1400"/>
          </a:p>
        </p:txBody>
      </p:sp>
      <p:sp>
        <p:nvSpPr>
          <p:cNvPr descr="Background pointer shape in timeline graphic" id="142" name="Google Shape;142;p20"/>
          <p:cNvSpPr/>
          <p:nvPr/>
        </p:nvSpPr>
        <p:spPr>
          <a:xfrm>
            <a:off x="6781813" y="21990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43" name="Google Shape;143;p20"/>
          <p:cNvSpPr txBox="1"/>
          <p:nvPr>
            <p:ph idx="4294967295" type="body"/>
          </p:nvPr>
        </p:nvSpPr>
        <p:spPr>
          <a:xfrm>
            <a:off x="7111512" y="2336550"/>
            <a:ext cx="13155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600">
                <a:solidFill>
                  <a:schemeClr val="lt1"/>
                </a:solidFill>
              </a:rPr>
              <a:t>Software and accessories</a:t>
            </a:r>
            <a:endParaRPr b="1" sz="1600">
              <a:solidFill>
                <a:schemeClr val="lt1"/>
              </a:solidFill>
            </a:endParaRPr>
          </a:p>
        </p:txBody>
      </p:sp>
      <p:grpSp>
        <p:nvGrpSpPr>
          <p:cNvPr id="144" name="Google Shape;144;p20"/>
          <p:cNvGrpSpPr/>
          <p:nvPr/>
        </p:nvGrpSpPr>
        <p:grpSpPr>
          <a:xfrm>
            <a:off x="7669807" y="1610215"/>
            <a:ext cx="198900" cy="593656"/>
            <a:chOff x="3918084" y="1610215"/>
            <a:chExt cx="198900" cy="593656"/>
          </a:xfrm>
        </p:grpSpPr>
        <p:cxnSp>
          <p:nvCxnSpPr>
            <p:cNvPr id="145" name="Google Shape;145;p20"/>
            <p:cNvCxnSpPr/>
            <p:nvPr/>
          </p:nvCxnSpPr>
          <p:spPr>
            <a:xfrm>
              <a:off x="4017546" y="1649171"/>
              <a:ext cx="0" cy="554700"/>
            </a:xfrm>
            <a:prstGeom prst="straightConnector1">
              <a:avLst/>
            </a:prstGeom>
            <a:noFill/>
            <a:ln cap="flat" cmpd="sng" w="9525">
              <a:solidFill>
                <a:schemeClr val="dk2"/>
              </a:solidFill>
              <a:prstDash val="solid"/>
              <a:round/>
              <a:headEnd len="sm" w="sm" type="none"/>
              <a:tailEnd len="sm" w="sm" type="none"/>
            </a:ln>
          </p:spPr>
        </p:cxnSp>
        <p:sp>
          <p:nvSpPr>
            <p:cNvPr id="146" name="Google Shape;146;p20"/>
            <p:cNvSpPr/>
            <p:nvPr/>
          </p:nvSpPr>
          <p:spPr>
            <a:xfrm>
              <a:off x="3918084" y="1610215"/>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7" name="Google Shape;147;p20"/>
          <p:cNvSpPr txBox="1"/>
          <p:nvPr>
            <p:ph idx="4294967295" type="body"/>
          </p:nvPr>
        </p:nvSpPr>
        <p:spPr>
          <a:xfrm>
            <a:off x="6488725" y="62775"/>
            <a:ext cx="2637300" cy="1323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400"/>
              <a:t>Most tablets offer a limited amount of accessories that usually include input devices such as a keyboard and access to some printers.</a:t>
            </a:r>
            <a:endParaRPr sz="1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21"/>
          <p:cNvSpPr txBox="1"/>
          <p:nvPr>
            <p:ph type="title"/>
          </p:nvPr>
        </p:nvSpPr>
        <p:spPr>
          <a:xfrm>
            <a:off x="265500" y="1912650"/>
            <a:ext cx="4045200" cy="131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Conclusion</a:t>
            </a:r>
            <a:endParaRPr/>
          </a:p>
        </p:txBody>
      </p:sp>
      <p:sp>
        <p:nvSpPr>
          <p:cNvPr id="153" name="Google Shape;153;p21"/>
          <p:cNvSpPr txBox="1"/>
          <p:nvPr>
            <p:ph idx="2" type="body"/>
          </p:nvPr>
        </p:nvSpPr>
        <p:spPr>
          <a:xfrm>
            <a:off x="4939500" y="523375"/>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rPr lang="en"/>
              <a:t>The tablets are more portable as compare to the PC and laptops.Though desktop and laptop computers are still extremely popular, there are dozens of everyday situations where a smartphone or tablet is the best solution. They're fun, easy to use devices best suited to web browsing and apps.Looking all the features and its advanced functions Tablet PC’s could be considered as the next best inventions.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