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21" d="100"/>
          <a:sy n="121" d="100"/>
        </p:scale>
        <p:origin x="200" y="184"/>
      </p:cViewPr>
      <p:guideLst>
        <p:guide orient="horz" pos="2880"/>
        <p:guide pos="216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rgbClr val="40404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17" name="bg object 17"/>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sp>
        <p:nvSpPr>
          <p:cNvPr id="18" name="bg object 18"/>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5/31/23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8"/>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BB562C"/>
          </a:solidFill>
        </p:spPr>
        <p:txBody>
          <a:bodyPr wrap="square" lIns="0" tIns="0" rIns="0" bIns="0" rtlCol="0"/>
          <a:lstStyle/>
          <a:p>
            <a:endParaRPr/>
          </a:p>
        </p:txBody>
      </p:sp>
      <p:sp>
        <p:nvSpPr>
          <p:cNvPr id="17" name="bg object 17"/>
          <p:cNvSpPr/>
          <p:nvPr/>
        </p:nvSpPr>
        <p:spPr>
          <a:xfrm>
            <a:off x="0" y="6333744"/>
            <a:ext cx="12192000" cy="67310"/>
          </a:xfrm>
          <a:custGeom>
            <a:avLst/>
            <a:gdLst/>
            <a:ahLst/>
            <a:cxnLst/>
            <a:rect l="l" t="t" r="r" b="b"/>
            <a:pathLst>
              <a:path w="12192000" h="67310">
                <a:moveTo>
                  <a:pt x="12192000" y="0"/>
                </a:moveTo>
                <a:lnTo>
                  <a:pt x="0" y="0"/>
                </a:lnTo>
                <a:lnTo>
                  <a:pt x="0" y="66801"/>
                </a:lnTo>
                <a:lnTo>
                  <a:pt x="12192000" y="66801"/>
                </a:lnTo>
                <a:lnTo>
                  <a:pt x="12192000" y="0"/>
                </a:lnTo>
                <a:close/>
              </a:path>
            </a:pathLst>
          </a:custGeom>
          <a:solidFill>
            <a:srgbClr val="E28312"/>
          </a:solidFill>
        </p:spPr>
        <p:txBody>
          <a:bodyPr wrap="square" lIns="0" tIns="0" rIns="0" bIns="0" rtlCol="0"/>
          <a:lstStyle/>
          <a:p>
            <a:endParaRPr/>
          </a:p>
        </p:txBody>
      </p:sp>
      <p:sp>
        <p:nvSpPr>
          <p:cNvPr id="2" name="Holder 2"/>
          <p:cNvSpPr>
            <a:spLocks noGrp="1"/>
          </p:cNvSpPr>
          <p:nvPr>
            <p:ph type="title"/>
          </p:nvPr>
        </p:nvSpPr>
        <p:spPr>
          <a:xfrm>
            <a:off x="1019149" y="260984"/>
            <a:ext cx="10153700" cy="1380489"/>
          </a:xfrm>
          <a:prstGeom prst="rect">
            <a:avLst/>
          </a:prstGeom>
        </p:spPr>
        <p:txBody>
          <a:bodyPr wrap="square" lIns="0" tIns="0" rIns="0" bIns="0">
            <a:spAutoFit/>
          </a:bodyPr>
          <a:lstStyle>
            <a:lvl1pPr>
              <a:defRPr sz="4800" b="0" i="0">
                <a:solidFill>
                  <a:srgbClr val="404040"/>
                </a:solidFill>
                <a:latin typeface="Arial"/>
                <a:cs typeface="Arial"/>
              </a:defRPr>
            </a:lvl1pPr>
          </a:lstStyle>
          <a:p>
            <a:endParaRPr/>
          </a:p>
        </p:txBody>
      </p:sp>
      <p:sp>
        <p:nvSpPr>
          <p:cNvPr id="3" name="Holder 3"/>
          <p:cNvSpPr>
            <a:spLocks noGrp="1"/>
          </p:cNvSpPr>
          <p:nvPr>
            <p:ph type="body" idx="1"/>
          </p:nvPr>
        </p:nvSpPr>
        <p:spPr>
          <a:xfrm>
            <a:off x="1171575" y="1622485"/>
            <a:ext cx="9848849" cy="4559935"/>
          </a:xfrm>
          <a:prstGeom prst="rect">
            <a:avLst/>
          </a:prstGeom>
        </p:spPr>
        <p:txBody>
          <a:bodyPr wrap="square" lIns="0" tIns="0" rIns="0" bIns="0">
            <a:spAutoFit/>
          </a:bodyPr>
          <a:lstStyle>
            <a:lvl1pPr>
              <a:defRPr sz="8000" b="0" i="0">
                <a:solidFill>
                  <a:srgbClr val="24242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5/31/23</a:t>
            </a:fld>
            <a:endParaRPr lang="en-US"/>
          </a:p>
        </p:txBody>
      </p:sp>
      <p:sp>
        <p:nvSpPr>
          <p:cNvPr id="6" name="Holder 6"/>
          <p:cNvSpPr>
            <a:spLocks noGrp="1"/>
          </p:cNvSpPr>
          <p:nvPr>
            <p:ph type="sldNum" sz="quarter" idx="7"/>
          </p:nvPr>
        </p:nvSpPr>
        <p:spPr>
          <a:xfrm>
            <a:off x="10948416" y="6568541"/>
            <a:ext cx="213359" cy="160020"/>
          </a:xfrm>
          <a:prstGeom prst="rect">
            <a:avLst/>
          </a:prstGeom>
        </p:spPr>
        <p:txBody>
          <a:bodyPr wrap="square" lIns="0" tIns="0" rIns="0" bIns="0">
            <a:spAutoFit/>
          </a:bodyPr>
          <a:lstStyle>
            <a:lvl1pPr>
              <a:defRPr sz="1050" b="0" i="0">
                <a:solidFill>
                  <a:schemeClr val="bg1"/>
                </a:solidFill>
                <a:latin typeface="Carlito"/>
                <a:cs typeface="Carlito"/>
              </a:defRPr>
            </a:lvl1pPr>
          </a:lstStyle>
          <a:p>
            <a:pPr marL="38100">
              <a:lnSpc>
                <a:spcPts val="11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Yogeshdhaliy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coursera.org/professional-certificates/ibm-data-science?&amp;instructor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chemeClr val="tx2"/>
          </a:solidFill>
        </p:grpSpPr>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p:spPr>
        <p:style>
          <a:lnRef idx="2">
            <a:schemeClr val="dk1"/>
          </a:lnRef>
          <a:fillRef idx="0">
            <a:schemeClr val="dk1"/>
          </a:fillRef>
          <a:effectRef idx="1">
            <a:schemeClr val="dk1"/>
          </a:effectRef>
          <a:fontRef idx="minor">
            <a:schemeClr val="tx1"/>
          </a:fontRef>
        </p:style>
        <p:txBody>
          <a:bodyPr wrap="square" lIns="0" tIns="0" rIns="0" bIns="0" rtlCol="0"/>
          <a:lstStyle/>
          <a:p>
            <a:endParaRPr/>
          </a:p>
        </p:txBody>
      </p:sp>
      <p:sp>
        <p:nvSpPr>
          <p:cNvPr id="6" name="object 6"/>
          <p:cNvSpPr txBox="1">
            <a:spLocks noGrp="1"/>
          </p:cNvSpPr>
          <p:nvPr>
            <p:ph type="body" idx="1"/>
          </p:nvPr>
        </p:nvSpPr>
        <p:spPr>
          <a:xfrm>
            <a:off x="1171575" y="1622485"/>
            <a:ext cx="9848849" cy="2589365"/>
          </a:xfrm>
          <a:prstGeom prst="rect">
            <a:avLst/>
          </a:prstGeom>
        </p:spPr>
        <p:txBody>
          <a:bodyPr vert="horz" wrap="square" lIns="0" tIns="481523" rIns="0" bIns="0" rtlCol="0">
            <a:spAutoFit/>
          </a:bodyPr>
          <a:lstStyle/>
          <a:p>
            <a:pPr marL="16510" marR="5080">
              <a:lnSpc>
                <a:spcPts val="8200"/>
              </a:lnSpc>
              <a:spcBef>
                <a:spcPts val="1540"/>
              </a:spcBef>
            </a:pPr>
            <a:r>
              <a:rPr sz="8800" dirty="0">
                <a:ln w="0"/>
                <a:solidFill>
                  <a:schemeClr val="tx1"/>
                </a:solidFill>
                <a:effectLst>
                  <a:outerShdw blurRad="38100" dist="19050" dir="2700000" algn="tl" rotWithShape="0">
                    <a:schemeClr val="dk1">
                      <a:alpha val="40000"/>
                    </a:schemeClr>
                  </a:outerShdw>
                </a:effectLst>
                <a:latin typeface="Bahnschrift Light SemiCondensed" panose="020B0502040204020203" pitchFamily="34" charset="0"/>
              </a:rPr>
              <a:t>Data Science Capstone Project</a:t>
            </a:r>
          </a:p>
        </p:txBody>
      </p:sp>
      <p:sp>
        <p:nvSpPr>
          <p:cNvPr id="7" name="object 7"/>
          <p:cNvSpPr txBox="1"/>
          <p:nvPr/>
        </p:nvSpPr>
        <p:spPr>
          <a:xfrm>
            <a:off x="1176019" y="4300220"/>
            <a:ext cx="5885180" cy="1422825"/>
          </a:xfrm>
          <a:prstGeom prst="rect">
            <a:avLst/>
          </a:prstGeom>
        </p:spPr>
        <p:txBody>
          <a:bodyPr vert="horz" wrap="square" lIns="0" tIns="108585" rIns="0" bIns="0" rtlCol="0">
            <a:spAutoFit/>
          </a:bodyPr>
          <a:lstStyle/>
          <a:p>
            <a:pPr marL="12700">
              <a:lnSpc>
                <a:spcPct val="100000"/>
              </a:lnSpc>
              <a:spcBef>
                <a:spcPts val="855"/>
              </a:spcBef>
            </a:pPr>
            <a:r>
              <a:rPr lang="en-US" sz="2400" dirty="0">
                <a:ln w="0"/>
                <a:effectLst>
                  <a:outerShdw blurRad="38100" dist="19050" dir="2700000" algn="tl" rotWithShape="0">
                    <a:schemeClr val="dk1">
                      <a:alpha val="40000"/>
                    </a:schemeClr>
                  </a:outerShdw>
                </a:effectLst>
                <a:latin typeface="Arial"/>
                <a:cs typeface="Arial"/>
              </a:rPr>
              <a:t>Yogesh Dhaliya</a:t>
            </a:r>
            <a:endParaRPr sz="2400" dirty="0">
              <a:ln w="0"/>
              <a:effectLst>
                <a:outerShdw blurRad="38100" dist="19050" dir="2700000" algn="tl" rotWithShape="0">
                  <a:schemeClr val="dk1">
                    <a:alpha val="40000"/>
                  </a:schemeClr>
                </a:outerShdw>
              </a:effectLst>
              <a:latin typeface="Arial"/>
              <a:cs typeface="Arial"/>
            </a:endParaRPr>
          </a:p>
          <a:p>
            <a:pPr marL="12700">
              <a:lnSpc>
                <a:spcPct val="100000"/>
              </a:lnSpc>
              <a:spcBef>
                <a:spcPts val="755"/>
              </a:spcBef>
            </a:pPr>
            <a:r>
              <a:rPr lang="en-IN" sz="2400" dirty="0">
                <a:ln w="0"/>
                <a:solidFill>
                  <a:schemeClr val="accent1"/>
                </a:solidFill>
                <a:effectLst>
                  <a:outerShdw blurRad="38100" dist="25400" dir="5400000" algn="ctr" rotWithShape="0">
                    <a:srgbClr val="6E747A">
                      <a:alpha val="43000"/>
                    </a:srgbClr>
                  </a:outerShdw>
                </a:effectLst>
                <a:latin typeface="Arial"/>
                <a:cs typeface="Arial"/>
                <a:hlinkClick r:id="rId2"/>
              </a:rPr>
              <a:t>https://github.com/Yogeshdhaliya</a:t>
            </a:r>
            <a:endParaRPr lang="en-IN" sz="2400" dirty="0">
              <a:ln w="0"/>
              <a:solidFill>
                <a:schemeClr val="accent1"/>
              </a:solidFill>
              <a:effectLst>
                <a:outerShdw blurRad="38100" dist="25400" dir="5400000" algn="ctr" rotWithShape="0">
                  <a:srgbClr val="6E747A">
                    <a:alpha val="43000"/>
                  </a:srgbClr>
                </a:outerShdw>
              </a:effectLst>
              <a:latin typeface="Arial"/>
              <a:cs typeface="Arial"/>
            </a:endParaRPr>
          </a:p>
          <a:p>
            <a:pPr marL="12700">
              <a:lnSpc>
                <a:spcPct val="100000"/>
              </a:lnSpc>
              <a:spcBef>
                <a:spcPts val="755"/>
              </a:spcBef>
            </a:pPr>
            <a:r>
              <a:rPr lang="en-US" sz="2400" dirty="0">
                <a:ln w="0"/>
                <a:effectLst>
                  <a:outerShdw blurRad="38100" dist="19050" dir="2700000" algn="tl" rotWithShape="0">
                    <a:schemeClr val="dk1">
                      <a:alpha val="40000"/>
                    </a:schemeClr>
                  </a:outerShdw>
                </a:effectLst>
                <a:latin typeface="Arial"/>
                <a:cs typeface="Arial"/>
              </a:rPr>
              <a:t>31</a:t>
            </a:r>
            <a:r>
              <a:rPr sz="2400" dirty="0">
                <a:ln w="0"/>
                <a:effectLst>
                  <a:outerShdw blurRad="38100" dist="19050" dir="2700000" algn="tl" rotWithShape="0">
                    <a:schemeClr val="dk1">
                      <a:alpha val="40000"/>
                    </a:schemeClr>
                  </a:outerShdw>
                </a:effectLst>
                <a:latin typeface="Arial"/>
                <a:cs typeface="Arial"/>
              </a:rPr>
              <a:t>/0</a:t>
            </a:r>
            <a:r>
              <a:rPr lang="en-US" sz="2400" dirty="0">
                <a:ln w="0"/>
                <a:effectLst>
                  <a:outerShdw blurRad="38100" dist="19050" dir="2700000" algn="tl" rotWithShape="0">
                    <a:schemeClr val="dk1">
                      <a:alpha val="40000"/>
                    </a:schemeClr>
                  </a:outerShdw>
                </a:effectLst>
                <a:latin typeface="Arial"/>
                <a:cs typeface="Arial"/>
              </a:rPr>
              <a:t>5</a:t>
            </a:r>
            <a:r>
              <a:rPr sz="2400" dirty="0">
                <a:ln w="0"/>
                <a:effectLst>
                  <a:outerShdw blurRad="38100" dist="19050" dir="2700000" algn="tl" rotWithShape="0">
                    <a:schemeClr val="dk1">
                      <a:alpha val="40000"/>
                    </a:schemeClr>
                  </a:outerShdw>
                </a:effectLst>
                <a:latin typeface="Arial"/>
                <a:cs typeface="Arial"/>
              </a:rPr>
              <a:t>/20</a:t>
            </a:r>
            <a:r>
              <a:rPr lang="en-US" sz="2400" dirty="0">
                <a:ln w="0"/>
                <a:effectLst>
                  <a:outerShdw blurRad="38100" dist="19050" dir="2700000" algn="tl" rotWithShape="0">
                    <a:schemeClr val="dk1">
                      <a:alpha val="40000"/>
                    </a:schemeClr>
                  </a:outerShdw>
                </a:effectLst>
                <a:latin typeface="Arial"/>
                <a:cs typeface="Arial"/>
              </a:rPr>
              <a:t>23</a:t>
            </a:r>
            <a:endParaRPr sz="2400" dirty="0">
              <a:ln w="0"/>
              <a:effectLst>
                <a:outerShdw blurRad="38100" dist="19050" dir="2700000" algn="tl" rotWithShape="0">
                  <a:schemeClr val="dk1">
                    <a:alpha val="40000"/>
                  </a:schemeClr>
                </a:outerShdw>
              </a:effectLst>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spc="-340" dirty="0"/>
              <a:t>Data</a:t>
            </a:r>
            <a:r>
              <a:rPr spc="-530" dirty="0"/>
              <a:t> </a:t>
            </a:r>
            <a:r>
              <a:rPr spc="-275" dirty="0"/>
              <a:t>Wrangling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10</a:t>
            </a:fld>
            <a:endParaRPr dirty="0"/>
          </a:p>
        </p:txBody>
      </p:sp>
      <p:sp>
        <p:nvSpPr>
          <p:cNvPr id="4" name="object 4"/>
          <p:cNvSpPr txBox="1">
            <a:spLocks noGrp="1"/>
          </p:cNvSpPr>
          <p:nvPr>
            <p:ph type="body" idx="1"/>
          </p:nvPr>
        </p:nvSpPr>
        <p:spPr>
          <a:xfrm>
            <a:off x="467361" y="2091819"/>
            <a:ext cx="11734799" cy="3627147"/>
          </a:xfrm>
          <a:prstGeom prst="rect">
            <a:avLst/>
          </a:prstGeom>
        </p:spPr>
        <p:txBody>
          <a:bodyPr vert="horz" wrap="square" lIns="0" tIns="162560" rIns="0" bIns="0" rtlCol="0">
            <a:spAutoFit/>
          </a:bodyPr>
          <a:lstStyle/>
          <a:p>
            <a:pPr marL="16510">
              <a:lnSpc>
                <a:spcPct val="100000"/>
              </a:lnSpc>
              <a:spcBef>
                <a:spcPts val="1280"/>
              </a:spcBef>
            </a:pPr>
            <a:r>
              <a:rPr sz="2000" spc="-15" dirty="0">
                <a:solidFill>
                  <a:srgbClr val="404040"/>
                </a:solidFill>
                <a:latin typeface="Carlito"/>
                <a:cs typeface="Carlito"/>
              </a:rPr>
              <a:t>Create </a:t>
            </a:r>
            <a:r>
              <a:rPr sz="2000" dirty="0">
                <a:solidFill>
                  <a:srgbClr val="404040"/>
                </a:solidFill>
                <a:latin typeface="Carlito"/>
                <a:cs typeface="Carlito"/>
              </a:rPr>
              <a:t>a </a:t>
            </a:r>
            <a:r>
              <a:rPr sz="2000" spc="-5" dirty="0">
                <a:solidFill>
                  <a:srgbClr val="404040"/>
                </a:solidFill>
                <a:latin typeface="Carlito"/>
                <a:cs typeface="Carlito"/>
              </a:rPr>
              <a:t>training label </a:t>
            </a:r>
            <a:r>
              <a:rPr sz="2000" dirty="0">
                <a:solidFill>
                  <a:srgbClr val="404040"/>
                </a:solidFill>
                <a:latin typeface="Carlito"/>
                <a:cs typeface="Carlito"/>
              </a:rPr>
              <a:t>with </a:t>
            </a:r>
            <a:r>
              <a:rPr sz="2000" spc="-5" dirty="0">
                <a:solidFill>
                  <a:srgbClr val="404040"/>
                </a:solidFill>
                <a:latin typeface="Carlito"/>
                <a:cs typeface="Carlito"/>
              </a:rPr>
              <a:t>landing </a:t>
            </a:r>
            <a:r>
              <a:rPr sz="2000" spc="-15" dirty="0">
                <a:solidFill>
                  <a:srgbClr val="404040"/>
                </a:solidFill>
                <a:latin typeface="Carlito"/>
                <a:cs typeface="Carlito"/>
              </a:rPr>
              <a:t>outcomes </a:t>
            </a:r>
            <a:r>
              <a:rPr sz="2000" spc="-5" dirty="0">
                <a:solidFill>
                  <a:srgbClr val="404040"/>
                </a:solidFill>
                <a:latin typeface="Carlito"/>
                <a:cs typeface="Carlito"/>
              </a:rPr>
              <a:t>where successful </a:t>
            </a:r>
            <a:r>
              <a:rPr sz="2000" dirty="0">
                <a:solidFill>
                  <a:srgbClr val="404040"/>
                </a:solidFill>
                <a:latin typeface="Carlito"/>
                <a:cs typeface="Carlito"/>
              </a:rPr>
              <a:t>= 1 &amp; </a:t>
            </a:r>
            <a:r>
              <a:rPr sz="2000" spc="-15" dirty="0">
                <a:solidFill>
                  <a:srgbClr val="404040"/>
                </a:solidFill>
                <a:latin typeface="Carlito"/>
                <a:cs typeface="Carlito"/>
              </a:rPr>
              <a:t>failure </a:t>
            </a:r>
            <a:r>
              <a:rPr sz="2000" dirty="0">
                <a:solidFill>
                  <a:srgbClr val="404040"/>
                </a:solidFill>
                <a:latin typeface="Carlito"/>
                <a:cs typeface="Carlito"/>
              </a:rPr>
              <a:t>=</a:t>
            </a:r>
            <a:r>
              <a:rPr sz="2000" spc="-8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16510">
              <a:lnSpc>
                <a:spcPct val="100000"/>
              </a:lnSpc>
              <a:spcBef>
                <a:spcPts val="1175"/>
              </a:spcBef>
            </a:pPr>
            <a:r>
              <a:rPr sz="2000" dirty="0">
                <a:solidFill>
                  <a:srgbClr val="404040"/>
                </a:solidFill>
                <a:latin typeface="Carlito"/>
                <a:cs typeface="Carlito"/>
              </a:rPr>
              <a:t>Outcome</a:t>
            </a:r>
            <a:r>
              <a:rPr sz="2000" spc="-75" dirty="0">
                <a:solidFill>
                  <a:srgbClr val="404040"/>
                </a:solidFill>
                <a:latin typeface="Carlito"/>
                <a:cs typeface="Carlito"/>
              </a:rPr>
              <a:t> </a:t>
            </a:r>
            <a:r>
              <a:rPr sz="2000" dirty="0">
                <a:solidFill>
                  <a:srgbClr val="404040"/>
                </a:solidFill>
                <a:latin typeface="Carlito"/>
                <a:cs typeface="Carlito"/>
              </a:rPr>
              <a:t>column</a:t>
            </a:r>
            <a:r>
              <a:rPr sz="2000" spc="-45" dirty="0">
                <a:solidFill>
                  <a:srgbClr val="404040"/>
                </a:solidFill>
                <a:latin typeface="Carlito"/>
                <a:cs typeface="Carlito"/>
              </a:rPr>
              <a:t> </a:t>
            </a:r>
            <a:r>
              <a:rPr sz="2000" spc="-5" dirty="0">
                <a:solidFill>
                  <a:srgbClr val="404040"/>
                </a:solidFill>
                <a:latin typeface="Carlito"/>
                <a:cs typeface="Carlito"/>
              </a:rPr>
              <a:t>has</a:t>
            </a:r>
            <a:r>
              <a:rPr sz="2000" spc="-40" dirty="0">
                <a:solidFill>
                  <a:srgbClr val="404040"/>
                </a:solidFill>
                <a:latin typeface="Carlito"/>
                <a:cs typeface="Carlito"/>
              </a:rPr>
              <a:t> </a:t>
            </a:r>
            <a:r>
              <a:rPr sz="2000" spc="-10" dirty="0">
                <a:solidFill>
                  <a:srgbClr val="404040"/>
                </a:solidFill>
                <a:latin typeface="Carlito"/>
                <a:cs typeface="Carlito"/>
              </a:rPr>
              <a:t>two</a:t>
            </a:r>
            <a:r>
              <a:rPr sz="2000" spc="-25" dirty="0">
                <a:solidFill>
                  <a:srgbClr val="404040"/>
                </a:solidFill>
                <a:latin typeface="Carlito"/>
                <a:cs typeface="Carlito"/>
              </a:rPr>
              <a:t> </a:t>
            </a:r>
            <a:r>
              <a:rPr sz="2000" dirty="0">
                <a:solidFill>
                  <a:srgbClr val="404040"/>
                </a:solidFill>
                <a:latin typeface="Carlito"/>
                <a:cs typeface="Carlito"/>
              </a:rPr>
              <a:t>components:</a:t>
            </a:r>
            <a:r>
              <a:rPr sz="2000" spc="-75" dirty="0">
                <a:solidFill>
                  <a:srgbClr val="404040"/>
                </a:solidFill>
                <a:latin typeface="Carlito"/>
                <a:cs typeface="Carlito"/>
              </a:rPr>
              <a:t> </a:t>
            </a:r>
            <a:r>
              <a:rPr sz="2000" dirty="0">
                <a:solidFill>
                  <a:srgbClr val="404040"/>
                </a:solidFill>
                <a:latin typeface="Carlito"/>
                <a:cs typeface="Carlito"/>
              </a:rPr>
              <a:t>‘Mission</a:t>
            </a:r>
            <a:r>
              <a:rPr sz="2000" spc="5" dirty="0">
                <a:solidFill>
                  <a:srgbClr val="404040"/>
                </a:solidFill>
                <a:latin typeface="Carlito"/>
                <a:cs typeface="Carlito"/>
              </a:rPr>
              <a:t> </a:t>
            </a:r>
            <a:r>
              <a:rPr sz="2000" spc="-5" dirty="0">
                <a:solidFill>
                  <a:srgbClr val="404040"/>
                </a:solidFill>
                <a:latin typeface="Carlito"/>
                <a:cs typeface="Carlito"/>
              </a:rPr>
              <a:t>Outcome’</a:t>
            </a:r>
            <a:r>
              <a:rPr sz="2000" spc="-65" dirty="0">
                <a:solidFill>
                  <a:srgbClr val="404040"/>
                </a:solidFill>
                <a:latin typeface="Carlito"/>
                <a:cs typeface="Carlito"/>
              </a:rPr>
              <a:t> </a:t>
            </a:r>
            <a:r>
              <a:rPr sz="2000" dirty="0">
                <a:solidFill>
                  <a:srgbClr val="404040"/>
                </a:solidFill>
                <a:latin typeface="Carlito"/>
                <a:cs typeface="Carlito"/>
              </a:rPr>
              <a:t>‘Landing</a:t>
            </a:r>
            <a:r>
              <a:rPr sz="2000" spc="-50"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6510" marR="5080">
              <a:lnSpc>
                <a:spcPct val="150000"/>
              </a:lnSpc>
              <a:spcBef>
                <a:spcPts val="290"/>
              </a:spcBef>
            </a:pPr>
            <a:r>
              <a:rPr sz="2000" dirty="0">
                <a:solidFill>
                  <a:srgbClr val="404040"/>
                </a:solidFill>
                <a:latin typeface="Carlito"/>
                <a:cs typeface="Carlito"/>
              </a:rPr>
              <a:t>New </a:t>
            </a:r>
            <a:r>
              <a:rPr sz="2000" spc="-5" dirty="0">
                <a:solidFill>
                  <a:srgbClr val="404040"/>
                </a:solidFill>
                <a:latin typeface="Carlito"/>
                <a:cs typeface="Carlito"/>
              </a:rPr>
              <a:t>training </a:t>
            </a:r>
            <a:r>
              <a:rPr sz="2000" dirty="0">
                <a:solidFill>
                  <a:srgbClr val="404040"/>
                </a:solidFill>
                <a:latin typeface="Carlito"/>
                <a:cs typeface="Carlito"/>
              </a:rPr>
              <a:t>label column </a:t>
            </a:r>
            <a:r>
              <a:rPr sz="2000" spc="-15" dirty="0">
                <a:solidFill>
                  <a:srgbClr val="404040"/>
                </a:solidFill>
                <a:latin typeface="Carlito"/>
                <a:cs typeface="Carlito"/>
              </a:rPr>
              <a:t>‘class’ </a:t>
            </a:r>
            <a:r>
              <a:rPr sz="2000" spc="-5" dirty="0">
                <a:solidFill>
                  <a:srgbClr val="404040"/>
                </a:solidFill>
                <a:latin typeface="Carlito"/>
                <a:cs typeface="Carlito"/>
              </a:rPr>
              <a:t>with </a:t>
            </a:r>
            <a:r>
              <a:rPr sz="2000" dirty="0">
                <a:solidFill>
                  <a:srgbClr val="404040"/>
                </a:solidFill>
                <a:latin typeface="Carlito"/>
                <a:cs typeface="Carlito"/>
              </a:rPr>
              <a:t>a </a:t>
            </a:r>
            <a:r>
              <a:rPr sz="2000" spc="-5" dirty="0">
                <a:solidFill>
                  <a:srgbClr val="404040"/>
                </a:solidFill>
                <a:latin typeface="Carlito"/>
                <a:cs typeface="Carlito"/>
              </a:rPr>
              <a:t>value of </a:t>
            </a:r>
            <a:r>
              <a:rPr sz="2000" dirty="0">
                <a:solidFill>
                  <a:srgbClr val="404040"/>
                </a:solidFill>
                <a:latin typeface="Carlito"/>
                <a:cs typeface="Carlito"/>
              </a:rPr>
              <a:t>1 </a:t>
            </a:r>
            <a:r>
              <a:rPr sz="2000" spc="-5" dirty="0">
                <a:solidFill>
                  <a:srgbClr val="404040"/>
                </a:solidFill>
                <a:latin typeface="Carlito"/>
                <a:cs typeface="Carlito"/>
              </a:rPr>
              <a:t>if </a:t>
            </a:r>
            <a:r>
              <a:rPr sz="2000" dirty="0">
                <a:solidFill>
                  <a:srgbClr val="404040"/>
                </a:solidFill>
                <a:latin typeface="Carlito"/>
                <a:cs typeface="Carlito"/>
              </a:rPr>
              <a:t>‘Mission </a:t>
            </a:r>
            <a:r>
              <a:rPr sz="2000" spc="-5" dirty="0">
                <a:solidFill>
                  <a:srgbClr val="404040"/>
                </a:solidFill>
                <a:latin typeface="Carlito"/>
                <a:cs typeface="Carlito"/>
              </a:rPr>
              <a:t>Outcome’ is </a:t>
            </a:r>
            <a:r>
              <a:rPr sz="2000" spc="-30" dirty="0">
                <a:solidFill>
                  <a:srgbClr val="404040"/>
                </a:solidFill>
                <a:latin typeface="Carlito"/>
                <a:cs typeface="Carlito"/>
              </a:rPr>
              <a:t>True </a:t>
            </a:r>
            <a:r>
              <a:rPr sz="2000" dirty="0">
                <a:solidFill>
                  <a:srgbClr val="404040"/>
                </a:solidFill>
                <a:latin typeface="Carlito"/>
                <a:cs typeface="Carlito"/>
              </a:rPr>
              <a:t>and 0 </a:t>
            </a:r>
            <a:r>
              <a:rPr sz="2000" spc="-5" dirty="0">
                <a:solidFill>
                  <a:srgbClr val="404040"/>
                </a:solidFill>
                <a:latin typeface="Carlito"/>
                <a:cs typeface="Carlito"/>
              </a:rPr>
              <a:t>otherwise.  </a:t>
            </a:r>
            <a:r>
              <a:rPr sz="2000" u="heavy" spc="-20" dirty="0">
                <a:solidFill>
                  <a:srgbClr val="404040"/>
                </a:solidFill>
                <a:uFill>
                  <a:solidFill>
                    <a:srgbClr val="404040"/>
                  </a:solidFill>
                </a:uFill>
                <a:latin typeface="Carlito"/>
                <a:cs typeface="Carlito"/>
              </a:rPr>
              <a:t>Value </a:t>
            </a:r>
            <a:r>
              <a:rPr sz="2000" u="heavy" dirty="0">
                <a:solidFill>
                  <a:srgbClr val="404040"/>
                </a:solidFill>
                <a:uFill>
                  <a:solidFill>
                    <a:srgbClr val="404040"/>
                  </a:solidFill>
                </a:uFill>
                <a:latin typeface="Carlito"/>
                <a:cs typeface="Carlito"/>
              </a:rPr>
              <a:t>Mapping:</a:t>
            </a:r>
            <a:endParaRPr sz="2000" dirty="0">
              <a:latin typeface="Carlito"/>
              <a:cs typeface="Carlito"/>
            </a:endParaRPr>
          </a:p>
          <a:p>
            <a:pPr marL="16510">
              <a:lnSpc>
                <a:spcPct val="100000"/>
              </a:lnSpc>
              <a:spcBef>
                <a:spcPts val="1275"/>
              </a:spcBef>
            </a:pPr>
            <a:r>
              <a:rPr sz="2000" spc="-30" dirty="0">
                <a:solidFill>
                  <a:srgbClr val="404040"/>
                </a:solidFill>
                <a:latin typeface="Carlito"/>
                <a:cs typeface="Carlito"/>
              </a:rPr>
              <a:t>True </a:t>
            </a:r>
            <a:r>
              <a:rPr sz="2000" dirty="0">
                <a:solidFill>
                  <a:srgbClr val="404040"/>
                </a:solidFill>
                <a:latin typeface="Carlito"/>
                <a:cs typeface="Carlito"/>
              </a:rPr>
              <a:t>ASDS, </a:t>
            </a:r>
            <a:r>
              <a:rPr sz="2000" spc="-30" dirty="0">
                <a:solidFill>
                  <a:srgbClr val="404040"/>
                </a:solidFill>
                <a:latin typeface="Carlito"/>
                <a:cs typeface="Carlito"/>
              </a:rPr>
              <a:t>True </a:t>
            </a:r>
            <a:r>
              <a:rPr sz="2000" spc="-10" dirty="0">
                <a:solidFill>
                  <a:srgbClr val="404040"/>
                </a:solidFill>
                <a:latin typeface="Carlito"/>
                <a:cs typeface="Carlito"/>
              </a:rPr>
              <a:t>RTLS, </a:t>
            </a:r>
            <a:r>
              <a:rPr sz="2000" dirty="0">
                <a:solidFill>
                  <a:srgbClr val="404040"/>
                </a:solidFill>
                <a:latin typeface="Carlito"/>
                <a:cs typeface="Carlito"/>
              </a:rPr>
              <a:t>&amp; </a:t>
            </a:r>
            <a:r>
              <a:rPr sz="2000" spc="-30" dirty="0">
                <a:solidFill>
                  <a:srgbClr val="404040"/>
                </a:solidFill>
                <a:latin typeface="Carlito"/>
                <a:cs typeface="Carlito"/>
              </a:rPr>
              <a:t>True </a:t>
            </a:r>
            <a:r>
              <a:rPr sz="2000" dirty="0">
                <a:solidFill>
                  <a:srgbClr val="404040"/>
                </a:solidFill>
                <a:latin typeface="Carlito"/>
                <a:cs typeface="Carlito"/>
              </a:rPr>
              <a:t>Ocean –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80" dirty="0">
                <a:solidFill>
                  <a:srgbClr val="404040"/>
                </a:solidFill>
                <a:latin typeface="Carlito"/>
                <a:cs typeface="Carlito"/>
              </a:rPr>
              <a:t> </a:t>
            </a:r>
            <a:r>
              <a:rPr sz="2000" dirty="0">
                <a:solidFill>
                  <a:srgbClr val="404040"/>
                </a:solidFill>
                <a:latin typeface="Carlito"/>
                <a:cs typeface="Carlito"/>
              </a:rPr>
              <a:t>1</a:t>
            </a:r>
            <a:endParaRPr sz="2000" dirty="0">
              <a:latin typeface="Carlito"/>
              <a:cs typeface="Carlito"/>
            </a:endParaRPr>
          </a:p>
          <a:p>
            <a:pPr marL="16510">
              <a:lnSpc>
                <a:spcPct val="100000"/>
              </a:lnSpc>
              <a:spcBef>
                <a:spcPts val="1200"/>
              </a:spcBef>
            </a:pPr>
            <a:r>
              <a:rPr sz="2000" dirty="0">
                <a:solidFill>
                  <a:srgbClr val="404040"/>
                </a:solidFill>
                <a:latin typeface="Carlito"/>
                <a:cs typeface="Carlito"/>
              </a:rPr>
              <a:t>None None, </a:t>
            </a:r>
            <a:r>
              <a:rPr sz="2000" spc="-15" dirty="0">
                <a:solidFill>
                  <a:srgbClr val="404040"/>
                </a:solidFill>
                <a:latin typeface="Carlito"/>
                <a:cs typeface="Carlito"/>
              </a:rPr>
              <a:t>False </a:t>
            </a:r>
            <a:r>
              <a:rPr sz="2000" dirty="0">
                <a:solidFill>
                  <a:srgbClr val="404040"/>
                </a:solidFill>
                <a:latin typeface="Carlito"/>
                <a:cs typeface="Carlito"/>
              </a:rPr>
              <a:t>ASDS, None ASDS, </a:t>
            </a:r>
            <a:r>
              <a:rPr sz="2000" spc="-15" dirty="0">
                <a:solidFill>
                  <a:srgbClr val="404040"/>
                </a:solidFill>
                <a:latin typeface="Carlito"/>
                <a:cs typeface="Carlito"/>
              </a:rPr>
              <a:t>False </a:t>
            </a:r>
            <a:r>
              <a:rPr sz="2000" dirty="0">
                <a:solidFill>
                  <a:srgbClr val="404040"/>
                </a:solidFill>
                <a:latin typeface="Carlito"/>
                <a:cs typeface="Carlito"/>
              </a:rPr>
              <a:t>Ocean, </a:t>
            </a:r>
            <a:r>
              <a:rPr sz="2000" spc="-15" dirty="0">
                <a:solidFill>
                  <a:srgbClr val="404040"/>
                </a:solidFill>
                <a:latin typeface="Carlito"/>
                <a:cs typeface="Carlito"/>
              </a:rPr>
              <a:t>False </a:t>
            </a:r>
            <a:r>
              <a:rPr sz="2000" spc="-10" dirty="0">
                <a:solidFill>
                  <a:srgbClr val="404040"/>
                </a:solidFill>
                <a:latin typeface="Carlito"/>
                <a:cs typeface="Carlito"/>
              </a:rPr>
              <a:t>RTLS </a:t>
            </a:r>
            <a:r>
              <a:rPr sz="2000" dirty="0">
                <a:solidFill>
                  <a:srgbClr val="404040"/>
                </a:solidFill>
                <a:latin typeface="Carlito"/>
                <a:cs typeface="Carlito"/>
              </a:rPr>
              <a:t>–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10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3810">
              <a:lnSpc>
                <a:spcPct val="100000"/>
              </a:lnSpc>
              <a:spcBef>
                <a:spcPts val="5"/>
              </a:spcBef>
            </a:pPr>
            <a:endParaRPr sz="2550" dirty="0">
              <a:latin typeface="Carlito"/>
              <a:cs typeface="Carlito"/>
            </a:endParaRPr>
          </a:p>
          <a:p>
            <a:pPr marL="16510" marR="1900555">
              <a:lnSpc>
                <a:spcPct val="148000"/>
              </a:lnSpc>
            </a:pPr>
            <a:r>
              <a:rPr sz="2000" u="heavy" spc="-5" dirty="0">
                <a:solidFill>
                  <a:srgbClr val="404040"/>
                </a:solidFill>
                <a:uFill>
                  <a:solidFill>
                    <a:srgbClr val="404040"/>
                  </a:solidFill>
                </a:uFill>
                <a:latin typeface="Carlito"/>
                <a:cs typeface="Carlito"/>
              </a:rPr>
              <a:t>GitHub url: </a:t>
            </a:r>
            <a:r>
              <a:rPr sz="2000" spc="-5" dirty="0">
                <a:solidFill>
                  <a:srgbClr val="404040"/>
                </a:solidFill>
                <a:latin typeface="Carlito"/>
                <a:cs typeface="Carlito"/>
              </a:rPr>
              <a:t> </a:t>
            </a:r>
            <a:r>
              <a:rPr lang="en-IN" sz="2000" u="heavy" spc="-5" dirty="0">
                <a:solidFill>
                  <a:srgbClr val="2996E1"/>
                </a:solidFill>
                <a:uFill>
                  <a:solidFill>
                    <a:srgbClr val="2996E1"/>
                  </a:solidFill>
                </a:uFill>
                <a:latin typeface="Carlito"/>
                <a:cs typeface="Carlito"/>
              </a:rPr>
              <a:t>https://</a:t>
            </a:r>
            <a:r>
              <a:rPr lang="en-IN" sz="2000" u="heavy" spc="-5" dirty="0" err="1">
                <a:solidFill>
                  <a:srgbClr val="2996E1"/>
                </a:solidFill>
                <a:uFill>
                  <a:solidFill>
                    <a:srgbClr val="2996E1"/>
                  </a:solidFill>
                </a:uFill>
                <a:latin typeface="Carlito"/>
                <a:cs typeface="Carlito"/>
              </a:rPr>
              <a:t>github.com</a:t>
            </a:r>
            <a:r>
              <a:rPr lang="en-IN" sz="2000" u="heavy" spc="-5" dirty="0">
                <a:solidFill>
                  <a:srgbClr val="2996E1"/>
                </a:solidFill>
                <a:uFill>
                  <a:solidFill>
                    <a:srgbClr val="2996E1"/>
                  </a:solidFill>
                </a:uFill>
                <a:latin typeface="Carlito"/>
                <a:cs typeface="Carlito"/>
              </a:rPr>
              <a:t>/</a:t>
            </a:r>
            <a:r>
              <a:rPr lang="en-IN" sz="2000" u="heavy" spc="-5" dirty="0" err="1">
                <a:solidFill>
                  <a:srgbClr val="2996E1"/>
                </a:solidFill>
                <a:uFill>
                  <a:solidFill>
                    <a:srgbClr val="2996E1"/>
                  </a:solidFill>
                </a:uFill>
                <a:latin typeface="Carlito"/>
                <a:cs typeface="Carlito"/>
              </a:rPr>
              <a:t>Yogeshdhaliya</a:t>
            </a:r>
            <a:r>
              <a:rPr lang="en-IN" sz="2000" u="heavy" spc="-5" dirty="0">
                <a:solidFill>
                  <a:srgbClr val="2996E1"/>
                </a:solidFill>
                <a:uFill>
                  <a:solidFill>
                    <a:srgbClr val="2996E1"/>
                  </a:solidFill>
                </a:uFill>
                <a:latin typeface="Carlito"/>
                <a:cs typeface="Carlito"/>
              </a:rPr>
              <a:t>/SpaceX/blob/main/Data%20wrangling%20.ipynb</a:t>
            </a:r>
            <a:endParaRPr sz="2000" dirty="0">
              <a:latin typeface="Carlito"/>
              <a:cs typeface="Carlito"/>
            </a:endParaRPr>
          </a:p>
        </p:txBody>
      </p:sp>
      <p:grpSp>
        <p:nvGrpSpPr>
          <p:cNvPr id="6" name="object 2">
            <a:extLst>
              <a:ext uri="{FF2B5EF4-FFF2-40B4-BE49-F238E27FC236}">
                <a16:creationId xmlns:a16="http://schemas.microsoft.com/office/drawing/2014/main" id="{E77D66B8-AA13-998F-BA58-3C76E20A61F4}"/>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18132B47-C1F3-9551-4ED4-912377E5A51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3DDC5659-7F69-424E-A4AD-B65F6CCBE92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 </a:t>
            </a:r>
            <a:r>
              <a:rPr spc="-340" dirty="0"/>
              <a:t>Data</a:t>
            </a:r>
            <a:r>
              <a:rPr spc="-650" dirty="0"/>
              <a:t> </a:t>
            </a:r>
            <a:r>
              <a:rPr spc="-270" dirty="0"/>
              <a:t>Visualization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11</a:t>
            </a:fld>
            <a:endParaRPr dirty="0"/>
          </a:p>
        </p:txBody>
      </p:sp>
      <p:sp>
        <p:nvSpPr>
          <p:cNvPr id="4" name="object 4"/>
          <p:cNvSpPr txBox="1"/>
          <p:nvPr/>
        </p:nvSpPr>
        <p:spPr>
          <a:xfrm>
            <a:off x="1176019" y="1824608"/>
            <a:ext cx="9963150" cy="3300262"/>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a:p>
            <a:pPr marL="12700" marR="5080">
              <a:lnSpc>
                <a:spcPct val="100000"/>
              </a:lnSpc>
              <a:spcBef>
                <a:spcPts val="1105"/>
              </a:spcBef>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lang="en-IN" sz="2000" spc="-5" dirty="0">
                <a:solidFill>
                  <a:srgbClr val="404040"/>
                </a:solidFill>
                <a:latin typeface="Carlito"/>
                <a:cs typeface="Carlito"/>
              </a:rPr>
              <a:t> </a:t>
            </a:r>
            <a:r>
              <a:rPr lang="en-IN" sz="2000" u="heavy" spc="-10" dirty="0">
                <a:solidFill>
                  <a:srgbClr val="2996E1"/>
                </a:solidFill>
                <a:uFill>
                  <a:solidFill>
                    <a:srgbClr val="404040"/>
                  </a:solidFill>
                </a:uFill>
                <a:latin typeface="Carlito"/>
                <a:cs typeface="Carlito"/>
              </a:rPr>
              <a:t>https://</a:t>
            </a:r>
            <a:r>
              <a:rPr lang="en-IN" sz="2000" u="heavy" spc="-10" dirty="0" err="1">
                <a:solidFill>
                  <a:srgbClr val="2996E1"/>
                </a:solidFill>
                <a:uFill>
                  <a:solidFill>
                    <a:srgbClr val="404040"/>
                  </a:solidFill>
                </a:uFill>
                <a:latin typeface="Carlito"/>
                <a:cs typeface="Carlito"/>
              </a:rPr>
              <a:t>github.com</a:t>
            </a:r>
            <a:r>
              <a:rPr lang="en-IN" sz="2000" u="heavy" spc="-10" dirty="0">
                <a:solidFill>
                  <a:srgbClr val="2996E1"/>
                </a:solidFill>
                <a:uFill>
                  <a:solidFill>
                    <a:srgbClr val="404040"/>
                  </a:solidFill>
                </a:uFill>
                <a:latin typeface="Carlito"/>
                <a:cs typeface="Carlito"/>
              </a:rPr>
              <a:t>/</a:t>
            </a:r>
            <a:r>
              <a:rPr lang="en-IN" sz="2000" u="heavy" spc="-10" dirty="0" err="1">
                <a:solidFill>
                  <a:srgbClr val="2996E1"/>
                </a:solidFill>
                <a:uFill>
                  <a:solidFill>
                    <a:srgbClr val="404040"/>
                  </a:solidFill>
                </a:uFill>
                <a:latin typeface="Carlito"/>
                <a:cs typeface="Carlito"/>
              </a:rPr>
              <a:t>Yogeshdhaliya</a:t>
            </a:r>
            <a:r>
              <a:rPr lang="en-IN" sz="2000" u="heavy" spc="-10" dirty="0">
                <a:solidFill>
                  <a:srgbClr val="2996E1"/>
                </a:solidFill>
                <a:uFill>
                  <a:solidFill>
                    <a:srgbClr val="404040"/>
                  </a:solidFill>
                </a:uFill>
                <a:latin typeface="Carlito"/>
                <a:cs typeface="Carlito"/>
              </a:rPr>
              <a:t>/SpaceX/blob/main/EDA%20with%20Visualization.ipynb</a:t>
            </a:r>
            <a:endParaRPr sz="2000" dirty="0">
              <a:latin typeface="Carlito"/>
              <a:cs typeface="Carlito"/>
            </a:endParaRPr>
          </a:p>
        </p:txBody>
      </p:sp>
      <p:grpSp>
        <p:nvGrpSpPr>
          <p:cNvPr id="6" name="object 2">
            <a:extLst>
              <a:ext uri="{FF2B5EF4-FFF2-40B4-BE49-F238E27FC236}">
                <a16:creationId xmlns:a16="http://schemas.microsoft.com/office/drawing/2014/main" id="{B7847CC9-87F8-B9B1-A8CA-1D6CCEA5655E}"/>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3C2BB126-F3F7-7587-B2B1-F2AC4CEE67A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5C1D00A1-D95E-FFD4-D6E0-59E8F15C8BE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12</a:t>
            </a:fld>
            <a:endParaRPr dirty="0"/>
          </a:p>
        </p:txBody>
      </p:sp>
      <p:sp>
        <p:nvSpPr>
          <p:cNvPr id="4" name="object 4"/>
          <p:cNvSpPr txBox="1"/>
          <p:nvPr/>
        </p:nvSpPr>
        <p:spPr>
          <a:xfrm>
            <a:off x="1176019" y="1622485"/>
            <a:ext cx="9687560" cy="2979021"/>
          </a:xfrm>
          <a:prstGeom prst="rect">
            <a:avLst/>
          </a:prstGeom>
        </p:spPr>
        <p:txBody>
          <a:bodyPr vert="horz" wrap="square" lIns="0" tIns="162560" rIns="0" bIns="0" rtlCol="0">
            <a:spAutoFit/>
          </a:bodyPr>
          <a:lstStyle/>
          <a:p>
            <a:pPr marL="12700">
              <a:lnSpc>
                <a:spcPct val="100000"/>
              </a:lnSpc>
              <a:spcBef>
                <a:spcPts val="1280"/>
              </a:spcBef>
            </a:pPr>
            <a:r>
              <a:rPr sz="2000" spc="-5" dirty="0">
                <a:solidFill>
                  <a:srgbClr val="404040"/>
                </a:solidFill>
                <a:latin typeface="Carlito"/>
                <a:cs typeface="Carlito"/>
              </a:rPr>
              <a:t>Loaded </a:t>
            </a:r>
            <a:r>
              <a:rPr sz="2000" spc="-25" dirty="0">
                <a:solidFill>
                  <a:srgbClr val="404040"/>
                </a:solidFill>
                <a:latin typeface="Carlito"/>
                <a:cs typeface="Carlito"/>
              </a:rPr>
              <a:t>data </a:t>
            </a:r>
            <a:r>
              <a:rPr sz="2000" spc="-10" dirty="0">
                <a:solidFill>
                  <a:srgbClr val="404040"/>
                </a:solidFill>
                <a:latin typeface="Carlito"/>
                <a:cs typeface="Carlito"/>
              </a:rPr>
              <a:t>set </a:t>
            </a:r>
            <a:r>
              <a:rPr sz="2000" spc="-25" dirty="0">
                <a:solidFill>
                  <a:srgbClr val="404040"/>
                </a:solidFill>
                <a:latin typeface="Carlito"/>
                <a:cs typeface="Carlito"/>
              </a:rPr>
              <a:t>into </a:t>
            </a:r>
            <a:r>
              <a:rPr sz="2000" dirty="0">
                <a:solidFill>
                  <a:srgbClr val="404040"/>
                </a:solidFill>
                <a:latin typeface="Carlito"/>
                <a:cs typeface="Carlito"/>
              </a:rPr>
              <a:t>IBM DB2</a:t>
            </a:r>
            <a:r>
              <a:rPr sz="2000" spc="-12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ct val="100000"/>
              </a:lnSpc>
              <a:spcBef>
                <a:spcPts val="1175"/>
              </a:spcBef>
            </a:pPr>
            <a:r>
              <a:rPr sz="2000" spc="-5" dirty="0">
                <a:solidFill>
                  <a:srgbClr val="404040"/>
                </a:solidFill>
                <a:latin typeface="Carlito"/>
                <a:cs typeface="Carlito"/>
              </a:rPr>
              <a:t>Queried using SQL </a:t>
            </a:r>
            <a:r>
              <a:rPr sz="2000" dirty="0">
                <a:solidFill>
                  <a:srgbClr val="404040"/>
                </a:solidFill>
                <a:latin typeface="Carlito"/>
                <a:cs typeface="Carlito"/>
              </a:rPr>
              <a:t>Python</a:t>
            </a:r>
            <a:r>
              <a:rPr sz="2000" spc="-100" dirty="0">
                <a:solidFill>
                  <a:srgbClr val="404040"/>
                </a:solidFill>
                <a:latin typeface="Carlito"/>
                <a:cs typeface="Carlito"/>
              </a:rPr>
              <a:t> </a:t>
            </a:r>
            <a:r>
              <a:rPr sz="2000" spc="-25" dirty="0">
                <a:solidFill>
                  <a:srgbClr val="404040"/>
                </a:solidFill>
                <a:latin typeface="Carlito"/>
                <a:cs typeface="Carlito"/>
              </a:rPr>
              <a:t>integration.</a:t>
            </a:r>
            <a:endParaRPr sz="2000" dirty="0">
              <a:latin typeface="Carlito"/>
              <a:cs typeface="Carlito"/>
            </a:endParaRPr>
          </a:p>
          <a:p>
            <a:pPr marL="12700">
              <a:lnSpc>
                <a:spcPct val="100000"/>
              </a:lnSpc>
              <a:spcBef>
                <a:spcPts val="1560"/>
              </a:spcBef>
            </a:pPr>
            <a:r>
              <a:rPr sz="2000" spc="-5" dirty="0">
                <a:solidFill>
                  <a:srgbClr val="404040"/>
                </a:solidFill>
                <a:latin typeface="Carlito"/>
                <a:cs typeface="Carlito"/>
              </a:rPr>
              <a:t>Queries </a:t>
            </a:r>
            <a:r>
              <a:rPr sz="2000" spc="-20" dirty="0">
                <a:solidFill>
                  <a:srgbClr val="404040"/>
                </a:solidFill>
                <a:latin typeface="Carlito"/>
                <a:cs typeface="Carlito"/>
              </a:rPr>
              <a:t>were </a:t>
            </a:r>
            <a:r>
              <a:rPr sz="2000" dirty="0">
                <a:solidFill>
                  <a:srgbClr val="404040"/>
                </a:solidFill>
                <a:latin typeface="Carlito"/>
                <a:cs typeface="Carlito"/>
              </a:rPr>
              <a:t>made </a:t>
            </a:r>
            <a:r>
              <a:rPr sz="2000" spc="-20" dirty="0">
                <a:solidFill>
                  <a:srgbClr val="404040"/>
                </a:solidFill>
                <a:latin typeface="Carlito"/>
                <a:cs typeface="Carlito"/>
              </a:rPr>
              <a:t>to </a:t>
            </a:r>
            <a:r>
              <a:rPr sz="2000" spc="-10" dirty="0">
                <a:solidFill>
                  <a:srgbClr val="404040"/>
                </a:solidFill>
                <a:latin typeface="Carlito"/>
                <a:cs typeface="Carlito"/>
              </a:rPr>
              <a:t>get </a:t>
            </a:r>
            <a:r>
              <a:rPr sz="2000" dirty="0">
                <a:solidFill>
                  <a:srgbClr val="404040"/>
                </a:solidFill>
                <a:latin typeface="Carlito"/>
                <a:cs typeface="Carlito"/>
              </a:rPr>
              <a:t>a </a:t>
            </a:r>
            <a:r>
              <a:rPr sz="2000" spc="-25" dirty="0">
                <a:solidFill>
                  <a:srgbClr val="404040"/>
                </a:solidFill>
                <a:latin typeface="Carlito"/>
                <a:cs typeface="Carlito"/>
              </a:rPr>
              <a:t>better </a:t>
            </a:r>
            <a:r>
              <a:rPr sz="2000" spc="-20" dirty="0">
                <a:solidFill>
                  <a:srgbClr val="404040"/>
                </a:solidFill>
                <a:latin typeface="Carlito"/>
                <a:cs typeface="Carlito"/>
              </a:rPr>
              <a:t>understanding </a:t>
            </a:r>
            <a:r>
              <a:rPr sz="2000" spc="-5" dirty="0">
                <a:solidFill>
                  <a:srgbClr val="404040"/>
                </a:solidFill>
                <a:latin typeface="Carlito"/>
                <a:cs typeface="Carlito"/>
              </a:rPr>
              <a:t>of </a:t>
            </a:r>
            <a:r>
              <a:rPr sz="2000" dirty="0">
                <a:solidFill>
                  <a:srgbClr val="404040"/>
                </a:solidFill>
                <a:latin typeface="Carlito"/>
                <a:cs typeface="Carlito"/>
              </a:rPr>
              <a:t>the</a:t>
            </a:r>
            <a:r>
              <a:rPr sz="2000" spc="25" dirty="0">
                <a:solidFill>
                  <a:srgbClr val="404040"/>
                </a:solidFill>
                <a:latin typeface="Carlito"/>
                <a:cs typeface="Carlito"/>
              </a:rPr>
              <a:t> </a:t>
            </a:r>
            <a:r>
              <a:rPr sz="2000" spc="-20" dirty="0">
                <a:solidFill>
                  <a:srgbClr val="404040"/>
                </a:solidFill>
                <a:latin typeface="Carlito"/>
                <a:cs typeface="Carlito"/>
              </a:rPr>
              <a:t>dataset.</a:t>
            </a:r>
            <a:endParaRPr sz="2000" dirty="0">
              <a:latin typeface="Carlito"/>
              <a:cs typeface="Carlito"/>
            </a:endParaRPr>
          </a:p>
          <a:p>
            <a:pPr marL="12700" marR="434975">
              <a:lnSpc>
                <a:spcPts val="2200"/>
              </a:lnSpc>
              <a:spcBef>
                <a:spcPts val="1440"/>
              </a:spcBef>
            </a:pPr>
            <a:r>
              <a:rPr sz="2000" spc="-5" dirty="0">
                <a:solidFill>
                  <a:srgbClr val="404040"/>
                </a:solidFill>
                <a:latin typeface="Carlito"/>
                <a:cs typeface="Carlito"/>
              </a:rPr>
              <a:t>Queried </a:t>
            </a:r>
            <a:r>
              <a:rPr sz="2000" spc="-20" dirty="0">
                <a:solidFill>
                  <a:srgbClr val="404040"/>
                </a:solidFill>
                <a:latin typeface="Carlito"/>
                <a:cs typeface="Carlito"/>
              </a:rPr>
              <a:t>information </a:t>
            </a:r>
            <a:r>
              <a:rPr sz="2000" dirty="0">
                <a:solidFill>
                  <a:srgbClr val="404040"/>
                </a:solidFill>
                <a:latin typeface="Carlito"/>
                <a:cs typeface="Carlito"/>
              </a:rPr>
              <a:t>about launch </a:t>
            </a:r>
            <a:r>
              <a:rPr sz="2000" spc="-20" dirty="0">
                <a:solidFill>
                  <a:srgbClr val="404040"/>
                </a:solidFill>
                <a:latin typeface="Carlito"/>
                <a:cs typeface="Carlito"/>
              </a:rPr>
              <a:t>site </a:t>
            </a:r>
            <a:r>
              <a:rPr sz="2000" spc="-5" dirty="0">
                <a:solidFill>
                  <a:srgbClr val="404040"/>
                </a:solidFill>
                <a:latin typeface="Carlito"/>
                <a:cs typeface="Carlito"/>
              </a:rPr>
              <a:t>names, mission </a:t>
            </a:r>
            <a:r>
              <a:rPr sz="2000" spc="-20" dirty="0">
                <a:solidFill>
                  <a:srgbClr val="404040"/>
                </a:solidFill>
                <a:latin typeface="Carlito"/>
                <a:cs typeface="Carlito"/>
              </a:rPr>
              <a:t>outcomes, various pay </a:t>
            </a:r>
            <a:r>
              <a:rPr sz="2000" dirty="0">
                <a:solidFill>
                  <a:srgbClr val="404040"/>
                </a:solidFill>
                <a:latin typeface="Carlito"/>
                <a:cs typeface="Carlito"/>
              </a:rPr>
              <a:t>load </a:t>
            </a:r>
            <a:r>
              <a:rPr sz="2000" spc="-25" dirty="0">
                <a:solidFill>
                  <a:srgbClr val="404040"/>
                </a:solidFill>
                <a:latin typeface="Carlito"/>
                <a:cs typeface="Carlito"/>
              </a:rPr>
              <a:t>sizes </a:t>
            </a:r>
            <a:r>
              <a:rPr sz="2000" spc="-5" dirty="0">
                <a:solidFill>
                  <a:srgbClr val="404040"/>
                </a:solidFill>
                <a:latin typeface="Carlito"/>
                <a:cs typeface="Carlito"/>
              </a:rPr>
              <a:t>of  </a:t>
            </a:r>
            <a:r>
              <a:rPr sz="2000" spc="-25" dirty="0">
                <a:solidFill>
                  <a:srgbClr val="404040"/>
                </a:solidFill>
                <a:latin typeface="Carlito"/>
                <a:cs typeface="Carlito"/>
              </a:rPr>
              <a:t>customers </a:t>
            </a:r>
            <a:r>
              <a:rPr sz="2000" dirty="0">
                <a:solidFill>
                  <a:srgbClr val="404040"/>
                </a:solidFill>
                <a:latin typeface="Carlito"/>
                <a:cs typeface="Carlito"/>
              </a:rPr>
              <a:t>and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dirty="0">
                <a:solidFill>
                  <a:srgbClr val="404040"/>
                </a:solidFill>
                <a:latin typeface="Carlito"/>
                <a:cs typeface="Carlito"/>
              </a:rPr>
              <a:t>and landing</a:t>
            </a:r>
            <a:r>
              <a:rPr sz="2000" spc="5" dirty="0">
                <a:solidFill>
                  <a:srgbClr val="404040"/>
                </a:solidFill>
                <a:latin typeface="Carlito"/>
                <a:cs typeface="Carlito"/>
              </a:rPr>
              <a:t> </a:t>
            </a:r>
            <a:r>
              <a:rPr sz="2000" spc="-15" dirty="0">
                <a:solidFill>
                  <a:srgbClr val="404040"/>
                </a:solidFill>
                <a:latin typeface="Carlito"/>
                <a:cs typeface="Carlito"/>
              </a:rPr>
              <a:t>outcomes</a:t>
            </a:r>
            <a:endParaRPr sz="2000" dirty="0">
              <a:latin typeface="Carlito"/>
              <a:cs typeface="Carlito"/>
            </a:endParaRPr>
          </a:p>
          <a:p>
            <a:pPr>
              <a:lnSpc>
                <a:spcPct val="100000"/>
              </a:lnSpc>
              <a:spcBef>
                <a:spcPts val="30"/>
              </a:spcBef>
            </a:pP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rPr>
              <a:t>GitHub </a:t>
            </a:r>
            <a:r>
              <a:rPr sz="2000" u="heavy" spc="-5" dirty="0">
                <a:solidFill>
                  <a:srgbClr val="404040"/>
                </a:solidFill>
                <a:uFill>
                  <a:solidFill>
                    <a:srgbClr val="404040"/>
                  </a:solidFill>
                </a:uFill>
                <a:latin typeface="Carlito"/>
                <a:cs typeface="Carlito"/>
              </a:rPr>
              <a:t>url: </a:t>
            </a:r>
            <a:r>
              <a:rPr lang="en-US" sz="2000" u="heavy" spc="-5" dirty="0">
                <a:solidFill>
                  <a:srgbClr val="404040"/>
                </a:solidFill>
                <a:uFill>
                  <a:solidFill>
                    <a:srgbClr val="404040"/>
                  </a:solidFill>
                </a:uFill>
                <a:latin typeface="Carlito"/>
                <a:cs typeface="Carlito"/>
              </a:rPr>
              <a:t> </a:t>
            </a:r>
            <a:r>
              <a:rPr lang="en-IN" sz="2000" spc="-5" dirty="0">
                <a:solidFill>
                  <a:srgbClr val="404040"/>
                </a:solidFill>
                <a:latin typeface="Carlito"/>
                <a:cs typeface="Carlito"/>
              </a:rPr>
              <a:t>https://</a:t>
            </a:r>
            <a:r>
              <a:rPr lang="en-IN" sz="2000" spc="-5" dirty="0" err="1">
                <a:solidFill>
                  <a:srgbClr val="404040"/>
                </a:solidFill>
                <a:latin typeface="Carlito"/>
                <a:cs typeface="Carlito"/>
              </a:rPr>
              <a:t>github.com</a:t>
            </a:r>
            <a:r>
              <a:rPr lang="en-IN" sz="2000" spc="-5" dirty="0">
                <a:solidFill>
                  <a:srgbClr val="404040"/>
                </a:solidFill>
                <a:latin typeface="Carlito"/>
                <a:cs typeface="Carlito"/>
              </a:rPr>
              <a:t>/</a:t>
            </a:r>
            <a:r>
              <a:rPr lang="en-IN" sz="2000" spc="-5" dirty="0" err="1">
                <a:solidFill>
                  <a:srgbClr val="404040"/>
                </a:solidFill>
                <a:latin typeface="Carlito"/>
                <a:cs typeface="Carlito"/>
              </a:rPr>
              <a:t>Yogeshdhaliya</a:t>
            </a:r>
            <a:r>
              <a:rPr lang="en-IN" sz="2000" spc="-5" dirty="0">
                <a:solidFill>
                  <a:srgbClr val="404040"/>
                </a:solidFill>
                <a:latin typeface="Carlito"/>
                <a:cs typeface="Carlito"/>
              </a:rPr>
              <a:t>/SpaceX/blob/main/EDA%20with%20SQL.ipynb</a:t>
            </a:r>
            <a:endParaRPr sz="2000" dirty="0">
              <a:latin typeface="Carlito"/>
              <a:cs typeface="Carlito"/>
            </a:endParaRPr>
          </a:p>
        </p:txBody>
      </p:sp>
      <p:grpSp>
        <p:nvGrpSpPr>
          <p:cNvPr id="6" name="object 2">
            <a:extLst>
              <a:ext uri="{FF2B5EF4-FFF2-40B4-BE49-F238E27FC236}">
                <a16:creationId xmlns:a16="http://schemas.microsoft.com/office/drawing/2014/main" id="{9028533D-F37B-B713-F817-8D5F6D87F5E0}"/>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E4DBA793-0334-CD1B-51AB-326CF32571A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5112489B-B532-A34F-9506-1F4376CE063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13</a:t>
            </a:fld>
            <a:endParaRPr dirty="0"/>
          </a:p>
        </p:txBody>
      </p:sp>
      <p:sp>
        <p:nvSpPr>
          <p:cNvPr id="4" name="object 4"/>
          <p:cNvSpPr txBox="1"/>
          <p:nvPr/>
        </p:nvSpPr>
        <p:spPr>
          <a:xfrm>
            <a:off x="1176019" y="1824608"/>
            <a:ext cx="9765665" cy="2701124"/>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2700">
              <a:lnSpc>
                <a:spcPct val="100000"/>
              </a:lnSpc>
              <a:spcBef>
                <a:spcPts val="1070"/>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sz="2000" dirty="0">
              <a:latin typeface="Carlito"/>
              <a:cs typeface="Carlito"/>
            </a:endParaRPr>
          </a:p>
          <a:p>
            <a:pPr marL="12700" marR="7620">
              <a:lnSpc>
                <a:spcPct val="150100"/>
              </a:lnSpc>
              <a:spcBef>
                <a:spcPts val="300"/>
              </a:spcBef>
            </a:pPr>
            <a:r>
              <a:rPr lang="en-IN" sz="2000" u="heavy" spc="-10" dirty="0">
                <a:solidFill>
                  <a:srgbClr val="2996E1"/>
                </a:solidFill>
                <a:uFill>
                  <a:solidFill>
                    <a:srgbClr val="404040"/>
                  </a:solidFill>
                </a:uFill>
                <a:latin typeface="Carlito"/>
                <a:cs typeface="Carlito"/>
              </a:rPr>
              <a:t>https://</a:t>
            </a:r>
            <a:r>
              <a:rPr lang="en-IN" sz="2000" u="heavy" spc="-10" dirty="0" err="1">
                <a:solidFill>
                  <a:srgbClr val="2996E1"/>
                </a:solidFill>
                <a:uFill>
                  <a:solidFill>
                    <a:srgbClr val="404040"/>
                  </a:solidFill>
                </a:uFill>
                <a:latin typeface="Carlito"/>
                <a:cs typeface="Carlito"/>
              </a:rPr>
              <a:t>github.com</a:t>
            </a:r>
            <a:r>
              <a:rPr lang="en-IN" sz="2000" u="heavy" spc="-10" dirty="0">
                <a:solidFill>
                  <a:srgbClr val="2996E1"/>
                </a:solidFill>
                <a:uFill>
                  <a:solidFill>
                    <a:srgbClr val="404040"/>
                  </a:solidFill>
                </a:uFill>
                <a:latin typeface="Carlito"/>
                <a:cs typeface="Carlito"/>
              </a:rPr>
              <a:t>/</a:t>
            </a:r>
            <a:r>
              <a:rPr lang="en-IN" sz="2000" u="heavy" spc="-10" dirty="0" err="1">
                <a:solidFill>
                  <a:srgbClr val="2996E1"/>
                </a:solidFill>
                <a:uFill>
                  <a:solidFill>
                    <a:srgbClr val="404040"/>
                  </a:solidFill>
                </a:uFill>
                <a:latin typeface="Carlito"/>
                <a:cs typeface="Carlito"/>
              </a:rPr>
              <a:t>Yogeshdhaliya</a:t>
            </a:r>
            <a:r>
              <a:rPr lang="en-IN" sz="2000" u="heavy" spc="-10" dirty="0">
                <a:solidFill>
                  <a:srgbClr val="2996E1"/>
                </a:solidFill>
                <a:uFill>
                  <a:solidFill>
                    <a:srgbClr val="404040"/>
                  </a:solidFill>
                </a:uFill>
                <a:latin typeface="Carlito"/>
                <a:cs typeface="Carlito"/>
              </a:rPr>
              <a:t>/SpaceX/blob/main/Interactive%20Visual%20Analytics%20with%20Folium.ipynb</a:t>
            </a:r>
            <a:endParaRPr sz="2000" dirty="0">
              <a:latin typeface="Carlito"/>
              <a:cs typeface="Carlito"/>
            </a:endParaRPr>
          </a:p>
        </p:txBody>
      </p:sp>
      <p:grpSp>
        <p:nvGrpSpPr>
          <p:cNvPr id="6" name="object 2">
            <a:extLst>
              <a:ext uri="{FF2B5EF4-FFF2-40B4-BE49-F238E27FC236}">
                <a16:creationId xmlns:a16="http://schemas.microsoft.com/office/drawing/2014/main" id="{E89EFF4F-FFBC-49A9-5040-EB3036CFD64E}"/>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4FA44316-BD6B-E0A8-B11E-11F0234D706C}"/>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52AE0B3B-F7EA-A6D1-AD47-3257C51A3E8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14</a:t>
            </a:fld>
            <a:endParaRPr dirty="0"/>
          </a:p>
        </p:txBody>
      </p:sp>
      <p:sp>
        <p:nvSpPr>
          <p:cNvPr id="4" name="object 4"/>
          <p:cNvSpPr txBox="1"/>
          <p:nvPr/>
        </p:nvSpPr>
        <p:spPr>
          <a:xfrm>
            <a:off x="609600" y="1676247"/>
            <a:ext cx="11430000" cy="3308598"/>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a:p>
            <a:pPr marL="12700">
              <a:lnSpc>
                <a:spcPct val="100000"/>
              </a:lnSpc>
              <a:spcBef>
                <a:spcPts val="925"/>
              </a:spcBef>
            </a:pPr>
            <a:r>
              <a:rPr sz="2000" u="heavy" dirty="0">
                <a:solidFill>
                  <a:srgbClr val="404040"/>
                </a:solidFill>
                <a:uFill>
                  <a:solidFill>
                    <a:srgbClr val="404040"/>
                  </a:solidFill>
                </a:uFill>
                <a:latin typeface="Carlito"/>
                <a:cs typeface="Carlito"/>
              </a:rPr>
              <a:t>GitHub</a:t>
            </a:r>
            <a:r>
              <a:rPr sz="2000" u="heavy" spc="5" dirty="0">
                <a:solidFill>
                  <a:srgbClr val="404040"/>
                </a:solidFill>
                <a:uFill>
                  <a:solidFill>
                    <a:srgbClr val="404040"/>
                  </a:solidFill>
                </a:uFill>
                <a:latin typeface="Carlito"/>
                <a:cs typeface="Carlito"/>
              </a:rPr>
              <a:t> </a:t>
            </a:r>
            <a:r>
              <a:rPr sz="2000" u="heavy" spc="-5" dirty="0" err="1">
                <a:solidFill>
                  <a:srgbClr val="404040"/>
                </a:solidFill>
                <a:uFill>
                  <a:solidFill>
                    <a:srgbClr val="404040"/>
                  </a:solidFill>
                </a:uFill>
                <a:latin typeface="Carlito"/>
                <a:cs typeface="Carlito"/>
              </a:rPr>
              <a:t>url</a:t>
            </a:r>
            <a:r>
              <a:rPr sz="2000" u="heavy" spc="-5" dirty="0">
                <a:solidFill>
                  <a:srgbClr val="404040"/>
                </a:solidFill>
                <a:uFill>
                  <a:solidFill>
                    <a:srgbClr val="404040"/>
                  </a:solidFill>
                </a:uFill>
                <a:latin typeface="Carlito"/>
                <a:cs typeface="Carlito"/>
              </a:rPr>
              <a:t>:</a:t>
            </a:r>
            <a:r>
              <a:rPr lang="en-US" sz="2000" u="heavy" spc="-5" dirty="0">
                <a:solidFill>
                  <a:srgbClr val="404040"/>
                </a:solidFill>
                <a:uFill>
                  <a:solidFill>
                    <a:srgbClr val="404040"/>
                  </a:solidFill>
                </a:uFill>
                <a:latin typeface="Carlito"/>
                <a:cs typeface="Carlito"/>
              </a:rPr>
              <a:t> https://</a:t>
            </a:r>
            <a:r>
              <a:rPr lang="en-US" sz="2000" u="heavy" spc="-5" dirty="0" err="1">
                <a:solidFill>
                  <a:srgbClr val="404040"/>
                </a:solidFill>
                <a:uFill>
                  <a:solidFill>
                    <a:srgbClr val="404040"/>
                  </a:solidFill>
                </a:uFill>
                <a:latin typeface="Carlito"/>
                <a:cs typeface="Carlito"/>
              </a:rPr>
              <a:t>github.com</a:t>
            </a:r>
            <a:r>
              <a:rPr lang="en-US" sz="2000" u="heavy" spc="-5" dirty="0">
                <a:solidFill>
                  <a:srgbClr val="404040"/>
                </a:solidFill>
                <a:uFill>
                  <a:solidFill>
                    <a:srgbClr val="404040"/>
                  </a:solidFill>
                </a:uFill>
                <a:latin typeface="Carlito"/>
                <a:cs typeface="Carlito"/>
              </a:rPr>
              <a:t>/</a:t>
            </a:r>
            <a:r>
              <a:rPr lang="en-US" sz="2000" u="heavy" spc="-5" dirty="0" err="1">
                <a:solidFill>
                  <a:srgbClr val="404040"/>
                </a:solidFill>
                <a:uFill>
                  <a:solidFill>
                    <a:srgbClr val="404040"/>
                  </a:solidFill>
                </a:uFill>
                <a:latin typeface="Carlito"/>
                <a:cs typeface="Carlito"/>
              </a:rPr>
              <a:t>Yogeshdhaliya</a:t>
            </a:r>
            <a:r>
              <a:rPr lang="en-US" sz="2000" u="heavy" spc="-5" dirty="0">
                <a:solidFill>
                  <a:srgbClr val="404040"/>
                </a:solidFill>
                <a:uFill>
                  <a:solidFill>
                    <a:srgbClr val="404040"/>
                  </a:solidFill>
                </a:uFill>
                <a:latin typeface="Carlito"/>
                <a:cs typeface="Carlito"/>
              </a:rPr>
              <a:t>/SpaceX/blob/main/</a:t>
            </a:r>
            <a:r>
              <a:rPr lang="en-US" sz="2000" u="heavy" spc="-5" dirty="0" err="1">
                <a:solidFill>
                  <a:srgbClr val="404040"/>
                </a:solidFill>
                <a:uFill>
                  <a:solidFill>
                    <a:srgbClr val="404040"/>
                  </a:solidFill>
                </a:uFill>
                <a:latin typeface="Carlito"/>
                <a:cs typeface="Carlito"/>
              </a:rPr>
              <a:t>spacex_dash_app.py</a:t>
            </a:r>
            <a:endParaRPr sz="2000" dirty="0">
              <a:latin typeface="Carlito"/>
              <a:cs typeface="Carlito"/>
            </a:endParaRPr>
          </a:p>
        </p:txBody>
      </p:sp>
      <p:grpSp>
        <p:nvGrpSpPr>
          <p:cNvPr id="6" name="object 2">
            <a:extLst>
              <a:ext uri="{FF2B5EF4-FFF2-40B4-BE49-F238E27FC236}">
                <a16:creationId xmlns:a16="http://schemas.microsoft.com/office/drawing/2014/main" id="{578813CF-50F9-4012-4F1F-6CC849CC45D6}"/>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41AB1CB8-AC66-FD98-FCD6-EBA99C6611A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AFF88037-FFEC-A505-711E-CC1C12AA669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4" name="object 4"/>
          <p:cNvSpPr txBox="1"/>
          <p:nvPr/>
        </p:nvSpPr>
        <p:spPr>
          <a:xfrm>
            <a:off x="533401" y="2472309"/>
            <a:ext cx="3061208" cy="1565172"/>
          </a:xfrm>
          <a:prstGeom prst="rect">
            <a:avLst/>
          </a:prstGeom>
        </p:spPr>
        <p:txBody>
          <a:bodyPr vert="horz" wrap="square" lIns="0" tIns="13335" rIns="0" bIns="0" rtlCol="0">
            <a:spAutoFit/>
          </a:bodyPr>
          <a:lstStyle/>
          <a:p>
            <a:pPr marL="12700">
              <a:lnSpc>
                <a:spcPct val="100000"/>
              </a:lnSpc>
              <a:spcBef>
                <a:spcPts val="105"/>
              </a:spcBef>
            </a:pPr>
            <a:r>
              <a:rPr sz="2000" u="heavy" dirty="0">
                <a:solidFill>
                  <a:srgbClr val="404040"/>
                </a:solidFill>
                <a:uFill>
                  <a:solidFill>
                    <a:srgbClr val="404040"/>
                  </a:solidFill>
                </a:uFill>
                <a:latin typeface="Carlito"/>
                <a:cs typeface="Carlito"/>
              </a:rPr>
              <a:t>GitHub</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url:</a:t>
            </a:r>
            <a:endParaRPr lang="en-IN" sz="2000" u="heavy" spc="-5" dirty="0">
              <a:solidFill>
                <a:srgbClr val="404040"/>
              </a:solidFill>
              <a:uFill>
                <a:solidFill>
                  <a:srgbClr val="404040"/>
                </a:solidFill>
              </a:uFill>
              <a:latin typeface="Carlito"/>
              <a:cs typeface="Carlito"/>
            </a:endParaRPr>
          </a:p>
          <a:p>
            <a:pPr marL="12700">
              <a:lnSpc>
                <a:spcPct val="100000"/>
              </a:lnSpc>
              <a:spcBef>
                <a:spcPts val="105"/>
              </a:spcBef>
            </a:pPr>
            <a:r>
              <a:rPr lang="en-IN" sz="2000" dirty="0">
                <a:latin typeface="Carlito"/>
                <a:cs typeface="Carlito"/>
              </a:rPr>
              <a:t>https://</a:t>
            </a:r>
            <a:r>
              <a:rPr lang="en-IN" sz="2000" dirty="0" err="1">
                <a:latin typeface="Carlito"/>
                <a:cs typeface="Carlito"/>
              </a:rPr>
              <a:t>github.com</a:t>
            </a:r>
            <a:r>
              <a:rPr lang="en-IN" sz="2000" dirty="0">
                <a:latin typeface="Carlito"/>
                <a:cs typeface="Carlito"/>
              </a:rPr>
              <a:t>/</a:t>
            </a:r>
            <a:r>
              <a:rPr lang="en-IN" sz="2000" dirty="0" err="1">
                <a:latin typeface="Carlito"/>
                <a:cs typeface="Carlito"/>
              </a:rPr>
              <a:t>Yogeshdhaliya</a:t>
            </a:r>
            <a:r>
              <a:rPr lang="en-IN" sz="2000" dirty="0">
                <a:latin typeface="Carlito"/>
                <a:cs typeface="Carlito"/>
              </a:rPr>
              <a:t>/SpaceX/blob/main/Machine%20Learning%20Prediction.ipynb</a:t>
            </a:r>
            <a:endParaRPr sz="2000" dirty="0">
              <a:latin typeface="Carlito"/>
              <a:cs typeface="Carlito"/>
            </a:endParaRPr>
          </a:p>
        </p:txBody>
      </p:sp>
      <p:grpSp>
        <p:nvGrpSpPr>
          <p:cNvPr id="5" name="object 5"/>
          <p:cNvGrpSpPr/>
          <p:nvPr/>
        </p:nvGrpSpPr>
        <p:grpSpPr>
          <a:xfrm>
            <a:off x="3822191" y="1933955"/>
            <a:ext cx="1938655" cy="1728470"/>
            <a:chOff x="3822191" y="1933955"/>
            <a:chExt cx="1938655" cy="1728470"/>
          </a:xfrm>
          <a:solidFill>
            <a:schemeClr val="tx2">
              <a:lumMod val="60000"/>
              <a:lumOff val="40000"/>
            </a:schemeClr>
          </a:solidFill>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9" name="object 9"/>
          <p:cNvSpPr txBox="1"/>
          <p:nvPr/>
        </p:nvSpPr>
        <p:spPr>
          <a:xfrm>
            <a:off x="3998721" y="2219960"/>
            <a:ext cx="1568450"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3917950" y="2456180"/>
            <a:ext cx="1722755"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3822191" y="3375659"/>
            <a:ext cx="1938655" cy="1729739"/>
            <a:chOff x="3822191" y="3375659"/>
            <a:chExt cx="1938655" cy="1729739"/>
          </a:xfrm>
          <a:solidFill>
            <a:schemeClr val="tx2">
              <a:lumMod val="60000"/>
              <a:lumOff val="40000"/>
            </a:schemeClr>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4010914" y="3544315"/>
            <a:ext cx="152463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4145026" y="3780282"/>
            <a:ext cx="1281430" cy="285115"/>
          </a:xfrm>
          <a:prstGeom prst="rect">
            <a:avLst/>
          </a:prstGeom>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4097782" y="4018026"/>
            <a:ext cx="1367790"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3822191" y="4818888"/>
            <a:ext cx="2950845" cy="1169035"/>
            <a:chOff x="3822191" y="4818888"/>
            <a:chExt cx="2950845" cy="1169035"/>
          </a:xfrm>
          <a:solidFill>
            <a:schemeClr val="tx2">
              <a:lumMod val="60000"/>
              <a:lumOff val="40000"/>
            </a:schemeClr>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4103878" y="5104841"/>
            <a:ext cx="1344930" cy="285750"/>
          </a:xfrm>
          <a:prstGeom prst="rect">
            <a:avLst/>
          </a:prstGeom>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4583938" y="5341747"/>
            <a:ext cx="41148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6380988" y="3672840"/>
            <a:ext cx="1938655" cy="2315210"/>
            <a:chOff x="6380988" y="3672840"/>
            <a:chExt cx="1938655" cy="2315210"/>
          </a:xfrm>
          <a:solidFill>
            <a:schemeClr val="tx2">
              <a:lumMod val="60000"/>
              <a:lumOff val="40000"/>
            </a:schemeClr>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6735826" y="4986909"/>
            <a:ext cx="1219835" cy="285115"/>
          </a:xfrm>
          <a:prstGeom prst="rect">
            <a:avLst/>
          </a:prstGeom>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6485890" y="5217033"/>
            <a:ext cx="1732280" cy="539750"/>
          </a:xfrm>
          <a:prstGeom prst="rect">
            <a:avLst/>
          </a:prstGeom>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dirty="0">
              <a:latin typeface="Carlito"/>
              <a:cs typeface="Carlito"/>
            </a:endParaRPr>
          </a:p>
        </p:txBody>
      </p:sp>
      <p:grpSp>
        <p:nvGrpSpPr>
          <p:cNvPr id="30" name="object 30"/>
          <p:cNvGrpSpPr/>
          <p:nvPr/>
        </p:nvGrpSpPr>
        <p:grpSpPr>
          <a:xfrm>
            <a:off x="6380988" y="2229611"/>
            <a:ext cx="1938655" cy="2316480"/>
            <a:chOff x="6380988" y="2229611"/>
            <a:chExt cx="1938655" cy="2316480"/>
          </a:xfrm>
          <a:solidFill>
            <a:schemeClr val="tx2">
              <a:lumMod val="60000"/>
              <a:lumOff val="40000"/>
            </a:schemeClr>
          </a:solidFill>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34" name="object 34"/>
          <p:cNvSpPr txBox="1"/>
          <p:nvPr/>
        </p:nvSpPr>
        <p:spPr>
          <a:xfrm>
            <a:off x="6546595" y="3425444"/>
            <a:ext cx="159385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dirty="0">
              <a:latin typeface="Carlito"/>
              <a:cs typeface="Carlito"/>
            </a:endParaRPr>
          </a:p>
        </p:txBody>
      </p:sp>
      <p:sp>
        <p:nvSpPr>
          <p:cNvPr id="35" name="object 35"/>
          <p:cNvSpPr txBox="1"/>
          <p:nvPr/>
        </p:nvSpPr>
        <p:spPr>
          <a:xfrm>
            <a:off x="6602983" y="3661028"/>
            <a:ext cx="148399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6535928" y="3899408"/>
            <a:ext cx="160274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dirty="0">
              <a:latin typeface="Carlito"/>
              <a:cs typeface="Carlito"/>
            </a:endParaRPr>
          </a:p>
        </p:txBody>
      </p:sp>
      <p:sp>
        <p:nvSpPr>
          <p:cNvPr id="37" name="object 37"/>
          <p:cNvSpPr txBox="1"/>
          <p:nvPr/>
        </p:nvSpPr>
        <p:spPr>
          <a:xfrm>
            <a:off x="6795261" y="4135627"/>
            <a:ext cx="110045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6380988" y="1933955"/>
            <a:ext cx="2950845" cy="1169035"/>
            <a:chOff x="6380988" y="1933955"/>
            <a:chExt cx="2950845" cy="1169035"/>
          </a:xfrm>
          <a:solidFill>
            <a:schemeClr val="tx2">
              <a:lumMod val="60000"/>
              <a:lumOff val="40000"/>
            </a:schemeClr>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6613906" y="2219960"/>
            <a:ext cx="1455420" cy="285115"/>
          </a:xfrm>
          <a:prstGeom prst="rect">
            <a:avLst/>
          </a:prstGeom>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6805930" y="2456180"/>
            <a:ext cx="107188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8938259" y="1933955"/>
            <a:ext cx="1938655" cy="1728470"/>
            <a:chOff x="8938259" y="1933955"/>
            <a:chExt cx="1938655" cy="1728470"/>
          </a:xfrm>
          <a:solidFill>
            <a:schemeClr val="tx2">
              <a:lumMod val="60000"/>
              <a:lumOff val="40000"/>
            </a:schemeClr>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9140697" y="2219960"/>
            <a:ext cx="1519555" cy="285115"/>
          </a:xfrm>
          <a:prstGeom prst="rect">
            <a:avLst/>
          </a:prstGeom>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9299193" y="2456180"/>
            <a:ext cx="1202690" cy="285115"/>
          </a:xfrm>
          <a:prstGeom prst="rect">
            <a:avLst/>
          </a:prstGeom>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8938259" y="3375659"/>
            <a:ext cx="1938655" cy="1170305"/>
            <a:chOff x="8938259" y="3375659"/>
            <a:chExt cx="1938655" cy="1170305"/>
          </a:xfrm>
          <a:solidFill>
            <a:schemeClr val="tx2">
              <a:lumMod val="60000"/>
              <a:lumOff val="40000"/>
            </a:schemeClr>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9055354" y="3656457"/>
            <a:ext cx="1709420" cy="539750"/>
          </a:xfrm>
          <a:prstGeom prst="rect">
            <a:avLst/>
          </a:prstGeom>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54" name="object 5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15</a:t>
            </a:fld>
            <a:endParaRPr dirty="0"/>
          </a:p>
        </p:txBody>
      </p:sp>
      <p:grpSp>
        <p:nvGrpSpPr>
          <p:cNvPr id="55" name="object 2">
            <a:extLst>
              <a:ext uri="{FF2B5EF4-FFF2-40B4-BE49-F238E27FC236}">
                <a16:creationId xmlns:a16="http://schemas.microsoft.com/office/drawing/2014/main" id="{43C3D0D1-C7E6-147E-57FD-F5A1671B7968}"/>
              </a:ext>
            </a:extLst>
          </p:cNvPr>
          <p:cNvGrpSpPr/>
          <p:nvPr/>
        </p:nvGrpSpPr>
        <p:grpSpPr>
          <a:xfrm>
            <a:off x="0" y="6333745"/>
            <a:ext cx="12192000" cy="524510"/>
            <a:chOff x="0" y="6333745"/>
            <a:chExt cx="12192000" cy="524510"/>
          </a:xfrm>
          <a:solidFill>
            <a:schemeClr val="tx2"/>
          </a:solidFill>
        </p:grpSpPr>
        <p:sp>
          <p:nvSpPr>
            <p:cNvPr id="56" name="object 3">
              <a:extLst>
                <a:ext uri="{FF2B5EF4-FFF2-40B4-BE49-F238E27FC236}">
                  <a16:creationId xmlns:a16="http://schemas.microsoft.com/office/drawing/2014/main" id="{6CCC1E3C-49AC-A9EB-E0C4-4C1152E9CAA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57" name="object 4">
              <a:extLst>
                <a:ext uri="{FF2B5EF4-FFF2-40B4-BE49-F238E27FC236}">
                  <a16:creationId xmlns:a16="http://schemas.microsoft.com/office/drawing/2014/main" id="{D61C3B7F-D1E6-9B48-D473-DC495123D78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dirty="0">
                <a:ln w="0"/>
                <a:effectLst>
                  <a:outerShdw blurRad="38100" dist="19050" dir="2700000" algn="tl" rotWithShape="0">
                    <a:schemeClr val="dk1">
                      <a:alpha val="40000"/>
                    </a:schemeClr>
                  </a:outerShdw>
                </a:effectLst>
                <a:latin typeface="Carlito"/>
                <a:cs typeface="Carlito"/>
              </a:rPr>
              <a:t>This is a preview of the Plotly dashboard. The following sides will show the results of EDA with  visualization, EDA with SQL, Interactive Map with Folium, and finally the results of our model with  about 83% accuracy.</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16</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grpSp>
        <p:nvGrpSpPr>
          <p:cNvPr id="3" name="object 2">
            <a:extLst>
              <a:ext uri="{FF2B5EF4-FFF2-40B4-BE49-F238E27FC236}">
                <a16:creationId xmlns:a16="http://schemas.microsoft.com/office/drawing/2014/main" id="{FCB14E28-79CB-9A41-EF8A-C88ACE24BA1D}"/>
              </a:ext>
            </a:extLst>
          </p:cNvPr>
          <p:cNvGrpSpPr/>
          <p:nvPr/>
        </p:nvGrpSpPr>
        <p:grpSpPr>
          <a:xfrm>
            <a:off x="0" y="6333745"/>
            <a:ext cx="12192000" cy="524510"/>
            <a:chOff x="0" y="6333745"/>
            <a:chExt cx="12192000" cy="524510"/>
          </a:xfrm>
          <a:solidFill>
            <a:schemeClr val="tx2"/>
          </a:solidFill>
        </p:grpSpPr>
        <p:sp>
          <p:nvSpPr>
            <p:cNvPr id="6" name="object 3">
              <a:extLst>
                <a:ext uri="{FF2B5EF4-FFF2-40B4-BE49-F238E27FC236}">
                  <a16:creationId xmlns:a16="http://schemas.microsoft.com/office/drawing/2014/main" id="{684CDE9E-AEAE-F113-076F-0350CB5CAF5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60898F29-5AF1-3609-EB77-1FA17FFD205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8888095" cy="1121461"/>
          </a:xfrm>
          <a:prstGeom prst="rect">
            <a:avLst/>
          </a:prstGeom>
        </p:spPr>
        <p:txBody>
          <a:bodyPr vert="horz" wrap="square" lIns="0" tIns="13335" rIns="0" bIns="0" rtlCol="0">
            <a:spAutoFit/>
          </a:bodyPr>
          <a:lstStyle/>
          <a:p>
            <a:pPr marL="12700">
              <a:lnSpc>
                <a:spcPct val="100000"/>
              </a:lnSpc>
              <a:spcBef>
                <a:spcPts val="105"/>
              </a:spcBef>
            </a:pPr>
            <a:r>
              <a:rPr sz="7200" spc="-1125" dirty="0">
                <a:solidFill>
                  <a:srgbClr val="242424"/>
                </a:solidFill>
                <a:latin typeface="Bahnschrift Condensed" panose="020B0502040204020203" pitchFamily="34" charset="0"/>
                <a:cs typeface="Arial"/>
              </a:rPr>
              <a:t>E</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D</a:t>
            </a:r>
            <a:r>
              <a:rPr lang="en-IN" sz="7200" spc="-1125" dirty="0">
                <a:solidFill>
                  <a:srgbClr val="242424"/>
                </a:solidFill>
                <a:latin typeface="Bahnschrift Condensed" panose="020B0502040204020203" pitchFamily="34" charset="0"/>
                <a:cs typeface="Arial"/>
              </a:rPr>
              <a:t>  </a:t>
            </a:r>
            <a:r>
              <a:rPr sz="7200" spc="-1125" dirty="0">
                <a:solidFill>
                  <a:srgbClr val="242424"/>
                </a:solidFill>
                <a:latin typeface="Bahnschrift Condensed" panose="020B0502040204020203" pitchFamily="34" charset="0"/>
                <a:cs typeface="Arial"/>
              </a:rPr>
              <a:t>A </a:t>
            </a:r>
            <a:r>
              <a:rPr lang="en-IN" sz="7200" spc="-1125" dirty="0">
                <a:solidFill>
                  <a:srgbClr val="242424"/>
                </a:solidFill>
                <a:latin typeface="Bahnschrift Condensed" panose="020B0502040204020203" pitchFamily="34" charset="0"/>
                <a:cs typeface="Arial"/>
              </a:rPr>
              <a:t>   </a:t>
            </a:r>
            <a:r>
              <a:rPr sz="7200" spc="-50" dirty="0">
                <a:solidFill>
                  <a:srgbClr val="242424"/>
                </a:solidFill>
                <a:latin typeface="Bahnschrift Condensed" panose="020B0502040204020203" pitchFamily="34" charset="0"/>
                <a:cs typeface="Arial"/>
              </a:rPr>
              <a:t>with</a:t>
            </a:r>
            <a:r>
              <a:rPr sz="7200" spc="-1270" dirty="0">
                <a:solidFill>
                  <a:srgbClr val="242424"/>
                </a:solidFill>
                <a:latin typeface="Bahnschrift Condensed" panose="020B0502040204020203" pitchFamily="34" charset="0"/>
                <a:cs typeface="Arial"/>
              </a:rPr>
              <a:t> </a:t>
            </a:r>
            <a:r>
              <a:rPr sz="7200" spc="-425" dirty="0">
                <a:solidFill>
                  <a:srgbClr val="242424"/>
                </a:solidFill>
                <a:latin typeface="Bahnschrift Condensed" panose="020B0502040204020203" pitchFamily="34" charset="0"/>
                <a:cs typeface="Arial"/>
              </a:rPr>
              <a:t>Visualization</a:t>
            </a:r>
            <a:endParaRPr sz="7200" dirty="0">
              <a:latin typeface="Bahnschrift Condensed" panose="020B0502040204020203" pitchFamily="34" charset="0"/>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17</a:t>
            </a:fld>
            <a:endParaRPr dirty="0"/>
          </a:p>
        </p:txBody>
      </p:sp>
      <p:sp>
        <p:nvSpPr>
          <p:cNvPr id="3" name="object 3"/>
          <p:cNvSpPr txBox="1"/>
          <p:nvPr/>
        </p:nvSpPr>
        <p:spPr>
          <a:xfrm>
            <a:off x="1176019" y="4411726"/>
            <a:ext cx="7373620" cy="391160"/>
          </a:xfrm>
          <a:prstGeom prst="rect">
            <a:avLst/>
          </a:prstGeom>
        </p:spPr>
        <p:txBody>
          <a:bodyPr vert="horz" wrap="square" lIns="0" tIns="12700" rIns="0" bIns="0" rtlCol="0">
            <a:spAutoFit/>
          </a:bodyPr>
          <a:lstStyle/>
          <a:p>
            <a:pPr marL="12700">
              <a:lnSpc>
                <a:spcPct val="100000"/>
              </a:lnSpc>
              <a:spcBef>
                <a:spcPts val="100"/>
              </a:spcBef>
              <a:tabLst>
                <a:tab pos="2052955" algn="l"/>
                <a:tab pos="4218940" algn="l"/>
                <a:tab pos="5101590" algn="l"/>
                <a:tab pos="6543675"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30" dirty="0">
                <a:solidFill>
                  <a:srgbClr val="616E52"/>
                </a:solidFill>
                <a:latin typeface="Arial"/>
                <a:cs typeface="Arial"/>
              </a:rPr>
              <a:t> </a:t>
            </a:r>
            <a:r>
              <a:rPr sz="2400" spc="-225" dirty="0">
                <a:solidFill>
                  <a:srgbClr val="616E52"/>
                </a:solidFill>
                <a:latin typeface="Arial"/>
                <a:cs typeface="Arial"/>
              </a:rPr>
              <a:t>ANALYSIS	</a:t>
            </a:r>
            <a:r>
              <a:rPr sz="2400" spc="-85" dirty="0">
                <a:solidFill>
                  <a:srgbClr val="616E52"/>
                </a:solidFill>
                <a:latin typeface="Arial"/>
                <a:cs typeface="Arial"/>
              </a:rPr>
              <a:t>WITH	</a:t>
            </a:r>
            <a:r>
              <a:rPr sz="2400" spc="-215" dirty="0">
                <a:solidFill>
                  <a:srgbClr val="616E52"/>
                </a:solidFill>
                <a:latin typeface="Arial"/>
                <a:cs typeface="Arial"/>
              </a:rPr>
              <a:t>SEABORN	</a:t>
            </a:r>
            <a:r>
              <a:rPr sz="2400" spc="-295" dirty="0">
                <a:solidFill>
                  <a:srgbClr val="616E52"/>
                </a:solidFill>
                <a:latin typeface="Arial"/>
                <a:cs typeface="Arial"/>
              </a:rPr>
              <a:t>PLOTS</a:t>
            </a:r>
            <a:endParaRPr sz="2400">
              <a:latin typeface="Arial"/>
              <a:cs typeface="Arial"/>
            </a:endParaRPr>
          </a:p>
        </p:txBody>
      </p:sp>
      <p:grpSp>
        <p:nvGrpSpPr>
          <p:cNvPr id="5" name="object 2">
            <a:extLst>
              <a:ext uri="{FF2B5EF4-FFF2-40B4-BE49-F238E27FC236}">
                <a16:creationId xmlns:a16="http://schemas.microsoft.com/office/drawing/2014/main" id="{1F7FBED0-57C8-5D69-A818-403A6579A4DB}"/>
              </a:ext>
            </a:extLst>
          </p:cNvPr>
          <p:cNvGrpSpPr/>
          <p:nvPr/>
        </p:nvGrpSpPr>
        <p:grpSpPr>
          <a:xfrm>
            <a:off x="0" y="6333745"/>
            <a:ext cx="12192000" cy="524510"/>
            <a:chOff x="0" y="6333745"/>
            <a:chExt cx="12192000" cy="524510"/>
          </a:xfrm>
          <a:solidFill>
            <a:schemeClr val="tx2"/>
          </a:solidFill>
        </p:grpSpPr>
        <p:sp>
          <p:nvSpPr>
            <p:cNvPr id="6" name="object 3">
              <a:extLst>
                <a:ext uri="{FF2B5EF4-FFF2-40B4-BE49-F238E27FC236}">
                  <a16:creationId xmlns:a16="http://schemas.microsoft.com/office/drawing/2014/main" id="{A9D9077C-E806-6DA4-516C-05D9BAF6E460}"/>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7" name="object 4">
              <a:extLst>
                <a:ext uri="{FF2B5EF4-FFF2-40B4-BE49-F238E27FC236}">
                  <a16:creationId xmlns:a16="http://schemas.microsoft.com/office/drawing/2014/main" id="{FD68DEB3-AA39-3894-3B07-3E4566D05B5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2"/>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806906" y="456438"/>
            <a:ext cx="8946693" cy="566822"/>
          </a:xfrm>
          <a:prstGeom prst="rect">
            <a:avLst/>
          </a:prstGeom>
        </p:spPr>
        <p:txBody>
          <a:bodyPr vert="horz" wrap="square" lIns="0" tIns="12700" rIns="0" bIns="0" rtlCol="0">
            <a:spAutoFit/>
          </a:bodyPr>
          <a:lstStyle/>
          <a:p>
            <a:pPr marL="12700">
              <a:lnSpc>
                <a:spcPct val="100000"/>
              </a:lnSpc>
              <a:spcBef>
                <a:spcPts val="100"/>
              </a:spcBef>
            </a:pPr>
            <a:r>
              <a:rPr sz="3600" dirty="0">
                <a:ln w="0"/>
                <a:solidFill>
                  <a:schemeClr val="tx1"/>
                </a:solidFill>
                <a:effectLst>
                  <a:outerShdw blurRad="38100" dist="19050" dir="2700000" algn="tl" rotWithShape="0">
                    <a:schemeClr val="dk1">
                      <a:alpha val="40000"/>
                    </a:schemeClr>
                  </a:outerShdw>
                </a:effectLst>
              </a:rPr>
              <a:t>Flight Number vs. Launch Site</a:t>
            </a:r>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18</a:t>
            </a:fld>
            <a:endParaRPr dirty="0"/>
          </a:p>
        </p:txBody>
      </p:sp>
      <p:grpSp>
        <p:nvGrpSpPr>
          <p:cNvPr id="10" name="object 2">
            <a:extLst>
              <a:ext uri="{FF2B5EF4-FFF2-40B4-BE49-F238E27FC236}">
                <a16:creationId xmlns:a16="http://schemas.microsoft.com/office/drawing/2014/main" id="{48BD68A4-5F6E-FFD4-0940-1B1A6FE3A691}"/>
              </a:ext>
            </a:extLst>
          </p:cNvPr>
          <p:cNvGrpSpPr/>
          <p:nvPr/>
        </p:nvGrpSpPr>
        <p:grpSpPr>
          <a:xfrm>
            <a:off x="0" y="6333745"/>
            <a:ext cx="12192000" cy="524510"/>
            <a:chOff x="0" y="6333745"/>
            <a:chExt cx="12192000" cy="524510"/>
          </a:xfrm>
          <a:solidFill>
            <a:schemeClr val="tx2"/>
          </a:solidFill>
        </p:grpSpPr>
        <p:sp>
          <p:nvSpPr>
            <p:cNvPr id="11" name="object 3">
              <a:extLst>
                <a:ext uri="{FF2B5EF4-FFF2-40B4-BE49-F238E27FC236}">
                  <a16:creationId xmlns:a16="http://schemas.microsoft.com/office/drawing/2014/main" id="{9C05E7A8-D0BB-5395-FF8D-7E4CDD4BC3B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12" name="object 4">
              <a:extLst>
                <a:ext uri="{FF2B5EF4-FFF2-40B4-BE49-F238E27FC236}">
                  <a16:creationId xmlns:a16="http://schemas.microsoft.com/office/drawing/2014/main" id="{17E94013-C7E2-CCD6-69F1-8044D3DA8EB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2"/>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902614" y="506095"/>
            <a:ext cx="6641186" cy="566822"/>
          </a:xfrm>
          <a:prstGeom prst="rect">
            <a:avLst/>
          </a:prstGeom>
        </p:spPr>
        <p:txBody>
          <a:bodyPr vert="horz" wrap="square" lIns="0" tIns="12700" rIns="0" bIns="0" rtlCol="0">
            <a:spAutoFit/>
          </a:bodyPr>
          <a:lstStyle/>
          <a:p>
            <a:pPr marL="12700">
              <a:lnSpc>
                <a:spcPct val="100000"/>
              </a:lnSpc>
              <a:spcBef>
                <a:spcPts val="100"/>
              </a:spcBef>
            </a:pPr>
            <a:r>
              <a:rPr sz="3600" dirty="0">
                <a:ln w="0"/>
                <a:solidFill>
                  <a:schemeClr val="tx1"/>
                </a:solidFill>
                <a:effectLst>
                  <a:outerShdw blurRad="38100" dist="19050" dir="2700000" algn="tl" rotWithShape="0">
                    <a:schemeClr val="dk1">
                      <a:alpha val="40000"/>
                    </a:schemeClr>
                  </a:outerShdw>
                </a:effectLst>
              </a:rPr>
              <a:t>Payload vs. Launch Site</a:t>
            </a:r>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lang="en-US" u="heavy" spc="-190" dirty="0">
                <a:uFill>
                  <a:solidFill>
                    <a:srgbClr val="7D7D7D"/>
                  </a:solidFill>
                </a:uFill>
              </a:rPr>
              <a:t>Index</a:t>
            </a:r>
            <a:r>
              <a:rPr u="heavy" spc="-190" dirty="0">
                <a:uFill>
                  <a:solidFill>
                    <a:srgbClr val="7D7D7D"/>
                  </a:solidFill>
                </a:uFill>
              </a:rPr>
              <a:t>	</a:t>
            </a:r>
          </a:p>
        </p:txBody>
      </p:sp>
      <p:sp>
        <p:nvSpPr>
          <p:cNvPr id="3" name="object 3"/>
          <p:cNvSpPr/>
          <p:nvPr/>
        </p:nvSpPr>
        <p:spPr>
          <a:xfrm>
            <a:off x="1371600" y="2460256"/>
            <a:ext cx="2968752" cy="2304288"/>
          </a:xfrm>
          <a:prstGeom prst="rect">
            <a:avLst/>
          </a:prstGeom>
          <a:blipFill>
            <a:blip r:embed="rId2" cstate="print">
              <a:extLst>
                <a:ext uri="{BEBA8EAE-BF5A-486C-A8C5-ECC9F3942E4B}">
                  <a14:imgProps xmlns:a14="http://schemas.microsoft.com/office/drawing/2010/main">
                    <a14:imgLayer r:embed="rId3">
                      <a14:imgEffect>
                        <a14:sharpenSoften amount="50000"/>
                      </a14:imgEffect>
                      <a14:imgEffect>
                        <a14:brightnessContrast bright="-79000" contrast="40000"/>
                      </a14:imgEffect>
                    </a14:imgLayer>
                  </a14:imgProps>
                </a:ext>
              </a:extLst>
            </a:blip>
            <a:stretch>
              <a:fillRect/>
            </a:stretch>
          </a:blipFill>
          <a:ln>
            <a:noFill/>
          </a:ln>
          <a:effectLst>
            <a:outerShdw blurRad="50800" dist="50800" dir="5400000" algn="ctr" rotWithShape="0">
              <a:schemeClr val="tx2"/>
            </a:outerShdw>
          </a:effectLst>
        </p:spPr>
        <p:txBody>
          <a:bodyPr wrap="square" lIns="0" tIns="0" rIns="0" bIns="0" rtlCol="0"/>
          <a:lstStyle/>
          <a:p>
            <a:endParaRPr/>
          </a:p>
        </p:txBody>
      </p:sp>
      <p:sp>
        <p:nvSpPr>
          <p:cNvPr id="4" name="object 4"/>
          <p:cNvSpPr txBox="1"/>
          <p:nvPr/>
        </p:nvSpPr>
        <p:spPr>
          <a:xfrm>
            <a:off x="6288404" y="2168423"/>
            <a:ext cx="3312796" cy="2582117"/>
          </a:xfrm>
          <a:prstGeom prst="rect">
            <a:avLst/>
          </a:prstGeom>
        </p:spPr>
        <p:txBody>
          <a:bodyPr vert="horz" wrap="square" lIns="0" tIns="100965" rIns="0" bIns="0" rtlCol="0">
            <a:spAutoFit/>
          </a:bodyPr>
          <a:lstStyle/>
          <a:p>
            <a:pPr marL="241300" indent="-228600">
              <a:lnSpc>
                <a:spcPct val="100000"/>
              </a:lnSpc>
              <a:spcBef>
                <a:spcPts val="795"/>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Executive Summary (3)</a:t>
            </a:r>
          </a:p>
          <a:p>
            <a:pPr marL="241300" indent="-228600">
              <a:lnSpc>
                <a:spcPct val="100000"/>
              </a:lnSpc>
              <a:spcBef>
                <a:spcPts val="695"/>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Introduction (4)</a:t>
            </a:r>
          </a:p>
          <a:p>
            <a:pPr marL="241300" indent="-228600">
              <a:lnSpc>
                <a:spcPct val="100000"/>
              </a:lnSpc>
              <a:spcBef>
                <a:spcPts val="700"/>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Methodology (6)</a:t>
            </a:r>
          </a:p>
          <a:p>
            <a:pPr marL="241300" indent="-228600">
              <a:lnSpc>
                <a:spcPct val="100000"/>
              </a:lnSpc>
              <a:spcBef>
                <a:spcPts val="710"/>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Results (16)</a:t>
            </a:r>
          </a:p>
          <a:p>
            <a:pPr marL="241300" indent="-228600">
              <a:lnSpc>
                <a:spcPct val="100000"/>
              </a:lnSpc>
              <a:spcBef>
                <a:spcPts val="695"/>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Conclusion (46)</a:t>
            </a:r>
          </a:p>
          <a:p>
            <a:pPr marL="241300" indent="-228600">
              <a:lnSpc>
                <a:spcPct val="100000"/>
              </a:lnSpc>
              <a:spcBef>
                <a:spcPts val="695"/>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Appendix (47)</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2</a:t>
            </a:fld>
            <a:endParaRPr sz="1050">
              <a:latin typeface="Carlito"/>
              <a:cs typeface="Carlito"/>
            </a:endParaRPr>
          </a:p>
        </p:txBody>
      </p:sp>
      <p:grpSp>
        <p:nvGrpSpPr>
          <p:cNvPr id="9" name="object 2">
            <a:extLst>
              <a:ext uri="{FF2B5EF4-FFF2-40B4-BE49-F238E27FC236}">
                <a16:creationId xmlns:a16="http://schemas.microsoft.com/office/drawing/2014/main" id="{4E93651E-7A5E-47AD-5B94-BB417A1B5D77}"/>
              </a:ext>
            </a:extLst>
          </p:cNvPr>
          <p:cNvGrpSpPr/>
          <p:nvPr/>
        </p:nvGrpSpPr>
        <p:grpSpPr>
          <a:xfrm>
            <a:off x="0" y="6333745"/>
            <a:ext cx="12192000" cy="524510"/>
            <a:chOff x="0" y="6333745"/>
            <a:chExt cx="12192000" cy="524510"/>
          </a:xfrm>
          <a:solidFill>
            <a:schemeClr val="tx2"/>
          </a:solidFill>
        </p:grpSpPr>
        <p:sp>
          <p:nvSpPr>
            <p:cNvPr id="10" name="object 3">
              <a:extLst>
                <a:ext uri="{FF2B5EF4-FFF2-40B4-BE49-F238E27FC236}">
                  <a16:creationId xmlns:a16="http://schemas.microsoft.com/office/drawing/2014/main" id="{AD34E7B8-F1EB-539E-03CF-60F5BF88B5E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11" name="object 4">
              <a:extLst>
                <a:ext uri="{FF2B5EF4-FFF2-40B4-BE49-F238E27FC236}">
                  <a16:creationId xmlns:a16="http://schemas.microsoft.com/office/drawing/2014/main" id="{2A1D10A0-7104-9B4C-D37B-D4957126F40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5179"/>
            <a:ext cx="12192000" cy="1956237"/>
            <a:chOff x="-228600" y="4914901"/>
            <a:chExt cx="12192000" cy="1956237"/>
          </a:xfrm>
          <a:solidFill>
            <a:schemeClr val="tx2"/>
          </a:solidFill>
        </p:grpSpPr>
        <p:sp>
          <p:nvSpPr>
            <p:cNvPr id="3" name="object 3"/>
            <p:cNvSpPr/>
            <p:nvPr/>
          </p:nvSpPr>
          <p:spPr>
            <a:xfrm>
              <a:off x="-225425" y="4992174"/>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dirty="0"/>
            </a:p>
          </p:txBody>
        </p:sp>
        <p:sp>
          <p:nvSpPr>
            <p:cNvPr id="4" name="object 4"/>
            <p:cNvSpPr/>
            <p:nvPr/>
          </p:nvSpPr>
          <p:spPr>
            <a:xfrm>
              <a:off x="-22860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723391" y="488696"/>
            <a:ext cx="6287009" cy="574040"/>
          </a:xfrm>
          <a:prstGeom prst="rect">
            <a:avLst/>
          </a:prstGeom>
        </p:spPr>
        <p:txBody>
          <a:bodyPr vert="horz" wrap="square" lIns="0" tIns="12700" rIns="0" bIns="0" rtlCol="0">
            <a:spAutoFit/>
          </a:bodyPr>
          <a:lstStyle/>
          <a:p>
            <a:pPr marL="12700">
              <a:lnSpc>
                <a:spcPct val="100000"/>
              </a:lnSpc>
              <a:spcBef>
                <a:spcPts val="100"/>
              </a:spcBef>
            </a:pPr>
            <a:r>
              <a:rPr sz="3600" dirty="0">
                <a:ln w="0"/>
                <a:solidFill>
                  <a:schemeClr val="tx1"/>
                </a:solidFill>
                <a:effectLst>
                  <a:outerShdw blurRad="38100" dist="19050" dir="2700000" algn="tl" rotWithShape="0">
                    <a:schemeClr val="dk1">
                      <a:alpha val="40000"/>
                    </a:schemeClr>
                  </a:outerShdw>
                </a:effectLst>
              </a:rPr>
              <a:t>Success rate vs. Orbit type</a:t>
            </a:r>
          </a:p>
        </p:txBody>
      </p:sp>
      <p:sp>
        <p:nvSpPr>
          <p:cNvPr id="6" name="object 6"/>
          <p:cNvSpPr txBox="1"/>
          <p:nvPr/>
        </p:nvSpPr>
        <p:spPr>
          <a:xfrm>
            <a:off x="1177848" y="4915179"/>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the </a:t>
            </a:r>
            <a:r>
              <a:rPr sz="1600" spc="-20" dirty="0">
                <a:solidFill>
                  <a:srgbClr val="FFFFFF"/>
                </a:solidFill>
                <a:latin typeface="Carlito"/>
                <a:cs typeface="Carlito"/>
              </a:rPr>
              <a:t>around 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sz="1600" spc="-20" dirty="0">
                <a:solidFill>
                  <a:srgbClr val="FFFFFF"/>
                </a:solidFill>
                <a:latin typeface="Carlito"/>
                <a:cs typeface="Carlito"/>
              </a:rPr>
              <a:t>largest</a:t>
            </a:r>
            <a:r>
              <a:rPr sz="1600" spc="225" dirty="0">
                <a:solidFill>
                  <a:srgbClr val="FFFFFF"/>
                </a:solidFill>
                <a:latin typeface="Carlito"/>
                <a:cs typeface="Carlito"/>
              </a:rPr>
              <a:t> </a:t>
            </a:r>
            <a:r>
              <a:rPr sz="1600" spc="-5" dirty="0">
                <a:solidFill>
                  <a:srgbClr val="FFFFFF"/>
                </a:solidFill>
                <a:latin typeface="Carlito"/>
                <a:cs typeface="Carlito"/>
              </a:rPr>
              <a:t>sample</a:t>
            </a:r>
            <a:endParaRPr sz="160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2"/>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902614" y="642620"/>
            <a:ext cx="7098386" cy="574040"/>
          </a:xfrm>
          <a:prstGeom prst="rect">
            <a:avLst/>
          </a:prstGeom>
        </p:spPr>
        <p:txBody>
          <a:bodyPr vert="horz" wrap="square" lIns="0" tIns="12700" rIns="0" bIns="0" rtlCol="0">
            <a:spAutoFit/>
          </a:bodyPr>
          <a:lstStyle/>
          <a:p>
            <a:pPr marL="12700">
              <a:lnSpc>
                <a:spcPct val="100000"/>
              </a:lnSpc>
              <a:spcBef>
                <a:spcPts val="100"/>
              </a:spcBef>
            </a:pPr>
            <a:r>
              <a:rPr sz="3600" dirty="0">
                <a:ln w="0"/>
                <a:solidFill>
                  <a:schemeClr val="tx1"/>
                </a:solidFill>
                <a:effectLst>
                  <a:outerShdw blurRad="38100" dist="19050" dir="2700000" algn="tl" rotWithShape="0">
                    <a:schemeClr val="dk1">
                      <a:alpha val="40000"/>
                    </a:schemeClr>
                  </a:outerShdw>
                </a:effectLst>
              </a:rPr>
              <a:t>Flight Number vs. Orbit type</a:t>
            </a:r>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a:solidFill>
            <a:schemeClr val="tx2"/>
          </a:solidFill>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grp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1118108" y="808990"/>
            <a:ext cx="5206492" cy="574040"/>
          </a:xfrm>
          <a:prstGeom prst="rect">
            <a:avLst/>
          </a:prstGeom>
        </p:spPr>
        <p:txBody>
          <a:bodyPr vert="horz" wrap="square" lIns="0" tIns="12700" rIns="0" bIns="0" rtlCol="0">
            <a:spAutoFit/>
          </a:bodyPr>
          <a:lstStyle/>
          <a:p>
            <a:pPr marL="12700">
              <a:lnSpc>
                <a:spcPct val="100000"/>
              </a:lnSpc>
              <a:spcBef>
                <a:spcPts val="100"/>
              </a:spcBef>
            </a:pPr>
            <a:r>
              <a:rPr sz="3600" dirty="0">
                <a:ln w="0"/>
                <a:solidFill>
                  <a:schemeClr val="tx1"/>
                </a:solidFill>
                <a:effectLst>
                  <a:outerShdw blurRad="38100" dist="19050" dir="2700000" algn="tl" rotWithShape="0">
                    <a:schemeClr val="dk1">
                      <a:alpha val="40000"/>
                    </a:schemeClr>
                  </a:outerShdw>
                </a:effectLst>
              </a:rPr>
              <a:t>Payload vs. Orbit type</a:t>
            </a:r>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
        <p:nvSpPr>
          <p:cNvPr id="5" name="object 5"/>
          <p:cNvSpPr txBox="1">
            <a:spLocks noGrp="1"/>
          </p:cNvSpPr>
          <p:nvPr>
            <p:ph type="title"/>
          </p:nvPr>
        </p:nvSpPr>
        <p:spPr>
          <a:xfrm>
            <a:off x="1176018" y="503682"/>
            <a:ext cx="6977381" cy="574040"/>
          </a:xfrm>
          <a:prstGeom prst="rect">
            <a:avLst/>
          </a:prstGeom>
        </p:spPr>
        <p:txBody>
          <a:bodyPr vert="horz" wrap="square" lIns="0" tIns="12700" rIns="0" bIns="0" rtlCol="0">
            <a:spAutoFit/>
          </a:bodyPr>
          <a:lstStyle/>
          <a:p>
            <a:pPr marL="12700">
              <a:lnSpc>
                <a:spcPct val="100000"/>
              </a:lnSpc>
              <a:spcBef>
                <a:spcPts val="100"/>
              </a:spcBef>
            </a:pPr>
            <a:r>
              <a:rPr sz="3600" dirty="0">
                <a:ln w="0"/>
                <a:solidFill>
                  <a:schemeClr val="tx1"/>
                </a:solidFill>
                <a:effectLst>
                  <a:outerShdw blurRad="38100" dist="19050" dir="2700000" algn="tl" rotWithShape="0">
                    <a:schemeClr val="dk1">
                      <a:alpha val="40000"/>
                    </a:schemeClr>
                  </a:outerShdw>
                </a:effectLst>
              </a:rPr>
              <a:t>Launch Success Yearly Trend</a:t>
            </a:r>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26075" cy="1245235"/>
          </a:xfrm>
          <a:prstGeom prst="rect">
            <a:avLst/>
          </a:prstGeom>
        </p:spPr>
        <p:txBody>
          <a:bodyPr vert="horz" wrap="square" lIns="0" tIns="13335" rIns="0" bIns="0" rtlCol="0">
            <a:spAutoFit/>
          </a:bodyPr>
          <a:lstStyle/>
          <a:p>
            <a:pPr marL="12700">
              <a:lnSpc>
                <a:spcPct val="100000"/>
              </a:lnSpc>
              <a:spcBef>
                <a:spcPts val="105"/>
              </a:spcBef>
            </a:pPr>
            <a:r>
              <a:rPr sz="8000" spc="-1125" dirty="0">
                <a:solidFill>
                  <a:srgbClr val="242424"/>
                </a:solidFill>
                <a:latin typeface="Arial"/>
                <a:cs typeface="Arial"/>
              </a:rPr>
              <a:t>EDA </a:t>
            </a:r>
            <a:r>
              <a:rPr sz="8000" spc="-50" dirty="0">
                <a:solidFill>
                  <a:srgbClr val="242424"/>
                </a:solidFill>
                <a:latin typeface="Arial"/>
                <a:cs typeface="Arial"/>
              </a:rPr>
              <a:t>with</a:t>
            </a:r>
            <a:r>
              <a:rPr sz="8000" spc="-1315" dirty="0">
                <a:solidFill>
                  <a:srgbClr val="242424"/>
                </a:solidFill>
                <a:latin typeface="Arial"/>
                <a:cs typeface="Arial"/>
              </a:rPr>
              <a:t> </a:t>
            </a:r>
            <a:r>
              <a:rPr sz="8000" spc="-1270" dirty="0">
                <a:solidFill>
                  <a:srgbClr val="242424"/>
                </a:solidFill>
                <a:latin typeface="Arial"/>
                <a:cs typeface="Arial"/>
              </a:rPr>
              <a:t>SQL</a:t>
            </a:r>
            <a:endParaRPr sz="80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24</a:t>
            </a:fld>
            <a:endParaRPr dirty="0"/>
          </a:p>
        </p:txBody>
      </p:sp>
      <p:sp>
        <p:nvSpPr>
          <p:cNvPr id="3" name="object 3"/>
          <p:cNvSpPr txBox="1"/>
          <p:nvPr/>
        </p:nvSpPr>
        <p:spPr>
          <a:xfrm>
            <a:off x="1176019" y="4221854"/>
            <a:ext cx="6306820" cy="1044575"/>
          </a:xfrm>
          <a:prstGeom prst="rect">
            <a:avLst/>
          </a:prstGeom>
        </p:spPr>
        <p:txBody>
          <a:bodyPr vert="horz" wrap="square" lIns="0" tIns="156210" rIns="0" bIns="0" rtlCol="0">
            <a:spAutoFit/>
          </a:bodyPr>
          <a:lstStyle/>
          <a:p>
            <a:pPr marL="12700">
              <a:lnSpc>
                <a:spcPct val="100000"/>
              </a:lnSpc>
              <a:spcBef>
                <a:spcPts val="1230"/>
              </a:spcBef>
              <a:tabLst>
                <a:tab pos="2051685" algn="l"/>
                <a:tab pos="4216400" algn="l"/>
                <a:tab pos="5087620" algn="l"/>
                <a:tab pos="5720080" algn="l"/>
              </a:tabLst>
            </a:pPr>
            <a:r>
              <a:rPr sz="2400" spc="-275" dirty="0">
                <a:solidFill>
                  <a:srgbClr val="616E52"/>
                </a:solidFill>
                <a:latin typeface="Arial"/>
                <a:cs typeface="Arial"/>
              </a:rPr>
              <a:t>EXPLORATORY	</a:t>
            </a:r>
            <a:r>
              <a:rPr sz="2400" spc="-340" dirty="0">
                <a:solidFill>
                  <a:srgbClr val="616E52"/>
                </a:solidFill>
                <a:latin typeface="Arial"/>
                <a:cs typeface="Arial"/>
              </a:rPr>
              <a:t>DATA </a:t>
            </a:r>
            <a:r>
              <a:rPr sz="2400" spc="-30" dirty="0">
                <a:solidFill>
                  <a:srgbClr val="616E52"/>
                </a:solidFill>
                <a:latin typeface="Arial"/>
                <a:cs typeface="Arial"/>
              </a:rPr>
              <a:t> </a:t>
            </a:r>
            <a:r>
              <a:rPr sz="2400" spc="-220" dirty="0">
                <a:solidFill>
                  <a:srgbClr val="616E52"/>
                </a:solidFill>
                <a:latin typeface="Arial"/>
                <a:cs typeface="Arial"/>
              </a:rPr>
              <a:t>ANALYSIS	</a:t>
            </a:r>
            <a:r>
              <a:rPr sz="2400" spc="-85" dirty="0">
                <a:solidFill>
                  <a:srgbClr val="616E52"/>
                </a:solidFill>
                <a:latin typeface="Arial"/>
                <a:cs typeface="Arial"/>
              </a:rPr>
              <a:t>WITH	</a:t>
            </a:r>
            <a:r>
              <a:rPr sz="2400" spc="-290" dirty="0">
                <a:solidFill>
                  <a:srgbClr val="616E52"/>
                </a:solidFill>
                <a:latin typeface="Arial"/>
                <a:cs typeface="Arial"/>
              </a:rPr>
              <a:t>SQL	</a:t>
            </a:r>
            <a:r>
              <a:rPr sz="2400" spc="-155" dirty="0">
                <a:solidFill>
                  <a:srgbClr val="616E52"/>
                </a:solidFill>
                <a:latin typeface="Arial"/>
                <a:cs typeface="Arial"/>
              </a:rPr>
              <a:t>DB2</a:t>
            </a:r>
            <a:endParaRPr sz="2400">
              <a:latin typeface="Arial"/>
              <a:cs typeface="Arial"/>
            </a:endParaRPr>
          </a:p>
          <a:p>
            <a:pPr marL="12700">
              <a:lnSpc>
                <a:spcPct val="100000"/>
              </a:lnSpc>
              <a:spcBef>
                <a:spcPts val="1130"/>
              </a:spcBef>
              <a:tabLst>
                <a:tab pos="1867535" algn="l"/>
                <a:tab pos="2279015" algn="l"/>
                <a:tab pos="3546475" algn="l"/>
                <a:tab pos="4426585" algn="l"/>
              </a:tabLst>
            </a:pPr>
            <a:r>
              <a:rPr sz="2400" spc="-195" dirty="0">
                <a:solidFill>
                  <a:srgbClr val="616E52"/>
                </a:solidFill>
                <a:latin typeface="Arial"/>
                <a:cs typeface="Arial"/>
              </a:rPr>
              <a:t>INTEGRATED	</a:t>
            </a:r>
            <a:r>
              <a:rPr sz="2400" spc="-95" dirty="0">
                <a:solidFill>
                  <a:srgbClr val="616E52"/>
                </a:solidFill>
                <a:latin typeface="Arial"/>
                <a:cs typeface="Arial"/>
              </a:rPr>
              <a:t>IN	</a:t>
            </a:r>
            <a:r>
              <a:rPr sz="2400" spc="-185" dirty="0">
                <a:solidFill>
                  <a:srgbClr val="616E52"/>
                </a:solidFill>
                <a:latin typeface="Arial"/>
                <a:cs typeface="Arial"/>
              </a:rPr>
              <a:t>PYTHON	</a:t>
            </a:r>
            <a:r>
              <a:rPr sz="2400" spc="-85" dirty="0">
                <a:solidFill>
                  <a:srgbClr val="616E52"/>
                </a:solidFill>
                <a:latin typeface="Arial"/>
                <a:cs typeface="Arial"/>
              </a:rPr>
              <a:t>WITH	</a:t>
            </a:r>
            <a:r>
              <a:rPr sz="2400" spc="-175" dirty="0">
                <a:solidFill>
                  <a:srgbClr val="616E52"/>
                </a:solidFill>
                <a:latin typeface="Arial"/>
                <a:cs typeface="Arial"/>
              </a:rPr>
              <a:t>SQLALCHEMY</a:t>
            </a:r>
            <a:endParaRPr sz="2400">
              <a:latin typeface="Arial"/>
              <a:cs typeface="Arial"/>
            </a:endParaRPr>
          </a:p>
        </p:txBody>
      </p:sp>
      <p:grpSp>
        <p:nvGrpSpPr>
          <p:cNvPr id="5" name="object 2">
            <a:extLst>
              <a:ext uri="{FF2B5EF4-FFF2-40B4-BE49-F238E27FC236}">
                <a16:creationId xmlns:a16="http://schemas.microsoft.com/office/drawing/2014/main" id="{EB01F131-A8A3-555B-FD1C-622DFD4AD768}"/>
              </a:ext>
            </a:extLst>
          </p:cNvPr>
          <p:cNvGrpSpPr/>
          <p:nvPr/>
        </p:nvGrpSpPr>
        <p:grpSpPr>
          <a:xfrm>
            <a:off x="0" y="6333745"/>
            <a:ext cx="12192000" cy="524510"/>
            <a:chOff x="0" y="6333745"/>
            <a:chExt cx="12192000" cy="524510"/>
          </a:xfrm>
          <a:solidFill>
            <a:schemeClr val="tx2"/>
          </a:solidFill>
        </p:grpSpPr>
        <p:sp>
          <p:nvSpPr>
            <p:cNvPr id="6" name="object 3">
              <a:extLst>
                <a:ext uri="{FF2B5EF4-FFF2-40B4-BE49-F238E27FC236}">
                  <a16:creationId xmlns:a16="http://schemas.microsoft.com/office/drawing/2014/main" id="{131BABFD-7660-C311-7FB0-985C41FB6A1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7" name="object 4">
              <a:extLst>
                <a:ext uri="{FF2B5EF4-FFF2-40B4-BE49-F238E27FC236}">
                  <a16:creationId xmlns:a16="http://schemas.microsoft.com/office/drawing/2014/main" id="{AB4EA4D4-AA90-8B34-1A17-8B98C91E97FB}"/>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25</a:t>
            </a:fld>
            <a:endParaRPr dirty="0"/>
          </a:p>
        </p:txBody>
      </p:sp>
      <p:grpSp>
        <p:nvGrpSpPr>
          <p:cNvPr id="7" name="object 2">
            <a:extLst>
              <a:ext uri="{FF2B5EF4-FFF2-40B4-BE49-F238E27FC236}">
                <a16:creationId xmlns:a16="http://schemas.microsoft.com/office/drawing/2014/main" id="{794D13F2-9D6F-7783-6579-C1F3B8B46513}"/>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9E62888C-414C-38F7-5A68-1AE317350D0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E384DFC3-6844-86DE-317E-1F4DE976152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26</a:t>
            </a:fld>
            <a:endParaRPr dirty="0"/>
          </a:p>
        </p:txBody>
      </p:sp>
      <p:grpSp>
        <p:nvGrpSpPr>
          <p:cNvPr id="7" name="object 2">
            <a:extLst>
              <a:ext uri="{FF2B5EF4-FFF2-40B4-BE49-F238E27FC236}">
                <a16:creationId xmlns:a16="http://schemas.microsoft.com/office/drawing/2014/main" id="{0FD2563D-5E9B-60D4-8A0F-B9208620EBE5}"/>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4F3FCC84-B84E-01A9-41F2-C81FF8A502D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2ABC9473-6F29-FFAD-4B22-3237E7B7D8D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27</a:t>
            </a:fld>
            <a:endParaRPr dirty="0"/>
          </a:p>
        </p:txBody>
      </p:sp>
      <p:grpSp>
        <p:nvGrpSpPr>
          <p:cNvPr id="7" name="object 2">
            <a:extLst>
              <a:ext uri="{FF2B5EF4-FFF2-40B4-BE49-F238E27FC236}">
                <a16:creationId xmlns:a16="http://schemas.microsoft.com/office/drawing/2014/main" id="{6CF8CDF2-F19E-2F2C-80D8-CF0FCE8C4663}"/>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27EB9F35-B2AC-D9F9-A7E0-6F369BD482D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F9736DBC-2533-C05C-03B8-7BF5443CCA7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28</a:t>
            </a:fld>
            <a:endParaRPr dirty="0"/>
          </a:p>
        </p:txBody>
      </p:sp>
      <p:grpSp>
        <p:nvGrpSpPr>
          <p:cNvPr id="7" name="object 2">
            <a:extLst>
              <a:ext uri="{FF2B5EF4-FFF2-40B4-BE49-F238E27FC236}">
                <a16:creationId xmlns:a16="http://schemas.microsoft.com/office/drawing/2014/main" id="{CCDD334C-AB50-3547-3DAB-7EB7CBCA6520}"/>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3DE3C31D-2B08-9DBD-D1A1-AFE981B9634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B6F91BDF-2AFA-1BF3-9D2E-2A3EA00A6DA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29</a:t>
            </a:fld>
            <a:endParaRPr dirty="0"/>
          </a:p>
        </p:txBody>
      </p:sp>
      <p:grpSp>
        <p:nvGrpSpPr>
          <p:cNvPr id="7" name="object 2">
            <a:extLst>
              <a:ext uri="{FF2B5EF4-FFF2-40B4-BE49-F238E27FC236}">
                <a16:creationId xmlns:a16="http://schemas.microsoft.com/office/drawing/2014/main" id="{B47B0986-3FED-9661-1FC7-5A08BB6DE92B}"/>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118807B2-3EE3-8906-ADE9-CB76EABCFD5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AC36AA02-A645-DDB7-56DC-B4BCC3548CDE}"/>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30" dirty="0">
                <a:uFill>
                  <a:solidFill>
                    <a:srgbClr val="7D7D7D"/>
                  </a:solidFill>
                </a:uFill>
              </a:rPr>
              <a:t>Executive</a:t>
            </a:r>
            <a:r>
              <a:rPr u="heavy" spc="-495" dirty="0">
                <a:uFill>
                  <a:solidFill>
                    <a:srgbClr val="7D7D7D"/>
                  </a:solidFill>
                </a:uFill>
              </a:rPr>
              <a:t> </a:t>
            </a:r>
            <a:r>
              <a:rPr u="heavy" spc="-370" dirty="0">
                <a:uFill>
                  <a:solidFill>
                    <a:srgbClr val="7D7D7D"/>
                  </a:solidFill>
                </a:uFill>
              </a:rPr>
              <a:t>Summary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3</a:t>
            </a:fld>
            <a:endParaRPr sz="1050">
              <a:latin typeface="Carlito"/>
              <a:cs typeface="Carlito"/>
            </a:endParaRPr>
          </a:p>
        </p:txBody>
      </p:sp>
      <p:sp>
        <p:nvSpPr>
          <p:cNvPr id="3" name="object 3"/>
          <p:cNvSpPr txBox="1"/>
          <p:nvPr/>
        </p:nvSpPr>
        <p:spPr>
          <a:xfrm>
            <a:off x="1020267" y="2220213"/>
            <a:ext cx="10164445" cy="3639185"/>
          </a:xfrm>
          <a:prstGeom prst="rect">
            <a:avLst/>
          </a:prstGeom>
        </p:spPr>
        <p:txBody>
          <a:bodyPr vert="horz" wrap="square" lIns="0" tIns="45719" rIns="0" bIns="0" rtlCol="0">
            <a:spAutoFit/>
          </a:bodyPr>
          <a:lstStyle/>
          <a:p>
            <a:pPr marL="241300" marR="142875" indent="-228600">
              <a:lnSpc>
                <a:spcPct val="90000"/>
              </a:lnSpc>
              <a:spcBef>
                <a:spcPts val="359"/>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Collected data from public SpaceX API and SpaceX Wikipedia page. Created labels  column ‘class’ which classifies successful landings. Explored data using SQL,  visualization, folium maps, and dashboards. Gathered relevant columns to be used as  features. Changed all categorical variables to binary using one hot encoding.  Standardized data and used GridSearchCV to find best parameters for machine learning  models. Visualize accuracy score of all models.</a:t>
            </a:r>
          </a:p>
          <a:p>
            <a:pPr>
              <a:lnSpc>
                <a:spcPct val="100000"/>
              </a:lnSpc>
              <a:buClr>
                <a:srgbClr val="BB562C"/>
              </a:buClr>
              <a:buFont typeface="Arial"/>
              <a:buChar char="•"/>
            </a:pPr>
            <a:endParaRPr sz="2200" dirty="0">
              <a:ln w="0"/>
              <a:effectLst>
                <a:outerShdw blurRad="38100" dist="19050" dir="2700000" algn="tl" rotWithShape="0">
                  <a:schemeClr val="dk1">
                    <a:alpha val="40000"/>
                  </a:schemeClr>
                </a:outerShdw>
              </a:effectLst>
              <a:latin typeface="Carlito"/>
              <a:cs typeface="Carlito"/>
            </a:endParaRPr>
          </a:p>
          <a:p>
            <a:pPr marL="241300" marR="5080" indent="-228600">
              <a:lnSpc>
                <a:spcPct val="90900"/>
              </a:lnSpc>
              <a:spcBef>
                <a:spcPts val="1645"/>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Four machine learning models were produced: Logistic Regression, Support Vector  Machine, Decision Tree Classifier, and K Nearest Neighbors. All produced similar results  with accuracy rate of about 83.33%. All models over predicted successful landings. More  data is needed for better model determination and accuracy.</a:t>
            </a:r>
          </a:p>
        </p:txBody>
      </p:sp>
      <p:grpSp>
        <p:nvGrpSpPr>
          <p:cNvPr id="5" name="object 2">
            <a:extLst>
              <a:ext uri="{FF2B5EF4-FFF2-40B4-BE49-F238E27FC236}">
                <a16:creationId xmlns:a16="http://schemas.microsoft.com/office/drawing/2014/main" id="{34E8673A-132B-A8C6-2DA7-48A2BEB2E48D}"/>
              </a:ext>
            </a:extLst>
          </p:cNvPr>
          <p:cNvGrpSpPr/>
          <p:nvPr/>
        </p:nvGrpSpPr>
        <p:grpSpPr>
          <a:xfrm>
            <a:off x="0" y="6333745"/>
            <a:ext cx="12192000" cy="524510"/>
            <a:chOff x="0" y="6333745"/>
            <a:chExt cx="12192000" cy="524510"/>
          </a:xfrm>
          <a:solidFill>
            <a:schemeClr val="tx2"/>
          </a:solidFill>
        </p:grpSpPr>
        <p:sp>
          <p:nvSpPr>
            <p:cNvPr id="6" name="object 3">
              <a:extLst>
                <a:ext uri="{FF2B5EF4-FFF2-40B4-BE49-F238E27FC236}">
                  <a16:creationId xmlns:a16="http://schemas.microsoft.com/office/drawing/2014/main" id="{5BC2E3A9-A45E-39C2-1F58-0177B9A12AF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7" name="object 4">
              <a:extLst>
                <a:ext uri="{FF2B5EF4-FFF2-40B4-BE49-F238E27FC236}">
                  <a16:creationId xmlns:a16="http://schemas.microsoft.com/office/drawing/2014/main" id="{7BE2BE63-1AB8-60FD-FA3D-122D003FCFA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dirty="0"/>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30</a:t>
            </a:fld>
            <a:endParaRPr dirty="0"/>
          </a:p>
        </p:txBody>
      </p:sp>
      <p:grpSp>
        <p:nvGrpSpPr>
          <p:cNvPr id="7" name="object 2">
            <a:extLst>
              <a:ext uri="{FF2B5EF4-FFF2-40B4-BE49-F238E27FC236}">
                <a16:creationId xmlns:a16="http://schemas.microsoft.com/office/drawing/2014/main" id="{4C802A0E-7CD8-E2D9-E260-4BB4C9BC2FA1}"/>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CB939BD9-B549-F5BF-6570-983669277B4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9131AB50-9B13-2E83-53D1-79F103AB174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31</a:t>
            </a:fld>
            <a:endParaRPr dirty="0"/>
          </a:p>
        </p:txBody>
      </p:sp>
      <p:grpSp>
        <p:nvGrpSpPr>
          <p:cNvPr id="7" name="object 2">
            <a:extLst>
              <a:ext uri="{FF2B5EF4-FFF2-40B4-BE49-F238E27FC236}">
                <a16:creationId xmlns:a16="http://schemas.microsoft.com/office/drawing/2014/main" id="{6775A152-269C-6474-54F8-BD4F1F356CDE}"/>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988D25CD-DB98-750A-AC14-4E5546186E7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A6EC4FA2-C4CC-5665-031A-5487CE42121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1" y="1755648"/>
            <a:ext cx="5257800" cy="427862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32</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grpSp>
        <p:nvGrpSpPr>
          <p:cNvPr id="7" name="object 2">
            <a:extLst>
              <a:ext uri="{FF2B5EF4-FFF2-40B4-BE49-F238E27FC236}">
                <a16:creationId xmlns:a16="http://schemas.microsoft.com/office/drawing/2014/main" id="{E27ED184-1887-2825-17E0-EA7E082905E9}"/>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1B634DF4-2959-C073-7BAF-205233920FF9}"/>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AA598621-1FDB-FB87-4CBF-88B5905C5E3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33</a:t>
            </a:fld>
            <a:endParaRPr dirty="0"/>
          </a:p>
        </p:txBody>
      </p:sp>
      <p:grpSp>
        <p:nvGrpSpPr>
          <p:cNvPr id="7" name="object 2">
            <a:extLst>
              <a:ext uri="{FF2B5EF4-FFF2-40B4-BE49-F238E27FC236}">
                <a16:creationId xmlns:a16="http://schemas.microsoft.com/office/drawing/2014/main" id="{A8331A0C-4BCB-A38A-672F-44525DBAE9EF}"/>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719AB893-09C6-01F2-A764-0686F2089CFA}"/>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F053B20B-B739-0615-FF44-4C850D30BD3D}"/>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34</a:t>
            </a:fld>
            <a:endParaRPr dirty="0"/>
          </a:p>
        </p:txBody>
      </p:sp>
      <p:grpSp>
        <p:nvGrpSpPr>
          <p:cNvPr id="7" name="object 2">
            <a:extLst>
              <a:ext uri="{FF2B5EF4-FFF2-40B4-BE49-F238E27FC236}">
                <a16:creationId xmlns:a16="http://schemas.microsoft.com/office/drawing/2014/main" id="{1B92CA93-614A-B4AA-50CB-B6D86C8C59BF}"/>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3A01DE02-CDE7-B90E-2B25-245182684D51}"/>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762E9E5E-FB9F-0AF0-E934-298CDFB1E7F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8347075" cy="2286635"/>
          </a:xfrm>
          <a:prstGeom prst="rect">
            <a:avLst/>
          </a:prstGeom>
        </p:spPr>
        <p:txBody>
          <a:bodyPr vert="horz" wrap="square" lIns="0" tIns="195580" rIns="0" bIns="0" rtlCol="0">
            <a:spAutoFit/>
          </a:bodyPr>
          <a:lstStyle/>
          <a:p>
            <a:pPr marL="12700" marR="5080">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35</a:t>
            </a:fld>
            <a:endParaRPr dirty="0"/>
          </a:p>
        </p:txBody>
      </p:sp>
      <p:grpSp>
        <p:nvGrpSpPr>
          <p:cNvPr id="4" name="object 2">
            <a:extLst>
              <a:ext uri="{FF2B5EF4-FFF2-40B4-BE49-F238E27FC236}">
                <a16:creationId xmlns:a16="http://schemas.microsoft.com/office/drawing/2014/main" id="{1ED18670-2489-38AB-7908-2C3CD14706FC}"/>
              </a:ext>
            </a:extLst>
          </p:cNvPr>
          <p:cNvGrpSpPr/>
          <p:nvPr/>
        </p:nvGrpSpPr>
        <p:grpSpPr>
          <a:xfrm>
            <a:off x="0" y="6333745"/>
            <a:ext cx="12192000" cy="524510"/>
            <a:chOff x="0" y="6333745"/>
            <a:chExt cx="12192000" cy="524510"/>
          </a:xfrm>
          <a:solidFill>
            <a:schemeClr val="tx2"/>
          </a:solidFill>
        </p:grpSpPr>
        <p:sp>
          <p:nvSpPr>
            <p:cNvPr id="5" name="object 3">
              <a:extLst>
                <a:ext uri="{FF2B5EF4-FFF2-40B4-BE49-F238E27FC236}">
                  <a16:creationId xmlns:a16="http://schemas.microsoft.com/office/drawing/2014/main" id="{EDD9E7E5-9FD8-482E-9E1D-3CF79EDCA10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6" name="object 4">
              <a:extLst>
                <a:ext uri="{FF2B5EF4-FFF2-40B4-BE49-F238E27FC236}">
                  <a16:creationId xmlns:a16="http://schemas.microsoft.com/office/drawing/2014/main" id="{DB5EBD76-2F6A-371F-337A-FFB5FAE1D54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36</a:t>
            </a:fld>
            <a:endParaRPr dirty="0"/>
          </a:p>
        </p:txBody>
      </p:sp>
      <p:grpSp>
        <p:nvGrpSpPr>
          <p:cNvPr id="6" name="object 2">
            <a:extLst>
              <a:ext uri="{FF2B5EF4-FFF2-40B4-BE49-F238E27FC236}">
                <a16:creationId xmlns:a16="http://schemas.microsoft.com/office/drawing/2014/main" id="{EDCDA60E-11AC-8C21-AA9D-2F0C0CF5C9D5}"/>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37201E75-0BE5-4DD1-C111-D484A815AE6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7787E9AF-A63F-E407-6B4A-06332C25C08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37</a:t>
            </a:fld>
            <a:endParaRPr dirty="0"/>
          </a:p>
        </p:txBody>
      </p:sp>
      <p:grpSp>
        <p:nvGrpSpPr>
          <p:cNvPr id="6" name="object 2">
            <a:extLst>
              <a:ext uri="{FF2B5EF4-FFF2-40B4-BE49-F238E27FC236}">
                <a16:creationId xmlns:a16="http://schemas.microsoft.com/office/drawing/2014/main" id="{B6BA68CD-2FB6-7DF8-2C5B-7104CF04A293}"/>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DAA95A9B-4CB7-461F-DECC-D2D3BD34C57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A51F0A32-BA48-7086-DB0F-D0D7090ADD6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38</a:t>
            </a:fld>
            <a:endParaRPr dirty="0"/>
          </a:p>
        </p:txBody>
      </p:sp>
      <p:grpSp>
        <p:nvGrpSpPr>
          <p:cNvPr id="9" name="object 2">
            <a:extLst>
              <a:ext uri="{FF2B5EF4-FFF2-40B4-BE49-F238E27FC236}">
                <a16:creationId xmlns:a16="http://schemas.microsoft.com/office/drawing/2014/main" id="{0BC92892-2D6E-69F5-3739-2AC6E7E8E44F}"/>
              </a:ext>
            </a:extLst>
          </p:cNvPr>
          <p:cNvGrpSpPr/>
          <p:nvPr/>
        </p:nvGrpSpPr>
        <p:grpSpPr>
          <a:xfrm>
            <a:off x="0" y="6333745"/>
            <a:ext cx="12192000" cy="524510"/>
            <a:chOff x="0" y="6333745"/>
            <a:chExt cx="12192000" cy="524510"/>
          </a:xfrm>
          <a:solidFill>
            <a:schemeClr val="tx2"/>
          </a:solidFill>
        </p:grpSpPr>
        <p:sp>
          <p:nvSpPr>
            <p:cNvPr id="10" name="object 3">
              <a:extLst>
                <a:ext uri="{FF2B5EF4-FFF2-40B4-BE49-F238E27FC236}">
                  <a16:creationId xmlns:a16="http://schemas.microsoft.com/office/drawing/2014/main" id="{0AEC059F-2F12-C933-E613-77487127935E}"/>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11" name="object 4">
              <a:extLst>
                <a:ext uri="{FF2B5EF4-FFF2-40B4-BE49-F238E27FC236}">
                  <a16:creationId xmlns:a16="http://schemas.microsoft.com/office/drawing/2014/main" id="{241872EB-1FB3-EEC2-70D4-B18E772DCBF3}"/>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908429"/>
            <a:ext cx="9321165" cy="2286635"/>
          </a:xfrm>
          <a:prstGeom prst="rect">
            <a:avLst/>
          </a:prstGeom>
        </p:spPr>
        <p:txBody>
          <a:bodyPr vert="horz" wrap="square" lIns="0" tIns="195580" rIns="0" bIns="0" rtlCol="0">
            <a:spAutoFit/>
          </a:bodyPr>
          <a:lstStyle/>
          <a:p>
            <a:pPr marL="12700" marR="5080">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39</a:t>
            </a:fld>
            <a:endParaRPr dirty="0"/>
          </a:p>
        </p:txBody>
      </p:sp>
      <p:grpSp>
        <p:nvGrpSpPr>
          <p:cNvPr id="4" name="object 2">
            <a:extLst>
              <a:ext uri="{FF2B5EF4-FFF2-40B4-BE49-F238E27FC236}">
                <a16:creationId xmlns:a16="http://schemas.microsoft.com/office/drawing/2014/main" id="{F14E64EC-E070-F3E4-9729-7675FF1F8D43}"/>
              </a:ext>
            </a:extLst>
          </p:cNvPr>
          <p:cNvGrpSpPr/>
          <p:nvPr/>
        </p:nvGrpSpPr>
        <p:grpSpPr>
          <a:xfrm>
            <a:off x="0" y="6333745"/>
            <a:ext cx="12192000" cy="524510"/>
            <a:chOff x="0" y="6333745"/>
            <a:chExt cx="12192000" cy="524510"/>
          </a:xfrm>
          <a:solidFill>
            <a:schemeClr val="tx2"/>
          </a:solidFill>
        </p:grpSpPr>
        <p:sp>
          <p:nvSpPr>
            <p:cNvPr id="5" name="object 3">
              <a:extLst>
                <a:ext uri="{FF2B5EF4-FFF2-40B4-BE49-F238E27FC236}">
                  <a16:creationId xmlns:a16="http://schemas.microsoft.com/office/drawing/2014/main" id="{C115E937-DE29-A8A6-15E4-82B20307D88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6" name="object 4">
              <a:extLst>
                <a:ext uri="{FF2B5EF4-FFF2-40B4-BE49-F238E27FC236}">
                  <a16:creationId xmlns:a16="http://schemas.microsoft.com/office/drawing/2014/main" id="{01F071C3-7F1B-C397-68F5-B00F7C64C01A}"/>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10311" y="6333490"/>
            <a:ext cx="12192000" cy="524510"/>
            <a:chOff x="0" y="6333745"/>
            <a:chExt cx="12192000" cy="524510"/>
          </a:xfrm>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solidFill>
              <a:srgbClr val="BB562C"/>
            </a:solid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rgbClr val="E28312"/>
            </a:solidFill>
          </p:spPr>
          <p:txBody>
            <a:bodyPr wrap="square" lIns="0" tIns="0" rIns="0" bIns="0" rtlCol="0"/>
            <a:lstStyle/>
            <a:p>
              <a:endParaRPr/>
            </a:p>
          </p:txBody>
        </p:sp>
      </p:grpSp>
      <p:sp>
        <p:nvSpPr>
          <p:cNvPr id="5" name="object 5"/>
          <p:cNvSpPr txBox="1">
            <a:spLocks noGrp="1"/>
          </p:cNvSpPr>
          <p:nvPr>
            <p:ph type="title"/>
          </p:nvPr>
        </p:nvSpPr>
        <p:spPr>
          <a:xfrm>
            <a:off x="444883" y="309245"/>
            <a:ext cx="3593717" cy="751488"/>
          </a:xfrm>
          <a:prstGeom prst="rect">
            <a:avLst/>
          </a:prstGeom>
        </p:spPr>
        <p:txBody>
          <a:bodyPr vert="horz" wrap="square" lIns="0" tIns="12700" rIns="0" bIns="0" rtlCol="0">
            <a:spAutoFit/>
          </a:bodyPr>
          <a:lstStyle/>
          <a:p>
            <a:pPr marL="12700">
              <a:lnSpc>
                <a:spcPct val="100000"/>
              </a:lnSpc>
              <a:spcBef>
                <a:spcPts val="100"/>
              </a:spcBef>
            </a:pPr>
            <a:r>
              <a:rPr dirty="0">
                <a:ln w="0"/>
                <a:solidFill>
                  <a:schemeClr val="accent1"/>
                </a:solidFill>
                <a:effectLst>
                  <a:outerShdw blurRad="38100" dist="25400" dir="5400000" algn="ctr" rotWithShape="0">
                    <a:srgbClr val="6E747A">
                      <a:alpha val="43000"/>
                    </a:srgbClr>
                  </a:outerShdw>
                </a:effectLst>
              </a:rPr>
              <a:t>Introduction</a:t>
            </a:r>
            <a:endParaRPr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6" name="object 6"/>
          <p:cNvSpPr txBox="1"/>
          <p:nvPr/>
        </p:nvSpPr>
        <p:spPr>
          <a:xfrm>
            <a:off x="4399279" y="456013"/>
            <a:ext cx="6793230" cy="4820550"/>
          </a:xfrm>
          <a:prstGeom prst="rect">
            <a:avLst/>
          </a:prstGeom>
        </p:spPr>
        <p:txBody>
          <a:bodyPr vert="horz" wrap="square" lIns="0" tIns="161290" rIns="0" bIns="0" rtlCol="0">
            <a:spAutoFit/>
          </a:bodyPr>
          <a:lstStyle/>
          <a:p>
            <a:pPr marL="2499995">
              <a:lnSpc>
                <a:spcPct val="100000"/>
              </a:lnSpc>
              <a:spcBef>
                <a:spcPts val="1270"/>
              </a:spcBef>
            </a:pPr>
            <a:r>
              <a:rPr sz="3000" u="sng" dirty="0">
                <a:ln w="0"/>
                <a:effectLst>
                  <a:outerShdw blurRad="38100" dist="19050" dir="2700000" algn="tl" rotWithShape="0">
                    <a:schemeClr val="dk1">
                      <a:alpha val="40000"/>
                    </a:schemeClr>
                  </a:outerShdw>
                </a:effectLst>
                <a:uFill>
                  <a:solidFill>
                    <a:srgbClr val="BB562C"/>
                  </a:solidFill>
                </a:uFill>
                <a:latin typeface="Carlito"/>
                <a:cs typeface="Carlito"/>
              </a:rPr>
              <a:t>Background</a:t>
            </a:r>
            <a:r>
              <a:rPr lang="en-US" sz="3000" u="sng" dirty="0">
                <a:ln w="0"/>
                <a:effectLst>
                  <a:outerShdw blurRad="38100" dist="19050" dir="2700000" algn="tl" rotWithShape="0">
                    <a:schemeClr val="dk1">
                      <a:alpha val="40000"/>
                    </a:schemeClr>
                  </a:outerShdw>
                </a:effectLst>
                <a:uFill>
                  <a:solidFill>
                    <a:srgbClr val="BB562C"/>
                  </a:solidFill>
                </a:uFill>
                <a:latin typeface="Carlito"/>
                <a:cs typeface="Carlito"/>
              </a:rPr>
              <a:t> </a:t>
            </a:r>
            <a:r>
              <a:rPr sz="3000" u="sng" dirty="0">
                <a:ln w="0"/>
                <a:effectLst>
                  <a:outerShdw blurRad="38100" dist="19050" dir="2700000" algn="tl" rotWithShape="0">
                    <a:schemeClr val="dk1">
                      <a:alpha val="40000"/>
                    </a:schemeClr>
                  </a:outerShdw>
                </a:effectLst>
                <a:uFill>
                  <a:solidFill>
                    <a:srgbClr val="BB562C"/>
                  </a:solidFill>
                </a:uFill>
                <a:latin typeface="Carlito"/>
                <a:cs typeface="Carlito"/>
              </a:rPr>
              <a:t>:</a:t>
            </a:r>
            <a:endParaRPr sz="3000" u="sng" dirty="0">
              <a:ln w="0"/>
              <a:effectLst>
                <a:outerShdw blurRad="38100" dist="19050" dir="2700000" algn="tl" rotWithShape="0">
                  <a:schemeClr val="dk1">
                    <a:alpha val="40000"/>
                  </a:schemeClr>
                </a:outerShdw>
              </a:effectLst>
              <a:latin typeface="Carlito"/>
              <a:cs typeface="Carlito"/>
            </a:endParaRPr>
          </a:p>
          <a:p>
            <a:pPr marL="253365" indent="-229235">
              <a:lnSpc>
                <a:spcPct val="100000"/>
              </a:lnSpc>
              <a:spcBef>
                <a:spcPts val="850"/>
              </a:spcBef>
              <a:buFont typeface="Arial"/>
              <a:buChar char="•"/>
              <a:tabLst>
                <a:tab pos="253365" algn="l"/>
                <a:tab pos="254000" algn="l"/>
              </a:tabLst>
            </a:pPr>
            <a:r>
              <a:rPr sz="2200" dirty="0">
                <a:ln w="0"/>
                <a:effectLst>
                  <a:outerShdw blurRad="38100" dist="19050" dir="2700000" algn="tl" rotWithShape="0">
                    <a:schemeClr val="dk1">
                      <a:alpha val="40000"/>
                    </a:schemeClr>
                  </a:outerShdw>
                </a:effectLst>
                <a:latin typeface="Carlito"/>
                <a:cs typeface="Carlito"/>
              </a:rPr>
              <a:t>Commercial Space Age is Here</a:t>
            </a:r>
          </a:p>
          <a:p>
            <a:pPr marL="253365" indent="-229235">
              <a:lnSpc>
                <a:spcPct val="100000"/>
              </a:lnSpc>
              <a:spcBef>
                <a:spcPts val="705"/>
              </a:spcBef>
              <a:buFont typeface="Arial"/>
              <a:buChar char="•"/>
              <a:tabLst>
                <a:tab pos="253365" algn="l"/>
                <a:tab pos="254000" algn="l"/>
              </a:tabLst>
            </a:pPr>
            <a:r>
              <a:rPr sz="2200" dirty="0">
                <a:ln w="0"/>
                <a:effectLst>
                  <a:outerShdw blurRad="38100" dist="19050" dir="2700000" algn="tl" rotWithShape="0">
                    <a:schemeClr val="dk1">
                      <a:alpha val="40000"/>
                    </a:schemeClr>
                  </a:outerShdw>
                </a:effectLst>
                <a:latin typeface="Carlito"/>
                <a:cs typeface="Carlito"/>
              </a:rPr>
              <a:t>Space X has best pricing ($62 million vs. $165 million USD)</a:t>
            </a:r>
          </a:p>
          <a:p>
            <a:pPr marL="253365" indent="-229235">
              <a:lnSpc>
                <a:spcPct val="100000"/>
              </a:lnSpc>
              <a:spcBef>
                <a:spcPts val="695"/>
              </a:spcBef>
              <a:buFont typeface="Arial"/>
              <a:buChar char="•"/>
              <a:tabLst>
                <a:tab pos="253365" algn="l"/>
                <a:tab pos="254000" algn="l"/>
              </a:tabLst>
            </a:pPr>
            <a:r>
              <a:rPr sz="2200" dirty="0">
                <a:ln w="0"/>
                <a:effectLst>
                  <a:outerShdw blurRad="38100" dist="19050" dir="2700000" algn="tl" rotWithShape="0">
                    <a:schemeClr val="dk1">
                      <a:alpha val="40000"/>
                    </a:schemeClr>
                  </a:outerShdw>
                </a:effectLst>
                <a:latin typeface="Carlito"/>
                <a:cs typeface="Carlito"/>
              </a:rPr>
              <a:t>Largely due to ability to recover part of rocket (Stage 1)</a:t>
            </a:r>
          </a:p>
          <a:p>
            <a:pPr marL="253365" indent="-229235">
              <a:lnSpc>
                <a:spcPct val="100000"/>
              </a:lnSpc>
              <a:spcBef>
                <a:spcPts val="700"/>
              </a:spcBef>
              <a:buFont typeface="Arial"/>
              <a:buChar char="•"/>
              <a:tabLst>
                <a:tab pos="253365" algn="l"/>
                <a:tab pos="254000" algn="l"/>
              </a:tabLst>
            </a:pPr>
            <a:r>
              <a:rPr sz="2200" dirty="0">
                <a:ln w="0"/>
                <a:effectLst>
                  <a:outerShdw blurRad="38100" dist="19050" dir="2700000" algn="tl" rotWithShape="0">
                    <a:schemeClr val="dk1">
                      <a:alpha val="40000"/>
                    </a:schemeClr>
                  </a:outerShdw>
                </a:effectLst>
                <a:latin typeface="Carlito"/>
                <a:cs typeface="Carlito"/>
              </a:rPr>
              <a:t>Space Y wants to compete with Space X</a:t>
            </a:r>
          </a:p>
          <a:p>
            <a:pPr>
              <a:lnSpc>
                <a:spcPct val="100000"/>
              </a:lnSpc>
              <a:buClr>
                <a:srgbClr val="BB562C"/>
              </a:buClr>
              <a:buFont typeface="Arial"/>
              <a:buChar char="•"/>
            </a:pPr>
            <a:endParaRPr sz="2500" dirty="0">
              <a:ln w="0"/>
              <a:effectLst>
                <a:outerShdw blurRad="38100" dist="19050" dir="2700000" algn="tl" rotWithShape="0">
                  <a:schemeClr val="dk1">
                    <a:alpha val="40000"/>
                  </a:schemeClr>
                </a:outerShdw>
              </a:effectLst>
              <a:latin typeface="Carlito"/>
              <a:cs typeface="Carlito"/>
            </a:endParaRPr>
          </a:p>
          <a:p>
            <a:pPr>
              <a:lnSpc>
                <a:spcPct val="100000"/>
              </a:lnSpc>
              <a:spcBef>
                <a:spcPts val="15"/>
              </a:spcBef>
              <a:buClr>
                <a:srgbClr val="BB562C"/>
              </a:buClr>
              <a:buFont typeface="Arial"/>
              <a:buChar char="•"/>
            </a:pPr>
            <a:endParaRPr sz="3350" dirty="0">
              <a:ln w="0"/>
              <a:effectLst>
                <a:outerShdw blurRad="38100" dist="19050" dir="2700000" algn="tl" rotWithShape="0">
                  <a:schemeClr val="dk1">
                    <a:alpha val="40000"/>
                  </a:schemeClr>
                </a:outerShdw>
              </a:effectLst>
              <a:latin typeface="Carlito"/>
              <a:cs typeface="Carlito"/>
            </a:endParaRPr>
          </a:p>
          <a:p>
            <a:pPr marL="144780" algn="ctr">
              <a:lnSpc>
                <a:spcPct val="100000"/>
              </a:lnSpc>
            </a:pPr>
            <a:r>
              <a:rPr sz="3000" u="heavy" dirty="0">
                <a:ln w="0"/>
                <a:effectLst>
                  <a:outerShdw blurRad="38100" dist="19050" dir="2700000" algn="tl" rotWithShape="0">
                    <a:schemeClr val="dk1">
                      <a:alpha val="40000"/>
                    </a:schemeClr>
                  </a:outerShdw>
                </a:effectLst>
                <a:uFill>
                  <a:solidFill>
                    <a:srgbClr val="BB562C"/>
                  </a:solidFill>
                </a:uFill>
                <a:latin typeface="Carlito"/>
                <a:cs typeface="Carlito"/>
              </a:rPr>
              <a:t>Problem</a:t>
            </a:r>
            <a:r>
              <a:rPr lang="en-US" sz="3000" u="heavy" dirty="0">
                <a:ln w="0"/>
                <a:effectLst>
                  <a:outerShdw blurRad="38100" dist="19050" dir="2700000" algn="tl" rotWithShape="0">
                    <a:schemeClr val="dk1">
                      <a:alpha val="40000"/>
                    </a:schemeClr>
                  </a:outerShdw>
                </a:effectLst>
                <a:uFill>
                  <a:solidFill>
                    <a:srgbClr val="BB562C"/>
                  </a:solidFill>
                </a:uFill>
                <a:latin typeface="Carlito"/>
                <a:cs typeface="Carlito"/>
              </a:rPr>
              <a:t> </a:t>
            </a:r>
            <a:r>
              <a:rPr sz="3000" u="heavy" dirty="0">
                <a:ln w="0"/>
                <a:effectLst>
                  <a:outerShdw blurRad="38100" dist="19050" dir="2700000" algn="tl" rotWithShape="0">
                    <a:schemeClr val="dk1">
                      <a:alpha val="40000"/>
                    </a:schemeClr>
                  </a:outerShdw>
                </a:effectLst>
                <a:uFill>
                  <a:solidFill>
                    <a:srgbClr val="BB562C"/>
                  </a:solidFill>
                </a:uFill>
                <a:latin typeface="Carlito"/>
                <a:cs typeface="Carlito"/>
              </a:rPr>
              <a:t>:</a:t>
            </a:r>
            <a:endParaRPr sz="3000" dirty="0">
              <a:ln w="0"/>
              <a:effectLst>
                <a:outerShdw blurRad="38100" dist="19050" dir="2700000" algn="tl" rotWithShape="0">
                  <a:schemeClr val="dk1">
                    <a:alpha val="40000"/>
                  </a:schemeClr>
                </a:outerShdw>
              </a:effectLst>
              <a:latin typeface="Carlito"/>
              <a:cs typeface="Carlito"/>
            </a:endParaRPr>
          </a:p>
          <a:p>
            <a:pPr marL="240665" marR="591185" indent="-240665">
              <a:lnSpc>
                <a:spcPts val="2510"/>
              </a:lnSpc>
              <a:spcBef>
                <a:spcPts val="900"/>
              </a:spcBef>
              <a:buFont typeface="Arial"/>
              <a:buChar char="•"/>
              <a:tabLst>
                <a:tab pos="240665" algn="l"/>
                <a:tab pos="241300" algn="l"/>
              </a:tabLst>
            </a:pPr>
            <a:r>
              <a:rPr sz="2200" dirty="0">
                <a:ln w="0"/>
                <a:effectLst>
                  <a:outerShdw blurRad="38100" dist="19050" dir="2700000" algn="tl" rotWithShape="0">
                    <a:schemeClr val="dk1">
                      <a:alpha val="40000"/>
                    </a:schemeClr>
                  </a:outerShdw>
                </a:effectLst>
                <a:latin typeface="Carlito"/>
                <a:cs typeface="Carlito"/>
              </a:rPr>
              <a:t>Space Y tasks us to train a machine learning model to  predict successful Stage 1 recovery</a:t>
            </a:r>
          </a:p>
        </p:txBody>
      </p:sp>
      <p:sp>
        <p:nvSpPr>
          <p:cNvPr id="7" name="object 7"/>
          <p:cNvSpPr/>
          <p:nvPr/>
        </p:nvSpPr>
        <p:spPr>
          <a:xfrm>
            <a:off x="210311" y="1178052"/>
            <a:ext cx="4043171" cy="404469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1636267" y="5198109"/>
            <a:ext cx="2542540"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Carlito"/>
                <a:cs typeface="Carlito"/>
              </a:rPr>
              <a:t>SpaceX </a:t>
            </a:r>
            <a:r>
              <a:rPr sz="1400" spc="-20" dirty="0">
                <a:latin typeface="Carlito"/>
                <a:cs typeface="Carlito"/>
              </a:rPr>
              <a:t>Falcon </a:t>
            </a:r>
            <a:r>
              <a:rPr sz="1400" dirty="0">
                <a:latin typeface="Carlito"/>
                <a:cs typeface="Carlito"/>
              </a:rPr>
              <a:t>9 </a:t>
            </a:r>
            <a:r>
              <a:rPr sz="1400" spc="-25" dirty="0">
                <a:latin typeface="Carlito"/>
                <a:cs typeface="Carlito"/>
              </a:rPr>
              <a:t>Rocket </a:t>
            </a:r>
            <a:r>
              <a:rPr sz="1400" dirty="0">
                <a:latin typeface="Carlito"/>
                <a:cs typeface="Carlito"/>
              </a:rPr>
              <a:t>– </a:t>
            </a:r>
            <a:r>
              <a:rPr sz="1400" spc="-5" dirty="0">
                <a:latin typeface="Carlito"/>
                <a:cs typeface="Carlito"/>
              </a:rPr>
              <a:t>The</a:t>
            </a:r>
            <a:r>
              <a:rPr sz="1400" spc="-185" dirty="0">
                <a:latin typeface="Carlito"/>
                <a:cs typeface="Carlito"/>
              </a:rPr>
              <a:t> </a:t>
            </a:r>
            <a:r>
              <a:rPr sz="1400" spc="-45" dirty="0">
                <a:latin typeface="Carlito"/>
                <a:cs typeface="Carlito"/>
              </a:rPr>
              <a:t>Verge</a:t>
            </a:r>
            <a:endParaRPr sz="1400">
              <a:latin typeface="Carlito"/>
              <a:cs typeface="Carlito"/>
            </a:endParaRPr>
          </a:p>
        </p:txBody>
      </p:sp>
      <p:sp>
        <p:nvSpPr>
          <p:cNvPr id="9" name="object 9"/>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4</a:t>
            </a:fld>
            <a:endParaRPr sz="1050">
              <a:latin typeface="Carlito"/>
              <a:cs typeface="Carlito"/>
            </a:endParaRPr>
          </a:p>
        </p:txBody>
      </p:sp>
      <p:grpSp>
        <p:nvGrpSpPr>
          <p:cNvPr id="10" name="object 2">
            <a:extLst>
              <a:ext uri="{FF2B5EF4-FFF2-40B4-BE49-F238E27FC236}">
                <a16:creationId xmlns:a16="http://schemas.microsoft.com/office/drawing/2014/main" id="{78B32F1C-6C75-C94B-0641-B1F68F4AA86D}"/>
              </a:ext>
            </a:extLst>
          </p:cNvPr>
          <p:cNvGrpSpPr/>
          <p:nvPr/>
        </p:nvGrpSpPr>
        <p:grpSpPr>
          <a:xfrm>
            <a:off x="0" y="6333745"/>
            <a:ext cx="12192000" cy="524510"/>
            <a:chOff x="0" y="6333745"/>
            <a:chExt cx="12192000" cy="524510"/>
          </a:xfrm>
          <a:solidFill>
            <a:schemeClr val="tx2"/>
          </a:solidFill>
        </p:grpSpPr>
        <p:sp>
          <p:nvSpPr>
            <p:cNvPr id="11" name="object 3">
              <a:extLst>
                <a:ext uri="{FF2B5EF4-FFF2-40B4-BE49-F238E27FC236}">
                  <a16:creationId xmlns:a16="http://schemas.microsoft.com/office/drawing/2014/main" id="{BD2DFBD1-932A-BE91-0CB1-1E6A825BFFC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12" name="object 4">
              <a:extLst>
                <a:ext uri="{FF2B5EF4-FFF2-40B4-BE49-F238E27FC236}">
                  <a16:creationId xmlns:a16="http://schemas.microsoft.com/office/drawing/2014/main" id="{F56B088A-28B9-CEAA-5503-558B724D0EF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dirty="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40</a:t>
            </a:fld>
            <a:endParaRPr dirty="0"/>
          </a:p>
        </p:txBody>
      </p:sp>
      <p:grpSp>
        <p:nvGrpSpPr>
          <p:cNvPr id="7" name="object 2">
            <a:extLst>
              <a:ext uri="{FF2B5EF4-FFF2-40B4-BE49-F238E27FC236}">
                <a16:creationId xmlns:a16="http://schemas.microsoft.com/office/drawing/2014/main" id="{D3BBFE90-DA8A-1F47-0610-66D686D41E2C}"/>
              </a:ext>
            </a:extLst>
          </p:cNvPr>
          <p:cNvGrpSpPr/>
          <p:nvPr/>
        </p:nvGrpSpPr>
        <p:grpSpPr>
          <a:xfrm>
            <a:off x="0" y="6333745"/>
            <a:ext cx="12192000" cy="524510"/>
            <a:chOff x="0" y="6333745"/>
            <a:chExt cx="12192000" cy="524510"/>
          </a:xfrm>
          <a:solidFill>
            <a:schemeClr val="tx2"/>
          </a:solidFill>
        </p:grpSpPr>
        <p:sp>
          <p:nvSpPr>
            <p:cNvPr id="8" name="object 3">
              <a:extLst>
                <a:ext uri="{FF2B5EF4-FFF2-40B4-BE49-F238E27FC236}">
                  <a16:creationId xmlns:a16="http://schemas.microsoft.com/office/drawing/2014/main" id="{CD4D66C9-C001-BAD1-A750-2333D521D1F8}"/>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9" name="object 4">
              <a:extLst>
                <a:ext uri="{FF2B5EF4-FFF2-40B4-BE49-F238E27FC236}">
                  <a16:creationId xmlns:a16="http://schemas.microsoft.com/office/drawing/2014/main" id="{3DB04F79-8E9F-CAC1-A5C6-E5D97100798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grpSp>
        <p:nvGrpSpPr>
          <p:cNvPr id="10" name="object 2">
            <a:extLst>
              <a:ext uri="{FF2B5EF4-FFF2-40B4-BE49-F238E27FC236}">
                <a16:creationId xmlns:a16="http://schemas.microsoft.com/office/drawing/2014/main" id="{9B143F0F-498D-4DDF-915E-E184C948877E}"/>
              </a:ext>
            </a:extLst>
          </p:cNvPr>
          <p:cNvGrpSpPr/>
          <p:nvPr/>
        </p:nvGrpSpPr>
        <p:grpSpPr>
          <a:xfrm>
            <a:off x="152400" y="6486145"/>
            <a:ext cx="12192000" cy="524510"/>
            <a:chOff x="0" y="6333745"/>
            <a:chExt cx="12192000" cy="524510"/>
          </a:xfrm>
          <a:solidFill>
            <a:schemeClr val="tx2"/>
          </a:solidFill>
        </p:grpSpPr>
        <p:sp>
          <p:nvSpPr>
            <p:cNvPr id="11" name="object 3">
              <a:extLst>
                <a:ext uri="{FF2B5EF4-FFF2-40B4-BE49-F238E27FC236}">
                  <a16:creationId xmlns:a16="http://schemas.microsoft.com/office/drawing/2014/main" id="{E1FEF548-7855-F822-E981-BED3E2E9D7D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12" name="object 4">
              <a:extLst>
                <a:ext uri="{FF2B5EF4-FFF2-40B4-BE49-F238E27FC236}">
                  <a16:creationId xmlns:a16="http://schemas.microsoft.com/office/drawing/2014/main" id="{064BA9D8-2D50-5D5A-B19D-2FE647D14134}"/>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grp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41</a:t>
            </a:fld>
            <a:endParaRPr dirty="0"/>
          </a:p>
        </p:txBody>
      </p:sp>
      <p:grpSp>
        <p:nvGrpSpPr>
          <p:cNvPr id="8" name="object 2">
            <a:extLst>
              <a:ext uri="{FF2B5EF4-FFF2-40B4-BE49-F238E27FC236}">
                <a16:creationId xmlns:a16="http://schemas.microsoft.com/office/drawing/2014/main" id="{C7FF6DAD-8683-BB57-534B-935E4ADA9C8C}"/>
              </a:ext>
            </a:extLst>
          </p:cNvPr>
          <p:cNvGrpSpPr/>
          <p:nvPr/>
        </p:nvGrpSpPr>
        <p:grpSpPr>
          <a:xfrm>
            <a:off x="0" y="6333745"/>
            <a:ext cx="12192000" cy="524510"/>
            <a:chOff x="0" y="6333745"/>
            <a:chExt cx="12192000" cy="524510"/>
          </a:xfrm>
          <a:solidFill>
            <a:schemeClr val="tx2"/>
          </a:solidFill>
        </p:grpSpPr>
        <p:sp>
          <p:nvSpPr>
            <p:cNvPr id="9" name="object 3">
              <a:extLst>
                <a:ext uri="{FF2B5EF4-FFF2-40B4-BE49-F238E27FC236}">
                  <a16:creationId xmlns:a16="http://schemas.microsoft.com/office/drawing/2014/main" id="{69B47169-BC50-7051-A042-8394394DE397}"/>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10" name="object 4">
              <a:extLst>
                <a:ext uri="{FF2B5EF4-FFF2-40B4-BE49-F238E27FC236}">
                  <a16:creationId xmlns:a16="http://schemas.microsoft.com/office/drawing/2014/main" id="{4A2D0C44-9E50-0D7B-CAE3-84B82E72DDB2}"/>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42</a:t>
            </a:fld>
            <a:endParaRPr dirty="0"/>
          </a:p>
        </p:txBody>
      </p:sp>
      <p:grpSp>
        <p:nvGrpSpPr>
          <p:cNvPr id="6" name="object 2">
            <a:extLst>
              <a:ext uri="{FF2B5EF4-FFF2-40B4-BE49-F238E27FC236}">
                <a16:creationId xmlns:a16="http://schemas.microsoft.com/office/drawing/2014/main" id="{55112619-2A7B-BBA2-776F-9D0C5A73AF88}"/>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812331B4-7D4D-8FAE-8254-0F6B11E8F7DD}"/>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E3FDD6BA-0583-B849-7817-F4F6940068F5}"/>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33745"/>
            <a:ext cx="12192000" cy="524510"/>
            <a:chOff x="0" y="6333745"/>
            <a:chExt cx="12192000" cy="524510"/>
          </a:xfrm>
          <a:solidFill>
            <a:schemeClr val="tx2"/>
          </a:solidFill>
        </p:grpSpPr>
        <p:sp>
          <p:nvSpPr>
            <p:cNvPr id="3" name="object 3"/>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4" name="object 4"/>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p:nvPr/>
        </p:nvSpPr>
        <p:spPr>
          <a:xfrm>
            <a:off x="1207008" y="4343400"/>
            <a:ext cx="9875520" cy="0"/>
          </a:xfrm>
          <a:custGeom>
            <a:avLst/>
            <a:gdLst/>
            <a:ahLst/>
            <a:cxnLst/>
            <a:rect l="l" t="t" r="r" b="b"/>
            <a:pathLst>
              <a:path w="9875520">
                <a:moveTo>
                  <a:pt x="0" y="0"/>
                </a:moveTo>
                <a:lnTo>
                  <a:pt x="9875520" y="0"/>
                </a:lnTo>
              </a:path>
            </a:pathLst>
          </a:custGeom>
          <a:ln w="6096">
            <a:solidFill>
              <a:srgbClr val="7D7D7D"/>
            </a:solidFill>
          </a:ln>
        </p:spPr>
        <p:txBody>
          <a:bodyPr wrap="square" lIns="0" tIns="0" rIns="0" bIns="0" rtlCol="0"/>
          <a:lstStyle/>
          <a:p>
            <a:endParaRPr/>
          </a:p>
        </p:txBody>
      </p:sp>
      <p:sp>
        <p:nvSpPr>
          <p:cNvPr id="6" name="object 6"/>
          <p:cNvSpPr txBox="1">
            <a:spLocks noGrp="1"/>
          </p:cNvSpPr>
          <p:nvPr>
            <p:ph type="body" idx="1"/>
          </p:nvPr>
        </p:nvSpPr>
        <p:spPr>
          <a:prstGeom prst="rect">
            <a:avLst/>
          </a:prstGeom>
        </p:spPr>
        <p:txBody>
          <a:bodyPr vert="horz" wrap="square" lIns="0" tIns="481523" rIns="0" bIns="0" rtlCol="0">
            <a:spAutoFit/>
          </a:bodyPr>
          <a:lstStyle/>
          <a:p>
            <a:pPr marL="16510" marR="5080">
              <a:lnSpc>
                <a:spcPts val="8200"/>
              </a:lnSpc>
              <a:spcBef>
                <a:spcPts val="1540"/>
              </a:spcBef>
            </a:pPr>
            <a:r>
              <a:rPr spc="-385" dirty="0"/>
              <a:t>Predictive</a:t>
            </a:r>
            <a:r>
              <a:rPr spc="-750" dirty="0"/>
              <a:t> </a:t>
            </a:r>
            <a:r>
              <a:rPr spc="-570" dirty="0"/>
              <a:t>Analysis  </a:t>
            </a:r>
            <a:r>
              <a:rPr spc="-425" dirty="0"/>
              <a:t>(Classification)</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43</a:t>
            </a:fld>
            <a:endParaRPr dirty="0"/>
          </a:p>
        </p:txBody>
      </p:sp>
      <p:sp>
        <p:nvSpPr>
          <p:cNvPr id="7" name="object 7"/>
          <p:cNvSpPr txBox="1"/>
          <p:nvPr/>
        </p:nvSpPr>
        <p:spPr>
          <a:xfrm>
            <a:off x="1176019" y="4417517"/>
            <a:ext cx="9558020" cy="722630"/>
          </a:xfrm>
          <a:prstGeom prst="rect">
            <a:avLst/>
          </a:prstGeom>
        </p:spPr>
        <p:txBody>
          <a:bodyPr vert="horz" wrap="square" lIns="0" tIns="12700" rIns="0" bIns="0" rtlCol="0">
            <a:spAutoFit/>
          </a:bodyPr>
          <a:lstStyle/>
          <a:p>
            <a:pPr marL="12700">
              <a:lnSpc>
                <a:spcPts val="2745"/>
              </a:lnSpc>
              <a:spcBef>
                <a:spcPts val="100"/>
              </a:spcBef>
              <a:tabLst>
                <a:tab pos="3461385" algn="l"/>
                <a:tab pos="4001135" algn="l"/>
                <a:tab pos="5398770" algn="l"/>
                <a:tab pos="7389495" algn="l"/>
                <a:tab pos="8218170" algn="l"/>
              </a:tabLst>
            </a:pPr>
            <a:r>
              <a:rPr sz="2400" spc="-130" dirty="0">
                <a:solidFill>
                  <a:srgbClr val="616E52"/>
                </a:solidFill>
                <a:latin typeface="Arial"/>
                <a:cs typeface="Arial"/>
              </a:rPr>
              <a:t>GRIDSEARCHCV(CV=10)	</a:t>
            </a:r>
            <a:r>
              <a:rPr sz="2400" spc="-200" dirty="0">
                <a:solidFill>
                  <a:srgbClr val="616E52"/>
                </a:solidFill>
                <a:latin typeface="Arial"/>
                <a:cs typeface="Arial"/>
              </a:rPr>
              <a:t>ON	</a:t>
            </a:r>
            <a:r>
              <a:rPr sz="2400" spc="-160" dirty="0">
                <a:solidFill>
                  <a:srgbClr val="616E52"/>
                </a:solidFill>
                <a:latin typeface="Arial"/>
                <a:cs typeface="Arial"/>
              </a:rPr>
              <a:t>LOGISTIC	</a:t>
            </a:r>
            <a:r>
              <a:rPr sz="2400" spc="-190" dirty="0">
                <a:solidFill>
                  <a:srgbClr val="616E52"/>
                </a:solidFill>
                <a:latin typeface="Arial"/>
                <a:cs typeface="Arial"/>
              </a:rPr>
              <a:t>REGRESSION,	</a:t>
            </a:r>
            <a:r>
              <a:rPr sz="2400" spc="-95" dirty="0">
                <a:solidFill>
                  <a:srgbClr val="616E52"/>
                </a:solidFill>
                <a:latin typeface="Arial"/>
                <a:cs typeface="Arial"/>
              </a:rPr>
              <a:t>SVM,	</a:t>
            </a:r>
            <a:r>
              <a:rPr sz="2400" spc="-150" dirty="0">
                <a:solidFill>
                  <a:srgbClr val="616E52"/>
                </a:solidFill>
                <a:latin typeface="Arial"/>
                <a:cs typeface="Arial"/>
              </a:rPr>
              <a:t>DECISION</a:t>
            </a:r>
            <a:endParaRPr sz="2400">
              <a:latin typeface="Arial"/>
              <a:cs typeface="Arial"/>
            </a:endParaRPr>
          </a:p>
          <a:p>
            <a:pPr marL="12700">
              <a:lnSpc>
                <a:spcPts val="2745"/>
              </a:lnSpc>
              <a:tabLst>
                <a:tab pos="911225" algn="l"/>
                <a:tab pos="1632585" algn="l"/>
              </a:tabLst>
            </a:pPr>
            <a:r>
              <a:rPr sz="2400" spc="-220" dirty="0">
                <a:solidFill>
                  <a:srgbClr val="616E52"/>
                </a:solidFill>
                <a:latin typeface="Arial"/>
                <a:cs typeface="Arial"/>
              </a:rPr>
              <a:t>TREE,	</a:t>
            </a:r>
            <a:r>
              <a:rPr sz="2400" spc="-155" dirty="0">
                <a:solidFill>
                  <a:srgbClr val="616E52"/>
                </a:solidFill>
                <a:latin typeface="Arial"/>
                <a:cs typeface="Arial"/>
              </a:rPr>
              <a:t>AND	</a:t>
            </a:r>
            <a:r>
              <a:rPr sz="2400" spc="-180" dirty="0">
                <a:solidFill>
                  <a:srgbClr val="616E52"/>
                </a:solidFill>
                <a:latin typeface="Arial"/>
                <a:cs typeface="Arial"/>
              </a:rPr>
              <a:t>KNN</a:t>
            </a:r>
            <a:endParaRPr sz="24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solidFill>
                  <a:srgbClr val="BB562C"/>
                </a:solidFill>
              </a:rPr>
              <a:t>Classification</a:t>
            </a:r>
            <a:r>
              <a:rPr sz="3600" spc="-340" dirty="0">
                <a:solidFill>
                  <a:srgbClr val="BB562C"/>
                </a:solidFill>
              </a:rPr>
              <a:t> </a:t>
            </a:r>
            <a:r>
              <a:rPr sz="3600" spc="-280" dirty="0">
                <a:solidFill>
                  <a:srgbClr val="BB562C"/>
                </a:solidFill>
              </a:rPr>
              <a:t>Accuracy</a:t>
            </a:r>
            <a:endParaRPr sz="3600"/>
          </a:p>
        </p:txBody>
      </p:sp>
      <p:sp>
        <p:nvSpPr>
          <p:cNvPr id="6" name="object 6"/>
          <p:cNvSpPr txBox="1"/>
          <p:nvPr/>
        </p:nvSpPr>
        <p:spPr>
          <a:xfrm>
            <a:off x="1176019" y="5000396"/>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dirty="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dirty="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44</a:t>
            </a:fld>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2"/>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solidFill>
                  <a:srgbClr val="BB562C"/>
                </a:solidFill>
              </a:rPr>
              <a:t>Confusion</a:t>
            </a:r>
            <a:r>
              <a:rPr sz="3600" spc="-330" dirty="0">
                <a:solidFill>
                  <a:srgbClr val="BB562C"/>
                </a:solidFill>
              </a:rPr>
              <a:t> </a:t>
            </a:r>
            <a:r>
              <a:rPr sz="3600" spc="-114" dirty="0">
                <a:solidFill>
                  <a:srgbClr val="BB562C"/>
                </a:solidFill>
              </a:rPr>
              <a:t>Matrix</a:t>
            </a:r>
            <a:endParaRPr sz="3600"/>
          </a:p>
        </p:txBody>
      </p:sp>
      <p:sp>
        <p:nvSpPr>
          <p:cNvPr id="6" name="object 6"/>
          <p:cNvSpPr txBox="1"/>
          <p:nvPr/>
        </p:nvSpPr>
        <p:spPr>
          <a:xfrm>
            <a:off x="1049223" y="5054879"/>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45</a:t>
            </a:fld>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46</a:t>
            </a:fld>
            <a:endParaRPr dirty="0"/>
          </a:p>
        </p:txBody>
      </p:sp>
      <p:sp>
        <p:nvSpPr>
          <p:cNvPr id="4" name="object 4"/>
          <p:cNvSpPr txBox="1"/>
          <p:nvPr/>
        </p:nvSpPr>
        <p:spPr>
          <a:xfrm>
            <a:off x="1184249" y="1746715"/>
            <a:ext cx="9956800" cy="3692525"/>
          </a:xfrm>
          <a:prstGeom prst="rect">
            <a:avLst/>
          </a:prstGeom>
        </p:spPr>
        <p:txBody>
          <a:bodyPr vert="horz" wrap="square" lIns="0" tIns="62230" rIns="0" bIns="0" rtlCol="0">
            <a:spAutoFit/>
          </a:bodyPr>
          <a:lstStyle/>
          <a:p>
            <a:pPr marL="195580" indent="-183515">
              <a:lnSpc>
                <a:spcPct val="100000"/>
              </a:lnSpc>
              <a:spcBef>
                <a:spcPts val="490"/>
              </a:spcBef>
              <a:buClr>
                <a:srgbClr val="E28312"/>
              </a:buClr>
              <a:buChar char="◦"/>
              <a:tabLst>
                <a:tab pos="196215" algn="l"/>
              </a:tabLst>
            </a:pPr>
            <a:r>
              <a:rPr sz="2000" dirty="0">
                <a:solidFill>
                  <a:srgbClr val="404040"/>
                </a:solidFill>
                <a:latin typeface="Carlito"/>
                <a:cs typeface="Carlito"/>
              </a:rPr>
              <a:t>Our </a:t>
            </a:r>
            <a:r>
              <a:rPr sz="2000" spc="-5" dirty="0">
                <a:solidFill>
                  <a:srgbClr val="404040"/>
                </a:solidFill>
                <a:latin typeface="Carlito"/>
                <a:cs typeface="Carlito"/>
              </a:rPr>
              <a:t>task: </a:t>
            </a:r>
            <a:r>
              <a:rPr sz="2000" spc="-20" dirty="0">
                <a:solidFill>
                  <a:srgbClr val="404040"/>
                </a:solidFill>
                <a:latin typeface="Carlito"/>
                <a:cs typeface="Carlito"/>
              </a:rPr>
              <a:t>to develop </a:t>
            </a:r>
            <a:r>
              <a:rPr sz="2000" dirty="0">
                <a:solidFill>
                  <a:srgbClr val="404040"/>
                </a:solidFill>
                <a:latin typeface="Carlito"/>
                <a:cs typeface="Carlito"/>
              </a:rPr>
              <a:t>a machine learning model </a:t>
            </a:r>
            <a:r>
              <a:rPr sz="2000" spc="-25" dirty="0">
                <a:solidFill>
                  <a:srgbClr val="404040"/>
                </a:solidFill>
                <a:latin typeface="Carlito"/>
                <a:cs typeface="Carlito"/>
              </a:rPr>
              <a:t>for </a:t>
            </a:r>
            <a:r>
              <a:rPr sz="2000" dirty="0">
                <a:solidFill>
                  <a:srgbClr val="404040"/>
                </a:solidFill>
                <a:latin typeface="Carlito"/>
                <a:cs typeface="Carlito"/>
              </a:rPr>
              <a:t>Space Y who </a:t>
            </a:r>
            <a:r>
              <a:rPr sz="2000" spc="-20" dirty="0">
                <a:solidFill>
                  <a:srgbClr val="404040"/>
                </a:solidFill>
                <a:latin typeface="Carlito"/>
                <a:cs typeface="Carlito"/>
              </a:rPr>
              <a:t>wants to </a:t>
            </a:r>
            <a:r>
              <a:rPr sz="2000" spc="-5" dirty="0">
                <a:solidFill>
                  <a:srgbClr val="404040"/>
                </a:solidFill>
                <a:latin typeface="Carlito"/>
                <a:cs typeface="Carlito"/>
              </a:rPr>
              <a:t>bid </a:t>
            </a:r>
            <a:r>
              <a:rPr sz="2000" spc="-20" dirty="0">
                <a:solidFill>
                  <a:srgbClr val="404040"/>
                </a:solidFill>
                <a:latin typeface="Carlito"/>
                <a:cs typeface="Carlito"/>
              </a:rPr>
              <a:t>against</a:t>
            </a:r>
            <a:r>
              <a:rPr sz="2000" spc="-70" dirty="0">
                <a:solidFill>
                  <a:srgbClr val="404040"/>
                </a:solidFill>
                <a:latin typeface="Carlito"/>
                <a:cs typeface="Carlito"/>
              </a:rPr>
              <a:t> </a:t>
            </a:r>
            <a:r>
              <a:rPr sz="2000" dirty="0">
                <a:solidFill>
                  <a:srgbClr val="404040"/>
                </a:solidFill>
                <a:latin typeface="Carlito"/>
                <a:cs typeface="Carlito"/>
              </a:rPr>
              <a:t>SpaceX</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5" dirty="0">
                <a:solidFill>
                  <a:srgbClr val="404040"/>
                </a:solidFill>
                <a:latin typeface="Carlito"/>
                <a:cs typeface="Carlito"/>
              </a:rPr>
              <a:t>The goal </a:t>
            </a:r>
            <a:r>
              <a:rPr sz="2000" dirty="0">
                <a:solidFill>
                  <a:srgbClr val="404040"/>
                </a:solidFill>
                <a:latin typeface="Carlito"/>
                <a:cs typeface="Carlito"/>
              </a:rPr>
              <a:t>of </a:t>
            </a:r>
            <a:r>
              <a:rPr sz="2000" spc="-5" dirty="0">
                <a:solidFill>
                  <a:srgbClr val="404040"/>
                </a:solidFill>
                <a:latin typeface="Carlito"/>
                <a:cs typeface="Carlito"/>
              </a:rPr>
              <a:t>model is </a:t>
            </a:r>
            <a:r>
              <a:rPr sz="2000" spc="-20" dirty="0">
                <a:solidFill>
                  <a:srgbClr val="404040"/>
                </a:solidFill>
                <a:latin typeface="Carlito"/>
                <a:cs typeface="Carlito"/>
              </a:rPr>
              <a:t>to </a:t>
            </a:r>
            <a:r>
              <a:rPr sz="2000" spc="-5" dirty="0">
                <a:solidFill>
                  <a:srgbClr val="404040"/>
                </a:solidFill>
                <a:latin typeface="Carlito"/>
                <a:cs typeface="Carlito"/>
              </a:rPr>
              <a:t>predict when </a:t>
            </a:r>
            <a:r>
              <a:rPr sz="2000" spc="-15" dirty="0">
                <a:solidFill>
                  <a:srgbClr val="404040"/>
                </a:solidFill>
                <a:latin typeface="Carlito"/>
                <a:cs typeface="Carlito"/>
              </a:rPr>
              <a:t>Stage </a:t>
            </a:r>
            <a:r>
              <a:rPr sz="2000" dirty="0">
                <a:solidFill>
                  <a:srgbClr val="404040"/>
                </a:solidFill>
                <a:latin typeface="Carlito"/>
                <a:cs typeface="Carlito"/>
              </a:rPr>
              <a:t>1 </a:t>
            </a:r>
            <a:r>
              <a:rPr sz="2000" spc="-5" dirty="0">
                <a:solidFill>
                  <a:srgbClr val="404040"/>
                </a:solidFill>
                <a:latin typeface="Carlito"/>
                <a:cs typeface="Carlito"/>
              </a:rPr>
              <a:t>will successfully </a:t>
            </a:r>
            <a:r>
              <a:rPr sz="2000" dirty="0">
                <a:solidFill>
                  <a:srgbClr val="404040"/>
                </a:solidFill>
                <a:latin typeface="Carlito"/>
                <a:cs typeface="Carlito"/>
              </a:rPr>
              <a:t>land </a:t>
            </a:r>
            <a:r>
              <a:rPr sz="2000" spc="-20" dirty="0">
                <a:solidFill>
                  <a:srgbClr val="404040"/>
                </a:solidFill>
                <a:latin typeface="Carlito"/>
                <a:cs typeface="Carlito"/>
              </a:rPr>
              <a:t>to </a:t>
            </a:r>
            <a:r>
              <a:rPr sz="2000" spc="-35" dirty="0">
                <a:solidFill>
                  <a:srgbClr val="404040"/>
                </a:solidFill>
                <a:latin typeface="Carlito"/>
                <a:cs typeface="Carlito"/>
              </a:rPr>
              <a:t>save </a:t>
            </a:r>
            <a:r>
              <a:rPr sz="2000" spc="-5" dirty="0">
                <a:solidFill>
                  <a:srgbClr val="404040"/>
                </a:solidFill>
                <a:latin typeface="Carlito"/>
                <a:cs typeface="Carlito"/>
              </a:rPr>
              <a:t>~$100 million</a:t>
            </a:r>
            <a:r>
              <a:rPr sz="2000" spc="-110" dirty="0">
                <a:solidFill>
                  <a:srgbClr val="404040"/>
                </a:solidFill>
                <a:latin typeface="Carlito"/>
                <a:cs typeface="Carlito"/>
              </a:rPr>
              <a:t> </a:t>
            </a:r>
            <a:r>
              <a:rPr sz="2000" dirty="0">
                <a:solidFill>
                  <a:srgbClr val="404040"/>
                </a:solidFill>
                <a:latin typeface="Carlito"/>
                <a:cs typeface="Carlito"/>
              </a:rPr>
              <a:t>USD</a:t>
            </a:r>
            <a:endParaRPr sz="2000">
              <a:latin typeface="Carlito"/>
              <a:cs typeface="Carlito"/>
            </a:endParaRPr>
          </a:p>
          <a:p>
            <a:pPr marL="195580" indent="-183515">
              <a:lnSpc>
                <a:spcPct val="100000"/>
              </a:lnSpc>
              <a:spcBef>
                <a:spcPts val="409"/>
              </a:spcBef>
              <a:buClr>
                <a:srgbClr val="E28312"/>
              </a:buClr>
              <a:buChar char="◦"/>
              <a:tabLst>
                <a:tab pos="196215" algn="l"/>
              </a:tabLst>
            </a:pPr>
            <a:r>
              <a:rPr sz="2000" spc="-5" dirty="0">
                <a:solidFill>
                  <a:srgbClr val="404040"/>
                </a:solidFill>
                <a:latin typeface="Carlito"/>
                <a:cs typeface="Carlito"/>
              </a:rPr>
              <a:t>Used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public </a:t>
            </a:r>
            <a:r>
              <a:rPr sz="2000" dirty="0">
                <a:solidFill>
                  <a:srgbClr val="404040"/>
                </a:solidFill>
                <a:latin typeface="Carlito"/>
                <a:cs typeface="Carlito"/>
              </a:rPr>
              <a:t>SpaceX API and </a:t>
            </a:r>
            <a:r>
              <a:rPr sz="2000" spc="-5" dirty="0">
                <a:solidFill>
                  <a:srgbClr val="404040"/>
                </a:solidFill>
                <a:latin typeface="Carlito"/>
                <a:cs typeface="Carlito"/>
              </a:rPr>
              <a:t>web scraping </a:t>
            </a:r>
            <a:r>
              <a:rPr sz="2000" dirty="0">
                <a:solidFill>
                  <a:srgbClr val="404040"/>
                </a:solidFill>
                <a:latin typeface="Carlito"/>
                <a:cs typeface="Carlito"/>
              </a:rPr>
              <a:t>SpaceX Wikipedia</a:t>
            </a:r>
            <a:r>
              <a:rPr sz="2000" spc="-195" dirty="0">
                <a:solidFill>
                  <a:srgbClr val="404040"/>
                </a:solidFill>
                <a:latin typeface="Carlito"/>
                <a:cs typeface="Carlito"/>
              </a:rPr>
              <a:t> </a:t>
            </a:r>
            <a:r>
              <a:rPr sz="2000" spc="-5" dirty="0">
                <a:solidFill>
                  <a:srgbClr val="404040"/>
                </a:solidFill>
                <a:latin typeface="Carlito"/>
                <a:cs typeface="Carlito"/>
              </a:rPr>
              <a:t>page</a:t>
            </a:r>
            <a:endParaRPr sz="2000">
              <a:latin typeface="Carlito"/>
              <a:cs typeface="Carlito"/>
            </a:endParaRPr>
          </a:p>
          <a:p>
            <a:pPr marL="195580" indent="-183515">
              <a:lnSpc>
                <a:spcPct val="100000"/>
              </a:lnSpc>
              <a:spcBef>
                <a:spcPts val="400"/>
              </a:spcBef>
              <a:buClr>
                <a:srgbClr val="E28312"/>
              </a:buClr>
              <a:buChar char="◦"/>
              <a:tabLst>
                <a:tab pos="196215" algn="l"/>
              </a:tabLst>
            </a:pPr>
            <a:r>
              <a:rPr sz="2000" spc="-25" dirty="0">
                <a:solidFill>
                  <a:srgbClr val="404040"/>
                </a:solidFill>
                <a:latin typeface="Carlito"/>
                <a:cs typeface="Carlito"/>
              </a:rPr>
              <a:t>Created data </a:t>
            </a:r>
            <a:r>
              <a:rPr sz="2000" spc="-5" dirty="0">
                <a:solidFill>
                  <a:srgbClr val="404040"/>
                </a:solidFill>
                <a:latin typeface="Carlito"/>
                <a:cs typeface="Carlito"/>
              </a:rPr>
              <a:t>labels </a:t>
            </a:r>
            <a:r>
              <a:rPr sz="2000" dirty="0">
                <a:solidFill>
                  <a:srgbClr val="404040"/>
                </a:solidFill>
                <a:latin typeface="Carlito"/>
                <a:cs typeface="Carlito"/>
              </a:rPr>
              <a:t>and </a:t>
            </a:r>
            <a:r>
              <a:rPr sz="2000" spc="-25" dirty="0">
                <a:solidFill>
                  <a:srgbClr val="404040"/>
                </a:solidFill>
                <a:latin typeface="Carlito"/>
                <a:cs typeface="Carlito"/>
              </a:rPr>
              <a:t>stored data into </a:t>
            </a:r>
            <a:r>
              <a:rPr sz="2000" dirty="0">
                <a:solidFill>
                  <a:srgbClr val="404040"/>
                </a:solidFill>
                <a:latin typeface="Carlito"/>
                <a:cs typeface="Carlito"/>
              </a:rPr>
              <a:t>a </a:t>
            </a:r>
            <a:r>
              <a:rPr sz="2000" spc="-5" dirty="0">
                <a:solidFill>
                  <a:srgbClr val="404040"/>
                </a:solidFill>
                <a:latin typeface="Carlito"/>
                <a:cs typeface="Carlito"/>
              </a:rPr>
              <a:t>DB2 SQL</a:t>
            </a:r>
            <a:r>
              <a:rPr sz="2000" spc="-15"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95580" indent="-183515">
              <a:lnSpc>
                <a:spcPct val="100000"/>
              </a:lnSpc>
              <a:spcBef>
                <a:spcPts val="395"/>
              </a:spcBef>
              <a:buClr>
                <a:srgbClr val="E28312"/>
              </a:buClr>
              <a:buChar char="◦"/>
              <a:tabLst>
                <a:tab pos="196215" algn="l"/>
              </a:tabLst>
            </a:pPr>
            <a:r>
              <a:rPr sz="2000" spc="-25" dirty="0">
                <a:solidFill>
                  <a:srgbClr val="404040"/>
                </a:solidFill>
                <a:latin typeface="Carlito"/>
                <a:cs typeface="Carlito"/>
              </a:rPr>
              <a:t>Created </a:t>
            </a:r>
            <a:r>
              <a:rPr sz="2000" dirty="0">
                <a:solidFill>
                  <a:srgbClr val="404040"/>
                </a:solidFill>
                <a:latin typeface="Carlito"/>
                <a:cs typeface="Carlito"/>
              </a:rPr>
              <a:t>a </a:t>
            </a:r>
            <a:r>
              <a:rPr sz="2000" spc="-5" dirty="0">
                <a:solidFill>
                  <a:srgbClr val="404040"/>
                </a:solidFill>
                <a:latin typeface="Carlito"/>
                <a:cs typeface="Carlito"/>
              </a:rPr>
              <a:t>dashboard </a:t>
            </a:r>
            <a:r>
              <a:rPr sz="2000" spc="-25" dirty="0">
                <a:solidFill>
                  <a:srgbClr val="404040"/>
                </a:solidFill>
                <a:latin typeface="Carlito"/>
                <a:cs typeface="Carlito"/>
              </a:rPr>
              <a:t>for</a:t>
            </a:r>
            <a:r>
              <a:rPr sz="2000" spc="-125" dirty="0">
                <a:solidFill>
                  <a:srgbClr val="404040"/>
                </a:solidFill>
                <a:latin typeface="Carlito"/>
                <a:cs typeface="Carlito"/>
              </a:rPr>
              <a:t> </a:t>
            </a:r>
            <a:r>
              <a:rPr sz="2000" spc="-20" dirty="0">
                <a:solidFill>
                  <a:srgbClr val="404040"/>
                </a:solidFill>
                <a:latin typeface="Carlito"/>
                <a:cs typeface="Carlito"/>
              </a:rPr>
              <a:t>visualization</a:t>
            </a:r>
            <a:endParaRPr sz="2000">
              <a:latin typeface="Carlito"/>
              <a:cs typeface="Carlito"/>
            </a:endParaRPr>
          </a:p>
          <a:p>
            <a:pPr marL="195580" indent="-183515">
              <a:lnSpc>
                <a:spcPct val="100000"/>
              </a:lnSpc>
              <a:spcBef>
                <a:spcPts val="405"/>
              </a:spcBef>
              <a:buClr>
                <a:srgbClr val="E28312"/>
              </a:buClr>
              <a:buChar char="◦"/>
              <a:tabLst>
                <a:tab pos="196215" algn="l"/>
              </a:tabLst>
            </a:pPr>
            <a:r>
              <a:rPr sz="2000" spc="-50" dirty="0">
                <a:solidFill>
                  <a:srgbClr val="404040"/>
                </a:solidFill>
                <a:latin typeface="Carlito"/>
                <a:cs typeface="Carlito"/>
              </a:rPr>
              <a:t>We </a:t>
            </a:r>
            <a:r>
              <a:rPr sz="2000" spc="-25" dirty="0">
                <a:solidFill>
                  <a:srgbClr val="404040"/>
                </a:solidFill>
                <a:latin typeface="Carlito"/>
                <a:cs typeface="Carlito"/>
              </a:rPr>
              <a:t>created </a:t>
            </a:r>
            <a:r>
              <a:rPr sz="2000" dirty="0">
                <a:solidFill>
                  <a:srgbClr val="404040"/>
                </a:solidFill>
                <a:latin typeface="Carlito"/>
                <a:cs typeface="Carlito"/>
              </a:rPr>
              <a:t>a machine learning model </a:t>
            </a:r>
            <a:r>
              <a:rPr sz="2000" spc="-5" dirty="0">
                <a:solidFill>
                  <a:srgbClr val="404040"/>
                </a:solidFill>
                <a:latin typeface="Carlito"/>
                <a:cs typeface="Carlito"/>
              </a:rPr>
              <a:t>with </a:t>
            </a:r>
            <a:r>
              <a:rPr sz="2000" dirty="0">
                <a:solidFill>
                  <a:srgbClr val="404040"/>
                </a:solidFill>
                <a:latin typeface="Carlito"/>
                <a:cs typeface="Carlito"/>
              </a:rPr>
              <a:t>an </a:t>
            </a:r>
            <a:r>
              <a:rPr sz="2000" spc="-5" dirty="0">
                <a:solidFill>
                  <a:srgbClr val="404040"/>
                </a:solidFill>
                <a:latin typeface="Carlito"/>
                <a:cs typeface="Carlito"/>
              </a:rPr>
              <a:t>accuracy of</a:t>
            </a:r>
            <a:r>
              <a:rPr sz="2000" spc="-105" dirty="0">
                <a:solidFill>
                  <a:srgbClr val="404040"/>
                </a:solidFill>
                <a:latin typeface="Carlito"/>
                <a:cs typeface="Carlito"/>
              </a:rPr>
              <a:t> </a:t>
            </a:r>
            <a:r>
              <a:rPr sz="2000" dirty="0">
                <a:solidFill>
                  <a:srgbClr val="404040"/>
                </a:solidFill>
                <a:latin typeface="Carlito"/>
                <a:cs typeface="Carlito"/>
              </a:rPr>
              <a:t>83%</a:t>
            </a:r>
            <a:endParaRPr sz="2000">
              <a:latin typeface="Carlito"/>
              <a:cs typeface="Carlito"/>
            </a:endParaRPr>
          </a:p>
          <a:p>
            <a:pPr marL="195580" marR="276860" indent="-183515">
              <a:lnSpc>
                <a:spcPts val="2160"/>
              </a:lnSpc>
              <a:spcBef>
                <a:spcPts val="635"/>
              </a:spcBef>
              <a:buClr>
                <a:srgbClr val="E28312"/>
              </a:buClr>
              <a:buChar char="◦"/>
              <a:tabLst>
                <a:tab pos="196215" algn="l"/>
              </a:tabLst>
            </a:pPr>
            <a:r>
              <a:rPr sz="2000" spc="-5" dirty="0">
                <a:solidFill>
                  <a:srgbClr val="404040"/>
                </a:solidFill>
                <a:latin typeface="Carlito"/>
                <a:cs typeface="Carlito"/>
              </a:rPr>
              <a:t>Allon </a:t>
            </a:r>
            <a:r>
              <a:rPr sz="2000" dirty="0">
                <a:solidFill>
                  <a:srgbClr val="404040"/>
                </a:solidFill>
                <a:latin typeface="Carlito"/>
                <a:cs typeface="Carlito"/>
              </a:rPr>
              <a:t>Mask </a:t>
            </a:r>
            <a:r>
              <a:rPr sz="2000" spc="-5" dirty="0">
                <a:solidFill>
                  <a:srgbClr val="404040"/>
                </a:solidFill>
                <a:latin typeface="Carlito"/>
                <a:cs typeface="Carlito"/>
              </a:rPr>
              <a:t>of </a:t>
            </a:r>
            <a:r>
              <a:rPr sz="2000" dirty="0">
                <a:solidFill>
                  <a:srgbClr val="404040"/>
                </a:solidFill>
                <a:latin typeface="Carlito"/>
                <a:cs typeface="Carlito"/>
              </a:rPr>
              <a:t>SpaceY </a:t>
            </a:r>
            <a:r>
              <a:rPr sz="2000" spc="-5" dirty="0">
                <a:solidFill>
                  <a:srgbClr val="404040"/>
                </a:solidFill>
                <a:latin typeface="Carlito"/>
                <a:cs typeface="Carlito"/>
              </a:rPr>
              <a:t>can use </a:t>
            </a:r>
            <a:r>
              <a:rPr sz="2000" dirty="0">
                <a:solidFill>
                  <a:srgbClr val="404040"/>
                </a:solidFill>
                <a:latin typeface="Carlito"/>
                <a:cs typeface="Carlito"/>
              </a:rPr>
              <a:t>this model </a:t>
            </a:r>
            <a:r>
              <a:rPr sz="2000" spc="-20" dirty="0">
                <a:solidFill>
                  <a:srgbClr val="404040"/>
                </a:solidFill>
                <a:latin typeface="Carlito"/>
                <a:cs typeface="Carlito"/>
              </a:rPr>
              <a:t>to </a:t>
            </a:r>
            <a:r>
              <a:rPr sz="2000" spc="-5" dirty="0">
                <a:solidFill>
                  <a:srgbClr val="404040"/>
                </a:solidFill>
                <a:latin typeface="Carlito"/>
                <a:cs typeface="Carlito"/>
              </a:rPr>
              <a:t>predict with </a:t>
            </a:r>
            <a:r>
              <a:rPr sz="2000" spc="-20" dirty="0">
                <a:solidFill>
                  <a:srgbClr val="404040"/>
                </a:solidFill>
                <a:latin typeface="Carlito"/>
                <a:cs typeface="Carlito"/>
              </a:rPr>
              <a:t>relatively </a:t>
            </a:r>
            <a:r>
              <a:rPr sz="2000" spc="-5" dirty="0">
                <a:solidFill>
                  <a:srgbClr val="404040"/>
                </a:solidFill>
                <a:latin typeface="Carlito"/>
                <a:cs typeface="Carlito"/>
              </a:rPr>
              <a:t>high accuracy whether </a:t>
            </a:r>
            <a:r>
              <a:rPr sz="2000" dirty="0">
                <a:solidFill>
                  <a:srgbClr val="404040"/>
                </a:solidFill>
                <a:latin typeface="Carlito"/>
                <a:cs typeface="Carlito"/>
              </a:rPr>
              <a:t>a  launch </a:t>
            </a:r>
            <a:r>
              <a:rPr sz="2000" spc="-5" dirty="0">
                <a:solidFill>
                  <a:srgbClr val="404040"/>
                </a:solidFill>
                <a:latin typeface="Carlito"/>
                <a:cs typeface="Carlito"/>
              </a:rPr>
              <a:t>will </a:t>
            </a:r>
            <a:r>
              <a:rPr sz="2000" spc="-35" dirty="0">
                <a:solidFill>
                  <a:srgbClr val="404040"/>
                </a:solidFill>
                <a:latin typeface="Carlito"/>
                <a:cs typeface="Carlito"/>
              </a:rPr>
              <a:t>have </a:t>
            </a:r>
            <a:r>
              <a:rPr sz="2000" dirty="0">
                <a:solidFill>
                  <a:srgbClr val="404040"/>
                </a:solidFill>
                <a:latin typeface="Carlito"/>
                <a:cs typeface="Carlito"/>
              </a:rPr>
              <a:t>a </a:t>
            </a:r>
            <a:r>
              <a:rPr sz="2000" spc="-5" dirty="0">
                <a:solidFill>
                  <a:srgbClr val="404040"/>
                </a:solidFill>
                <a:latin typeface="Carlito"/>
                <a:cs typeface="Carlito"/>
              </a:rPr>
              <a:t>successful </a:t>
            </a:r>
            <a:r>
              <a:rPr sz="2000" spc="-20" dirty="0">
                <a:solidFill>
                  <a:srgbClr val="404040"/>
                </a:solidFill>
                <a:latin typeface="Carlito"/>
                <a:cs typeface="Carlito"/>
              </a:rPr>
              <a:t>Stage </a:t>
            </a:r>
            <a:r>
              <a:rPr sz="2000" dirty="0">
                <a:solidFill>
                  <a:srgbClr val="404040"/>
                </a:solidFill>
                <a:latin typeface="Carlito"/>
                <a:cs typeface="Carlito"/>
              </a:rPr>
              <a:t>1 landing </a:t>
            </a:r>
            <a:r>
              <a:rPr sz="2000" spc="-25" dirty="0">
                <a:solidFill>
                  <a:srgbClr val="404040"/>
                </a:solidFill>
                <a:latin typeface="Carlito"/>
                <a:cs typeface="Carlito"/>
              </a:rPr>
              <a:t>before </a:t>
            </a:r>
            <a:r>
              <a:rPr sz="2000" dirty="0">
                <a:solidFill>
                  <a:srgbClr val="404040"/>
                </a:solidFill>
                <a:latin typeface="Carlito"/>
                <a:cs typeface="Carlito"/>
              </a:rPr>
              <a:t>launch </a:t>
            </a:r>
            <a:r>
              <a:rPr sz="2000" spc="-20" dirty="0">
                <a:solidFill>
                  <a:srgbClr val="404040"/>
                </a:solidFill>
                <a:latin typeface="Carlito"/>
                <a:cs typeface="Carlito"/>
              </a:rPr>
              <a:t>to </a:t>
            </a:r>
            <a:r>
              <a:rPr sz="2000" spc="-5" dirty="0">
                <a:solidFill>
                  <a:srgbClr val="404040"/>
                </a:solidFill>
                <a:latin typeface="Carlito"/>
                <a:cs typeface="Carlito"/>
              </a:rPr>
              <a:t>determine whether </a:t>
            </a:r>
            <a:r>
              <a:rPr sz="2000" dirty="0">
                <a:solidFill>
                  <a:srgbClr val="404040"/>
                </a:solidFill>
                <a:latin typeface="Carlito"/>
                <a:cs typeface="Carlito"/>
              </a:rPr>
              <a:t>the launch  </a:t>
            </a:r>
            <a:r>
              <a:rPr sz="2000" spc="-5" dirty="0">
                <a:solidFill>
                  <a:srgbClr val="404040"/>
                </a:solidFill>
                <a:latin typeface="Carlito"/>
                <a:cs typeface="Carlito"/>
              </a:rPr>
              <a:t>should be </a:t>
            </a:r>
            <a:r>
              <a:rPr sz="2000" dirty="0">
                <a:solidFill>
                  <a:srgbClr val="404040"/>
                </a:solidFill>
                <a:latin typeface="Carlito"/>
                <a:cs typeface="Carlito"/>
              </a:rPr>
              <a:t>made </a:t>
            </a:r>
            <a:r>
              <a:rPr sz="2000" spc="-5" dirty="0">
                <a:solidFill>
                  <a:srgbClr val="404040"/>
                </a:solidFill>
                <a:latin typeface="Carlito"/>
                <a:cs typeface="Carlito"/>
              </a:rPr>
              <a:t>or</a:t>
            </a:r>
            <a:r>
              <a:rPr sz="2000" spc="-105" dirty="0">
                <a:solidFill>
                  <a:srgbClr val="404040"/>
                </a:solidFill>
                <a:latin typeface="Carlito"/>
                <a:cs typeface="Carlito"/>
              </a:rPr>
              <a:t> </a:t>
            </a:r>
            <a:r>
              <a:rPr sz="2000" spc="-5" dirty="0">
                <a:solidFill>
                  <a:srgbClr val="404040"/>
                </a:solidFill>
                <a:latin typeface="Carlito"/>
                <a:cs typeface="Carlito"/>
              </a:rPr>
              <a:t>not</a:t>
            </a:r>
            <a:endParaRPr sz="2000">
              <a:latin typeface="Carlito"/>
              <a:cs typeface="Carlito"/>
            </a:endParaRPr>
          </a:p>
          <a:p>
            <a:pPr marL="195580" marR="5080" indent="-183515">
              <a:lnSpc>
                <a:spcPts val="2200"/>
              </a:lnSpc>
              <a:spcBef>
                <a:spcPts val="605"/>
              </a:spcBef>
              <a:buClr>
                <a:srgbClr val="E28312"/>
              </a:buClr>
              <a:buChar char="◦"/>
              <a:tabLst>
                <a:tab pos="196215" algn="l"/>
              </a:tabLst>
            </a:pPr>
            <a:r>
              <a:rPr sz="2000" spc="-5" dirty="0">
                <a:solidFill>
                  <a:srgbClr val="404040"/>
                </a:solidFill>
                <a:latin typeface="Carlito"/>
                <a:cs typeface="Carlito"/>
              </a:rPr>
              <a:t>If possible </a:t>
            </a:r>
            <a:r>
              <a:rPr sz="2000" spc="-20" dirty="0">
                <a:solidFill>
                  <a:srgbClr val="404040"/>
                </a:solidFill>
                <a:latin typeface="Carlito"/>
                <a:cs typeface="Carlito"/>
              </a:rPr>
              <a:t>more </a:t>
            </a:r>
            <a:r>
              <a:rPr sz="2000" spc="-25" dirty="0">
                <a:solidFill>
                  <a:srgbClr val="404040"/>
                </a:solidFill>
                <a:latin typeface="Carlito"/>
                <a:cs typeface="Carlito"/>
              </a:rPr>
              <a:t>data </a:t>
            </a:r>
            <a:r>
              <a:rPr sz="2000" spc="-5" dirty="0">
                <a:solidFill>
                  <a:srgbClr val="404040"/>
                </a:solidFill>
                <a:latin typeface="Carlito"/>
                <a:cs typeface="Carlito"/>
              </a:rPr>
              <a:t>should </a:t>
            </a:r>
            <a:r>
              <a:rPr sz="2000" dirty="0">
                <a:solidFill>
                  <a:srgbClr val="404040"/>
                </a:solidFill>
                <a:latin typeface="Carlito"/>
                <a:cs typeface="Carlito"/>
              </a:rPr>
              <a:t>be </a:t>
            </a:r>
            <a:r>
              <a:rPr sz="2000" spc="-5" dirty="0">
                <a:solidFill>
                  <a:srgbClr val="404040"/>
                </a:solidFill>
                <a:latin typeface="Carlito"/>
                <a:cs typeface="Carlito"/>
              </a:rPr>
              <a:t>collected </a:t>
            </a:r>
            <a:r>
              <a:rPr sz="2000" spc="-20" dirty="0">
                <a:solidFill>
                  <a:srgbClr val="404040"/>
                </a:solidFill>
                <a:latin typeface="Carlito"/>
                <a:cs typeface="Carlito"/>
              </a:rPr>
              <a:t>to </a:t>
            </a:r>
            <a:r>
              <a:rPr sz="2000" spc="-25" dirty="0">
                <a:solidFill>
                  <a:srgbClr val="404040"/>
                </a:solidFill>
                <a:latin typeface="Carlito"/>
                <a:cs typeface="Carlito"/>
              </a:rPr>
              <a:t>better </a:t>
            </a:r>
            <a:r>
              <a:rPr sz="2000" spc="-5" dirty="0">
                <a:solidFill>
                  <a:srgbClr val="404040"/>
                </a:solidFill>
                <a:latin typeface="Carlito"/>
                <a:cs typeface="Carlito"/>
              </a:rPr>
              <a:t>determine </a:t>
            </a:r>
            <a:r>
              <a:rPr sz="2000" dirty="0">
                <a:solidFill>
                  <a:srgbClr val="404040"/>
                </a:solidFill>
                <a:latin typeface="Carlito"/>
                <a:cs typeface="Carlito"/>
              </a:rPr>
              <a:t>the </a:t>
            </a:r>
            <a:r>
              <a:rPr sz="2000" spc="-10" dirty="0">
                <a:solidFill>
                  <a:srgbClr val="404040"/>
                </a:solidFill>
                <a:latin typeface="Carlito"/>
                <a:cs typeface="Carlito"/>
              </a:rPr>
              <a:t>best </a:t>
            </a:r>
            <a:r>
              <a:rPr sz="2000" dirty="0">
                <a:solidFill>
                  <a:srgbClr val="404040"/>
                </a:solidFill>
                <a:latin typeface="Carlito"/>
                <a:cs typeface="Carlito"/>
              </a:rPr>
              <a:t>machine learning model  and </a:t>
            </a:r>
            <a:r>
              <a:rPr sz="2000" spc="-25" dirty="0">
                <a:solidFill>
                  <a:srgbClr val="404040"/>
                </a:solidFill>
                <a:latin typeface="Carlito"/>
                <a:cs typeface="Carlito"/>
              </a:rPr>
              <a:t>improve</a:t>
            </a:r>
            <a:r>
              <a:rPr sz="2000" spc="-30" dirty="0">
                <a:solidFill>
                  <a:srgbClr val="404040"/>
                </a:solidFill>
                <a:latin typeface="Carlito"/>
                <a:cs typeface="Carlito"/>
              </a:rPr>
              <a:t> </a:t>
            </a:r>
            <a:r>
              <a:rPr sz="2000" spc="-5" dirty="0">
                <a:solidFill>
                  <a:srgbClr val="404040"/>
                </a:solidFill>
                <a:latin typeface="Carlito"/>
                <a:cs typeface="Carlito"/>
              </a:rPr>
              <a:t>accuracy</a:t>
            </a:r>
            <a:endParaRPr sz="2000">
              <a:latin typeface="Carlito"/>
              <a:cs typeface="Carlito"/>
            </a:endParaRPr>
          </a:p>
        </p:txBody>
      </p:sp>
      <p:grpSp>
        <p:nvGrpSpPr>
          <p:cNvPr id="6" name="object 2">
            <a:extLst>
              <a:ext uri="{FF2B5EF4-FFF2-40B4-BE49-F238E27FC236}">
                <a16:creationId xmlns:a16="http://schemas.microsoft.com/office/drawing/2014/main" id="{8F98C920-D88D-1166-F140-1921669E188C}"/>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2B25B375-7C50-22DD-F303-31ADA6022E8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B32420C2-6B29-9E48-A31C-EF153C2DD1FF}"/>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2454275" cy="756920"/>
          </a:xfrm>
          <a:prstGeom prst="rect">
            <a:avLst/>
          </a:prstGeom>
        </p:spPr>
        <p:txBody>
          <a:bodyPr vert="horz" wrap="square" lIns="0" tIns="12700" rIns="0" bIns="0" rtlCol="0">
            <a:spAutoFit/>
          </a:bodyPr>
          <a:lstStyle/>
          <a:p>
            <a:pPr marL="12700">
              <a:lnSpc>
                <a:spcPct val="100000"/>
              </a:lnSpc>
              <a:spcBef>
                <a:spcPts val="100"/>
              </a:spcBef>
            </a:pPr>
            <a:r>
              <a:rPr spc="-650" dirty="0"/>
              <a:t>APPENDIX</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100"/>
              </a:lnSpc>
            </a:pPr>
            <a:fld id="{81D60167-4931-47E6-BA6A-407CBD079E47}" type="slidenum">
              <a:rPr dirty="0"/>
              <a:t>47</a:t>
            </a:fld>
            <a:endParaRPr dirty="0"/>
          </a:p>
        </p:txBody>
      </p:sp>
      <p:sp>
        <p:nvSpPr>
          <p:cNvPr id="4" name="object 4"/>
          <p:cNvSpPr txBox="1"/>
          <p:nvPr/>
        </p:nvSpPr>
        <p:spPr>
          <a:xfrm>
            <a:off x="1176019" y="1496901"/>
            <a:ext cx="8401050" cy="2743700"/>
          </a:xfrm>
          <a:prstGeom prst="rect">
            <a:avLst/>
          </a:prstGeom>
        </p:spPr>
        <p:txBody>
          <a:bodyPr vert="horz" wrap="square" lIns="0" tIns="164465" rIns="0" bIns="0" rtlCol="0">
            <a:spAutoFit/>
          </a:bodyPr>
          <a:lstStyle/>
          <a:p>
            <a:pPr marL="12700">
              <a:lnSpc>
                <a:spcPct val="100000"/>
              </a:lnSpc>
              <a:spcBef>
                <a:spcPts val="5"/>
              </a:spcBef>
            </a:pPr>
            <a:r>
              <a:rPr sz="2000" u="heavy" spc="-5" dirty="0" err="1">
                <a:solidFill>
                  <a:srgbClr val="404040"/>
                </a:solidFill>
                <a:uFill>
                  <a:solidFill>
                    <a:srgbClr val="404040"/>
                  </a:solidFill>
                </a:uFill>
                <a:latin typeface="Carlito"/>
                <a:cs typeface="Carlito"/>
              </a:rPr>
              <a:t>Intructor</a:t>
            </a:r>
            <a:r>
              <a:rPr lang="en-IN" sz="2000" u="heavy" spc="-5" dirty="0">
                <a:solidFill>
                  <a:srgbClr val="404040"/>
                </a:solidFill>
                <a:uFill>
                  <a:solidFill>
                    <a:srgbClr val="404040"/>
                  </a:solidFill>
                </a:uFill>
                <a:latin typeface="Carlito"/>
                <a:cs typeface="Carlito"/>
              </a:rPr>
              <a:t>s</a:t>
            </a:r>
            <a:r>
              <a:rPr sz="2000" u="heavy" spc="-5" dirty="0">
                <a:solidFill>
                  <a:srgbClr val="404040"/>
                </a:solidFill>
                <a:uFill>
                  <a:solidFill>
                    <a:srgbClr val="404040"/>
                  </a:solidFill>
                </a:uFill>
                <a:latin typeface="Carlito"/>
                <a:cs typeface="Carlito"/>
              </a:rPr>
              <a:t>:</a:t>
            </a:r>
            <a:endParaRPr sz="2000" dirty="0">
              <a:latin typeface="Carlito"/>
              <a:cs typeface="Carlito"/>
            </a:endParaRPr>
          </a:p>
          <a:p>
            <a:pPr algn="l"/>
            <a:r>
              <a:rPr lang="en-IN" sz="2000" b="1" i="0" dirty="0">
                <a:solidFill>
                  <a:srgbClr val="24292F"/>
                </a:solidFill>
                <a:effectLst/>
                <a:latin typeface="-apple-system"/>
              </a:rPr>
              <a:t>Instructors: Rav Ahuja, Alex Aklson, Aije Egwaikhide, Svetlana Levitan, Romeo Kienzler, Polong Lin, Joseph Santarcangelo, Azim Hirjani, Hima Vasudevan, Saishruthi Swaminathan, Saeed Aghabozorgi, Yan Luo</a:t>
            </a:r>
          </a:p>
          <a:p>
            <a:pPr>
              <a:lnSpc>
                <a:spcPct val="100000"/>
              </a:lnSpc>
            </a:pPr>
            <a:endParaRPr sz="2000" dirty="0">
              <a:latin typeface="Carlito"/>
              <a:cs typeface="Carlito"/>
            </a:endParaRPr>
          </a:p>
          <a:p>
            <a:pPr>
              <a:lnSpc>
                <a:spcPct val="100000"/>
              </a:lnSpc>
              <a:spcBef>
                <a:spcPts val="40"/>
              </a:spcBef>
            </a:pPr>
            <a:endParaRPr sz="1750" dirty="0">
              <a:latin typeface="Carlito"/>
              <a:cs typeface="Carlito"/>
            </a:endParaRPr>
          </a:p>
          <a:p>
            <a:pPr marL="12700">
              <a:lnSpc>
                <a:spcPct val="100000"/>
              </a:lnSpc>
              <a:spcBef>
                <a:spcPts val="5"/>
              </a:spcBef>
            </a:pPr>
            <a:r>
              <a:rPr sz="2000" u="heavy" dirty="0">
                <a:solidFill>
                  <a:srgbClr val="404040"/>
                </a:solidFill>
                <a:uFill>
                  <a:solidFill>
                    <a:srgbClr val="404040"/>
                  </a:solidFill>
                </a:uFill>
                <a:latin typeface="Carlito"/>
                <a:cs typeface="Carlito"/>
              </a:rPr>
              <a:t>Special </a:t>
            </a:r>
            <a:r>
              <a:rPr sz="2000" u="heavy" spc="-15" dirty="0">
                <a:solidFill>
                  <a:srgbClr val="404040"/>
                </a:solidFill>
                <a:uFill>
                  <a:solidFill>
                    <a:srgbClr val="404040"/>
                  </a:solidFill>
                </a:uFill>
                <a:latin typeface="Carlito"/>
                <a:cs typeface="Carlito"/>
              </a:rPr>
              <a:t>Thanks </a:t>
            </a:r>
            <a:r>
              <a:rPr sz="2000" u="heavy" spc="-20" dirty="0">
                <a:solidFill>
                  <a:srgbClr val="404040"/>
                </a:solidFill>
                <a:uFill>
                  <a:solidFill>
                    <a:srgbClr val="404040"/>
                  </a:solidFill>
                </a:uFill>
                <a:latin typeface="Carlito"/>
                <a:cs typeface="Carlito"/>
              </a:rPr>
              <a:t>to </a:t>
            </a:r>
            <a:r>
              <a:rPr sz="2000" u="heavy" dirty="0">
                <a:solidFill>
                  <a:srgbClr val="404040"/>
                </a:solidFill>
                <a:uFill>
                  <a:solidFill>
                    <a:srgbClr val="404040"/>
                  </a:solidFill>
                </a:uFill>
                <a:latin typeface="Carlito"/>
                <a:cs typeface="Carlito"/>
              </a:rPr>
              <a:t>All </a:t>
            </a:r>
            <a:r>
              <a:rPr sz="2000" u="heavy" spc="-20" dirty="0">
                <a:solidFill>
                  <a:srgbClr val="404040"/>
                </a:solidFill>
                <a:uFill>
                  <a:solidFill>
                    <a:srgbClr val="404040"/>
                  </a:solidFill>
                </a:uFill>
                <a:latin typeface="Carlito"/>
                <a:cs typeface="Carlito"/>
              </a:rPr>
              <a:t>Instructors:</a:t>
            </a:r>
            <a:endParaRPr sz="2000" dirty="0">
              <a:latin typeface="Carlito"/>
              <a:cs typeface="Carlito"/>
            </a:endParaRPr>
          </a:p>
          <a:p>
            <a:pPr marL="12700">
              <a:lnSpc>
                <a:spcPct val="100000"/>
              </a:lnSpc>
              <a:spcBef>
                <a:spcPts val="1200"/>
              </a:spcBef>
            </a:pPr>
            <a:r>
              <a:rPr sz="2000" u="heavy" spc="-20" dirty="0">
                <a:solidFill>
                  <a:srgbClr val="800080"/>
                </a:solidFill>
                <a:uFill>
                  <a:solidFill>
                    <a:srgbClr val="2996E1"/>
                  </a:solidFill>
                </a:uFill>
                <a:latin typeface="Carlito"/>
                <a:cs typeface="Carlito"/>
                <a:hlinkClick r:id="rId2"/>
              </a:rPr>
              <a:t>https://www.coursera.org/professional-certificates/ibm-data-science?#instructors</a:t>
            </a:r>
            <a:endParaRPr sz="2000" dirty="0">
              <a:latin typeface="Carlito"/>
              <a:cs typeface="Carlito"/>
            </a:endParaRPr>
          </a:p>
        </p:txBody>
      </p:sp>
      <p:grpSp>
        <p:nvGrpSpPr>
          <p:cNvPr id="6" name="object 2">
            <a:extLst>
              <a:ext uri="{FF2B5EF4-FFF2-40B4-BE49-F238E27FC236}">
                <a16:creationId xmlns:a16="http://schemas.microsoft.com/office/drawing/2014/main" id="{F070CBE3-8C28-D633-84BC-814152ED522F}"/>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85CA064B-311B-89D5-6779-763B6AB866E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490179B9-3181-313D-A445-EFD72FCF919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40000"/>
                <a:lumOff val="60000"/>
              </a:schemeClr>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190" dirty="0">
                <a:uFill>
                  <a:solidFill>
                    <a:srgbClr val="7D7D7D"/>
                  </a:solidFill>
                </a:uFill>
              </a:rPr>
              <a:t>Methodology	</a:t>
            </a: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3" name="object 3"/>
          <p:cNvSpPr txBox="1"/>
          <p:nvPr/>
        </p:nvSpPr>
        <p:spPr>
          <a:xfrm>
            <a:off x="1083665" y="1742066"/>
            <a:ext cx="7760970" cy="3501599"/>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dirty="0">
                <a:ln w="0"/>
                <a:effectLst>
                  <a:outerShdw blurRad="38100" dist="19050" dir="2700000" algn="tl" rotWithShape="0">
                    <a:schemeClr val="dk1">
                      <a:alpha val="40000"/>
                    </a:schemeClr>
                  </a:outerShdw>
                </a:effectLst>
                <a:latin typeface="Carlito"/>
                <a:cs typeface="Carlito"/>
              </a:rPr>
              <a:t>Data collection methodology:</a:t>
            </a:r>
          </a:p>
          <a:p>
            <a:pPr marL="698500" lvl="1" indent="-229235">
              <a:lnSpc>
                <a:spcPct val="100000"/>
              </a:lnSpc>
              <a:spcBef>
                <a:spcPts val="315"/>
              </a:spcBef>
              <a:buFont typeface="Arial"/>
              <a:buChar char="•"/>
              <a:tabLst>
                <a:tab pos="697865" algn="l"/>
                <a:tab pos="699135" algn="l"/>
              </a:tabLst>
            </a:pPr>
            <a:r>
              <a:rPr sz="1800" dirty="0">
                <a:ln w="0"/>
                <a:effectLst>
                  <a:outerShdw blurRad="38100" dist="19050" dir="2700000" algn="tl" rotWithShape="0">
                    <a:schemeClr val="dk1">
                      <a:alpha val="40000"/>
                    </a:schemeClr>
                  </a:outerShdw>
                </a:effectLst>
                <a:latin typeface="Carlito"/>
                <a:cs typeface="Carlito"/>
              </a:rPr>
              <a:t>Combined data from SpaceX public API and SpaceX Wikipedia page</a:t>
            </a:r>
          </a:p>
          <a:p>
            <a:pPr marL="241300" indent="-229235">
              <a:lnSpc>
                <a:spcPct val="100000"/>
              </a:lnSpc>
              <a:spcBef>
                <a:spcPts val="1485"/>
              </a:spcBef>
              <a:buFont typeface="Arial"/>
              <a:buChar char="•"/>
              <a:tabLst>
                <a:tab pos="240665" algn="l"/>
                <a:tab pos="241935" algn="l"/>
              </a:tabLst>
            </a:pPr>
            <a:r>
              <a:rPr sz="2200" dirty="0">
                <a:ln w="0"/>
                <a:effectLst>
                  <a:outerShdw blurRad="38100" dist="19050" dir="2700000" algn="tl" rotWithShape="0">
                    <a:schemeClr val="dk1">
                      <a:alpha val="40000"/>
                    </a:schemeClr>
                  </a:outerShdw>
                </a:effectLst>
                <a:latin typeface="Carlito"/>
                <a:cs typeface="Carlito"/>
              </a:rPr>
              <a:t>Perform data wrangling</a:t>
            </a:r>
          </a:p>
          <a:p>
            <a:pPr marL="698500" lvl="1" indent="-229235">
              <a:lnSpc>
                <a:spcPct val="100000"/>
              </a:lnSpc>
              <a:spcBef>
                <a:spcPts val="315"/>
              </a:spcBef>
              <a:buFont typeface="Arial"/>
              <a:buChar char="•"/>
              <a:tabLst>
                <a:tab pos="697865" algn="l"/>
                <a:tab pos="699135" algn="l"/>
              </a:tabLst>
            </a:pPr>
            <a:r>
              <a:rPr sz="1800" dirty="0">
                <a:ln w="0"/>
                <a:effectLst>
                  <a:outerShdw blurRad="38100" dist="19050" dir="2700000" algn="tl" rotWithShape="0">
                    <a:schemeClr val="dk1">
                      <a:alpha val="40000"/>
                    </a:schemeClr>
                  </a:outerShdw>
                </a:effectLst>
                <a:latin typeface="Carlito"/>
                <a:cs typeface="Carlito"/>
              </a:rPr>
              <a:t>Classifying true landings as successful and unsuccessful otherwise</a:t>
            </a:r>
          </a:p>
          <a:p>
            <a:pPr marL="241300" indent="-229235">
              <a:lnSpc>
                <a:spcPct val="100000"/>
              </a:lnSpc>
              <a:spcBef>
                <a:spcPts val="680"/>
              </a:spcBef>
              <a:buFont typeface="Arial"/>
              <a:buChar char="•"/>
              <a:tabLst>
                <a:tab pos="240665" algn="l"/>
                <a:tab pos="241935" algn="l"/>
              </a:tabLst>
            </a:pPr>
            <a:r>
              <a:rPr sz="2200" dirty="0">
                <a:ln w="0"/>
                <a:effectLst>
                  <a:outerShdw blurRad="38100" dist="19050" dir="2700000" algn="tl" rotWithShape="0">
                    <a:schemeClr val="dk1">
                      <a:alpha val="40000"/>
                    </a:schemeClr>
                  </a:outerShdw>
                </a:effectLst>
                <a:latin typeface="Carlito"/>
                <a:cs typeface="Carlito"/>
              </a:rPr>
              <a:t>Perform exploratory data analysis (EDA) using visualization and SQL</a:t>
            </a:r>
          </a:p>
          <a:p>
            <a:pPr marL="241300" indent="-229235">
              <a:lnSpc>
                <a:spcPct val="100000"/>
              </a:lnSpc>
              <a:spcBef>
                <a:spcPts val="5"/>
              </a:spcBef>
              <a:buFont typeface="Arial"/>
              <a:buChar char="•"/>
              <a:tabLst>
                <a:tab pos="240665" algn="l"/>
                <a:tab pos="241935" algn="l"/>
              </a:tabLst>
            </a:pPr>
            <a:r>
              <a:rPr sz="2200" dirty="0">
                <a:ln w="0"/>
                <a:effectLst>
                  <a:outerShdw blurRad="38100" dist="19050" dir="2700000" algn="tl" rotWithShape="0">
                    <a:schemeClr val="dk1">
                      <a:alpha val="40000"/>
                    </a:schemeClr>
                  </a:outerShdw>
                </a:effectLst>
                <a:latin typeface="Carlito"/>
                <a:cs typeface="Carlito"/>
              </a:rPr>
              <a:t>Perform interactive visual analytics using Folium and Plotly Dash</a:t>
            </a:r>
          </a:p>
          <a:p>
            <a:pPr marL="241300" indent="-229235">
              <a:lnSpc>
                <a:spcPct val="100000"/>
              </a:lnSpc>
              <a:spcBef>
                <a:spcPts val="1440"/>
              </a:spcBef>
              <a:buFont typeface="Arial"/>
              <a:buChar char="•"/>
              <a:tabLst>
                <a:tab pos="240665" algn="l"/>
                <a:tab pos="241935" algn="l"/>
              </a:tabLst>
            </a:pPr>
            <a:r>
              <a:rPr sz="2200" dirty="0">
                <a:ln w="0"/>
                <a:effectLst>
                  <a:outerShdw blurRad="38100" dist="19050" dir="2700000" algn="tl" rotWithShape="0">
                    <a:schemeClr val="dk1">
                      <a:alpha val="40000"/>
                    </a:schemeClr>
                  </a:outerShdw>
                </a:effectLst>
                <a:latin typeface="Carlito"/>
                <a:cs typeface="Carlito"/>
              </a:rPr>
              <a:t>Perform predictive analysis using classification models</a:t>
            </a:r>
          </a:p>
          <a:p>
            <a:pPr marL="698500" lvl="1" indent="-229235">
              <a:lnSpc>
                <a:spcPct val="100000"/>
              </a:lnSpc>
              <a:spcBef>
                <a:spcPts val="325"/>
              </a:spcBef>
              <a:buFont typeface="Arial"/>
              <a:buChar char="•"/>
              <a:tabLst>
                <a:tab pos="697865" algn="l"/>
                <a:tab pos="699135" algn="l"/>
              </a:tabLst>
            </a:pPr>
            <a:r>
              <a:rPr sz="1800" dirty="0">
                <a:ln w="0"/>
                <a:effectLst>
                  <a:outerShdw blurRad="38100" dist="19050" dir="2700000" algn="tl" rotWithShape="0">
                    <a:schemeClr val="dk1">
                      <a:alpha val="40000"/>
                    </a:schemeClr>
                  </a:outerShdw>
                </a:effectLst>
                <a:latin typeface="Carlito"/>
                <a:cs typeface="Carlito"/>
              </a:rPr>
              <a:t>Tuned models using GridSearchCV</a:t>
            </a:r>
          </a:p>
        </p:txBody>
      </p:sp>
      <p:grpSp>
        <p:nvGrpSpPr>
          <p:cNvPr id="5" name="object 2">
            <a:extLst>
              <a:ext uri="{FF2B5EF4-FFF2-40B4-BE49-F238E27FC236}">
                <a16:creationId xmlns:a16="http://schemas.microsoft.com/office/drawing/2014/main" id="{215E4F57-ECAC-C147-2D93-84C1E645C3D4}"/>
              </a:ext>
            </a:extLst>
          </p:cNvPr>
          <p:cNvGrpSpPr/>
          <p:nvPr/>
        </p:nvGrpSpPr>
        <p:grpSpPr>
          <a:xfrm>
            <a:off x="0" y="6333745"/>
            <a:ext cx="12192000" cy="524510"/>
            <a:chOff x="0" y="6333745"/>
            <a:chExt cx="12192000" cy="524510"/>
          </a:xfrm>
          <a:solidFill>
            <a:schemeClr val="tx2"/>
          </a:solidFill>
        </p:grpSpPr>
        <p:sp>
          <p:nvSpPr>
            <p:cNvPr id="6" name="object 3">
              <a:extLst>
                <a:ext uri="{FF2B5EF4-FFF2-40B4-BE49-F238E27FC236}">
                  <a16:creationId xmlns:a16="http://schemas.microsoft.com/office/drawing/2014/main" id="{32CF5F96-25AC-9BCC-B3F8-10593DAD01B6}"/>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7" name="object 4">
              <a:extLst>
                <a:ext uri="{FF2B5EF4-FFF2-40B4-BE49-F238E27FC236}">
                  <a16:creationId xmlns:a16="http://schemas.microsoft.com/office/drawing/2014/main" id="{5168004E-3342-5547-ECED-4BE38A973747}"/>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76019" y="2927985"/>
            <a:ext cx="5450840" cy="1245235"/>
          </a:xfrm>
          <a:prstGeom prst="rect">
            <a:avLst/>
          </a:prstGeom>
        </p:spPr>
        <p:txBody>
          <a:bodyPr vert="horz" wrap="square" lIns="0" tIns="13335" rIns="0" bIns="0" rtlCol="0">
            <a:spAutoFit/>
          </a:bodyPr>
          <a:lstStyle/>
          <a:p>
            <a:pPr marL="12700">
              <a:lnSpc>
                <a:spcPct val="100000"/>
              </a:lnSpc>
              <a:spcBef>
                <a:spcPts val="105"/>
              </a:spcBef>
            </a:pPr>
            <a:r>
              <a:rPr sz="8000" spc="-285" dirty="0">
                <a:solidFill>
                  <a:srgbClr val="242424"/>
                </a:solidFill>
                <a:latin typeface="Arial"/>
                <a:cs typeface="Arial"/>
              </a:rPr>
              <a:t>Methodology</a:t>
            </a:r>
            <a:endParaRPr sz="8000">
              <a:latin typeface="Arial"/>
              <a:cs typeface="Arial"/>
            </a:endParaRPr>
          </a:p>
        </p:txBody>
      </p:sp>
      <p:sp>
        <p:nvSpPr>
          <p:cNvPr id="4" name="object 4"/>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3" name="object 3"/>
          <p:cNvSpPr txBox="1"/>
          <p:nvPr/>
        </p:nvSpPr>
        <p:spPr>
          <a:xfrm>
            <a:off x="1176019" y="4417517"/>
            <a:ext cx="8895080" cy="722630"/>
          </a:xfrm>
          <a:prstGeom prst="rect">
            <a:avLst/>
          </a:prstGeom>
        </p:spPr>
        <p:txBody>
          <a:bodyPr vert="horz" wrap="square" lIns="0" tIns="12700" rIns="0" bIns="0" rtlCol="0">
            <a:spAutoFit/>
          </a:bodyPr>
          <a:lstStyle/>
          <a:p>
            <a:pPr marL="12700">
              <a:lnSpc>
                <a:spcPts val="2745"/>
              </a:lnSpc>
              <a:spcBef>
                <a:spcPts val="100"/>
              </a:spcBef>
            </a:pPr>
            <a:r>
              <a:rPr sz="2400" spc="-165" dirty="0">
                <a:solidFill>
                  <a:srgbClr val="616E52"/>
                </a:solidFill>
                <a:latin typeface="Arial"/>
                <a:cs typeface="Arial"/>
              </a:rPr>
              <a:t>OVERVIEW </a:t>
            </a:r>
            <a:r>
              <a:rPr sz="2400" spc="-285" dirty="0">
                <a:solidFill>
                  <a:srgbClr val="616E52"/>
                </a:solidFill>
                <a:latin typeface="Arial"/>
                <a:cs typeface="Arial"/>
              </a:rPr>
              <a:t>OF </a:t>
            </a:r>
            <a:r>
              <a:rPr sz="2400" spc="-340" dirty="0">
                <a:solidFill>
                  <a:srgbClr val="616E52"/>
                </a:solidFill>
                <a:latin typeface="Arial"/>
                <a:cs typeface="Arial"/>
              </a:rPr>
              <a:t>DATA </a:t>
            </a:r>
            <a:r>
              <a:rPr sz="2400" spc="-140" dirty="0">
                <a:solidFill>
                  <a:srgbClr val="616E52"/>
                </a:solidFill>
                <a:latin typeface="Arial"/>
                <a:cs typeface="Arial"/>
              </a:rPr>
              <a:t>COLLECTION, </a:t>
            </a:r>
            <a:r>
              <a:rPr sz="2400" spc="-95" dirty="0">
                <a:solidFill>
                  <a:srgbClr val="616E52"/>
                </a:solidFill>
                <a:latin typeface="Arial"/>
                <a:cs typeface="Arial"/>
              </a:rPr>
              <a:t>WRANGLING,</a:t>
            </a:r>
            <a:r>
              <a:rPr sz="2400" spc="-120" dirty="0">
                <a:solidFill>
                  <a:srgbClr val="616E52"/>
                </a:solidFill>
                <a:latin typeface="Arial"/>
                <a:cs typeface="Arial"/>
              </a:rPr>
              <a:t> </a:t>
            </a:r>
            <a:r>
              <a:rPr sz="2400" spc="-105" dirty="0">
                <a:solidFill>
                  <a:srgbClr val="616E52"/>
                </a:solidFill>
                <a:latin typeface="Arial"/>
                <a:cs typeface="Arial"/>
              </a:rPr>
              <a:t>VISUALIZATION,</a:t>
            </a:r>
            <a:endParaRPr sz="2400">
              <a:latin typeface="Arial"/>
              <a:cs typeface="Arial"/>
            </a:endParaRPr>
          </a:p>
          <a:p>
            <a:pPr marL="12700">
              <a:lnSpc>
                <a:spcPts val="2745"/>
              </a:lnSpc>
              <a:tabLst>
                <a:tab pos="1963420" algn="l"/>
                <a:tab pos="2682875" algn="l"/>
                <a:tab pos="3816350" algn="l"/>
              </a:tabLst>
            </a:pPr>
            <a:r>
              <a:rPr sz="2400" spc="-165" dirty="0">
                <a:solidFill>
                  <a:srgbClr val="616E52"/>
                </a:solidFill>
                <a:latin typeface="Arial"/>
                <a:cs typeface="Arial"/>
              </a:rPr>
              <a:t>DASHBOARD,	</a:t>
            </a:r>
            <a:r>
              <a:rPr sz="2400" spc="-155" dirty="0">
                <a:solidFill>
                  <a:srgbClr val="616E52"/>
                </a:solidFill>
                <a:latin typeface="Arial"/>
                <a:cs typeface="Arial"/>
              </a:rPr>
              <a:t>AND	</a:t>
            </a:r>
            <a:r>
              <a:rPr sz="2400" spc="-140" dirty="0">
                <a:solidFill>
                  <a:srgbClr val="616E52"/>
                </a:solidFill>
                <a:latin typeface="Arial"/>
                <a:cs typeface="Arial"/>
              </a:rPr>
              <a:t>MODEL	</a:t>
            </a:r>
            <a:r>
              <a:rPr sz="2400" spc="-150" dirty="0">
                <a:solidFill>
                  <a:srgbClr val="616E52"/>
                </a:solidFill>
                <a:latin typeface="Arial"/>
                <a:cs typeface="Arial"/>
              </a:rPr>
              <a:t>METHODS</a:t>
            </a:r>
            <a:endParaRPr sz="2400">
              <a:latin typeface="Arial"/>
              <a:cs typeface="Arial"/>
            </a:endParaRPr>
          </a:p>
        </p:txBody>
      </p:sp>
      <p:grpSp>
        <p:nvGrpSpPr>
          <p:cNvPr id="5" name="object 2">
            <a:extLst>
              <a:ext uri="{FF2B5EF4-FFF2-40B4-BE49-F238E27FC236}">
                <a16:creationId xmlns:a16="http://schemas.microsoft.com/office/drawing/2014/main" id="{79099CFC-B9EF-6FA9-9CFB-D85B8B4ABB42}"/>
              </a:ext>
            </a:extLst>
          </p:cNvPr>
          <p:cNvGrpSpPr/>
          <p:nvPr/>
        </p:nvGrpSpPr>
        <p:grpSpPr>
          <a:xfrm>
            <a:off x="0" y="6333745"/>
            <a:ext cx="12192000" cy="524510"/>
            <a:chOff x="0" y="6333745"/>
            <a:chExt cx="12192000" cy="524510"/>
          </a:xfrm>
          <a:solidFill>
            <a:schemeClr val="tx2"/>
          </a:solidFill>
        </p:grpSpPr>
        <p:sp>
          <p:nvSpPr>
            <p:cNvPr id="6" name="object 3">
              <a:extLst>
                <a:ext uri="{FF2B5EF4-FFF2-40B4-BE49-F238E27FC236}">
                  <a16:creationId xmlns:a16="http://schemas.microsoft.com/office/drawing/2014/main" id="{333031C2-FFA3-17E7-94AA-95DE3AA2281F}"/>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7" name="object 4">
              <a:extLst>
                <a:ext uri="{FF2B5EF4-FFF2-40B4-BE49-F238E27FC236}">
                  <a16:creationId xmlns:a16="http://schemas.microsoft.com/office/drawing/2014/main" id="{1344D058-163D-9B86-3932-05D89B490630}"/>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207770" y="860805"/>
            <a:ext cx="6031230" cy="756920"/>
          </a:xfrm>
          <a:prstGeom prst="rect">
            <a:avLst/>
          </a:prstGeom>
        </p:spPr>
        <p:txBody>
          <a:bodyPr vert="horz" wrap="square" lIns="0" tIns="12700" rIns="0" bIns="0" rtlCol="0">
            <a:spAutoFit/>
          </a:bodyPr>
          <a:lstStyle/>
          <a:p>
            <a:pPr marL="12700">
              <a:lnSpc>
                <a:spcPct val="100000"/>
              </a:lnSpc>
              <a:spcBef>
                <a:spcPts val="100"/>
              </a:spcBef>
            </a:pPr>
            <a:r>
              <a:rPr spc="-340" dirty="0"/>
              <a:t>Data </a:t>
            </a:r>
            <a:r>
              <a:rPr spc="-235" dirty="0"/>
              <a:t>Collection</a:t>
            </a:r>
            <a:r>
              <a:rPr spc="-505" dirty="0"/>
              <a:t> </a:t>
            </a:r>
            <a:r>
              <a:rPr spc="-275" dirty="0"/>
              <a:t>Overview</a:t>
            </a:r>
          </a:p>
        </p:txBody>
      </p:sp>
      <p:sp>
        <p:nvSpPr>
          <p:cNvPr id="5" name="object 5"/>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7</a:t>
            </a:fld>
            <a:endParaRPr sz="1050">
              <a:latin typeface="Carlito"/>
              <a:cs typeface="Carlito"/>
            </a:endParaRPr>
          </a:p>
        </p:txBody>
      </p:sp>
      <p:sp>
        <p:nvSpPr>
          <p:cNvPr id="4" name="object 4"/>
          <p:cNvSpPr txBox="1"/>
          <p:nvPr/>
        </p:nvSpPr>
        <p:spPr>
          <a:xfrm>
            <a:off x="1176019" y="1824608"/>
            <a:ext cx="9899650" cy="4018408"/>
          </a:xfrm>
          <a:prstGeom prst="rect">
            <a:avLst/>
          </a:prstGeom>
        </p:spPr>
        <p:txBody>
          <a:bodyPr vert="horz" wrap="square" lIns="0" tIns="42545" rIns="0" bIns="0" rtlCol="0">
            <a:spAutoFit/>
          </a:bodyPr>
          <a:lstStyle/>
          <a:p>
            <a:pPr marL="12700" marR="42545">
              <a:lnSpc>
                <a:spcPts val="2210"/>
              </a:lnSpc>
              <a:spcBef>
                <a:spcPts val="335"/>
              </a:spcBef>
            </a:pPr>
            <a:r>
              <a:rPr sz="2000" dirty="0">
                <a:ln w="0"/>
                <a:effectLst>
                  <a:outerShdw blurRad="38100" dist="19050" dir="2700000" algn="tl" rotWithShape="0">
                    <a:schemeClr val="dk1">
                      <a:alpha val="40000"/>
                    </a:schemeClr>
                  </a:outerShdw>
                </a:effectLst>
                <a:latin typeface="Carlito"/>
                <a:cs typeface="Carlito"/>
              </a:rPr>
              <a:t>Data collection process involved a combination of API requests from Space X public API and web  scraping data from a table in Space X’s Wikipedia entry.</a:t>
            </a:r>
          </a:p>
          <a:p>
            <a:pPr marL="12700" marR="356235">
              <a:lnSpc>
                <a:spcPts val="2300"/>
              </a:lnSpc>
              <a:spcBef>
                <a:spcPts val="1115"/>
              </a:spcBef>
            </a:pPr>
            <a:r>
              <a:rPr sz="2000" dirty="0">
                <a:ln w="0"/>
                <a:effectLst>
                  <a:outerShdw blurRad="38100" dist="19050" dir="2700000" algn="tl" rotWithShape="0">
                    <a:schemeClr val="dk1">
                      <a:alpha val="40000"/>
                    </a:schemeClr>
                  </a:outerShdw>
                </a:effectLst>
                <a:latin typeface="Carlito"/>
                <a:cs typeface="Carlito"/>
              </a:rPr>
              <a:t>The next slide will show the flowchart of data collection from API and the one after will show  the flowchart of data collection from webscraping.</a:t>
            </a:r>
          </a:p>
          <a:p>
            <a:pPr marL="12700">
              <a:lnSpc>
                <a:spcPct val="100000"/>
              </a:lnSpc>
              <a:spcBef>
                <a:spcPts val="1145"/>
              </a:spcBef>
            </a:pPr>
            <a:r>
              <a:rPr sz="2000" u="heavy" dirty="0">
                <a:ln w="0"/>
                <a:effectLst>
                  <a:outerShdw blurRad="38100" dist="19050" dir="2700000" algn="tl" rotWithShape="0">
                    <a:schemeClr val="dk1">
                      <a:alpha val="40000"/>
                    </a:schemeClr>
                  </a:outerShdw>
                </a:effectLst>
                <a:uFill>
                  <a:solidFill>
                    <a:srgbClr val="404040"/>
                  </a:solidFill>
                </a:uFill>
                <a:latin typeface="Carlito"/>
                <a:cs typeface="Carlito"/>
              </a:rPr>
              <a:t>Space X API Data Columns:</a:t>
            </a:r>
            <a:endParaRPr sz="2000" dirty="0">
              <a:ln w="0"/>
              <a:effectLst>
                <a:outerShdw blurRad="38100" dist="19050" dir="2700000" algn="tl" rotWithShape="0">
                  <a:schemeClr val="dk1">
                    <a:alpha val="40000"/>
                  </a:schemeClr>
                </a:outerShdw>
              </a:effectLst>
              <a:latin typeface="Carlito"/>
              <a:cs typeface="Carlito"/>
            </a:endParaRPr>
          </a:p>
          <a:p>
            <a:pPr marL="12700">
              <a:lnSpc>
                <a:spcPts val="2300"/>
              </a:lnSpc>
              <a:spcBef>
                <a:spcPts val="1200"/>
              </a:spcBef>
            </a:pPr>
            <a:r>
              <a:rPr sz="2000" dirty="0">
                <a:ln w="0"/>
                <a:effectLst>
                  <a:outerShdw blurRad="38100" dist="19050" dir="2700000" algn="tl" rotWithShape="0">
                    <a:schemeClr val="dk1">
                      <a:alpha val="40000"/>
                    </a:schemeClr>
                  </a:outerShdw>
                </a:effectLst>
                <a:latin typeface="Carlito"/>
                <a:cs typeface="Carlito"/>
              </a:rPr>
              <a:t>FlightNumber, Date, BoosterVersion, PayloadMass, Orbit, LaunchSite, Outcome, Flights, GridFins,</a:t>
            </a:r>
          </a:p>
          <a:p>
            <a:pPr marL="12700">
              <a:lnSpc>
                <a:spcPts val="2300"/>
              </a:lnSpc>
            </a:pPr>
            <a:r>
              <a:rPr sz="2000" dirty="0">
                <a:ln w="0"/>
                <a:effectLst>
                  <a:outerShdw blurRad="38100" dist="19050" dir="2700000" algn="tl" rotWithShape="0">
                    <a:schemeClr val="dk1">
                      <a:alpha val="40000"/>
                    </a:schemeClr>
                  </a:outerShdw>
                </a:effectLst>
                <a:latin typeface="Carlito"/>
                <a:cs typeface="Carlito"/>
              </a:rPr>
              <a:t>Reused, Legs, LandingPad, Block, ReusedCount, Serial, Longitude, Latitude</a:t>
            </a:r>
          </a:p>
          <a:p>
            <a:pPr marL="12700">
              <a:lnSpc>
                <a:spcPct val="100000"/>
              </a:lnSpc>
              <a:spcBef>
                <a:spcPts val="1105"/>
              </a:spcBef>
            </a:pPr>
            <a:r>
              <a:rPr sz="2000" u="heavy" dirty="0">
                <a:ln w="0"/>
                <a:effectLst>
                  <a:outerShdw blurRad="38100" dist="19050" dir="2700000" algn="tl" rotWithShape="0">
                    <a:schemeClr val="dk1">
                      <a:alpha val="40000"/>
                    </a:schemeClr>
                  </a:outerShdw>
                </a:effectLst>
                <a:uFill>
                  <a:solidFill>
                    <a:srgbClr val="404040"/>
                  </a:solidFill>
                </a:uFill>
                <a:latin typeface="Carlito"/>
                <a:cs typeface="Carlito"/>
              </a:rPr>
              <a:t>Wikipedia Webscrape Data Columns:</a:t>
            </a:r>
            <a:endParaRPr sz="2000" dirty="0">
              <a:ln w="0"/>
              <a:effectLst>
                <a:outerShdw blurRad="38100" dist="19050" dir="2700000" algn="tl" rotWithShape="0">
                  <a:schemeClr val="dk1">
                    <a:alpha val="40000"/>
                  </a:schemeClr>
                </a:outerShdw>
              </a:effectLst>
              <a:latin typeface="Carlito"/>
              <a:cs typeface="Carlito"/>
            </a:endParaRPr>
          </a:p>
          <a:p>
            <a:pPr marL="12700" marR="837565">
              <a:lnSpc>
                <a:spcPts val="2200"/>
              </a:lnSpc>
              <a:spcBef>
                <a:spcPts val="1440"/>
              </a:spcBef>
            </a:pPr>
            <a:r>
              <a:rPr sz="2000" dirty="0">
                <a:ln w="0"/>
                <a:effectLst>
                  <a:outerShdw blurRad="38100" dist="19050" dir="2700000" algn="tl" rotWithShape="0">
                    <a:schemeClr val="dk1">
                      <a:alpha val="40000"/>
                    </a:schemeClr>
                  </a:outerShdw>
                </a:effectLst>
                <a:latin typeface="Carlito"/>
                <a:cs typeface="Carlito"/>
              </a:rPr>
              <a:t>Flight No., Launch site, Payload, PayloadMass, Orbit, Customer, Launch outcome, Version  Booster, Booster landing, Date, Time</a:t>
            </a:r>
          </a:p>
        </p:txBody>
      </p:sp>
      <p:grpSp>
        <p:nvGrpSpPr>
          <p:cNvPr id="6" name="object 2">
            <a:extLst>
              <a:ext uri="{FF2B5EF4-FFF2-40B4-BE49-F238E27FC236}">
                <a16:creationId xmlns:a16="http://schemas.microsoft.com/office/drawing/2014/main" id="{18D62270-7F20-F728-D680-189EA96C9AB4}"/>
              </a:ext>
            </a:extLst>
          </p:cNvPr>
          <p:cNvGrpSpPr/>
          <p:nvPr/>
        </p:nvGrpSpPr>
        <p:grpSpPr>
          <a:xfrm>
            <a:off x="0" y="6333745"/>
            <a:ext cx="12192000" cy="524510"/>
            <a:chOff x="0" y="6333745"/>
            <a:chExt cx="12192000" cy="524510"/>
          </a:xfrm>
          <a:solidFill>
            <a:schemeClr val="tx2"/>
          </a:solidFill>
        </p:grpSpPr>
        <p:sp>
          <p:nvSpPr>
            <p:cNvPr id="7" name="object 3">
              <a:extLst>
                <a:ext uri="{FF2B5EF4-FFF2-40B4-BE49-F238E27FC236}">
                  <a16:creationId xmlns:a16="http://schemas.microsoft.com/office/drawing/2014/main" id="{F1B6DB9B-AE55-CC8D-F2B9-1FD1D80418E4}"/>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8" name="object 4">
              <a:extLst>
                <a:ext uri="{FF2B5EF4-FFF2-40B4-BE49-F238E27FC236}">
                  <a16:creationId xmlns:a16="http://schemas.microsoft.com/office/drawing/2014/main" id="{7003C123-CBE4-04FB-A498-0C7194E2BF7C}"/>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a:solidFill>
            <a:schemeClr val="tx2">
              <a:lumMod val="60000"/>
              <a:lumOff val="40000"/>
            </a:schemeClr>
          </a:solidFill>
          <a:scene3d>
            <a:camera prst="orthographicFront">
              <a:rot lat="0" lon="0" rev="0"/>
            </a:camera>
            <a:lightRig rig="glow" dir="t">
              <a:rot lat="0" lon="0" rev="14100000"/>
            </a:lightRig>
          </a:scene3d>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a:ln>
              <a:noFill/>
            </a:ln>
            <a:effectLst/>
            <a:sp3d prstMaterial="softEdge">
              <a:bevelT w="127000" prst="artDeco"/>
            </a:sp3d>
          </p:spPr>
          <p:txBody>
            <a:bodyPr wrap="square" lIns="0" tIns="0" rIns="0" bIns="0" rtlCol="0"/>
            <a:lstStyle/>
            <a:p>
              <a:endParaRPr/>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a:ln>
              <a:noFill/>
            </a:ln>
            <a:effectLst/>
            <a:sp3d prstMaterial="softEdge">
              <a:bevelT w="127000" prst="artDeco"/>
            </a:sp3d>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6" name="object 6"/>
          <p:cNvSpPr/>
          <p:nvPr/>
        </p:nvSpPr>
        <p:spPr>
          <a:xfrm>
            <a:off x="5062728" y="1754123"/>
            <a:ext cx="237744" cy="1389888"/>
          </a:xfrm>
          <a:prstGeom prst="rect">
            <a:avLst/>
          </a:prstGeom>
          <a:blipFill>
            <a:blip r:embed="rId2" cstate="print"/>
            <a:stretch>
              <a:fillRect/>
            </a:stretch>
          </a:blipFill>
        </p:spPr>
        <p:txBody>
          <a:bodyPr wrap="square" lIns="0" tIns="0" rIns="0" bIns="0" rtlCol="0"/>
          <a:lstStyle/>
          <a:p>
            <a:endParaRPr/>
          </a:p>
        </p:txBody>
      </p:sp>
      <p:grpSp>
        <p:nvGrpSpPr>
          <p:cNvPr id="7" name="object 7"/>
          <p:cNvGrpSpPr/>
          <p:nvPr/>
        </p:nvGrpSpPr>
        <p:grpSpPr>
          <a:xfrm>
            <a:off x="4782311" y="1478280"/>
            <a:ext cx="1915668" cy="1399032"/>
            <a:chOff x="4782311" y="1478280"/>
            <a:chExt cx="1851660" cy="1607820"/>
          </a:xfrm>
          <a:solidFill>
            <a:schemeClr val="tx2">
              <a:lumMod val="60000"/>
              <a:lumOff val="40000"/>
            </a:schemeClr>
          </a:solidFill>
          <a:effectLst/>
          <a:scene3d>
            <a:camera prst="orthographicFront">
              <a:rot lat="0" lon="0" rev="0"/>
            </a:camera>
            <a:lightRig rig="contrasting" dir="t">
              <a:rot lat="0" lon="0" rev="1500000"/>
            </a:lightRig>
          </a:scene3d>
        </p:grpSpPr>
        <p:sp>
          <p:nvSpPr>
            <p:cNvPr id="8" name="object 8"/>
            <p:cNvSpPr/>
            <p:nvPr/>
          </p:nvSpPr>
          <p:spPr>
            <a:xfrm>
              <a:off x="5084063" y="1766316"/>
              <a:ext cx="158496" cy="1319784"/>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9" name="object 9"/>
            <p:cNvSpPr/>
            <p:nvPr/>
          </p:nvSpPr>
          <p:spPr>
            <a:xfrm>
              <a:off x="4782311" y="1478280"/>
              <a:ext cx="1851660" cy="114300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0" name="object 10"/>
            <p:cNvSpPr/>
            <p:nvPr/>
          </p:nvSpPr>
          <p:spPr>
            <a:xfrm>
              <a:off x="4888991" y="1719072"/>
              <a:ext cx="1677923" cy="69646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1" name="object 11"/>
            <p:cNvSpPr/>
            <p:nvPr/>
          </p:nvSpPr>
          <p:spPr>
            <a:xfrm>
              <a:off x="4833748" y="1499616"/>
              <a:ext cx="1742312" cy="109462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12" name="object 12"/>
          <p:cNvSpPr txBox="1"/>
          <p:nvPr/>
        </p:nvSpPr>
        <p:spPr>
          <a:xfrm>
            <a:off x="5015865" y="1766061"/>
            <a:ext cx="1327150" cy="462915"/>
          </a:xfrm>
          <a:prstGeom prst="rect">
            <a:avLst/>
          </a:prstGeom>
        </p:spPr>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a:latin typeface="Carlito"/>
              <a:cs typeface="Carlito"/>
            </a:endParaRPr>
          </a:p>
        </p:txBody>
      </p:sp>
      <p:grpSp>
        <p:nvGrpSpPr>
          <p:cNvPr id="13" name="object 13"/>
          <p:cNvGrpSpPr/>
          <p:nvPr/>
        </p:nvGrpSpPr>
        <p:grpSpPr>
          <a:xfrm>
            <a:off x="4782311" y="2807207"/>
            <a:ext cx="1851660" cy="1666239"/>
            <a:chOff x="4782311" y="2807207"/>
            <a:chExt cx="1851660" cy="1666239"/>
          </a:xfrm>
          <a:solidFill>
            <a:schemeClr val="tx2">
              <a:lumMod val="60000"/>
              <a:lumOff val="40000"/>
            </a:schemeClr>
          </a:solidFill>
          <a:scene3d>
            <a:camera prst="orthographicFront">
              <a:rot lat="0" lon="0" rev="0"/>
            </a:camera>
            <a:lightRig rig="contrasting" dir="t">
              <a:rot lat="0" lon="0" rev="1500000"/>
            </a:lightRig>
          </a:scene3d>
        </p:grpSpPr>
        <p:sp>
          <p:nvSpPr>
            <p:cNvPr id="14" name="object 14"/>
            <p:cNvSpPr/>
            <p:nvPr/>
          </p:nvSpPr>
          <p:spPr>
            <a:xfrm>
              <a:off x="5062727" y="3073907"/>
              <a:ext cx="237744" cy="139903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5" name="object 15"/>
            <p:cNvSpPr/>
            <p:nvPr/>
          </p:nvSpPr>
          <p:spPr>
            <a:xfrm>
              <a:off x="5084063" y="3095243"/>
              <a:ext cx="158496" cy="1319784"/>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6" name="object 16"/>
            <p:cNvSpPr/>
            <p:nvPr/>
          </p:nvSpPr>
          <p:spPr>
            <a:xfrm>
              <a:off x="4782311" y="2807207"/>
              <a:ext cx="1851660" cy="114300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7" name="object 17"/>
            <p:cNvSpPr/>
            <p:nvPr/>
          </p:nvSpPr>
          <p:spPr>
            <a:xfrm>
              <a:off x="4888991" y="2839211"/>
              <a:ext cx="1677923" cy="111556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8" name="object 18"/>
            <p:cNvSpPr/>
            <p:nvPr/>
          </p:nvSpPr>
          <p:spPr>
            <a:xfrm>
              <a:off x="4803647" y="2828543"/>
              <a:ext cx="1772411" cy="106375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19" name="object 19"/>
          <p:cNvSpPr txBox="1"/>
          <p:nvPr/>
        </p:nvSpPr>
        <p:spPr>
          <a:xfrm>
            <a:off x="5015865" y="2886583"/>
            <a:ext cx="1332865" cy="882015"/>
          </a:xfrm>
          <a:prstGeom prst="rect">
            <a:avLst/>
          </a:prstGeom>
        </p:spPr>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dirty="0">
              <a:latin typeface="Carlito"/>
              <a:cs typeface="Carlito"/>
            </a:endParaRPr>
          </a:p>
        </p:txBody>
      </p:sp>
      <p:grpSp>
        <p:nvGrpSpPr>
          <p:cNvPr id="20" name="object 20"/>
          <p:cNvGrpSpPr/>
          <p:nvPr/>
        </p:nvGrpSpPr>
        <p:grpSpPr>
          <a:xfrm>
            <a:off x="4782311" y="4137659"/>
            <a:ext cx="2790825" cy="1141730"/>
            <a:chOff x="4782311" y="4137659"/>
            <a:chExt cx="2790825" cy="1141730"/>
          </a:xfrm>
          <a:solidFill>
            <a:schemeClr val="tx2">
              <a:lumMod val="60000"/>
              <a:lumOff val="40000"/>
            </a:schemeClr>
          </a:solidFill>
          <a:scene3d>
            <a:camera prst="orthographicFront">
              <a:rot lat="0" lon="0" rev="0"/>
            </a:camera>
            <a:lightRig rig="contrasting" dir="t">
              <a:rot lat="0" lon="0" rev="1500000"/>
            </a:lightRig>
          </a:scene3d>
        </p:grpSpPr>
        <p:sp>
          <p:nvSpPr>
            <p:cNvPr id="21" name="object 21"/>
            <p:cNvSpPr/>
            <p:nvPr/>
          </p:nvSpPr>
          <p:spPr>
            <a:xfrm>
              <a:off x="5146547" y="4319015"/>
              <a:ext cx="2426207" cy="23926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2" name="object 22"/>
            <p:cNvSpPr/>
            <p:nvPr/>
          </p:nvSpPr>
          <p:spPr>
            <a:xfrm>
              <a:off x="5167883" y="4340351"/>
              <a:ext cx="2346960" cy="160019"/>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3" name="object 23"/>
            <p:cNvSpPr/>
            <p:nvPr/>
          </p:nvSpPr>
          <p:spPr>
            <a:xfrm>
              <a:off x="4782311" y="4137659"/>
              <a:ext cx="1851660" cy="114147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4" name="object 24"/>
            <p:cNvSpPr/>
            <p:nvPr/>
          </p:nvSpPr>
          <p:spPr>
            <a:xfrm>
              <a:off x="4850891" y="4273295"/>
              <a:ext cx="1755648" cy="90525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5" name="object 25"/>
            <p:cNvSpPr/>
            <p:nvPr/>
          </p:nvSpPr>
          <p:spPr>
            <a:xfrm>
              <a:off x="4803647" y="4158995"/>
              <a:ext cx="1772411" cy="106222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26" name="object 26"/>
          <p:cNvSpPr txBox="1"/>
          <p:nvPr/>
        </p:nvSpPr>
        <p:spPr>
          <a:xfrm>
            <a:off x="4977765" y="4320920"/>
            <a:ext cx="1403985" cy="664845"/>
          </a:xfrm>
          <a:prstGeom prst="rect">
            <a:avLst/>
          </a:prstGeom>
        </p:spPr>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dirty="0">
              <a:latin typeface="Carlito"/>
              <a:cs typeface="Carlito"/>
            </a:endParaRPr>
          </a:p>
        </p:txBody>
      </p:sp>
      <p:grpSp>
        <p:nvGrpSpPr>
          <p:cNvPr id="27" name="object 27"/>
          <p:cNvGrpSpPr/>
          <p:nvPr/>
        </p:nvGrpSpPr>
        <p:grpSpPr>
          <a:xfrm>
            <a:off x="7139940" y="3073907"/>
            <a:ext cx="1859280" cy="2205355"/>
            <a:chOff x="7139940" y="3073907"/>
            <a:chExt cx="1859280" cy="2205355"/>
          </a:xfrm>
          <a:solidFill>
            <a:schemeClr val="tx2">
              <a:lumMod val="60000"/>
              <a:lumOff val="40000"/>
            </a:schemeClr>
          </a:solidFill>
          <a:scene3d>
            <a:camera prst="orthographicFront">
              <a:rot lat="0" lon="0" rev="0"/>
            </a:camera>
            <a:lightRig rig="contrasting" dir="t">
              <a:rot lat="0" lon="0" rev="1500000"/>
            </a:lightRig>
          </a:scene3d>
        </p:grpSpPr>
        <p:sp>
          <p:nvSpPr>
            <p:cNvPr id="28" name="object 28"/>
            <p:cNvSpPr/>
            <p:nvPr/>
          </p:nvSpPr>
          <p:spPr>
            <a:xfrm>
              <a:off x="7418832" y="3073907"/>
              <a:ext cx="239268" cy="139903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9" name="object 29"/>
            <p:cNvSpPr/>
            <p:nvPr/>
          </p:nvSpPr>
          <p:spPr>
            <a:xfrm>
              <a:off x="7440168" y="3095243"/>
              <a:ext cx="160020" cy="1319784"/>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0" name="object 30"/>
            <p:cNvSpPr/>
            <p:nvPr/>
          </p:nvSpPr>
          <p:spPr>
            <a:xfrm>
              <a:off x="7139940" y="4137659"/>
              <a:ext cx="1851659" cy="114147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1" name="object 31"/>
            <p:cNvSpPr/>
            <p:nvPr/>
          </p:nvSpPr>
          <p:spPr>
            <a:xfrm>
              <a:off x="7173468" y="4378451"/>
              <a:ext cx="1825752" cy="694944"/>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2" name="object 32"/>
            <p:cNvSpPr/>
            <p:nvPr/>
          </p:nvSpPr>
          <p:spPr>
            <a:xfrm>
              <a:off x="7161276" y="4158995"/>
              <a:ext cx="1772412" cy="106222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33" name="object 33"/>
          <p:cNvSpPr txBox="1"/>
          <p:nvPr/>
        </p:nvSpPr>
        <p:spPr>
          <a:xfrm>
            <a:off x="7300721" y="4425442"/>
            <a:ext cx="1483995" cy="462915"/>
          </a:xfrm>
          <a:prstGeom prst="rect">
            <a:avLst/>
          </a:prstGeom>
        </p:spPr>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dirty="0">
              <a:latin typeface="Carlito"/>
              <a:cs typeface="Carlito"/>
            </a:endParaRPr>
          </a:p>
        </p:txBody>
      </p:sp>
      <p:grpSp>
        <p:nvGrpSpPr>
          <p:cNvPr id="34" name="object 34"/>
          <p:cNvGrpSpPr/>
          <p:nvPr/>
        </p:nvGrpSpPr>
        <p:grpSpPr>
          <a:xfrm>
            <a:off x="7139940" y="1744979"/>
            <a:ext cx="1868805" cy="2205355"/>
            <a:chOff x="7139940" y="1744979"/>
            <a:chExt cx="1868805" cy="2205355"/>
          </a:xfrm>
          <a:solidFill>
            <a:schemeClr val="tx2">
              <a:lumMod val="60000"/>
              <a:lumOff val="40000"/>
            </a:schemeClr>
          </a:solidFill>
          <a:scene3d>
            <a:camera prst="orthographicFront">
              <a:rot lat="0" lon="0" rev="0"/>
            </a:camera>
            <a:lightRig rig="contrasting" dir="t">
              <a:rot lat="0" lon="0" rev="1500000"/>
            </a:lightRig>
          </a:scene3d>
        </p:grpSpPr>
        <p:sp>
          <p:nvSpPr>
            <p:cNvPr id="35" name="object 35"/>
            <p:cNvSpPr/>
            <p:nvPr/>
          </p:nvSpPr>
          <p:spPr>
            <a:xfrm>
              <a:off x="7418832" y="1744979"/>
              <a:ext cx="239268" cy="139903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6" name="object 36"/>
            <p:cNvSpPr/>
            <p:nvPr/>
          </p:nvSpPr>
          <p:spPr>
            <a:xfrm>
              <a:off x="7440168" y="1766315"/>
              <a:ext cx="160020" cy="1319784"/>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7" name="object 37"/>
            <p:cNvSpPr/>
            <p:nvPr/>
          </p:nvSpPr>
          <p:spPr>
            <a:xfrm>
              <a:off x="7139940" y="2807207"/>
              <a:ext cx="1851659" cy="114300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8" name="object 38"/>
            <p:cNvSpPr/>
            <p:nvPr/>
          </p:nvSpPr>
          <p:spPr>
            <a:xfrm>
              <a:off x="7164324" y="3047999"/>
              <a:ext cx="1844039" cy="69646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9" name="object 39"/>
            <p:cNvSpPr/>
            <p:nvPr/>
          </p:nvSpPr>
          <p:spPr>
            <a:xfrm>
              <a:off x="7161276" y="2828543"/>
              <a:ext cx="1772412" cy="106375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40" name="object 40"/>
          <p:cNvSpPr txBox="1"/>
          <p:nvPr/>
        </p:nvSpPr>
        <p:spPr>
          <a:xfrm>
            <a:off x="7291578" y="3096005"/>
            <a:ext cx="1492885" cy="462915"/>
          </a:xfrm>
          <a:prstGeom prst="rect">
            <a:avLst/>
          </a:prstGeom>
        </p:spPr>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a:latin typeface="Carlito"/>
              <a:cs typeface="Carlito"/>
            </a:endParaRPr>
          </a:p>
        </p:txBody>
      </p:sp>
      <p:grpSp>
        <p:nvGrpSpPr>
          <p:cNvPr id="41" name="object 41"/>
          <p:cNvGrpSpPr/>
          <p:nvPr/>
        </p:nvGrpSpPr>
        <p:grpSpPr>
          <a:xfrm>
            <a:off x="7139940" y="1478280"/>
            <a:ext cx="2790825" cy="1143000"/>
            <a:chOff x="7139940" y="1478280"/>
            <a:chExt cx="2790825" cy="1143000"/>
          </a:xfrm>
          <a:solidFill>
            <a:schemeClr val="tx2">
              <a:lumMod val="60000"/>
              <a:lumOff val="40000"/>
            </a:schemeClr>
          </a:solidFill>
          <a:scene3d>
            <a:camera prst="orthographicFront">
              <a:rot lat="0" lon="0" rev="0"/>
            </a:camera>
            <a:lightRig rig="contrasting" dir="t">
              <a:rot lat="0" lon="0" rev="1500000"/>
            </a:lightRig>
          </a:scene3d>
        </p:grpSpPr>
        <p:sp>
          <p:nvSpPr>
            <p:cNvPr id="42" name="object 42"/>
            <p:cNvSpPr/>
            <p:nvPr/>
          </p:nvSpPr>
          <p:spPr>
            <a:xfrm>
              <a:off x="7504176" y="1661160"/>
              <a:ext cx="2426207" cy="237744"/>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43" name="object 43"/>
            <p:cNvSpPr/>
            <p:nvPr/>
          </p:nvSpPr>
          <p:spPr>
            <a:xfrm>
              <a:off x="7525512" y="1682496"/>
              <a:ext cx="2346959" cy="15849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44" name="object 44"/>
            <p:cNvSpPr/>
            <p:nvPr/>
          </p:nvSpPr>
          <p:spPr>
            <a:xfrm>
              <a:off x="7139940" y="1478280"/>
              <a:ext cx="1851659" cy="114300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45" name="object 45"/>
            <p:cNvSpPr/>
            <p:nvPr/>
          </p:nvSpPr>
          <p:spPr>
            <a:xfrm>
              <a:off x="7226808" y="1615440"/>
              <a:ext cx="1717548" cy="903731"/>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46" name="object 46"/>
            <p:cNvSpPr/>
            <p:nvPr/>
          </p:nvSpPr>
          <p:spPr>
            <a:xfrm>
              <a:off x="7161276" y="1499616"/>
              <a:ext cx="1772412" cy="106375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47" name="object 47"/>
          <p:cNvSpPr txBox="1">
            <a:spLocks noGrp="1"/>
          </p:cNvSpPr>
          <p:nvPr>
            <p:ph type="title"/>
          </p:nvPr>
        </p:nvSpPr>
        <p:spPr>
          <a:xfrm>
            <a:off x="7354061" y="1660905"/>
            <a:ext cx="1373505" cy="673100"/>
          </a:xfrm>
          <a:prstGeom prst="rect">
            <a:avLst/>
          </a:prstGeom>
        </p:spPr>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a:latin typeface="Carlito"/>
              <a:cs typeface="Carlito"/>
            </a:endParaRPr>
          </a:p>
        </p:txBody>
      </p:sp>
      <p:grpSp>
        <p:nvGrpSpPr>
          <p:cNvPr id="48" name="object 48"/>
          <p:cNvGrpSpPr/>
          <p:nvPr/>
        </p:nvGrpSpPr>
        <p:grpSpPr>
          <a:xfrm>
            <a:off x="9496043" y="1478280"/>
            <a:ext cx="1894839" cy="1143000"/>
            <a:chOff x="9496043" y="1478280"/>
            <a:chExt cx="1894839" cy="1143000"/>
          </a:xfrm>
          <a:solidFill>
            <a:schemeClr val="tx2">
              <a:lumMod val="60000"/>
              <a:lumOff val="40000"/>
            </a:schemeClr>
          </a:solidFill>
          <a:scene3d>
            <a:camera prst="orthographicFront">
              <a:rot lat="0" lon="0" rev="0"/>
            </a:camera>
            <a:lightRig rig="contrasting" dir="t">
              <a:rot lat="0" lon="0" rev="1500000"/>
            </a:lightRig>
          </a:scene3d>
        </p:grpSpPr>
        <p:sp>
          <p:nvSpPr>
            <p:cNvPr id="49" name="object 49"/>
            <p:cNvSpPr/>
            <p:nvPr/>
          </p:nvSpPr>
          <p:spPr>
            <a:xfrm>
              <a:off x="9496043" y="1478280"/>
              <a:ext cx="1851659" cy="114300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50" name="object 50"/>
            <p:cNvSpPr/>
            <p:nvPr/>
          </p:nvSpPr>
          <p:spPr>
            <a:xfrm>
              <a:off x="9497567" y="1615440"/>
              <a:ext cx="1892807" cy="903731"/>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51" name="object 51"/>
            <p:cNvSpPr/>
            <p:nvPr/>
          </p:nvSpPr>
          <p:spPr>
            <a:xfrm>
              <a:off x="9517379" y="1499616"/>
              <a:ext cx="1772412" cy="106375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52" name="object 52"/>
          <p:cNvSpPr txBox="1"/>
          <p:nvPr/>
        </p:nvSpPr>
        <p:spPr>
          <a:xfrm>
            <a:off x="9640316" y="1660905"/>
            <a:ext cx="1539240" cy="670560"/>
          </a:xfrm>
          <a:prstGeom prst="rect">
            <a:avLst/>
          </a:prstGeom>
        </p:spPr>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a:latin typeface="Carlito"/>
              <a:cs typeface="Carlito"/>
            </a:endParaRPr>
          </a:p>
        </p:txBody>
      </p:sp>
      <p:sp>
        <p:nvSpPr>
          <p:cNvPr id="53" name="object 53"/>
          <p:cNvSpPr txBox="1"/>
          <p:nvPr/>
        </p:nvSpPr>
        <p:spPr>
          <a:xfrm>
            <a:off x="535635" y="4830826"/>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54" name="object 54"/>
          <p:cNvSpPr txBox="1"/>
          <p:nvPr/>
        </p:nvSpPr>
        <p:spPr>
          <a:xfrm>
            <a:off x="535635" y="5215508"/>
            <a:ext cx="2988945" cy="869469"/>
          </a:xfrm>
          <a:prstGeom prst="rect">
            <a:avLst/>
          </a:prstGeom>
        </p:spPr>
        <p:txBody>
          <a:bodyPr vert="horz" wrap="square" lIns="0" tIns="38100" rIns="0" bIns="0" rtlCol="0">
            <a:spAutoFit/>
          </a:bodyPr>
          <a:lstStyle/>
          <a:p>
            <a:pPr marL="12700" marR="5080">
              <a:lnSpc>
                <a:spcPct val="90000"/>
              </a:lnSpc>
              <a:spcBef>
                <a:spcPts val="280"/>
              </a:spcBef>
            </a:pPr>
            <a:r>
              <a:rPr lang="en-IN" sz="1500" u="sng" spc="-10" dirty="0">
                <a:solidFill>
                  <a:srgbClr val="FFFF00"/>
                </a:solidFill>
                <a:uFill>
                  <a:solidFill>
                    <a:srgbClr val="2996E1"/>
                  </a:solidFill>
                </a:uFill>
                <a:latin typeface="+mj-lt"/>
                <a:cs typeface="Carlito"/>
              </a:rPr>
              <a:t>https://</a:t>
            </a:r>
            <a:r>
              <a:rPr lang="en-IN" sz="1500" u="sng" spc="-10" dirty="0" err="1">
                <a:solidFill>
                  <a:srgbClr val="FFFF00"/>
                </a:solidFill>
                <a:uFill>
                  <a:solidFill>
                    <a:srgbClr val="2996E1"/>
                  </a:solidFill>
                </a:uFill>
                <a:latin typeface="+mj-lt"/>
                <a:cs typeface="Carlito"/>
              </a:rPr>
              <a:t>github.com</a:t>
            </a:r>
            <a:r>
              <a:rPr lang="en-IN" sz="1500" u="sng" spc="-10" dirty="0">
                <a:solidFill>
                  <a:srgbClr val="FFFF00"/>
                </a:solidFill>
                <a:uFill>
                  <a:solidFill>
                    <a:srgbClr val="2996E1"/>
                  </a:solidFill>
                </a:uFill>
                <a:latin typeface="+mj-lt"/>
                <a:cs typeface="Carlito"/>
              </a:rPr>
              <a:t>/</a:t>
            </a:r>
            <a:r>
              <a:rPr lang="en-IN" sz="1500" u="sng" spc="-10" dirty="0" err="1">
                <a:solidFill>
                  <a:srgbClr val="FFFF00"/>
                </a:solidFill>
                <a:uFill>
                  <a:solidFill>
                    <a:srgbClr val="2996E1"/>
                  </a:solidFill>
                </a:uFill>
                <a:latin typeface="+mj-lt"/>
                <a:cs typeface="Carlito"/>
              </a:rPr>
              <a:t>Yogeshdhaliya</a:t>
            </a:r>
            <a:r>
              <a:rPr lang="en-IN" sz="1500" u="sng" spc="-10" dirty="0">
                <a:solidFill>
                  <a:srgbClr val="FFFF00"/>
                </a:solidFill>
                <a:uFill>
                  <a:solidFill>
                    <a:srgbClr val="2996E1"/>
                  </a:solidFill>
                </a:uFill>
                <a:latin typeface="+mj-lt"/>
                <a:cs typeface="Carlito"/>
              </a:rPr>
              <a:t>/Data-Science-Farewell/blob/main/Data%20Science%20Farewell%20Api.ipynb</a:t>
            </a:r>
            <a:endParaRPr lang="en-IN" sz="1500" dirty="0">
              <a:solidFill>
                <a:srgbClr val="FFFF00"/>
              </a:solidFill>
              <a:latin typeface="+mj-lt"/>
              <a:cs typeface="Carlito"/>
            </a:endParaRPr>
          </a:p>
        </p:txBody>
      </p:sp>
      <p:grpSp>
        <p:nvGrpSpPr>
          <p:cNvPr id="55" name="object 2">
            <a:extLst>
              <a:ext uri="{FF2B5EF4-FFF2-40B4-BE49-F238E27FC236}">
                <a16:creationId xmlns:a16="http://schemas.microsoft.com/office/drawing/2014/main" id="{AACB4931-1972-8B87-645E-12F204AAC7C9}"/>
              </a:ext>
            </a:extLst>
          </p:cNvPr>
          <p:cNvGrpSpPr/>
          <p:nvPr/>
        </p:nvGrpSpPr>
        <p:grpSpPr>
          <a:xfrm>
            <a:off x="0" y="6333745"/>
            <a:ext cx="12192000" cy="524510"/>
            <a:chOff x="0" y="6333745"/>
            <a:chExt cx="12192000" cy="524510"/>
          </a:xfrm>
          <a:solidFill>
            <a:schemeClr val="tx2"/>
          </a:solidFill>
        </p:grpSpPr>
        <p:sp>
          <p:nvSpPr>
            <p:cNvPr id="56" name="object 3">
              <a:extLst>
                <a:ext uri="{FF2B5EF4-FFF2-40B4-BE49-F238E27FC236}">
                  <a16:creationId xmlns:a16="http://schemas.microsoft.com/office/drawing/2014/main" id="{9A4552E6-0D0A-91EB-BCDA-458E19D9ED4B}"/>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57" name="object 4">
              <a:extLst>
                <a:ext uri="{FF2B5EF4-FFF2-40B4-BE49-F238E27FC236}">
                  <a16:creationId xmlns:a16="http://schemas.microsoft.com/office/drawing/2014/main" id="{B6D41038-2EC3-F80E-C443-08C18C4DDF08}"/>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034" y="0"/>
            <a:ext cx="4104004" cy="6858000"/>
            <a:chOff x="0" y="0"/>
            <a:chExt cx="4104004" cy="6858000"/>
          </a:xfrm>
          <a:solidFill>
            <a:schemeClr val="tx2">
              <a:lumMod val="60000"/>
              <a:lumOff val="40000"/>
            </a:schemeClr>
          </a:solidFill>
          <a:scene3d>
            <a:camera prst="orthographicFront">
              <a:rot lat="0" lon="0" rev="0"/>
            </a:camera>
            <a:lightRig rig="glow" dir="t">
              <a:rot lat="0" lon="0" rev="14100000"/>
            </a:lightRig>
          </a:scene3d>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grpFill/>
            <a:ln>
              <a:noFill/>
            </a:ln>
            <a:effectLst/>
            <a:sp3d prstMaterial="softEdge">
              <a:bevelT w="127000" prst="artDeco"/>
            </a:sp3d>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grpFill/>
            <a:ln>
              <a:noFill/>
            </a:ln>
            <a:effectLst/>
            <a:sp3d prstMaterial="softEdge">
              <a:bevelT w="127000" prst="artDeco"/>
            </a:sp3d>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dirty="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dirty="0">
              <a:latin typeface="Arial"/>
              <a:cs typeface="Arial"/>
            </a:endParaRPr>
          </a:p>
        </p:txBody>
      </p:sp>
      <p:grpSp>
        <p:nvGrpSpPr>
          <p:cNvPr id="6" name="object 6"/>
          <p:cNvGrpSpPr/>
          <p:nvPr/>
        </p:nvGrpSpPr>
        <p:grpSpPr>
          <a:xfrm>
            <a:off x="5111496" y="713231"/>
            <a:ext cx="2621280" cy="2318385"/>
            <a:chOff x="5111496" y="713231"/>
            <a:chExt cx="2621280" cy="2318385"/>
          </a:xfrm>
          <a:solidFill>
            <a:schemeClr val="tx2">
              <a:lumMod val="60000"/>
              <a:lumOff val="40000"/>
            </a:schemeClr>
          </a:solidFill>
          <a:scene3d>
            <a:camera prst="orthographicFront">
              <a:rot lat="0" lon="0" rev="0"/>
            </a:camera>
            <a:lightRig rig="contrasting" dir="t">
              <a:rot lat="0" lon="0" rev="1500000"/>
            </a:lightRig>
          </a:scene3d>
        </p:grpSpPr>
        <p:sp>
          <p:nvSpPr>
            <p:cNvPr id="7" name="object 7"/>
            <p:cNvSpPr/>
            <p:nvPr/>
          </p:nvSpPr>
          <p:spPr>
            <a:xfrm>
              <a:off x="5506212" y="1098804"/>
              <a:ext cx="304800" cy="1932432"/>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8" name="object 8"/>
            <p:cNvSpPr/>
            <p:nvPr/>
          </p:nvSpPr>
          <p:spPr>
            <a:xfrm>
              <a:off x="5527548" y="1110995"/>
              <a:ext cx="225551" cy="186232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9" name="object 9"/>
            <p:cNvSpPr/>
            <p:nvPr/>
          </p:nvSpPr>
          <p:spPr>
            <a:xfrm>
              <a:off x="5111496" y="713231"/>
              <a:ext cx="2580131" cy="158038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0" name="object 10"/>
            <p:cNvSpPr/>
            <p:nvPr/>
          </p:nvSpPr>
          <p:spPr>
            <a:xfrm>
              <a:off x="5134356" y="1037843"/>
              <a:ext cx="2598420" cy="981455"/>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1" name="object 11"/>
            <p:cNvSpPr/>
            <p:nvPr/>
          </p:nvSpPr>
          <p:spPr>
            <a:xfrm>
              <a:off x="5132832" y="734567"/>
              <a:ext cx="2500884" cy="1501139"/>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a:solidFill>
            <a:schemeClr val="tx2">
              <a:lumMod val="60000"/>
              <a:lumOff val="40000"/>
            </a:schemeClr>
          </a:solidFill>
          <a:scene3d>
            <a:camera prst="orthographicFront">
              <a:rot lat="0" lon="0" rev="0"/>
            </a:camera>
            <a:lightRig rig="contrasting" dir="t">
              <a:rot lat="0" lon="0" rev="1500000"/>
            </a:lightRig>
          </a:scene3d>
        </p:grpSpPr>
        <p:sp>
          <p:nvSpPr>
            <p:cNvPr id="14" name="object 14"/>
            <p:cNvSpPr/>
            <p:nvPr/>
          </p:nvSpPr>
          <p:spPr>
            <a:xfrm>
              <a:off x="5506212" y="2965704"/>
              <a:ext cx="304800" cy="194157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5" name="object 15"/>
            <p:cNvSpPr/>
            <p:nvPr/>
          </p:nvSpPr>
          <p:spPr>
            <a:xfrm>
              <a:off x="5527548" y="2987040"/>
              <a:ext cx="225551" cy="186232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6" name="object 16"/>
            <p:cNvSpPr/>
            <p:nvPr/>
          </p:nvSpPr>
          <p:spPr>
            <a:xfrm>
              <a:off x="5111496" y="2589276"/>
              <a:ext cx="2580131" cy="158038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7" name="object 17"/>
            <p:cNvSpPr/>
            <p:nvPr/>
          </p:nvSpPr>
          <p:spPr>
            <a:xfrm>
              <a:off x="5334000" y="2913888"/>
              <a:ext cx="2135124" cy="98145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18" name="object 18"/>
            <p:cNvSpPr/>
            <p:nvPr/>
          </p:nvSpPr>
          <p:spPr>
            <a:xfrm>
              <a:off x="5132832" y="2610612"/>
              <a:ext cx="2500884" cy="1501139"/>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chemeClr val="tx2">
              <a:lumMod val="60000"/>
              <a:lumOff val="40000"/>
            </a:schemeClr>
          </a:solidFill>
          <a:scene3d>
            <a:camera prst="orthographicFront">
              <a:rot lat="0" lon="0" rev="0"/>
            </a:camera>
            <a:lightRig rig="contrasting" dir="t">
              <a:rot lat="0" lon="0" rev="1500000"/>
            </a:lightRig>
          </a:scene3d>
        </p:grpSpPr>
        <p:sp>
          <p:nvSpPr>
            <p:cNvPr id="21" name="object 21"/>
            <p:cNvSpPr/>
            <p:nvPr/>
          </p:nvSpPr>
          <p:spPr>
            <a:xfrm>
              <a:off x="5625084" y="4721352"/>
              <a:ext cx="3392423" cy="30480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2" name="object 22"/>
            <p:cNvSpPr/>
            <p:nvPr/>
          </p:nvSpPr>
          <p:spPr>
            <a:xfrm>
              <a:off x="5646420" y="4742688"/>
              <a:ext cx="3313176" cy="225551"/>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3" name="object 23"/>
            <p:cNvSpPr/>
            <p:nvPr/>
          </p:nvSpPr>
          <p:spPr>
            <a:xfrm>
              <a:off x="5111496" y="4465320"/>
              <a:ext cx="2580131" cy="158038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4" name="object 24"/>
            <p:cNvSpPr/>
            <p:nvPr/>
          </p:nvSpPr>
          <p:spPr>
            <a:xfrm>
              <a:off x="5289804" y="4789932"/>
              <a:ext cx="2287524" cy="98145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5" name="object 25"/>
            <p:cNvSpPr/>
            <p:nvPr/>
          </p:nvSpPr>
          <p:spPr>
            <a:xfrm>
              <a:off x="5132832" y="4486656"/>
              <a:ext cx="2500884" cy="150114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dirty="0">
              <a:latin typeface="Carlito"/>
              <a:cs typeface="Carlito"/>
            </a:endParaRPr>
          </a:p>
        </p:txBody>
      </p:sp>
      <p:grpSp>
        <p:nvGrpSpPr>
          <p:cNvPr id="27" name="object 27"/>
          <p:cNvGrpSpPr/>
          <p:nvPr/>
        </p:nvGrpSpPr>
        <p:grpSpPr>
          <a:xfrm>
            <a:off x="8438388" y="2965704"/>
            <a:ext cx="2580640" cy="3080385"/>
            <a:chOff x="8438388" y="2965704"/>
            <a:chExt cx="2580640" cy="3080385"/>
          </a:xfrm>
          <a:solidFill>
            <a:schemeClr val="tx2">
              <a:lumMod val="60000"/>
              <a:lumOff val="40000"/>
            </a:schemeClr>
          </a:solidFill>
          <a:scene3d>
            <a:camera prst="orthographicFront">
              <a:rot lat="0" lon="0" rev="0"/>
            </a:camera>
            <a:lightRig rig="contrasting" dir="t">
              <a:rot lat="0" lon="0" rev="1500000"/>
            </a:lightRig>
          </a:scene3d>
        </p:grpSpPr>
        <p:sp>
          <p:nvSpPr>
            <p:cNvPr id="28" name="object 28"/>
            <p:cNvSpPr/>
            <p:nvPr/>
          </p:nvSpPr>
          <p:spPr>
            <a:xfrm>
              <a:off x="8833104" y="2965704"/>
              <a:ext cx="304800" cy="194157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29" name="object 29"/>
            <p:cNvSpPr/>
            <p:nvPr/>
          </p:nvSpPr>
          <p:spPr>
            <a:xfrm>
              <a:off x="8854440" y="2987040"/>
              <a:ext cx="225551" cy="186232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0" name="object 30"/>
            <p:cNvSpPr/>
            <p:nvPr/>
          </p:nvSpPr>
          <p:spPr>
            <a:xfrm>
              <a:off x="8438388" y="4465320"/>
              <a:ext cx="2580131" cy="158038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1" name="object 31"/>
            <p:cNvSpPr/>
            <p:nvPr/>
          </p:nvSpPr>
          <p:spPr>
            <a:xfrm>
              <a:off x="8546592" y="4943855"/>
              <a:ext cx="2363724" cy="67360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2" name="object 32"/>
            <p:cNvSpPr/>
            <p:nvPr/>
          </p:nvSpPr>
          <p:spPr>
            <a:xfrm>
              <a:off x="8459724" y="4486656"/>
              <a:ext cx="2500883" cy="1501140"/>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640" cy="3112135"/>
            <a:chOff x="8438388" y="1089660"/>
            <a:chExt cx="2580640" cy="3112135"/>
          </a:xfrm>
          <a:solidFill>
            <a:schemeClr val="tx2">
              <a:lumMod val="60000"/>
              <a:lumOff val="40000"/>
            </a:schemeClr>
          </a:solidFill>
          <a:scene3d>
            <a:camera prst="orthographicFront">
              <a:rot lat="0" lon="0" rev="0"/>
            </a:camera>
            <a:lightRig rig="contrasting" dir="t">
              <a:rot lat="0" lon="0" rev="1500000"/>
            </a:lightRig>
          </a:scene3d>
        </p:grpSpPr>
        <p:sp>
          <p:nvSpPr>
            <p:cNvPr id="35" name="object 35"/>
            <p:cNvSpPr/>
            <p:nvPr/>
          </p:nvSpPr>
          <p:spPr>
            <a:xfrm>
              <a:off x="8833104" y="1089660"/>
              <a:ext cx="304800" cy="1941576"/>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6" name="object 36"/>
            <p:cNvSpPr/>
            <p:nvPr/>
          </p:nvSpPr>
          <p:spPr>
            <a:xfrm>
              <a:off x="8854440" y="1110996"/>
              <a:ext cx="225551" cy="1862327"/>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7" name="object 37"/>
            <p:cNvSpPr/>
            <p:nvPr/>
          </p:nvSpPr>
          <p:spPr>
            <a:xfrm>
              <a:off x="8438388" y="2589276"/>
              <a:ext cx="2580131" cy="158038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8" name="object 38"/>
            <p:cNvSpPr/>
            <p:nvPr/>
          </p:nvSpPr>
          <p:spPr>
            <a:xfrm>
              <a:off x="8659368" y="2606040"/>
              <a:ext cx="2203704" cy="159562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39" name="object 39"/>
            <p:cNvSpPr/>
            <p:nvPr/>
          </p:nvSpPr>
          <p:spPr>
            <a:xfrm>
              <a:off x="8459724" y="2610612"/>
              <a:ext cx="2500883" cy="1501139"/>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chemeClr val="tx2">
              <a:lumMod val="60000"/>
              <a:lumOff val="40000"/>
            </a:schemeClr>
          </a:solidFill>
          <a:scene3d>
            <a:camera prst="orthographicFront">
              <a:rot lat="0" lon="0" rev="0"/>
            </a:camera>
            <a:lightRig rig="contrasting" dir="t">
              <a:rot lat="0" lon="0" rev="1500000"/>
            </a:lightRig>
          </a:scene3d>
        </p:grpSpPr>
        <p:sp>
          <p:nvSpPr>
            <p:cNvPr id="42" name="object 42"/>
            <p:cNvSpPr/>
            <p:nvPr/>
          </p:nvSpPr>
          <p:spPr>
            <a:xfrm>
              <a:off x="8438388" y="713231"/>
              <a:ext cx="2580131" cy="1580388"/>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43" name="object 43"/>
            <p:cNvSpPr/>
            <p:nvPr/>
          </p:nvSpPr>
          <p:spPr>
            <a:xfrm>
              <a:off x="8525256" y="1037843"/>
              <a:ext cx="2468879" cy="981455"/>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sp>
          <p:nvSpPr>
            <p:cNvPr id="44" name="object 44"/>
            <p:cNvSpPr/>
            <p:nvPr/>
          </p:nvSpPr>
          <p:spPr>
            <a:xfrm>
              <a:off x="8459724" y="734567"/>
              <a:ext cx="2500883" cy="1501139"/>
            </a:xfrm>
            <a:prstGeom prst="rect">
              <a:avLst/>
            </a:prstGeom>
            <a:grpFill/>
            <a:ln>
              <a:noFill/>
            </a:ln>
            <a:effectLst>
              <a:outerShdw blurRad="149987" dist="250190" dir="8460000" algn="ctr">
                <a:srgbClr val="000000">
                  <a:alpha val="28000"/>
                </a:srgbClr>
              </a:outerShdw>
            </a:effectLst>
            <a:sp3d prstMaterial="metal">
              <a:bevelT w="88900" h="88900"/>
            </a:sp3d>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4448302"/>
            <a:ext cx="865505" cy="254000"/>
          </a:xfrm>
          <a:prstGeom prst="rect">
            <a:avLst/>
          </a:prstGeom>
        </p:spPr>
        <p:txBody>
          <a:bodyPr vert="horz" wrap="square" lIns="0" tIns="12700" rIns="0" bIns="0" rtlCol="0">
            <a:spAutoFit/>
          </a:bodyPr>
          <a:lstStyle/>
          <a:p>
            <a:pPr marL="12700">
              <a:lnSpc>
                <a:spcPct val="100000"/>
              </a:lnSpc>
              <a:spcBef>
                <a:spcPts val="100"/>
              </a:spcBef>
            </a:pPr>
            <a:r>
              <a:rPr sz="1500" u="sng" spc="-5" dirty="0">
                <a:solidFill>
                  <a:srgbClr val="FFFFFF"/>
                </a:solidFill>
                <a:uFill>
                  <a:solidFill>
                    <a:srgbClr val="FFFFFF"/>
                  </a:solidFill>
                </a:uFill>
                <a:latin typeface="Carlito"/>
                <a:cs typeface="Carlito"/>
              </a:rPr>
              <a:t>GitHub</a:t>
            </a:r>
            <a:r>
              <a:rPr sz="1500" u="sng" spc="-155" dirty="0">
                <a:solidFill>
                  <a:srgbClr val="FFFFFF"/>
                </a:solidFill>
                <a:uFill>
                  <a:solidFill>
                    <a:srgbClr val="FFFFFF"/>
                  </a:solidFill>
                </a:uFill>
                <a:latin typeface="Carlito"/>
                <a:cs typeface="Carlito"/>
              </a:rPr>
              <a:t> </a:t>
            </a:r>
            <a:r>
              <a:rPr sz="1500" u="sng" dirty="0">
                <a:solidFill>
                  <a:srgbClr val="FFFFFF"/>
                </a:solidFill>
                <a:uFill>
                  <a:solidFill>
                    <a:srgbClr val="FFFFFF"/>
                  </a:solidFill>
                </a:uFill>
                <a:latin typeface="Carlito"/>
                <a:cs typeface="Carlito"/>
              </a:rPr>
              <a:t>url:</a:t>
            </a:r>
            <a:endParaRPr sz="1500">
              <a:latin typeface="Carlito"/>
              <a:cs typeface="Carlito"/>
            </a:endParaRPr>
          </a:p>
        </p:txBody>
      </p:sp>
      <p:sp>
        <p:nvSpPr>
          <p:cNvPr id="47" name="object 47"/>
          <p:cNvSpPr txBox="1"/>
          <p:nvPr/>
        </p:nvSpPr>
        <p:spPr>
          <a:xfrm>
            <a:off x="535635" y="4830826"/>
            <a:ext cx="2988945" cy="866904"/>
          </a:xfrm>
          <a:prstGeom prst="rect">
            <a:avLst/>
          </a:prstGeom>
        </p:spPr>
        <p:txBody>
          <a:bodyPr vert="horz" wrap="square" lIns="0" tIns="35560" rIns="0" bIns="0" rtlCol="0">
            <a:spAutoFit/>
          </a:bodyPr>
          <a:lstStyle/>
          <a:p>
            <a:pPr marL="12700" marR="5080">
              <a:lnSpc>
                <a:spcPct val="90000"/>
              </a:lnSpc>
              <a:spcBef>
                <a:spcPts val="280"/>
              </a:spcBef>
            </a:pPr>
            <a:r>
              <a:rPr lang="en-IN" sz="1500" u="sng" spc="-10" dirty="0">
                <a:solidFill>
                  <a:srgbClr val="FFFF00"/>
                </a:solidFill>
                <a:uFill>
                  <a:solidFill>
                    <a:srgbClr val="2996E1"/>
                  </a:solidFill>
                </a:uFill>
                <a:latin typeface="+mj-lt"/>
                <a:cs typeface="Carlito"/>
              </a:rPr>
              <a:t>https://</a:t>
            </a:r>
            <a:r>
              <a:rPr lang="en-IN" sz="1500" u="sng" spc="-10" dirty="0" err="1">
                <a:solidFill>
                  <a:srgbClr val="FFFF00"/>
                </a:solidFill>
                <a:uFill>
                  <a:solidFill>
                    <a:srgbClr val="2996E1"/>
                  </a:solidFill>
                </a:uFill>
                <a:latin typeface="+mj-lt"/>
                <a:cs typeface="Carlito"/>
              </a:rPr>
              <a:t>github.com</a:t>
            </a:r>
            <a:r>
              <a:rPr lang="en-IN" sz="1500" u="sng" spc="-10" dirty="0">
                <a:solidFill>
                  <a:srgbClr val="FFFF00"/>
                </a:solidFill>
                <a:uFill>
                  <a:solidFill>
                    <a:srgbClr val="2996E1"/>
                  </a:solidFill>
                </a:uFill>
                <a:latin typeface="+mj-lt"/>
                <a:cs typeface="Carlito"/>
              </a:rPr>
              <a:t>/</a:t>
            </a:r>
            <a:r>
              <a:rPr lang="en-IN" sz="1500" u="sng" spc="-10" dirty="0" err="1">
                <a:solidFill>
                  <a:srgbClr val="FFFF00"/>
                </a:solidFill>
                <a:uFill>
                  <a:solidFill>
                    <a:srgbClr val="2996E1"/>
                  </a:solidFill>
                </a:uFill>
                <a:latin typeface="+mj-lt"/>
                <a:cs typeface="Carlito"/>
              </a:rPr>
              <a:t>Yogeshdhaliya</a:t>
            </a:r>
            <a:r>
              <a:rPr lang="en-IN" sz="1500" u="sng" spc="-10" dirty="0">
                <a:solidFill>
                  <a:srgbClr val="FFFF00"/>
                </a:solidFill>
                <a:uFill>
                  <a:solidFill>
                    <a:srgbClr val="2996E1"/>
                  </a:solidFill>
                </a:uFill>
                <a:latin typeface="+mj-lt"/>
                <a:cs typeface="Carlito"/>
              </a:rPr>
              <a:t>/Data-Science-Farewell/blob/main/Data%20Science%20Farewell%20Api.ipynb</a:t>
            </a:r>
            <a:endParaRPr lang="en-IN" sz="1500" dirty="0">
              <a:solidFill>
                <a:srgbClr val="FFFF00"/>
              </a:solidFill>
              <a:latin typeface="+mj-lt"/>
              <a:cs typeface="Carlito"/>
            </a:endParaRPr>
          </a:p>
        </p:txBody>
      </p:sp>
      <p:grpSp>
        <p:nvGrpSpPr>
          <p:cNvPr id="48" name="object 2">
            <a:extLst>
              <a:ext uri="{FF2B5EF4-FFF2-40B4-BE49-F238E27FC236}">
                <a16:creationId xmlns:a16="http://schemas.microsoft.com/office/drawing/2014/main" id="{C40F82BC-36CE-039A-805F-9294F791C270}"/>
              </a:ext>
            </a:extLst>
          </p:cNvPr>
          <p:cNvGrpSpPr/>
          <p:nvPr/>
        </p:nvGrpSpPr>
        <p:grpSpPr>
          <a:xfrm>
            <a:off x="0" y="6333745"/>
            <a:ext cx="12192000" cy="524510"/>
            <a:chOff x="0" y="6333745"/>
            <a:chExt cx="12192000" cy="524510"/>
          </a:xfrm>
          <a:solidFill>
            <a:schemeClr val="tx2"/>
          </a:solidFill>
        </p:grpSpPr>
        <p:sp>
          <p:nvSpPr>
            <p:cNvPr id="49" name="object 3">
              <a:extLst>
                <a:ext uri="{FF2B5EF4-FFF2-40B4-BE49-F238E27FC236}">
                  <a16:creationId xmlns:a16="http://schemas.microsoft.com/office/drawing/2014/main" id="{A283F7AF-98C5-26B7-31B9-FD014D5CDEC3}"/>
                </a:ext>
              </a:extLst>
            </p:cNvPr>
            <p:cNvSpPr/>
            <p:nvPr/>
          </p:nvSpPr>
          <p:spPr>
            <a:xfrm>
              <a:off x="3047" y="6400798"/>
              <a:ext cx="12188825" cy="457200"/>
            </a:xfrm>
            <a:custGeom>
              <a:avLst/>
              <a:gdLst/>
              <a:ahLst/>
              <a:cxnLst/>
              <a:rect l="l" t="t" r="r" b="b"/>
              <a:pathLst>
                <a:path w="12188825" h="457200">
                  <a:moveTo>
                    <a:pt x="12188444" y="0"/>
                  </a:moveTo>
                  <a:lnTo>
                    <a:pt x="0" y="0"/>
                  </a:lnTo>
                  <a:lnTo>
                    <a:pt x="0" y="457199"/>
                  </a:lnTo>
                  <a:lnTo>
                    <a:pt x="12188444" y="457199"/>
                  </a:lnTo>
                  <a:lnTo>
                    <a:pt x="12188444" y="0"/>
                  </a:lnTo>
                  <a:close/>
                </a:path>
              </a:pathLst>
            </a:custGeom>
            <a:grpFill/>
          </p:spPr>
          <p:txBody>
            <a:bodyPr wrap="square" lIns="0" tIns="0" rIns="0" bIns="0" rtlCol="0"/>
            <a:lstStyle/>
            <a:p>
              <a:endParaRPr/>
            </a:p>
          </p:txBody>
        </p:sp>
        <p:sp>
          <p:nvSpPr>
            <p:cNvPr id="50" name="object 4">
              <a:extLst>
                <a:ext uri="{FF2B5EF4-FFF2-40B4-BE49-F238E27FC236}">
                  <a16:creationId xmlns:a16="http://schemas.microsoft.com/office/drawing/2014/main" id="{9A10CC60-CE22-B36E-C544-C69D321E52A6}"/>
                </a:ext>
              </a:extLst>
            </p:cNvPr>
            <p:cNvSpPr/>
            <p:nvPr/>
          </p:nvSpPr>
          <p:spPr>
            <a:xfrm>
              <a:off x="0" y="6333745"/>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tx2">
                <a:lumMod val="60000"/>
                <a:lumOff val="40000"/>
              </a:schemeClr>
            </a:solidFill>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TotalTime>
  <Words>2802</Words>
  <Application>Microsoft Macintosh PowerPoint</Application>
  <PresentationFormat>Widescreen</PresentationFormat>
  <Paragraphs>284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-apple-system</vt:lpstr>
      <vt:lpstr>Arial</vt:lpstr>
      <vt:lpstr>Bahnschrift Condensed</vt:lpstr>
      <vt:lpstr>Bahnschrift Light SemiCondensed</vt:lpstr>
      <vt:lpstr>Calibri</vt:lpstr>
      <vt:lpstr>Carlito</vt:lpstr>
      <vt:lpstr>Office Theme</vt:lpstr>
      <vt:lpstr>PowerPoint Presentation</vt:lpstr>
      <vt:lpstr>Index </vt:lpstr>
      <vt:lpstr>Executive Summary </vt:lpstr>
      <vt:lpstr>Introduction</vt:lpstr>
      <vt:lpstr>Methodology </vt:lpstr>
      <vt:lpstr>PowerPoint Presentation</vt:lpstr>
      <vt:lpstr>Data Collection Overview</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PowerPoint Presentation</vt:lpstr>
      <vt:lpstr>Classification Accuracy</vt:lpstr>
      <vt:lpstr>Confusion Matrix</vt:lpstr>
      <vt:lpstr>CONCLUSION</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yogi dhaliya</cp:lastModifiedBy>
  <cp:revision>2</cp:revision>
  <dcterms:created xsi:type="dcterms:W3CDTF">2021-08-26T16:53:12Z</dcterms:created>
  <dcterms:modified xsi:type="dcterms:W3CDTF">2023-05-31T05:02:30Z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2016</vt:lpwstr>
  </property>
  <property fmtid="{D5CDD505-2E9C-101B-9397-08002B2CF9AE}" pid="4" name="LastSaved">
    <vt:filetime>2021-08-26T00:00:00Z</vt:filetime>
  </property>
</Properties>
</file>