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Garamond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Yogesh Joshi"/>
  <p:cmAuthor clrIdx="1" id="1" initials="" lastIdx="2" name="Rui Zhou"/>
  <p:cmAuthor clrIdx="2" id="2" initials="" lastIdx="3" name="Stanley Ayodeji Ohikhueme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Garamond-bold.fntdata"/><Relationship Id="rId21" Type="http://schemas.openxmlformats.org/officeDocument/2006/relationships/font" Target="fonts/Garamond-regular.fntdata"/><Relationship Id="rId24" Type="http://schemas.openxmlformats.org/officeDocument/2006/relationships/font" Target="fonts/Garamond-boldItalic.fntdata"/><Relationship Id="rId23" Type="http://schemas.openxmlformats.org/officeDocument/2006/relationships/font" Target="fonts/Garamon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leway-regular.fntdata"/><Relationship Id="rId16" Type="http://schemas.openxmlformats.org/officeDocument/2006/relationships/slide" Target="slides/slide9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0-29T15:58:06.721">
    <p:pos x="1152" y="457"/>
    <p:text>Guys feel free to edit any part or add additional recommendation. I am just drawing some inferences at a very higher level</p:text>
  </p:cm>
  <p:cm authorId="1" idx="1" dt="2019-10-29T14:59:25.093">
    <p:pos x="1152" y="457"/>
    <p:text>I remembered you mention about lack of expertise for carvana employee. Do you think it is good for us to put it in the recommendation slide?</p:text>
  </p:cm>
  <p:cm authorId="0" idx="2" dt="2019-10-29T15:11:27.268">
    <p:pos x="1152" y="457"/>
    <p:text>Yes and I did cover it in the third point which is not being able to bid competitively</p:text>
  </p:cm>
  <p:cm authorId="1" idx="2" dt="2019-10-29T15:15:59.345">
    <p:pos x="1152" y="457"/>
    <p:text>OK, got it</p:text>
  </p:cm>
  <p:cm authorId="2" idx="1" dt="2019-10-29T15:39:34.797">
    <p:pos x="1152" y="457"/>
    <p:text>Yogesh I am not sure I understand your points</p:text>
  </p:cm>
  <p:cm authorId="2" idx="2" dt="2019-10-29T15:40:28.005">
    <p:pos x="1152" y="457"/>
    <p:text>Where are the facts in the points gotten from?</p:text>
  </p:cm>
  <p:cm authorId="2" idx="3" dt="2019-10-29T15:40:46.278">
    <p:pos x="1152" y="457"/>
    <p:text>For instance, middle income households???</p:text>
  </p:cm>
  <p:cm authorId="0" idx="3" dt="2019-10-29T15:58:06.721">
    <p:pos x="1152" y="457"/>
    <p:text>You can go ahead and delete it. I was just trying to brainstorm some ideas</p:text>
  </p:cm>
  <p:cm authorId="0" idx="4" dt="2019-10-29T15:50:30.756">
    <p:pos x="1152" y="457"/>
    <p:text>When I say middle income households then what I m trying to draw here is that may be most of the cars that CARVANA sells comes through middle income households which essentially means that CARVANA is serving a certain segment of customer and any increase in price beyond a certain range which that segment cannot afford will not yield profits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564cccd5a_0_1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g6564cccd5a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6564cccd5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64cccd5a_0_1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g6564cccd5a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6564cccd5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64cccd5a_0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g6564cccd5a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6564cccd5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64cccd5a_0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g6564cccd5a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6564cccd5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64cccd5a_0_1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g6564cccd5a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6564cccd5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564cccd5a_0_1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g6564cccd5a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g6564cccd5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564cccd5a_0_1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g6564cccd5a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6564cccd5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564cccd5a_0_1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g6564cccd5a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6564cccd5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64cccd5a_0_1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g6564cccd5a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g6564cccd5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❏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Majority of cars are good when auction provider is MANHEIM. However, any increased cost incurred is not being Offset by Selling price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❏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Most of the customers for CARVANA are middle income households which prefer quality cars at a modest price rather than purchasing  TOP - end cars even though when the car is GOOD buy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❏"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CARVANA is not being able to bid competitively hence any increased competition in certain categories is driving down PROFITS. Eg - Dodge and Ford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0191"/>
            <a:ext cx="9144000" cy="4736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95251" y="1028700"/>
            <a:ext cx="75438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3" type="body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>
  <p:cSld name="Picture with Ca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342900" spcFirstLastPara="1" rIns="68575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5370600" y="1484233"/>
            <a:ext cx="4317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1370025" y="-430367"/>
            <a:ext cx="4317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4750737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1828800" y="628650"/>
            <a:ext cx="7200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0" y="114300"/>
            <a:ext cx="91440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CARVANA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Minimize Budget Margin, Increase Profitability</a:t>
            </a:r>
            <a:endParaRPr sz="1100"/>
          </a:p>
        </p:txBody>
      </p:sp>
      <p:sp>
        <p:nvSpPr>
          <p:cNvPr id="176" name="Google Shape;176;p25"/>
          <p:cNvSpPr txBox="1"/>
          <p:nvPr/>
        </p:nvSpPr>
        <p:spPr>
          <a:xfrm>
            <a:off x="171450" y="1790269"/>
            <a:ext cx="8915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1100"/>
          </a:p>
        </p:txBody>
      </p:sp>
      <p:sp>
        <p:nvSpPr>
          <p:cNvPr id="177" name="Google Shape;177;p25"/>
          <p:cNvSpPr txBox="1"/>
          <p:nvPr/>
        </p:nvSpPr>
        <p:spPr>
          <a:xfrm>
            <a:off x="3237900" y="4322025"/>
            <a:ext cx="27825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3517250" y="4151475"/>
            <a:ext cx="2978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Anne, Yogesh, Stanley, Rui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828800" y="57150"/>
            <a:ext cx="7143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4100"/>
              <a:buFont typeface="Garamond"/>
              <a:buNone/>
            </a:pPr>
            <a:r>
              <a:rPr b="1" lang="en" sz="4100">
                <a:solidFill>
                  <a:srgbClr val="BD582C"/>
                </a:solidFill>
                <a:latin typeface="Garamond"/>
                <a:ea typeface="Garamond"/>
                <a:cs typeface="Garamond"/>
                <a:sym typeface="Garamond"/>
              </a:rPr>
              <a:t>Assumptions/Definitions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1885950" y="800100"/>
            <a:ext cx="7086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MMRAcquisitionAuctionAveragePrice = Budgeted cost price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MMRCurrentRetailAveragePrice = “Actual” selling price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VehBCost = Actual cost price including cost incurred to bring the inventory to sales condition and location necessary for sale.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No other cost incurred asides </a:t>
            </a:r>
            <a:r>
              <a:rPr i="1" lang="en" sz="1800">
                <a:latin typeface="Arial"/>
                <a:ea typeface="Arial"/>
                <a:cs typeface="Arial"/>
                <a:sym typeface="Arial"/>
              </a:rPr>
              <a:t>VehBCost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Profit Margin = (Sales Price - Cost Price)/ Sales Price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Budget Variance Margin = (VehBCost - MMRAAAP)/MMRAAAP</a:t>
            </a:r>
            <a:endParaRPr sz="18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828800" y="57150"/>
            <a:ext cx="7143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4100"/>
              <a:buFont typeface="Garamond"/>
              <a:buNone/>
            </a:pPr>
            <a:r>
              <a:rPr b="1" lang="en" sz="4100">
                <a:solidFill>
                  <a:srgbClr val="BD582C"/>
                </a:solidFill>
                <a:latin typeface="Garamond"/>
                <a:ea typeface="Garamond"/>
                <a:cs typeface="Garamond"/>
                <a:sym typeface="Garamond"/>
              </a:rPr>
              <a:t>Relationship (BM vs PM)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687922"/>
            <a:ext cx="6800850" cy="376765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6972300" y="1028700"/>
            <a:ext cx="1371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Budget Margin</a:t>
            </a:r>
            <a:endParaRPr sz="1100"/>
          </a:p>
        </p:txBody>
      </p:sp>
      <p:sp>
        <p:nvSpPr>
          <p:cNvPr id="194" name="Google Shape;194;p27"/>
          <p:cNvSpPr txBox="1"/>
          <p:nvPr/>
        </p:nvSpPr>
        <p:spPr>
          <a:xfrm rot="-5400000">
            <a:off x="1400250" y="2886000"/>
            <a:ext cx="1371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Profit Margin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 rotWithShape="1">
          <a:blip r:embed="rId4">
            <a:alphaModFix/>
          </a:blip>
          <a:srcRect b="0" l="0" r="34141" t="0"/>
          <a:stretch/>
        </p:blipFill>
        <p:spPr>
          <a:xfrm>
            <a:off x="1828800" y="679600"/>
            <a:ext cx="7248625" cy="3984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>
            <p:ph type="title"/>
          </p:nvPr>
        </p:nvSpPr>
        <p:spPr>
          <a:xfrm>
            <a:off x="1828800" y="57150"/>
            <a:ext cx="7143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4100"/>
              <a:buFont typeface="Garamond"/>
              <a:buNone/>
            </a:pPr>
            <a:r>
              <a:rPr b="1" lang="en" sz="4100">
                <a:solidFill>
                  <a:srgbClr val="BD582C"/>
                </a:solidFill>
                <a:latin typeface="Garamond"/>
                <a:ea typeface="Garamond"/>
                <a:cs typeface="Garamond"/>
                <a:sym typeface="Garamond"/>
              </a:rPr>
              <a:t>Budget Margin Distribution</a:t>
            </a:r>
            <a:endParaRPr/>
          </a:p>
        </p:txBody>
      </p:sp>
      <p:cxnSp>
        <p:nvCxnSpPr>
          <p:cNvPr id="202" name="Google Shape;202;p28"/>
          <p:cNvCxnSpPr/>
          <p:nvPr/>
        </p:nvCxnSpPr>
        <p:spPr>
          <a:xfrm flipH="1">
            <a:off x="4172100" y="1885950"/>
            <a:ext cx="1542900" cy="1828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28"/>
          <p:cNvSpPr/>
          <p:nvPr/>
        </p:nvSpPr>
        <p:spPr>
          <a:xfrm>
            <a:off x="5715000" y="812128"/>
            <a:ext cx="33147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“Conservative” Approach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threshold was defined at the 95</a:t>
            </a:r>
            <a:r>
              <a:rPr baseline="3000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percentile (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0.75)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divide the data into two categories: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&lt;=0.75: Low Variance Margin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&gt;0.75: High Variance Margin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1828800" y="57150"/>
            <a:ext cx="7143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4100"/>
              <a:buFont typeface="Garamond"/>
              <a:buNone/>
            </a:pPr>
            <a:r>
              <a:rPr b="1" lang="en" sz="4100">
                <a:solidFill>
                  <a:srgbClr val="BD582C"/>
                </a:solidFill>
                <a:latin typeface="Garamond"/>
                <a:ea typeface="Garamond"/>
                <a:cs typeface="Garamond"/>
                <a:sym typeface="Garamond"/>
              </a:rPr>
              <a:t>Top 5 Car Make (% Sales Rev)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250" y="681775"/>
            <a:ext cx="5338500" cy="40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828800" y="57150"/>
            <a:ext cx="7143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4100"/>
              <a:buFont typeface="Garamond"/>
              <a:buNone/>
            </a:pPr>
            <a:r>
              <a:rPr b="1" lang="en" sz="4100">
                <a:solidFill>
                  <a:srgbClr val="BD582C"/>
                </a:solidFill>
                <a:latin typeface="Garamond"/>
                <a:ea typeface="Garamond"/>
                <a:cs typeface="Garamond"/>
                <a:sym typeface="Garamond"/>
              </a:rPr>
              <a:t>Average Profit Margin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701" y="670349"/>
            <a:ext cx="6250226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/>
          <p:nvPr/>
        </p:nvSpPr>
        <p:spPr>
          <a:xfrm>
            <a:off x="1891575" y="4189425"/>
            <a:ext cx="7080600" cy="53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Takeaway: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Average profit margin for high budget variance is </a:t>
            </a: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Negative 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828800" y="57150"/>
            <a:ext cx="7143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3000"/>
              <a:buFont typeface="Garamond"/>
              <a:buNone/>
            </a:pPr>
            <a:r>
              <a:rPr b="1" lang="en" sz="3000">
                <a:solidFill>
                  <a:srgbClr val="BD582C"/>
                </a:solidFill>
                <a:latin typeface="Garamond"/>
                <a:ea typeface="Garamond"/>
                <a:cs typeface="Garamond"/>
                <a:sym typeface="Garamond"/>
              </a:rPr>
              <a:t>Impact of Unfavorable High BM On Profit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450" y="668825"/>
            <a:ext cx="5418651" cy="40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/>
          <p:nvPr/>
        </p:nvSpPr>
        <p:spPr>
          <a:xfrm>
            <a:off x="4572000" y="609600"/>
            <a:ext cx="4557900" cy="16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Unfavorable variance should </a:t>
            </a:r>
            <a:r>
              <a:rPr b="1" lang="en" sz="1800">
                <a:solidFill>
                  <a:srgbClr val="FFFFFF"/>
                </a:solidFill>
              </a:rPr>
              <a:t>ALERT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 that the company's profit will be less than expected. </a:t>
            </a:r>
            <a:endParaRPr sz="11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sooner an unfavorable variance is detected, the sooner attention can be directed towards fixing any problems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828800" y="57150"/>
            <a:ext cx="7143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4100"/>
              <a:buFont typeface="Garamond"/>
              <a:buNone/>
            </a:pPr>
            <a:r>
              <a:rPr b="1" lang="en" sz="4100">
                <a:solidFill>
                  <a:srgbClr val="BD582C"/>
                </a:solidFill>
                <a:latin typeface="Garamond"/>
                <a:ea typeface="Garamond"/>
                <a:cs typeface="Garamond"/>
                <a:sym typeface="Garamond"/>
              </a:rPr>
              <a:t>Auction Providers</a:t>
            </a:r>
            <a:r>
              <a:rPr b="1" lang="en" sz="1400">
                <a:solidFill>
                  <a:srgbClr val="BD582C"/>
                </a:solidFill>
                <a:latin typeface="Garamond"/>
                <a:ea typeface="Garamond"/>
                <a:cs typeface="Garamond"/>
                <a:sym typeface="Garamond"/>
              </a:rPr>
              <a:t>(UNFAVOURABLE Budget MARGIN)</a:t>
            </a:r>
            <a:endParaRPr sz="1400"/>
          </a:p>
        </p:txBody>
      </p:sp>
      <p:sp>
        <p:nvSpPr>
          <p:cNvPr id="233" name="Google Shape;233;p32"/>
          <p:cNvSpPr txBox="1"/>
          <p:nvPr/>
        </p:nvSpPr>
        <p:spPr>
          <a:xfrm>
            <a:off x="7164625" y="971700"/>
            <a:ext cx="1839600" cy="32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BottomLine</a:t>
            </a:r>
            <a:r>
              <a:rPr lang="en">
                <a:solidFill>
                  <a:srgbClr val="FFFFFF"/>
                </a:solidFill>
              </a:rPr>
              <a:t> - The highest drop in Actual Profits comes through </a:t>
            </a:r>
            <a:r>
              <a:rPr b="1" lang="en">
                <a:solidFill>
                  <a:srgbClr val="FFFFFF"/>
                </a:solidFill>
              </a:rPr>
              <a:t>MANHEIM</a:t>
            </a:r>
            <a:r>
              <a:rPr lang="en">
                <a:solidFill>
                  <a:srgbClr val="FFFFFF"/>
                </a:solidFill>
              </a:rPr>
              <a:t> for TOP 5 MAKES by Sales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750" y="655850"/>
            <a:ext cx="5158226" cy="410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828800" y="57150"/>
            <a:ext cx="7143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4100"/>
              <a:buFont typeface="Garamond"/>
              <a:buNone/>
            </a:pPr>
            <a:r>
              <a:rPr b="1" lang="en" sz="4100">
                <a:solidFill>
                  <a:srgbClr val="BD582C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1828800" y="726200"/>
            <a:ext cx="70200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❏"/>
            </a:pPr>
            <a:r>
              <a:rPr lang="e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Carvana should understand the reasons for high budget variances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❏"/>
            </a:pPr>
            <a:r>
              <a:rPr lang="e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Change in market economy (High Competition)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❏"/>
            </a:pPr>
            <a:r>
              <a:rPr lang="e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Employee Fraud/Lack of expertise in auction bidding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❏"/>
            </a:pPr>
            <a:r>
              <a:rPr lang="en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High quality cars prioritized to generate more sales revenue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