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766431-9B43-4E10-B960-C181889447AF}">
  <a:tblStyle styleId="{84766431-9B43-4E10-B960-C181889447AF}" styleName="Table_0">
    <a:wholeTbl>
      <a:tcTxStyle b="off" i="off">
        <a:font>
          <a:latin typeface="Georgia"/>
          <a:ea typeface="Georgia"/>
          <a:cs typeface="Georg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bottom>
            <a:ln w="9525" cap="flat" cmpd="sng">
              <a:solidFill>
                <a:srgbClr val="000000">
                  <a:alpha val="0"/>
                </a:srgbClr>
              </a:solidFill>
              <a:prstDash val="solid"/>
              <a:round/>
              <a:headEnd type="none" w="sm" len="sm"/>
              <a:tailEnd type="none" w="sm" len="sm"/>
            </a:ln>
          </a:bottom>
        </a:tcBdr>
      </a:tcStyle>
    </a:band1H>
    <a:band2H>
      <a:tcTxStyle/>
      <a:tcStyle>
        <a:tcBdr>
          <a:bottom>
            <a:ln w="9525" cap="flat" cmpd="sng">
              <a:solidFill>
                <a:srgbClr val="000000">
                  <a:alpha val="0"/>
                </a:srgbClr>
              </a:solidFill>
              <a:prstDash val="solid"/>
              <a:round/>
              <a:headEnd type="none" w="sm" len="sm"/>
              <a:tailEnd type="none" w="sm" len="sm"/>
            </a:ln>
          </a:bottom>
        </a:tcBdr>
      </a:tcStyle>
    </a:band2H>
    <a:band1V>
      <a:tcTxStyle/>
      <a:tcStyle>
        <a:tcBdr/>
      </a:tcStyle>
    </a:band1V>
    <a:band2V>
      <a:tcTxStyle/>
      <a:tcStyle>
        <a:tcBdr/>
      </a:tcStyle>
    </a:band2V>
    <a:lastCol>
      <a:tcTxStyle/>
      <a:tcStyle>
        <a:tcBdr/>
      </a:tcStyle>
    </a:lastCol>
    <a:firstCol>
      <a:tcTxStyle b="on" i="off">
        <a:font>
          <a:latin typeface="Georgia"/>
          <a:ea typeface="Georgia"/>
          <a:cs typeface="Georgia"/>
        </a:font>
        <a:schemeClr val="dk1"/>
      </a:tcTxStyle>
      <a:tcStyle>
        <a:tcBdr/>
        <a:fill>
          <a:solidFill>
            <a:srgbClr val="FFFFFF">
              <a:alpha val="0"/>
            </a:srgbClr>
          </a:solidFill>
        </a:fill>
      </a:tcStyle>
    </a:firstCol>
    <a:lastRow>
      <a:tcTxStyle/>
      <a:tcStyle>
        <a:tcBdr/>
      </a:tcStyle>
    </a:lastRow>
    <a:seCell>
      <a:tcTxStyle/>
      <a:tcStyle>
        <a:tcBdr/>
      </a:tcStyle>
    </a:seCell>
    <a:swCell>
      <a:tcTxStyle/>
      <a:tcStyle>
        <a:tcBdr/>
      </a:tcStyle>
    </a:swCell>
    <a:firstRow>
      <a:tcTxStyle b="on" i="off">
        <a:font>
          <a:latin typeface="Georgia"/>
          <a:ea typeface="Georgia"/>
          <a:cs typeface="Georgia"/>
        </a:font>
        <a:schemeClr val="dk2"/>
      </a:tcTxStyle>
      <a:tcStyle>
        <a:tcBdr>
          <a:bottom>
            <a:ln w="9525" cap="flat" cmpd="sng">
              <a:solidFill>
                <a:srgbClr val="000000">
                  <a:alpha val="0"/>
                </a:srgbClr>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23AF76B-5060-48C0-9AA0-76C36473030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7922E7-14C4-470B-8480-2F1F8E478483}" styleName="Table_2">
    <a:wholeTbl>
      <a:tcTxStyle b="off" i="off">
        <a:font>
          <a:latin typeface="Arial"/>
          <a:ea typeface="Arial"/>
          <a:cs typeface="Arial"/>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AEAE6"/>
          </a:solidFill>
        </a:fill>
      </a:tcStyle>
    </a:band1H>
    <a:band2H>
      <a:tcTxStyle/>
      <a:tcStyle>
        <a:tcBdr/>
      </a:tcStyle>
    </a:band2H>
    <a:band1V>
      <a:tcTxStyle/>
      <a:tcStyle>
        <a:tcBdr/>
        <a:fill>
          <a:solidFill>
            <a:srgbClr val="FAEAE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kornferry.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0edce63f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740edce63f_11_0: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40edce63f_1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500">
                <a:solidFill>
                  <a:schemeClr val="dk1"/>
                </a:solidFill>
                <a:latin typeface="Georgia"/>
                <a:ea typeface="Georgia"/>
                <a:cs typeface="Georgia"/>
                <a:sym typeface="Georgia"/>
              </a:rPr>
              <a:t>Set up internal compliance task force</a:t>
            </a:r>
            <a:endParaRPr sz="1500">
              <a:solidFill>
                <a:schemeClr val="dk1"/>
              </a:solidFill>
              <a:latin typeface="Georgia"/>
              <a:ea typeface="Georgia"/>
              <a:cs typeface="Georgia"/>
              <a:sym typeface="Georgia"/>
            </a:endParaRPr>
          </a:p>
          <a:p>
            <a:pPr marL="0" lvl="0" indent="0" algn="l" rtl="0">
              <a:lnSpc>
                <a:spcPct val="150000"/>
              </a:lnSpc>
              <a:spcBef>
                <a:spcPts val="400"/>
              </a:spcBef>
              <a:spcAft>
                <a:spcPts val="0"/>
              </a:spcAft>
              <a:buClr>
                <a:schemeClr val="dk1"/>
              </a:buClr>
              <a:buSzPts val="1100"/>
              <a:buFont typeface="Arial"/>
              <a:buNone/>
            </a:pPr>
            <a:r>
              <a:rPr lang="en-GB" sz="1500">
                <a:solidFill>
                  <a:schemeClr val="dk1"/>
                </a:solidFill>
                <a:latin typeface="Georgia"/>
                <a:ea typeface="Georgia"/>
                <a:cs typeface="Georgia"/>
                <a:sym typeface="Georgia"/>
              </a:rPr>
              <a:t>Replacing faulty high-voltage lines</a:t>
            </a:r>
            <a:endParaRPr sz="1500">
              <a:solidFill>
                <a:schemeClr val="dk1"/>
              </a:solidFill>
              <a:latin typeface="Georgia"/>
              <a:ea typeface="Georgia"/>
              <a:cs typeface="Georgia"/>
              <a:sym typeface="Georgia"/>
            </a:endParaRPr>
          </a:p>
          <a:p>
            <a:pPr marL="0" lvl="0" indent="0" algn="l" rtl="0">
              <a:lnSpc>
                <a:spcPct val="150000"/>
              </a:lnSpc>
              <a:spcBef>
                <a:spcPts val="400"/>
              </a:spcBef>
              <a:spcAft>
                <a:spcPts val="0"/>
              </a:spcAft>
              <a:buClr>
                <a:schemeClr val="dk1"/>
              </a:buClr>
              <a:buSzPts val="1100"/>
              <a:buFont typeface="Arial"/>
              <a:buNone/>
            </a:pPr>
            <a:r>
              <a:rPr lang="en-GB" sz="1500">
                <a:solidFill>
                  <a:schemeClr val="dk1"/>
                </a:solidFill>
                <a:latin typeface="Georgia"/>
                <a:ea typeface="Georgia"/>
                <a:cs typeface="Georgia"/>
                <a:sym typeface="Georgia"/>
              </a:rPr>
              <a:t>Meeting clean energy goals</a:t>
            </a:r>
            <a:endParaRPr sz="1500">
              <a:solidFill>
                <a:schemeClr val="dk1"/>
              </a:solidFill>
              <a:latin typeface="Georgia"/>
              <a:ea typeface="Georgia"/>
              <a:cs typeface="Georgia"/>
              <a:sym typeface="Georgia"/>
            </a:endParaRPr>
          </a:p>
          <a:p>
            <a:pPr marL="0" lvl="0" indent="0" algn="l" rtl="0">
              <a:lnSpc>
                <a:spcPct val="150000"/>
              </a:lnSpc>
              <a:spcBef>
                <a:spcPts val="400"/>
              </a:spcBef>
              <a:spcAft>
                <a:spcPts val="0"/>
              </a:spcAft>
              <a:buClr>
                <a:schemeClr val="dk1"/>
              </a:buClr>
              <a:buSzPts val="1100"/>
              <a:buFont typeface="Arial"/>
              <a:buNone/>
            </a:pPr>
            <a:r>
              <a:rPr lang="en-GB" sz="1500">
                <a:solidFill>
                  <a:schemeClr val="dk1"/>
                </a:solidFill>
                <a:latin typeface="Georgia"/>
                <a:ea typeface="Georgia"/>
                <a:cs typeface="Georgia"/>
                <a:sym typeface="Georgia"/>
              </a:rPr>
              <a:t>Number of complaints asualties/deaths of employees and community members reduced</a:t>
            </a:r>
            <a:endParaRPr sz="1500">
              <a:solidFill>
                <a:schemeClr val="dk1"/>
              </a:solidFill>
              <a:latin typeface="Georgia"/>
              <a:ea typeface="Georgia"/>
              <a:cs typeface="Georgia"/>
              <a:sym typeface="Georgia"/>
            </a:endParaRPr>
          </a:p>
          <a:p>
            <a:pPr marL="0" lvl="0" indent="0" algn="l" rtl="0">
              <a:lnSpc>
                <a:spcPct val="150000"/>
              </a:lnSpc>
              <a:spcBef>
                <a:spcPts val="400"/>
              </a:spcBef>
              <a:spcAft>
                <a:spcPts val="0"/>
              </a:spcAft>
              <a:buClr>
                <a:schemeClr val="dk1"/>
              </a:buClr>
              <a:buSzPts val="1100"/>
              <a:buFont typeface="Arial"/>
              <a:buNone/>
            </a:pPr>
            <a:r>
              <a:rPr lang="en-GB" sz="1500">
                <a:solidFill>
                  <a:schemeClr val="dk1"/>
                </a:solidFill>
                <a:latin typeface="Georgia"/>
                <a:ea typeface="Georgia"/>
                <a:cs typeface="Georgia"/>
                <a:sym typeface="Georgia"/>
              </a:rPr>
              <a:t>Decreasing safety accidents or incidents</a:t>
            </a:r>
            <a:endParaRPr sz="1500">
              <a:solidFill>
                <a:schemeClr val="dk1"/>
              </a:solidFill>
              <a:latin typeface="Georgia"/>
              <a:ea typeface="Georgia"/>
              <a:cs typeface="Georgia"/>
              <a:sym typeface="Georgia"/>
            </a:endParaRPr>
          </a:p>
          <a:p>
            <a:pPr marL="0" lvl="0" indent="0" algn="l" rtl="0">
              <a:lnSpc>
                <a:spcPct val="150000"/>
              </a:lnSpc>
              <a:spcBef>
                <a:spcPts val="400"/>
              </a:spcBef>
              <a:spcAft>
                <a:spcPts val="0"/>
              </a:spcAft>
              <a:buClr>
                <a:schemeClr val="dk1"/>
              </a:buClr>
              <a:buSzPts val="1100"/>
              <a:buFont typeface="Arial"/>
              <a:buNone/>
            </a:pPr>
            <a:r>
              <a:rPr lang="en-GB" sz="1500">
                <a:solidFill>
                  <a:schemeClr val="dk1"/>
                </a:solidFill>
                <a:latin typeface="Georgia"/>
                <a:ea typeface="Georgia"/>
                <a:cs typeface="Georgia"/>
                <a:sym typeface="Georgia"/>
              </a:rPr>
              <a:t>Number of complaints addressed ver hotline</a:t>
            </a:r>
            <a:endParaRPr sz="1500">
              <a:solidFill>
                <a:schemeClr val="dk1"/>
              </a:solidFill>
              <a:latin typeface="Georgia"/>
              <a:ea typeface="Georgia"/>
              <a:cs typeface="Georgia"/>
              <a:sym typeface="Georgia"/>
            </a:endParaRPr>
          </a:p>
          <a:p>
            <a:pPr marL="0" lvl="0" indent="0" algn="l" rtl="0">
              <a:lnSpc>
                <a:spcPct val="150000"/>
              </a:lnSpc>
              <a:spcBef>
                <a:spcPts val="400"/>
              </a:spcBef>
              <a:spcAft>
                <a:spcPts val="0"/>
              </a:spcAft>
              <a:buClr>
                <a:schemeClr val="dk1"/>
              </a:buClr>
              <a:buSzPts val="1100"/>
              <a:buFont typeface="Arial"/>
              <a:buNone/>
            </a:pPr>
            <a:r>
              <a:rPr lang="en-GB" sz="1500">
                <a:solidFill>
                  <a:schemeClr val="dk1"/>
                </a:solidFill>
                <a:latin typeface="Georgia"/>
                <a:ea typeface="Georgia"/>
                <a:cs typeface="Georgia"/>
                <a:sym typeface="Georgia"/>
              </a:rPr>
              <a:t>Making reporting mandatory</a:t>
            </a:r>
            <a:endParaRPr sz="1500">
              <a:solidFill>
                <a:schemeClr val="dk1"/>
              </a:solidFill>
              <a:latin typeface="Georgia"/>
              <a:ea typeface="Georgia"/>
              <a:cs typeface="Georgia"/>
              <a:sym typeface="Georgia"/>
            </a:endParaRPr>
          </a:p>
          <a:p>
            <a:pPr marL="0" lvl="0" indent="0" algn="l" rtl="0">
              <a:lnSpc>
                <a:spcPct val="150000"/>
              </a:lnSpc>
              <a:spcBef>
                <a:spcPts val="400"/>
              </a:spcBef>
              <a:spcAft>
                <a:spcPts val="0"/>
              </a:spcAft>
              <a:buClr>
                <a:schemeClr val="dk1"/>
              </a:buClr>
              <a:buSzPts val="1100"/>
              <a:buFont typeface="Arial"/>
              <a:buNone/>
            </a:pPr>
            <a:endParaRPr sz="1500">
              <a:solidFill>
                <a:schemeClr val="dk1"/>
              </a:solidFill>
              <a:latin typeface="Georgia"/>
              <a:ea typeface="Georgia"/>
              <a:cs typeface="Georgia"/>
              <a:sym typeface="Georgia"/>
            </a:endParaRPr>
          </a:p>
          <a:p>
            <a:pPr marL="0" lvl="0" indent="0" algn="l" rtl="0">
              <a:spcBef>
                <a:spcPts val="400"/>
              </a:spcBef>
              <a:spcAft>
                <a:spcPts val="0"/>
              </a:spcAft>
              <a:buNone/>
            </a:pPr>
            <a:endParaRPr/>
          </a:p>
        </p:txBody>
      </p:sp>
      <p:sp>
        <p:nvSpPr>
          <p:cNvPr id="213" name="Google Shape;213;g740edce63f_11_95: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40edce63f_1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AutoNum type="arabicPeriod"/>
            </a:pPr>
            <a:r>
              <a:rPr lang="en-GB">
                <a:solidFill>
                  <a:schemeClr val="dk1"/>
                </a:solidFill>
              </a:rPr>
              <a:t>Beginning of rebuilding the PG&amp; E brand</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Collaborative action to improve water security - CWAC(California Water action collaboration) - </a:t>
            </a:r>
            <a:endParaRPr>
              <a:solidFill>
                <a:schemeClr val="dk1"/>
              </a:solidFill>
            </a:endParaRPr>
          </a:p>
          <a:p>
            <a:pPr marL="457200" lvl="0" indent="-298450" algn="l" rtl="0">
              <a:spcBef>
                <a:spcPts val="800"/>
              </a:spcBef>
              <a:spcAft>
                <a:spcPts val="0"/>
              </a:spcAft>
              <a:buClr>
                <a:schemeClr val="dk1"/>
              </a:buClr>
              <a:buSzPts val="1100"/>
              <a:buAutoNum type="arabicPeriod"/>
            </a:pPr>
            <a:r>
              <a:rPr lang="en-GB">
                <a:solidFill>
                  <a:schemeClr val="dk1"/>
                </a:solidFill>
              </a:rPr>
              <a:t>(e.g. settlements, community service, dedication to improvement in quality of energy provided)</a:t>
            </a:r>
            <a:endParaRPr>
              <a:solidFill>
                <a:schemeClr val="dk1"/>
              </a:solidFill>
            </a:endParaRPr>
          </a:p>
          <a:p>
            <a:pPr marL="457200" lvl="0" indent="-298450" algn="l" rtl="0">
              <a:spcBef>
                <a:spcPts val="0"/>
              </a:spcBef>
              <a:spcAft>
                <a:spcPts val="0"/>
              </a:spcAft>
              <a:buClr>
                <a:schemeClr val="dk1"/>
              </a:buClr>
              <a:buSzPts val="1100"/>
              <a:buAutoNum type="arabicPeriod"/>
            </a:pPr>
            <a:endParaRPr>
              <a:solidFill>
                <a:schemeClr val="dk1"/>
              </a:solidFill>
            </a:endParaRPr>
          </a:p>
          <a:p>
            <a:pPr marL="0" lvl="0" indent="0" algn="l" rtl="0">
              <a:spcBef>
                <a:spcPts val="0"/>
              </a:spcBef>
              <a:spcAft>
                <a:spcPts val="0"/>
              </a:spcAft>
              <a:buNone/>
            </a:pPr>
            <a:endParaRPr/>
          </a:p>
        </p:txBody>
      </p:sp>
      <p:sp>
        <p:nvSpPr>
          <p:cNvPr id="220" name="Google Shape;220;g740edce63f_11_101: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40edce63f_1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740edce63f_11_107: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40edce63f_1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740edce63f_11_113: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40edce63f_1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740edce63f_11_118: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40edce63f_1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740edce63f_11_129: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40edce63f_1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740edce63f_11_124: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0edce63f_11_6:notes"/>
          <p:cNvSpPr>
            <a:spLocks noGrp="1" noRot="1" noChangeAspect="1"/>
          </p:cNvSpPr>
          <p:nvPr>
            <p:ph type="sldImg" idx="2"/>
          </p:nvPr>
        </p:nvSpPr>
        <p:spPr>
          <a:xfrm>
            <a:off x="72991" y="727648"/>
            <a:ext cx="6426300" cy="3635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740edce63f_11_6:notes"/>
          <p:cNvSpPr txBox="1">
            <a:spLocks noGrp="1"/>
          </p:cNvSpPr>
          <p:nvPr>
            <p:ph type="body" idx="1"/>
          </p:nvPr>
        </p:nvSpPr>
        <p:spPr>
          <a:xfrm>
            <a:off x="685800" y="4343400"/>
            <a:ext cx="5486400" cy="4114800"/>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a:p>
        </p:txBody>
      </p:sp>
      <p:sp>
        <p:nvSpPr>
          <p:cNvPr id="116" name="Google Shape;116;g740edce63f_11_6:notes"/>
          <p:cNvSpPr txBox="1">
            <a:spLocks noGrp="1"/>
          </p:cNvSpPr>
          <p:nvPr>
            <p:ph type="sldNum" idx="12"/>
          </p:nvPr>
        </p:nvSpPr>
        <p:spPr>
          <a:xfrm>
            <a:off x="3884613" y="8685214"/>
            <a:ext cx="2971800" cy="457200"/>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2</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40edce63f_1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Best known for his support of the abolition of slavery</a:t>
            </a:r>
            <a:endParaRPr>
              <a:solidFill>
                <a:schemeClr val="dk1"/>
              </a:solidFill>
            </a:endParaRPr>
          </a:p>
          <a:p>
            <a:pPr marL="0" lvl="0" indent="0" algn="l" rtl="0">
              <a:spcBef>
                <a:spcPts val="0"/>
              </a:spcBef>
              <a:spcAft>
                <a:spcPts val="0"/>
              </a:spcAft>
              <a:buNone/>
            </a:pPr>
            <a:endParaRPr/>
          </a:p>
        </p:txBody>
      </p:sp>
      <p:sp>
        <p:nvSpPr>
          <p:cNvPr id="123" name="Google Shape;123;g740edce63f_11_13: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40edce63f_1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P- political parties have influenced industry leaders in the past and it is likely that this will continue into the future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Lobbying practices have continued even after stopping dividend payments to shareholders in order to get second bankruptcy in 20 years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Being taken over as a public entity is a real possibility, though not a probability at this time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E- Lawsuits and fines result in less funds for shareholders and sustainability initiatives. increases in fed rate increases borrowing costs, including borrowing costs for PG&amp;E . int rate change makes utilities investments compete with bonds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S</a:t>
            </a:r>
            <a:r>
              <a:rPr lang="en-GB" sz="1400">
                <a:solidFill>
                  <a:schemeClr val="dk1"/>
                </a:solidFill>
                <a:latin typeface="Georgia"/>
                <a:ea typeface="Georgia"/>
                <a:cs typeface="Georgia"/>
                <a:sym typeface="Georgia"/>
              </a:rPr>
              <a:t> Lifestyle changes towards more socially responsible consumers with demands, stakeholders are aware of the unethical procedures pg&amp;E has faced in the past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 PG&amp;E uses hydroelectric, natural gas, coal, wind, and solar but not all of their equip up to date, the equipment is failing in comparison to comparable companies and parts of the US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hydroelectric, natural gas, coal, wind and solar generating plants.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E- </a:t>
            </a:r>
            <a:r>
              <a:rPr lang="en-GB" sz="1400">
                <a:solidFill>
                  <a:schemeClr val="dk1"/>
                </a:solidFill>
                <a:latin typeface="Georgia"/>
                <a:ea typeface="Georgia"/>
                <a:cs typeface="Georgia"/>
                <a:sym typeface="Georgia"/>
              </a:rPr>
              <a:t>environmental factor had become increasingly relevant to Influence to other factors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L- federal energy regulation comittee, occupational health and safety administration</a:t>
            </a:r>
            <a:endParaRPr>
              <a:solidFill>
                <a:schemeClr val="dk1"/>
              </a:solidFill>
            </a:endParaRPr>
          </a:p>
          <a:p>
            <a:pPr marL="0" lvl="0" indent="0" algn="l" rtl="0">
              <a:spcBef>
                <a:spcPts val="0"/>
              </a:spcBef>
              <a:spcAft>
                <a:spcPts val="0"/>
              </a:spcAft>
              <a:buNone/>
            </a:pPr>
            <a:endParaRPr/>
          </a:p>
        </p:txBody>
      </p:sp>
      <p:sp>
        <p:nvSpPr>
          <p:cNvPr id="130" name="Google Shape;130;g740edce63f_11_19: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40edce63f_1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740edce63f_11_24: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40edce63f_1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Georgia"/>
                <a:ea typeface="Georgia"/>
                <a:cs typeface="Georgia"/>
                <a:sym typeface="Georgia"/>
              </a:rPr>
              <a:t>Lax oversight by management and regulators/California Public Utilities Commission (CPUC)</a:t>
            </a:r>
            <a:endParaRPr sz="1200">
              <a:solidFill>
                <a:schemeClr val="dk1"/>
              </a:solidFill>
              <a:latin typeface="Georgia"/>
              <a:ea typeface="Georgia"/>
              <a:cs typeface="Georgia"/>
              <a:sym typeface="Georgia"/>
            </a:endParaRPr>
          </a:p>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Georgia"/>
                <a:ea typeface="Georgia"/>
                <a:cs typeface="Georgia"/>
                <a:sym typeface="Georgia"/>
              </a:rPr>
              <a:t>(Profits and Bonuses over safety)</a:t>
            </a:r>
            <a:endParaRPr sz="1200">
              <a:solidFill>
                <a:schemeClr val="dk1"/>
              </a:solidFill>
              <a:latin typeface="Georgia"/>
              <a:ea typeface="Georgia"/>
              <a:cs typeface="Georgia"/>
              <a:sym typeface="Georgia"/>
            </a:endParaRPr>
          </a:p>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Georgia"/>
                <a:ea typeface="Georgia"/>
                <a:cs typeface="Georgia"/>
                <a:sym typeface="Georgia"/>
              </a:rPr>
              <a:t>Providing electric and natural gas to 5m customers and jobs to 24k employees</a:t>
            </a:r>
            <a:endParaRPr sz="1200">
              <a:solidFill>
                <a:schemeClr val="dk1"/>
              </a:solidFill>
              <a:latin typeface="Georgia"/>
              <a:ea typeface="Georgia"/>
              <a:cs typeface="Georgia"/>
              <a:sym typeface="Georgia"/>
            </a:endParaRPr>
          </a:p>
          <a:p>
            <a:pPr marL="0" lvl="0" indent="0" algn="l" rtl="0">
              <a:lnSpc>
                <a:spcPct val="150000"/>
              </a:lnSpc>
              <a:spcBef>
                <a:spcPts val="0"/>
              </a:spcBef>
              <a:spcAft>
                <a:spcPts val="0"/>
              </a:spcAft>
              <a:buNone/>
            </a:pPr>
            <a:r>
              <a:rPr lang="en-GB" sz="1200">
                <a:solidFill>
                  <a:schemeClr val="dk1"/>
                </a:solidFill>
                <a:latin typeface="Georgia"/>
                <a:ea typeface="Georgia"/>
                <a:cs typeface="Georgia"/>
                <a:sym typeface="Georgia"/>
              </a:rPr>
              <a:t>Personal gain vs Public Safety) -OSHA</a:t>
            </a:r>
            <a:endParaRPr sz="1200">
              <a:latin typeface="Georgia"/>
              <a:ea typeface="Georgia"/>
              <a:cs typeface="Georgia"/>
              <a:sym typeface="Georgia"/>
            </a:endParaRPr>
          </a:p>
        </p:txBody>
      </p:sp>
      <p:sp>
        <p:nvSpPr>
          <p:cNvPr id="143" name="Google Shape;143;g740edce63f_11_30: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40edce63f_1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a:solidFill>
                  <a:schemeClr val="dk1"/>
                </a:solidFill>
                <a:latin typeface="Georgia"/>
                <a:ea typeface="Georgia"/>
                <a:cs typeface="Georgia"/>
                <a:sym typeface="Georgia"/>
              </a:rPr>
              <a:t>What it means to me is an environment that makes it easy to do the right thing and makes it difficult to do the wrong thing," says Michael C. Hyter, senior partner, leadership and talent consulting, at </a:t>
            </a:r>
            <a:r>
              <a:rPr lang="en-GB" sz="1600">
                <a:solidFill>
                  <a:schemeClr val="dk1"/>
                </a:solidFill>
                <a:uFill>
                  <a:noFill/>
                </a:uFill>
                <a:latin typeface="Georgia"/>
                <a:ea typeface="Georgia"/>
                <a:cs typeface="Georgia"/>
                <a:sym typeface="Georgia"/>
                <a:hlinkClick r:id="rId3"/>
              </a:rPr>
              <a:t>Korn Ferry</a:t>
            </a:r>
            <a:r>
              <a:rPr lang="en-GB" sz="1600">
                <a:solidFill>
                  <a:schemeClr val="dk1"/>
                </a:solidFill>
                <a:latin typeface="Georgia"/>
                <a:ea typeface="Georgia"/>
                <a:cs typeface="Georgia"/>
                <a:sym typeface="Georgia"/>
              </a:rPr>
              <a:t> in Washington, D.C.</a:t>
            </a:r>
            <a:endParaRPr sz="1600">
              <a:solidFill>
                <a:schemeClr val="dk1"/>
              </a:solidFill>
              <a:latin typeface="Georgia"/>
              <a:ea typeface="Georgia"/>
              <a:cs typeface="Georgia"/>
              <a:sym typeface="Georgia"/>
            </a:endParaRPr>
          </a:p>
          <a:p>
            <a:pPr marL="0" lvl="0" indent="0" algn="l" rtl="0">
              <a:spcBef>
                <a:spcPts val="400"/>
              </a:spcBef>
              <a:spcAft>
                <a:spcPts val="0"/>
              </a:spcAft>
              <a:buClr>
                <a:schemeClr val="dk1"/>
              </a:buClr>
              <a:buSzPts val="1100"/>
              <a:buFont typeface="Arial"/>
              <a:buNone/>
            </a:pPr>
            <a:endParaRPr sz="1600">
              <a:solidFill>
                <a:schemeClr val="dk1"/>
              </a:solidFill>
              <a:latin typeface="Georgia"/>
              <a:ea typeface="Georgia"/>
              <a:cs typeface="Georgia"/>
              <a:sym typeface="Georgia"/>
            </a:endParaRPr>
          </a:p>
          <a:p>
            <a:pPr marL="0" lvl="0" indent="0" algn="l" rtl="0">
              <a:spcBef>
                <a:spcPts val="400"/>
              </a:spcBef>
              <a:spcAft>
                <a:spcPts val="0"/>
              </a:spcAft>
              <a:buNone/>
            </a:pPr>
            <a:endParaRPr/>
          </a:p>
        </p:txBody>
      </p:sp>
      <p:sp>
        <p:nvSpPr>
          <p:cNvPr id="173" name="Google Shape;173;g740edce63f_11_59: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40edce63f_1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330200" algn="l" rtl="0">
              <a:lnSpc>
                <a:spcPct val="150000"/>
              </a:lnSpc>
              <a:spcBef>
                <a:spcPts val="0"/>
              </a:spcBef>
              <a:spcAft>
                <a:spcPts val="0"/>
              </a:spcAft>
              <a:buClr>
                <a:schemeClr val="dk1"/>
              </a:buClr>
              <a:buSzPts val="1600"/>
              <a:buFont typeface="Noto Sans Symbols"/>
              <a:buChar char="-"/>
            </a:pPr>
            <a:r>
              <a:rPr lang="en-GB" sz="1500">
                <a:solidFill>
                  <a:schemeClr val="dk1"/>
                </a:solidFill>
                <a:latin typeface="Georgia"/>
                <a:ea typeface="Georgia"/>
                <a:cs typeface="Georgia"/>
                <a:sym typeface="Georgia"/>
              </a:rPr>
              <a:t>Replacing faulty high-voltages/deaths of employ lines</a:t>
            </a:r>
            <a:endParaRPr sz="1500">
              <a:solidFill>
                <a:schemeClr val="dk1"/>
              </a:solidFill>
              <a:latin typeface="Georgia"/>
              <a:ea typeface="Georgia"/>
              <a:cs typeface="Georgia"/>
              <a:sym typeface="Georgia"/>
            </a:endParaRPr>
          </a:p>
          <a:p>
            <a:pPr marL="914400" lvl="0" indent="-330200" algn="l" rtl="0">
              <a:lnSpc>
                <a:spcPct val="150000"/>
              </a:lnSpc>
              <a:spcBef>
                <a:spcPts val="400"/>
              </a:spcBef>
              <a:spcAft>
                <a:spcPts val="0"/>
              </a:spcAft>
              <a:buClr>
                <a:schemeClr val="dk1"/>
              </a:buClr>
              <a:buSzPts val="1600"/>
              <a:buFont typeface="Noto Sans Symbols"/>
              <a:buChar char="-"/>
            </a:pPr>
            <a:r>
              <a:rPr lang="en-GB" sz="1500">
                <a:solidFill>
                  <a:schemeClr val="dk1"/>
                </a:solidFill>
                <a:latin typeface="Georgia"/>
                <a:ea typeface="Georgia"/>
                <a:cs typeface="Georgia"/>
                <a:sym typeface="Georgia"/>
              </a:rPr>
              <a:t>Meeting clean energy goals</a:t>
            </a:r>
            <a:endParaRPr sz="1500">
              <a:solidFill>
                <a:schemeClr val="dk1"/>
              </a:solidFill>
              <a:latin typeface="Georgia"/>
              <a:ea typeface="Georgia"/>
              <a:cs typeface="Georgia"/>
              <a:sym typeface="Georgia"/>
            </a:endParaRPr>
          </a:p>
          <a:p>
            <a:pPr marL="914400" lvl="0" indent="-330200" algn="l" rtl="0">
              <a:lnSpc>
                <a:spcPct val="150000"/>
              </a:lnSpc>
              <a:spcBef>
                <a:spcPts val="400"/>
              </a:spcBef>
              <a:spcAft>
                <a:spcPts val="0"/>
              </a:spcAft>
              <a:buClr>
                <a:schemeClr val="dk1"/>
              </a:buClr>
              <a:buSzPts val="1600"/>
              <a:buFont typeface="Noto Sans Symbols"/>
              <a:buChar char="-"/>
            </a:pPr>
            <a:r>
              <a:rPr lang="en-GB" sz="1500">
                <a:solidFill>
                  <a:schemeClr val="dk1"/>
                </a:solidFill>
                <a:latin typeface="Georgia"/>
                <a:ea typeface="Georgia"/>
                <a:cs typeface="Georgia"/>
                <a:sym typeface="Georgia"/>
              </a:rPr>
              <a:t>Number of complaints asualtie</a:t>
            </a:r>
            <a:endParaRPr sz="1500">
              <a:solidFill>
                <a:schemeClr val="dk1"/>
              </a:solidFill>
              <a:latin typeface="Georgia"/>
              <a:ea typeface="Georgia"/>
              <a:cs typeface="Georgia"/>
              <a:sym typeface="Georgia"/>
            </a:endParaRPr>
          </a:p>
          <a:p>
            <a:pPr marL="457200" lvl="0" indent="-330200" algn="l" rtl="0">
              <a:spcBef>
                <a:spcPts val="400"/>
              </a:spcBef>
              <a:spcAft>
                <a:spcPts val="0"/>
              </a:spcAft>
              <a:buClr>
                <a:schemeClr val="dk1"/>
              </a:buClr>
              <a:buSzPts val="1600"/>
              <a:buFont typeface="Noto Sans Symbols"/>
              <a:buChar char="-"/>
            </a:pPr>
            <a:r>
              <a:rPr lang="en-GB" sz="1600">
                <a:solidFill>
                  <a:schemeClr val="dk1"/>
                </a:solidFill>
                <a:latin typeface="Georgia"/>
                <a:ea typeface="Georgia"/>
                <a:cs typeface="Georgia"/>
                <a:sym typeface="Georgia"/>
              </a:rPr>
              <a:t>Rewards system - fixed salaries with bonuses as equity based long term incentives (stock options or restricted stocks)</a:t>
            </a:r>
            <a:endParaRPr sz="1600">
              <a:solidFill>
                <a:schemeClr val="dk1"/>
              </a:solidFill>
              <a:latin typeface="Georgia"/>
              <a:ea typeface="Georgia"/>
              <a:cs typeface="Georgia"/>
              <a:sym typeface="Georgia"/>
            </a:endParaRPr>
          </a:p>
          <a:p>
            <a:pPr marL="457200" lvl="0" indent="-330200" algn="l" rtl="0">
              <a:spcBef>
                <a:spcPts val="0"/>
              </a:spcBef>
              <a:spcAft>
                <a:spcPts val="0"/>
              </a:spcAft>
              <a:buClr>
                <a:schemeClr val="dk1"/>
              </a:buClr>
              <a:buSzPts val="1600"/>
              <a:buFont typeface="Noto Sans Symbols"/>
              <a:buChar char="-"/>
            </a:pPr>
            <a:r>
              <a:rPr lang="en-GB" sz="1600">
                <a:solidFill>
                  <a:schemeClr val="dk1"/>
                </a:solidFill>
                <a:latin typeface="Georgia"/>
                <a:ea typeface="Georgia"/>
                <a:cs typeface="Georgia"/>
                <a:sym typeface="Georgia"/>
              </a:rPr>
              <a:t> Monitor executives (may lead to accounting frauds)</a:t>
            </a:r>
            <a:endParaRPr sz="1600">
              <a:solidFill>
                <a:schemeClr val="dk1"/>
              </a:solidFill>
              <a:latin typeface="Georgia"/>
              <a:ea typeface="Georgia"/>
              <a:cs typeface="Georgia"/>
              <a:sym typeface="Georgia"/>
            </a:endParaRPr>
          </a:p>
          <a:p>
            <a:pPr marL="0" lvl="0" indent="0" algn="l" rtl="0">
              <a:spcBef>
                <a:spcPts val="400"/>
              </a:spcBef>
              <a:spcAft>
                <a:spcPts val="0"/>
              </a:spcAft>
              <a:buClr>
                <a:schemeClr val="dk1"/>
              </a:buClr>
              <a:buSzPts val="1100"/>
              <a:buFont typeface="Arial"/>
              <a:buNone/>
            </a:pPr>
            <a:r>
              <a:rPr lang="en-GB">
                <a:solidFill>
                  <a:schemeClr val="dk1"/>
                </a:solidFill>
              </a:rPr>
              <a:t>-Safety initiative- Plan Do Check Act</a:t>
            </a:r>
            <a:r>
              <a:rPr lang="en-GB" sz="1500">
                <a:solidFill>
                  <a:schemeClr val="dk1"/>
                </a:solidFill>
                <a:latin typeface="Georgia"/>
                <a:ea typeface="Georgia"/>
                <a:cs typeface="Georgia"/>
                <a:sym typeface="Georgia"/>
              </a:rPr>
              <a:t>ees and community members reduced</a:t>
            </a:r>
            <a:endParaRPr sz="1500">
              <a:solidFill>
                <a:schemeClr val="dk1"/>
              </a:solidFill>
              <a:latin typeface="Georgia"/>
              <a:ea typeface="Georgia"/>
              <a:cs typeface="Georgia"/>
              <a:sym typeface="Georgia"/>
            </a:endParaRPr>
          </a:p>
          <a:p>
            <a:pPr marL="914400" lvl="0" indent="-330200" algn="l" rtl="0">
              <a:lnSpc>
                <a:spcPct val="150000"/>
              </a:lnSpc>
              <a:spcBef>
                <a:spcPts val="0"/>
              </a:spcBef>
              <a:spcAft>
                <a:spcPts val="0"/>
              </a:spcAft>
              <a:buClr>
                <a:schemeClr val="dk1"/>
              </a:buClr>
              <a:buSzPts val="1600"/>
              <a:buFont typeface="Noto Sans Symbols"/>
              <a:buChar char="-"/>
            </a:pPr>
            <a:r>
              <a:rPr lang="en-GB" sz="1500">
                <a:solidFill>
                  <a:schemeClr val="dk1"/>
                </a:solidFill>
                <a:latin typeface="Georgia"/>
                <a:ea typeface="Georgia"/>
                <a:cs typeface="Georgia"/>
                <a:sym typeface="Georgia"/>
              </a:rPr>
              <a:t>Decreasing safety accidents or incidents</a:t>
            </a:r>
            <a:endParaRPr sz="1500">
              <a:solidFill>
                <a:schemeClr val="dk1"/>
              </a:solidFill>
              <a:latin typeface="Georgia"/>
              <a:ea typeface="Georgia"/>
              <a:cs typeface="Georgia"/>
              <a:sym typeface="Georgia"/>
            </a:endParaRPr>
          </a:p>
          <a:p>
            <a:pPr marL="914400" lvl="0" indent="-330200" algn="l" rtl="0">
              <a:lnSpc>
                <a:spcPct val="150000"/>
              </a:lnSpc>
              <a:spcBef>
                <a:spcPts val="400"/>
              </a:spcBef>
              <a:spcAft>
                <a:spcPts val="0"/>
              </a:spcAft>
              <a:buClr>
                <a:schemeClr val="dk1"/>
              </a:buClr>
              <a:buSzPts val="1600"/>
              <a:buFont typeface="Noto Sans Symbols"/>
              <a:buChar char="-"/>
            </a:pPr>
            <a:r>
              <a:rPr lang="en-GB" sz="1500">
                <a:solidFill>
                  <a:schemeClr val="dk1"/>
                </a:solidFill>
                <a:latin typeface="Georgia"/>
                <a:ea typeface="Georgia"/>
                <a:cs typeface="Georgia"/>
                <a:sym typeface="Georgia"/>
              </a:rPr>
              <a:t>Number of complaints addressed ver hotline</a:t>
            </a:r>
            <a:endParaRPr sz="1500">
              <a:solidFill>
                <a:schemeClr val="dk1"/>
              </a:solidFill>
              <a:latin typeface="Georgia"/>
              <a:ea typeface="Georgia"/>
              <a:cs typeface="Georgia"/>
              <a:sym typeface="Georgia"/>
            </a:endParaRPr>
          </a:p>
          <a:p>
            <a:pPr marL="914400" lvl="0" indent="-330200" algn="l" rtl="0">
              <a:lnSpc>
                <a:spcPct val="150000"/>
              </a:lnSpc>
              <a:spcBef>
                <a:spcPts val="400"/>
              </a:spcBef>
              <a:spcAft>
                <a:spcPts val="0"/>
              </a:spcAft>
              <a:buClr>
                <a:schemeClr val="dk1"/>
              </a:buClr>
              <a:buSzPts val="1600"/>
              <a:buFont typeface="Noto Sans Symbols"/>
              <a:buChar char="-"/>
            </a:pPr>
            <a:r>
              <a:rPr lang="en-GB" sz="1500">
                <a:solidFill>
                  <a:schemeClr val="dk1"/>
                </a:solidFill>
                <a:latin typeface="Georgia"/>
                <a:ea typeface="Georgia"/>
                <a:cs typeface="Georgia"/>
                <a:sym typeface="Georgia"/>
              </a:rPr>
              <a:t>Making reporting mandatory</a:t>
            </a:r>
            <a:endParaRPr sz="1600">
              <a:solidFill>
                <a:schemeClr val="dk1"/>
              </a:solidFill>
              <a:latin typeface="Georgia"/>
              <a:ea typeface="Georgia"/>
              <a:cs typeface="Georgia"/>
              <a:sym typeface="Georgia"/>
            </a:endParaRPr>
          </a:p>
          <a:p>
            <a:pPr marL="0" lvl="0" indent="0" algn="l" rtl="0">
              <a:spcBef>
                <a:spcPts val="400"/>
              </a:spcBef>
              <a:spcAft>
                <a:spcPts val="0"/>
              </a:spcAft>
              <a:buClr>
                <a:schemeClr val="dk1"/>
              </a:buClr>
              <a:buSzPts val="1100"/>
              <a:buFont typeface="Arial"/>
              <a:buNone/>
            </a:pPr>
            <a:endParaRPr sz="1500">
              <a:solidFill>
                <a:schemeClr val="dk1"/>
              </a:solidFill>
              <a:latin typeface="Georgia"/>
              <a:ea typeface="Georgia"/>
              <a:cs typeface="Georgia"/>
              <a:sym typeface="Georgia"/>
            </a:endParaRPr>
          </a:p>
          <a:p>
            <a:pPr marL="838200" lvl="4" indent="-228600" algn="l" rtl="0">
              <a:spcBef>
                <a:spcPts val="800"/>
              </a:spcBef>
              <a:spcAft>
                <a:spcPts val="0"/>
              </a:spcAft>
              <a:buClr>
                <a:schemeClr val="dk1"/>
              </a:buClr>
              <a:buSzPts val="1600"/>
              <a:buFont typeface="Noto Sans Symbols"/>
              <a:buChar char="❑"/>
            </a:pPr>
            <a:r>
              <a:rPr lang="en-GB" sz="1600">
                <a:solidFill>
                  <a:schemeClr val="dk1"/>
                </a:solidFill>
                <a:latin typeface="Georgia"/>
                <a:ea typeface="Georgia"/>
                <a:cs typeface="Georgia"/>
                <a:sym typeface="Georgia"/>
              </a:rPr>
              <a:t>Challenge - agreeing on appropriate targets in order to earn the long term </a:t>
            </a:r>
            <a:endParaRPr/>
          </a:p>
        </p:txBody>
      </p:sp>
      <p:sp>
        <p:nvSpPr>
          <p:cNvPr id="197" name="Google Shape;197;g740edce63f_11_89: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40edce63f_1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740edce63f_11_82: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p:cSld name="Cover slide">
    <p:spTree>
      <p:nvGrpSpPr>
        <p:cNvPr id="1" name="Shape 56"/>
        <p:cNvGrpSpPr/>
        <p:nvPr/>
      </p:nvGrpSpPr>
      <p:grpSpPr>
        <a:xfrm>
          <a:off x="0" y="0"/>
          <a:ext cx="0" cy="0"/>
          <a:chOff x="0" y="0"/>
          <a:chExt cx="0" cy="0"/>
        </a:xfrm>
      </p:grpSpPr>
      <p:cxnSp>
        <p:nvCxnSpPr>
          <p:cNvPr id="57" name="Google Shape;57;p14"/>
          <p:cNvCxnSpPr/>
          <p:nvPr/>
        </p:nvCxnSpPr>
        <p:spPr>
          <a:xfrm rot="10800000" flipH="1">
            <a:off x="346364" y="2378509"/>
            <a:ext cx="1247100" cy="95400"/>
          </a:xfrm>
          <a:prstGeom prst="bentConnector3">
            <a:avLst>
              <a:gd name="adj1" fmla="val -174"/>
            </a:avLst>
          </a:prstGeom>
          <a:noFill/>
          <a:ln w="12700" cap="rnd" cmpd="sng">
            <a:solidFill>
              <a:schemeClr val="accent1"/>
            </a:solidFill>
            <a:prstDash val="dot"/>
            <a:round/>
            <a:headEnd type="none" w="sm" len="sm"/>
            <a:tailEnd type="none" w="sm" len="sm"/>
          </a:ln>
        </p:spPr>
      </p:cxnSp>
      <p:sp>
        <p:nvSpPr>
          <p:cNvPr id="58" name="Google Shape;58;p14"/>
          <p:cNvSpPr txBox="1"/>
          <p:nvPr/>
        </p:nvSpPr>
        <p:spPr>
          <a:xfrm>
            <a:off x="482138" y="2674620"/>
            <a:ext cx="1247100" cy="193500"/>
          </a:xfrm>
          <a:prstGeom prst="rect">
            <a:avLst/>
          </a:prstGeom>
          <a:noFill/>
          <a:ln>
            <a:noFill/>
          </a:ln>
        </p:spPr>
        <p:txBody>
          <a:bodyPr spcFirstLastPara="1" wrap="square" lIns="0" tIns="0" rIns="0" bIns="90750" anchor="t" anchorCtr="0">
            <a:noAutofit/>
          </a:bodyPr>
          <a:lstStyle/>
          <a:p>
            <a:pPr marL="0" marR="0" lvl="0" indent="0" algn="l" rtl="0">
              <a:lnSpc>
                <a:spcPct val="100000"/>
              </a:lnSpc>
              <a:spcBef>
                <a:spcPts val="0"/>
              </a:spcBef>
              <a:spcAft>
                <a:spcPts val="0"/>
              </a:spcAft>
              <a:buNone/>
            </a:pPr>
            <a:endParaRPr sz="700" b="1" i="1" u="none" strike="noStrike" cap="none">
              <a:solidFill>
                <a:schemeClr val="dk1"/>
              </a:solidFill>
              <a:latin typeface="Georgia"/>
              <a:ea typeface="Georgia"/>
              <a:cs typeface="Georgia"/>
              <a:sym typeface="Georgia"/>
            </a:endParaRPr>
          </a:p>
        </p:txBody>
      </p:sp>
      <p:sp>
        <p:nvSpPr>
          <p:cNvPr id="59" name="Google Shape;59;p14"/>
          <p:cNvSpPr/>
          <p:nvPr/>
        </p:nvSpPr>
        <p:spPr>
          <a:xfrm>
            <a:off x="482137" y="2468118"/>
            <a:ext cx="1112700" cy="10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00"/>
              <a:buFont typeface="Noto Sans Symbols"/>
              <a:buNone/>
            </a:pPr>
            <a:endParaRPr sz="700" b="0" i="1" u="none" strike="noStrike" cap="none">
              <a:solidFill>
                <a:schemeClr val="dk1"/>
              </a:solidFill>
              <a:latin typeface="Georgia"/>
              <a:ea typeface="Georgia"/>
              <a:cs typeface="Georgia"/>
              <a:sym typeface="Georgia"/>
            </a:endParaRPr>
          </a:p>
        </p:txBody>
      </p:sp>
      <p:sp>
        <p:nvSpPr>
          <p:cNvPr id="60" name="Google Shape;60;p14"/>
          <p:cNvSpPr txBox="1"/>
          <p:nvPr/>
        </p:nvSpPr>
        <p:spPr>
          <a:xfrm>
            <a:off x="482138" y="2874309"/>
            <a:ext cx="1113900" cy="101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700" b="0" i="1" u="none" strike="noStrike" cap="none">
              <a:solidFill>
                <a:schemeClr val="dk1"/>
              </a:solidFill>
              <a:latin typeface="Georgia"/>
              <a:ea typeface="Georgia"/>
              <a:cs typeface="Georgia"/>
              <a:sym typeface="Georgia"/>
            </a:endParaRPr>
          </a:p>
        </p:txBody>
      </p:sp>
      <p:sp>
        <p:nvSpPr>
          <p:cNvPr id="61" name="Google Shape;61;p14"/>
          <p:cNvSpPr/>
          <p:nvPr/>
        </p:nvSpPr>
        <p:spPr>
          <a:xfrm>
            <a:off x="1596838" y="891361"/>
            <a:ext cx="6765300" cy="53400"/>
          </a:xfrm>
          <a:prstGeom prst="rect">
            <a:avLst/>
          </a:prstGeom>
          <a:blipFill rotWithShape="1">
            <a:blip r:embed="rId2">
              <a:alphaModFix amt="85000"/>
            </a:blip>
            <a:tile tx="0" ty="-762000" sx="92002" sy="89002" flip="xy" algn="ctr"/>
          </a:blipFill>
          <a:ln>
            <a:noFill/>
          </a:ln>
        </p:spPr>
        <p:txBody>
          <a:bodyPr spcFirstLastPara="1" wrap="square" lIns="60500" tIns="60500" rIns="60500" bIns="60500" anchor="ctr" anchorCtr="0">
            <a:noAutofit/>
          </a:bodyPr>
          <a:lstStyle/>
          <a:p>
            <a:pPr marL="0" lvl="0" indent="0" algn="l" rtl="0">
              <a:spcBef>
                <a:spcPts val="0"/>
              </a:spcBef>
              <a:spcAft>
                <a:spcPts val="0"/>
              </a:spcAft>
              <a:buNone/>
            </a:pPr>
            <a:endParaRPr/>
          </a:p>
        </p:txBody>
      </p:sp>
      <p:sp>
        <p:nvSpPr>
          <p:cNvPr id="62" name="Google Shape;62;p14"/>
          <p:cNvSpPr/>
          <p:nvPr/>
        </p:nvSpPr>
        <p:spPr>
          <a:xfrm>
            <a:off x="1596838" y="2845387"/>
            <a:ext cx="6765300" cy="53400"/>
          </a:xfrm>
          <a:prstGeom prst="rect">
            <a:avLst/>
          </a:prstGeom>
          <a:blipFill rotWithShape="1">
            <a:blip r:embed="rId2">
              <a:alphaModFix amt="85000"/>
            </a:blip>
            <a:tile tx="0" ty="-717550" sx="92002" sy="89002" flip="xy" algn="ctr"/>
          </a:blipFill>
          <a:ln>
            <a:noFill/>
          </a:ln>
        </p:spPr>
        <p:txBody>
          <a:bodyPr spcFirstLastPara="1" wrap="square" lIns="60500" tIns="60500" rIns="60500" bIns="60500" anchor="ctr" anchorCtr="0">
            <a:noAutofit/>
          </a:bodyPr>
          <a:lstStyle/>
          <a:p>
            <a:pPr marL="0" lvl="0" indent="0" algn="l" rtl="0">
              <a:spcBef>
                <a:spcPts val="0"/>
              </a:spcBef>
              <a:spcAft>
                <a:spcPts val="0"/>
              </a:spcAft>
              <a:buNone/>
            </a:pPr>
            <a:endParaRPr/>
          </a:p>
        </p:txBody>
      </p:sp>
      <p:sp>
        <p:nvSpPr>
          <p:cNvPr id="63" name="Google Shape;63;p14"/>
          <p:cNvSpPr txBox="1"/>
          <p:nvPr/>
        </p:nvSpPr>
        <p:spPr>
          <a:xfrm>
            <a:off x="1683348" y="947795"/>
            <a:ext cx="6595800" cy="1956600"/>
          </a:xfrm>
          <a:prstGeom prst="rect">
            <a:avLst/>
          </a:prstGeom>
          <a:noFill/>
          <a:ln>
            <a:noFill/>
          </a:ln>
        </p:spPr>
        <p:txBody>
          <a:bodyPr spcFirstLastPara="1" wrap="square" lIns="0" tIns="0" rIns="0" bIns="0" anchor="ctr" anchorCtr="0">
            <a:noAutofit/>
          </a:bodyPr>
          <a:lstStyle/>
          <a:p>
            <a:pPr marL="0" marR="0" lvl="0" indent="0" algn="l" rtl="0">
              <a:lnSpc>
                <a:spcPct val="80000"/>
              </a:lnSpc>
              <a:spcBef>
                <a:spcPts val="0"/>
              </a:spcBef>
              <a:spcAft>
                <a:spcPts val="0"/>
              </a:spcAft>
              <a:buSzPts val="5300"/>
              <a:buFont typeface="Georgia"/>
              <a:buNone/>
            </a:pPr>
            <a:endParaRPr sz="5300" b="1" i="1" u="none" strike="noStrike" cap="none">
              <a:latin typeface="Georgia"/>
              <a:ea typeface="Georgia"/>
              <a:cs typeface="Georgia"/>
              <a:sym typeface="Georgia"/>
            </a:endParaRPr>
          </a:p>
        </p:txBody>
      </p:sp>
      <p:sp>
        <p:nvSpPr>
          <p:cNvPr id="64" name="Google Shape;64;p14"/>
          <p:cNvSpPr txBox="1">
            <a:spLocks noGrp="1"/>
          </p:cNvSpPr>
          <p:nvPr>
            <p:ph type="title"/>
          </p:nvPr>
        </p:nvSpPr>
        <p:spPr>
          <a:xfrm>
            <a:off x="1599156" y="1007267"/>
            <a:ext cx="6762900" cy="556800"/>
          </a:xfrm>
          <a:prstGeom prst="rect">
            <a:avLst/>
          </a:prstGeom>
          <a:noFill/>
          <a:ln>
            <a:noFill/>
          </a:ln>
        </p:spPr>
        <p:txBody>
          <a:bodyPr spcFirstLastPara="1" wrap="square" lIns="0" tIns="0" rIns="0" bIns="0" anchor="t" anchorCtr="0">
            <a:noAutofit/>
          </a:bodyPr>
          <a:lstStyle>
            <a:lvl1pPr lvl="0" algn="l" rtl="0">
              <a:spcBef>
                <a:spcPts val="0"/>
              </a:spcBef>
              <a:spcAft>
                <a:spcPts val="0"/>
              </a:spcAft>
              <a:buClr>
                <a:schemeClr val="dk2"/>
              </a:buClr>
              <a:buSzPts val="3200"/>
              <a:buFont typeface="Georgia"/>
              <a:buNone/>
              <a:defRPr sz="3200"/>
            </a:lvl1pPr>
            <a:lvl2pPr lvl="1" rtl="0">
              <a:spcBef>
                <a:spcPts val="0"/>
              </a:spcBef>
              <a:spcAft>
                <a:spcPts val="0"/>
              </a:spcAft>
              <a:buSzPts val="900"/>
              <a:buNone/>
              <a:defRPr/>
            </a:lvl2pPr>
            <a:lvl3pPr lvl="2" rtl="0">
              <a:spcBef>
                <a:spcPts val="0"/>
              </a:spcBef>
              <a:spcAft>
                <a:spcPts val="0"/>
              </a:spcAft>
              <a:buSzPts val="900"/>
              <a:buNone/>
              <a:defRPr/>
            </a:lvl3pPr>
            <a:lvl4pPr lvl="3" rtl="0">
              <a:spcBef>
                <a:spcPts val="0"/>
              </a:spcBef>
              <a:spcAft>
                <a:spcPts val="0"/>
              </a:spcAft>
              <a:buSzPts val="900"/>
              <a:buNone/>
              <a:defRPr/>
            </a:lvl4pPr>
            <a:lvl5pPr lvl="4" rtl="0">
              <a:spcBef>
                <a:spcPts val="0"/>
              </a:spcBef>
              <a:spcAft>
                <a:spcPts val="0"/>
              </a:spcAft>
              <a:buSzPts val="900"/>
              <a:buNone/>
              <a:defRPr/>
            </a:lvl5pPr>
            <a:lvl6pPr lvl="5" rtl="0">
              <a:spcBef>
                <a:spcPts val="0"/>
              </a:spcBef>
              <a:spcAft>
                <a:spcPts val="0"/>
              </a:spcAft>
              <a:buSzPts val="900"/>
              <a:buNone/>
              <a:defRPr/>
            </a:lvl6pPr>
            <a:lvl7pPr lvl="6" rtl="0">
              <a:spcBef>
                <a:spcPts val="0"/>
              </a:spcBef>
              <a:spcAft>
                <a:spcPts val="0"/>
              </a:spcAft>
              <a:buSzPts val="900"/>
              <a:buNone/>
              <a:defRPr/>
            </a:lvl7pPr>
            <a:lvl8pPr lvl="7" rtl="0">
              <a:spcBef>
                <a:spcPts val="0"/>
              </a:spcBef>
              <a:spcAft>
                <a:spcPts val="0"/>
              </a:spcAft>
              <a:buSzPts val="900"/>
              <a:buNone/>
              <a:defRPr/>
            </a:lvl8pPr>
            <a:lvl9pPr lvl="8" rtl="0">
              <a:spcBef>
                <a:spcPts val="0"/>
              </a:spcBef>
              <a:spcAft>
                <a:spcPts val="0"/>
              </a:spcAft>
              <a:buSzPts val="9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ontent: One">
  <p:cSld name="1_Content: One">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84909" y="756397"/>
            <a:ext cx="8174100" cy="60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Clr>
                <a:srgbClr val="002060"/>
              </a:buClr>
              <a:buSzPts val="1600"/>
              <a:buFont typeface="Georgia"/>
              <a:buNone/>
              <a:defRPr>
                <a:solidFill>
                  <a:srgbClr val="002060"/>
                </a:solidFill>
              </a:defRPr>
            </a:lvl1pPr>
            <a:lvl2pPr lvl="1" rtl="0">
              <a:spcBef>
                <a:spcPts val="0"/>
              </a:spcBef>
              <a:spcAft>
                <a:spcPts val="0"/>
              </a:spcAft>
              <a:buSzPts val="900"/>
              <a:buNone/>
              <a:defRPr/>
            </a:lvl2pPr>
            <a:lvl3pPr lvl="2" rtl="0">
              <a:spcBef>
                <a:spcPts val="0"/>
              </a:spcBef>
              <a:spcAft>
                <a:spcPts val="0"/>
              </a:spcAft>
              <a:buSzPts val="900"/>
              <a:buNone/>
              <a:defRPr/>
            </a:lvl3pPr>
            <a:lvl4pPr lvl="3" rtl="0">
              <a:spcBef>
                <a:spcPts val="0"/>
              </a:spcBef>
              <a:spcAft>
                <a:spcPts val="0"/>
              </a:spcAft>
              <a:buSzPts val="900"/>
              <a:buNone/>
              <a:defRPr/>
            </a:lvl4pPr>
            <a:lvl5pPr lvl="4" rtl="0">
              <a:spcBef>
                <a:spcPts val="0"/>
              </a:spcBef>
              <a:spcAft>
                <a:spcPts val="0"/>
              </a:spcAft>
              <a:buSzPts val="900"/>
              <a:buNone/>
              <a:defRPr/>
            </a:lvl5pPr>
            <a:lvl6pPr lvl="5" rtl="0">
              <a:spcBef>
                <a:spcPts val="0"/>
              </a:spcBef>
              <a:spcAft>
                <a:spcPts val="0"/>
              </a:spcAft>
              <a:buSzPts val="900"/>
              <a:buNone/>
              <a:defRPr/>
            </a:lvl6pPr>
            <a:lvl7pPr lvl="6" rtl="0">
              <a:spcBef>
                <a:spcPts val="0"/>
              </a:spcBef>
              <a:spcAft>
                <a:spcPts val="0"/>
              </a:spcAft>
              <a:buSzPts val="900"/>
              <a:buNone/>
              <a:defRPr/>
            </a:lvl7pPr>
            <a:lvl8pPr lvl="7" rtl="0">
              <a:spcBef>
                <a:spcPts val="0"/>
              </a:spcBef>
              <a:spcAft>
                <a:spcPts val="0"/>
              </a:spcAft>
              <a:buSzPts val="900"/>
              <a:buNone/>
              <a:defRPr/>
            </a:lvl8pPr>
            <a:lvl9pPr lvl="8" rtl="0">
              <a:spcBef>
                <a:spcPts val="0"/>
              </a:spcBef>
              <a:spcAft>
                <a:spcPts val="0"/>
              </a:spcAft>
              <a:buSzPts val="900"/>
              <a:buNone/>
              <a:defRPr/>
            </a:lvl9pPr>
          </a:lstStyle>
          <a:p>
            <a:endParaRPr/>
          </a:p>
        </p:txBody>
      </p:sp>
      <p:sp>
        <p:nvSpPr>
          <p:cNvPr id="67" name="Google Shape;67;p15"/>
          <p:cNvSpPr txBox="1">
            <a:spLocks noGrp="1"/>
          </p:cNvSpPr>
          <p:nvPr>
            <p:ph type="body" idx="1"/>
          </p:nvPr>
        </p:nvSpPr>
        <p:spPr>
          <a:xfrm>
            <a:off x="484909" y="1462368"/>
            <a:ext cx="8174100" cy="2924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SzPts val="1200"/>
              <a:buNone/>
              <a:defRPr/>
            </a:lvl1pPr>
            <a:lvl2pPr marL="914400" lvl="1" indent="-304800" algn="l" rtl="0">
              <a:lnSpc>
                <a:spcPct val="100000"/>
              </a:lnSpc>
              <a:spcBef>
                <a:spcPts val="400"/>
              </a:spcBef>
              <a:spcAft>
                <a:spcPts val="0"/>
              </a:spcAft>
              <a:buSzPts val="1200"/>
              <a:buChar char="•"/>
              <a:defRPr/>
            </a:lvl2pPr>
            <a:lvl3pPr marL="1371600" lvl="2" indent="-304800" algn="l" rtl="0">
              <a:lnSpc>
                <a:spcPct val="100000"/>
              </a:lnSpc>
              <a:spcBef>
                <a:spcPts val="400"/>
              </a:spcBef>
              <a:spcAft>
                <a:spcPts val="0"/>
              </a:spcAft>
              <a:buSzPts val="1200"/>
              <a:buChar char="-"/>
              <a:defRPr/>
            </a:lvl3pPr>
            <a:lvl4pPr marL="1828800" lvl="3" indent="-304800" algn="l" rtl="0">
              <a:lnSpc>
                <a:spcPct val="100000"/>
              </a:lnSpc>
              <a:spcBef>
                <a:spcPts val="400"/>
              </a:spcBef>
              <a:spcAft>
                <a:spcPts val="0"/>
              </a:spcAft>
              <a:buSzPts val="1200"/>
              <a:buChar char="◦"/>
              <a:defRPr/>
            </a:lvl4pPr>
            <a:lvl5pPr marL="2286000" lvl="4" indent="-311150" algn="l" rtl="0">
              <a:lnSpc>
                <a:spcPct val="100000"/>
              </a:lnSpc>
              <a:spcBef>
                <a:spcPts val="400"/>
              </a:spcBef>
              <a:spcAft>
                <a:spcPts val="0"/>
              </a:spcAft>
              <a:buSzPts val="1300"/>
              <a:buChar char="›"/>
              <a:defRPr/>
            </a:lvl5pPr>
            <a:lvl6pPr marL="2743200" lvl="5" indent="-311150" algn="l" rtl="0">
              <a:lnSpc>
                <a:spcPct val="100000"/>
              </a:lnSpc>
              <a:spcBef>
                <a:spcPts val="400"/>
              </a:spcBef>
              <a:spcAft>
                <a:spcPts val="0"/>
              </a:spcAft>
              <a:buClr>
                <a:schemeClr val="dk1"/>
              </a:buClr>
              <a:buSzPts val="1300"/>
              <a:buAutoNum type="arabicPeriod"/>
              <a:defRPr/>
            </a:lvl6pPr>
            <a:lvl7pPr marL="3200400" lvl="6" indent="-311150" algn="l" rtl="0">
              <a:lnSpc>
                <a:spcPct val="100000"/>
              </a:lnSpc>
              <a:spcBef>
                <a:spcPts val="0"/>
              </a:spcBef>
              <a:spcAft>
                <a:spcPts val="0"/>
              </a:spcAft>
              <a:buClr>
                <a:schemeClr val="dk1"/>
              </a:buClr>
              <a:buSzPts val="1300"/>
              <a:buAutoNum type="alphaLcPeriod"/>
              <a:defRPr/>
            </a:lvl7pPr>
            <a:lvl8pPr marL="3657600" lvl="7" indent="-311150" algn="l" rtl="0">
              <a:lnSpc>
                <a:spcPct val="100000"/>
              </a:lnSpc>
              <a:spcBef>
                <a:spcPts val="0"/>
              </a:spcBef>
              <a:spcAft>
                <a:spcPts val="0"/>
              </a:spcAft>
              <a:buClr>
                <a:schemeClr val="dk1"/>
              </a:buClr>
              <a:buSzPts val="1300"/>
              <a:buAutoNum type="romanLcPeriod"/>
              <a:defRPr/>
            </a:lvl8pPr>
            <a:lvl9pPr marL="4114800" lvl="8" indent="-228600" algn="l" rtl="0">
              <a:lnSpc>
                <a:spcPct val="100000"/>
              </a:lnSpc>
              <a:spcBef>
                <a:spcPts val="0"/>
              </a:spcBef>
              <a:spcAft>
                <a:spcPts val="400"/>
              </a:spcAft>
              <a:buClr>
                <a:schemeClr val="dk2"/>
              </a:buClr>
              <a:buSzPts val="1300"/>
              <a:buNone/>
              <a:defRPr/>
            </a:lvl9pPr>
          </a:lstStyle>
          <a:p>
            <a:endParaRPr/>
          </a:p>
        </p:txBody>
      </p:sp>
      <p:cxnSp>
        <p:nvCxnSpPr>
          <p:cNvPr id="68" name="Google Shape;68;p15"/>
          <p:cNvCxnSpPr/>
          <p:nvPr/>
        </p:nvCxnSpPr>
        <p:spPr>
          <a:xfrm rot="10800000" flipH="1">
            <a:off x="346365" y="706042"/>
            <a:ext cx="8312700" cy="114900"/>
          </a:xfrm>
          <a:prstGeom prst="bentConnector3">
            <a:avLst>
              <a:gd name="adj1" fmla="val 0"/>
            </a:avLst>
          </a:prstGeom>
          <a:noFill/>
          <a:ln w="12700" cap="flat" cmpd="sng">
            <a:solidFill>
              <a:srgbClr val="002060"/>
            </a:solidFill>
            <a:prstDash val="solid"/>
            <a:round/>
            <a:headEnd type="none" w="sm" len="sm"/>
            <a:tailEnd type="none" w="sm" len="sm"/>
          </a:ln>
        </p:spPr>
      </p:cxnSp>
      <p:sp>
        <p:nvSpPr>
          <p:cNvPr id="69" name="Google Shape;69;p15"/>
          <p:cNvSpPr txBox="1"/>
          <p:nvPr/>
        </p:nvSpPr>
        <p:spPr>
          <a:xfrm>
            <a:off x="7911842" y="4866967"/>
            <a:ext cx="741600" cy="111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GB" sz="700" b="0" i="0" u="none" strike="noStrike" cap="none">
                <a:solidFill>
                  <a:schemeClr val="dk1"/>
                </a:solidFill>
                <a:latin typeface="Arial"/>
                <a:ea typeface="Arial"/>
                <a:cs typeface="Arial"/>
                <a:sym typeface="Arial"/>
              </a:rPr>
              <a:t>8 November 2019</a:t>
            </a:r>
            <a:endParaRPr sz="900"/>
          </a:p>
        </p:txBody>
      </p:sp>
      <p:sp>
        <p:nvSpPr>
          <p:cNvPr id="70" name="Google Shape;70;p15"/>
          <p:cNvSpPr txBox="1"/>
          <p:nvPr/>
        </p:nvSpPr>
        <p:spPr>
          <a:xfrm>
            <a:off x="8379229" y="4990204"/>
            <a:ext cx="291000" cy="102900"/>
          </a:xfrm>
          <a:prstGeom prst="rect">
            <a:avLst/>
          </a:prstGeom>
          <a:noFill/>
          <a:ln>
            <a:noFill/>
          </a:ln>
        </p:spPr>
        <p:txBody>
          <a:bodyPr spcFirstLastPara="1" wrap="square" lIns="0" tIns="0" rIns="0" bIns="0" anchor="t" anchorCtr="0">
            <a:noAutofit/>
          </a:bodyPr>
          <a:lstStyle/>
          <a:p>
            <a:pPr marL="0" marR="0" lvl="0" indent="0" algn="r" rtl="0">
              <a:lnSpc>
                <a:spcPct val="90909"/>
              </a:lnSpc>
              <a:spcBef>
                <a:spcPts val="0"/>
              </a:spcBef>
              <a:spcAft>
                <a:spcPts val="0"/>
              </a:spcAft>
              <a:buNone/>
            </a:pPr>
            <a:endParaRPr sz="700" b="0" i="0" u="none" strike="noStrike" cap="none">
              <a:solidFill>
                <a:schemeClr val="dk1"/>
              </a:solidFill>
              <a:latin typeface="Arial"/>
              <a:ea typeface="Arial"/>
              <a:cs typeface="Arial"/>
              <a:sym typeface="Arial"/>
            </a:endParaRPr>
          </a:p>
        </p:txBody>
      </p:sp>
      <p:cxnSp>
        <p:nvCxnSpPr>
          <p:cNvPr id="71" name="Google Shape;71;p15"/>
          <p:cNvCxnSpPr/>
          <p:nvPr/>
        </p:nvCxnSpPr>
        <p:spPr>
          <a:xfrm>
            <a:off x="482138" y="4838924"/>
            <a:ext cx="8179800" cy="0"/>
          </a:xfrm>
          <a:prstGeom prst="straightConnector1">
            <a:avLst/>
          </a:prstGeom>
          <a:noFill/>
          <a:ln w="9525" cap="flat" cmpd="sng">
            <a:solidFill>
              <a:srgbClr val="00206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One">
  <p:cSld name="Content: One">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82139" y="1074896"/>
            <a:ext cx="8179800" cy="3642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SzPts val="1600"/>
              <a:buNone/>
              <a:defRPr sz="1600"/>
            </a:lvl1pPr>
            <a:lvl2pPr marL="914400" lvl="1" indent="-330200" algn="l" rtl="0">
              <a:lnSpc>
                <a:spcPct val="100000"/>
              </a:lnSpc>
              <a:spcBef>
                <a:spcPts val="400"/>
              </a:spcBef>
              <a:spcAft>
                <a:spcPts val="0"/>
              </a:spcAft>
              <a:buSzPts val="1600"/>
              <a:buChar char="•"/>
              <a:defRPr sz="1600"/>
            </a:lvl2pPr>
            <a:lvl3pPr marL="1371600" lvl="2" indent="-330200" algn="l" rtl="0">
              <a:lnSpc>
                <a:spcPct val="100000"/>
              </a:lnSpc>
              <a:spcBef>
                <a:spcPts val="400"/>
              </a:spcBef>
              <a:spcAft>
                <a:spcPts val="0"/>
              </a:spcAft>
              <a:buSzPts val="1600"/>
              <a:buChar char="-"/>
              <a:defRPr sz="1600"/>
            </a:lvl3pPr>
            <a:lvl4pPr marL="1828800" lvl="3" indent="-330200" algn="l" rtl="0">
              <a:lnSpc>
                <a:spcPct val="100000"/>
              </a:lnSpc>
              <a:spcBef>
                <a:spcPts val="400"/>
              </a:spcBef>
              <a:spcAft>
                <a:spcPts val="0"/>
              </a:spcAft>
              <a:buSzPts val="1600"/>
              <a:buChar char="◦"/>
              <a:defRPr sz="1600"/>
            </a:lvl4pPr>
            <a:lvl5pPr marL="2286000" lvl="4" indent="-330200" algn="l" rtl="0">
              <a:lnSpc>
                <a:spcPct val="100000"/>
              </a:lnSpc>
              <a:spcBef>
                <a:spcPts val="400"/>
              </a:spcBef>
              <a:spcAft>
                <a:spcPts val="0"/>
              </a:spcAft>
              <a:buSzPts val="1600"/>
              <a:buChar char="›"/>
              <a:defRPr sz="1600"/>
            </a:lvl5pPr>
            <a:lvl6pPr marL="2743200" lvl="5" indent="-304800" algn="l" rtl="0">
              <a:lnSpc>
                <a:spcPct val="100000"/>
              </a:lnSpc>
              <a:spcBef>
                <a:spcPts val="400"/>
              </a:spcBef>
              <a:spcAft>
                <a:spcPts val="0"/>
              </a:spcAft>
              <a:buClr>
                <a:schemeClr val="dk1"/>
              </a:buClr>
              <a:buSzPts val="1200"/>
              <a:buAutoNum type="arabicPeriod"/>
              <a:defRPr/>
            </a:lvl6pPr>
            <a:lvl7pPr marL="3200400" lvl="6" indent="-304800" algn="l" rtl="0">
              <a:lnSpc>
                <a:spcPct val="100000"/>
              </a:lnSpc>
              <a:spcBef>
                <a:spcPts val="0"/>
              </a:spcBef>
              <a:spcAft>
                <a:spcPts val="0"/>
              </a:spcAft>
              <a:buClr>
                <a:schemeClr val="dk1"/>
              </a:buClr>
              <a:buSzPts val="1200"/>
              <a:buAutoNum type="alphaLcPeriod"/>
              <a:defRPr/>
            </a:lvl7pPr>
            <a:lvl8pPr marL="3657600" lvl="7" indent="-304800" algn="l" rtl="0">
              <a:lnSpc>
                <a:spcPct val="100000"/>
              </a:lnSpc>
              <a:spcBef>
                <a:spcPts val="0"/>
              </a:spcBef>
              <a:spcAft>
                <a:spcPts val="0"/>
              </a:spcAft>
              <a:buClr>
                <a:schemeClr val="dk1"/>
              </a:buClr>
              <a:buSzPts val="1200"/>
              <a:buAutoNum type="romanLcPeriod"/>
              <a:defRPr/>
            </a:lvl8pPr>
            <a:lvl9pPr marL="4114800" lvl="8" indent="-228600" algn="l" rtl="0">
              <a:lnSpc>
                <a:spcPct val="100000"/>
              </a:lnSpc>
              <a:spcBef>
                <a:spcPts val="0"/>
              </a:spcBef>
              <a:spcAft>
                <a:spcPts val="400"/>
              </a:spcAft>
              <a:buClr>
                <a:schemeClr val="dk2"/>
              </a:buClr>
              <a:buSzPts val="1200"/>
              <a:buNone/>
              <a:defRPr/>
            </a:lvl9pPr>
          </a:lstStyle>
          <a:p>
            <a:endParaRPr/>
          </a:p>
        </p:txBody>
      </p:sp>
      <p:sp>
        <p:nvSpPr>
          <p:cNvPr id="74" name="Google Shape;74;p16"/>
          <p:cNvSpPr txBox="1"/>
          <p:nvPr/>
        </p:nvSpPr>
        <p:spPr>
          <a:xfrm>
            <a:off x="7911842" y="4866967"/>
            <a:ext cx="741600" cy="111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GB" sz="700" b="0" i="0" u="none" strike="noStrike" cap="none">
                <a:solidFill>
                  <a:schemeClr val="dk1"/>
                </a:solidFill>
                <a:latin typeface="Arial"/>
                <a:ea typeface="Arial"/>
                <a:cs typeface="Arial"/>
                <a:sym typeface="Arial"/>
              </a:rPr>
              <a:t>8 November 2019</a:t>
            </a:r>
            <a:endParaRPr sz="900"/>
          </a:p>
        </p:txBody>
      </p:sp>
      <p:sp>
        <p:nvSpPr>
          <p:cNvPr id="75" name="Google Shape;75;p16"/>
          <p:cNvSpPr txBox="1"/>
          <p:nvPr/>
        </p:nvSpPr>
        <p:spPr>
          <a:xfrm>
            <a:off x="8379229" y="4990204"/>
            <a:ext cx="291000" cy="102900"/>
          </a:xfrm>
          <a:prstGeom prst="rect">
            <a:avLst/>
          </a:prstGeom>
          <a:noFill/>
          <a:ln>
            <a:noFill/>
          </a:ln>
        </p:spPr>
        <p:txBody>
          <a:bodyPr spcFirstLastPara="1" wrap="square" lIns="0" tIns="0" rIns="0" bIns="0" anchor="t" anchorCtr="0">
            <a:noAutofit/>
          </a:bodyPr>
          <a:lstStyle/>
          <a:p>
            <a:pPr marL="0" marR="0" lvl="0" indent="0" algn="r" rtl="0">
              <a:lnSpc>
                <a:spcPct val="90909"/>
              </a:lnSpc>
              <a:spcBef>
                <a:spcPts val="0"/>
              </a:spcBef>
              <a:spcAft>
                <a:spcPts val="0"/>
              </a:spcAft>
              <a:buNone/>
            </a:pPr>
            <a:endParaRPr sz="700" b="0" i="0" u="none" strike="noStrike" cap="none">
              <a:solidFill>
                <a:schemeClr val="dk1"/>
              </a:solidFill>
              <a:latin typeface="Arial"/>
              <a:ea typeface="Arial"/>
              <a:cs typeface="Arial"/>
              <a:sym typeface="Arial"/>
            </a:endParaRPr>
          </a:p>
        </p:txBody>
      </p:sp>
      <p:sp>
        <p:nvSpPr>
          <p:cNvPr id="76" name="Google Shape;76;p16"/>
          <p:cNvSpPr txBox="1"/>
          <p:nvPr/>
        </p:nvSpPr>
        <p:spPr>
          <a:xfrm>
            <a:off x="3255818" y="201707"/>
            <a:ext cx="5399400" cy="91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600">
              <a:solidFill>
                <a:schemeClr val="dk1"/>
              </a:solidFill>
              <a:latin typeface="Arial"/>
              <a:ea typeface="Arial"/>
              <a:cs typeface="Arial"/>
              <a:sym typeface="Arial"/>
            </a:endParaRPr>
          </a:p>
        </p:txBody>
      </p:sp>
      <p:cxnSp>
        <p:nvCxnSpPr>
          <p:cNvPr id="77" name="Google Shape;77;p16"/>
          <p:cNvCxnSpPr/>
          <p:nvPr/>
        </p:nvCxnSpPr>
        <p:spPr>
          <a:xfrm>
            <a:off x="482138" y="4838924"/>
            <a:ext cx="8179800" cy="0"/>
          </a:xfrm>
          <a:prstGeom prst="straightConnector1">
            <a:avLst/>
          </a:prstGeom>
          <a:noFill/>
          <a:ln w="9525" cap="flat" cmpd="sng">
            <a:solidFill>
              <a:srgbClr val="002060"/>
            </a:solidFill>
            <a:prstDash val="solid"/>
            <a:round/>
            <a:headEnd type="none" w="sm" len="sm"/>
            <a:tailEnd type="none" w="sm" len="sm"/>
          </a:ln>
        </p:spPr>
      </p:cxnSp>
      <p:cxnSp>
        <p:nvCxnSpPr>
          <p:cNvPr id="78" name="Google Shape;78;p16"/>
          <p:cNvCxnSpPr/>
          <p:nvPr/>
        </p:nvCxnSpPr>
        <p:spPr>
          <a:xfrm>
            <a:off x="481091" y="1046854"/>
            <a:ext cx="8178600" cy="0"/>
          </a:xfrm>
          <a:prstGeom prst="straightConnector1">
            <a:avLst/>
          </a:prstGeom>
          <a:noFill/>
          <a:ln w="12700" cap="rnd" cmpd="sng">
            <a:solidFill>
              <a:schemeClr val="accent1"/>
            </a:solidFill>
            <a:prstDash val="dot"/>
            <a:round/>
            <a:headEnd type="none" w="sm" len="sm"/>
            <a:tailEnd type="none" w="sm" len="sm"/>
          </a:ln>
        </p:spPr>
      </p:cxnSp>
      <p:sp>
        <p:nvSpPr>
          <p:cNvPr id="79" name="Google Shape;79;p16"/>
          <p:cNvSpPr txBox="1"/>
          <p:nvPr/>
        </p:nvSpPr>
        <p:spPr>
          <a:xfrm>
            <a:off x="482138" y="201706"/>
            <a:ext cx="2758500" cy="906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endParaRPr sz="600">
              <a:solidFill>
                <a:schemeClr val="dk1"/>
              </a:solidFill>
              <a:latin typeface="Arial"/>
              <a:ea typeface="Arial"/>
              <a:cs typeface="Arial"/>
              <a:sym typeface="Arial"/>
            </a:endParaRPr>
          </a:p>
        </p:txBody>
      </p:sp>
      <p:cxnSp>
        <p:nvCxnSpPr>
          <p:cNvPr id="80" name="Google Shape;80;p16"/>
          <p:cNvCxnSpPr/>
          <p:nvPr/>
        </p:nvCxnSpPr>
        <p:spPr>
          <a:xfrm rot="10800000" flipH="1">
            <a:off x="346364" y="353216"/>
            <a:ext cx="8312700" cy="95400"/>
          </a:xfrm>
          <a:prstGeom prst="bentConnector3">
            <a:avLst>
              <a:gd name="adj1" fmla="val 0"/>
            </a:avLst>
          </a:prstGeom>
          <a:noFill/>
          <a:ln w="9525" cap="flat" cmpd="sng">
            <a:solidFill>
              <a:srgbClr val="002060"/>
            </a:solidFill>
            <a:prstDash val="solid"/>
            <a:round/>
            <a:headEnd type="none" w="sm" len="sm"/>
            <a:tailEnd type="none" w="sm" len="sm"/>
          </a:ln>
        </p:spPr>
      </p:cxnSp>
      <p:sp>
        <p:nvSpPr>
          <p:cNvPr id="81" name="Google Shape;81;p16"/>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lvl1pPr lvl="0" algn="l" rtl="0">
              <a:spcBef>
                <a:spcPts val="0"/>
              </a:spcBef>
              <a:spcAft>
                <a:spcPts val="0"/>
              </a:spcAft>
              <a:buClr>
                <a:srgbClr val="002060"/>
              </a:buClr>
              <a:buSzPts val="3600"/>
              <a:buFont typeface="Georgia"/>
              <a:buNone/>
              <a:defRPr sz="3600">
                <a:solidFill>
                  <a:srgbClr val="002060"/>
                </a:solidFill>
              </a:defRPr>
            </a:lvl1pPr>
            <a:lvl2pPr lvl="1" rtl="0">
              <a:spcBef>
                <a:spcPts val="0"/>
              </a:spcBef>
              <a:spcAft>
                <a:spcPts val="0"/>
              </a:spcAft>
              <a:buSzPts val="900"/>
              <a:buNone/>
              <a:defRPr/>
            </a:lvl2pPr>
            <a:lvl3pPr lvl="2" rtl="0">
              <a:spcBef>
                <a:spcPts val="0"/>
              </a:spcBef>
              <a:spcAft>
                <a:spcPts val="0"/>
              </a:spcAft>
              <a:buSzPts val="900"/>
              <a:buNone/>
              <a:defRPr/>
            </a:lvl3pPr>
            <a:lvl4pPr lvl="3" rtl="0">
              <a:spcBef>
                <a:spcPts val="0"/>
              </a:spcBef>
              <a:spcAft>
                <a:spcPts val="0"/>
              </a:spcAft>
              <a:buSzPts val="900"/>
              <a:buNone/>
              <a:defRPr/>
            </a:lvl4pPr>
            <a:lvl5pPr lvl="4" rtl="0">
              <a:spcBef>
                <a:spcPts val="0"/>
              </a:spcBef>
              <a:spcAft>
                <a:spcPts val="0"/>
              </a:spcAft>
              <a:buSzPts val="900"/>
              <a:buNone/>
              <a:defRPr/>
            </a:lvl5pPr>
            <a:lvl6pPr lvl="5" rtl="0">
              <a:spcBef>
                <a:spcPts val="0"/>
              </a:spcBef>
              <a:spcAft>
                <a:spcPts val="0"/>
              </a:spcAft>
              <a:buSzPts val="900"/>
              <a:buNone/>
              <a:defRPr/>
            </a:lvl6pPr>
            <a:lvl7pPr lvl="6" rtl="0">
              <a:spcBef>
                <a:spcPts val="0"/>
              </a:spcBef>
              <a:spcAft>
                <a:spcPts val="0"/>
              </a:spcAft>
              <a:buSzPts val="900"/>
              <a:buNone/>
              <a:defRPr/>
            </a:lvl7pPr>
            <a:lvl8pPr lvl="7" rtl="0">
              <a:spcBef>
                <a:spcPts val="0"/>
              </a:spcBef>
              <a:spcAft>
                <a:spcPts val="0"/>
              </a:spcAft>
              <a:buSzPts val="900"/>
              <a:buNone/>
              <a:defRPr/>
            </a:lvl8pPr>
            <a:lvl9pPr lvl="8" rtl="0">
              <a:spcBef>
                <a:spcPts val="0"/>
              </a:spcBef>
              <a:spcAft>
                <a:spcPts val="0"/>
              </a:spcAft>
              <a:buSzPts val="900"/>
              <a:buNone/>
              <a:defRPr/>
            </a:lvl9pPr>
          </a:lstStyle>
          <a:p>
            <a:endParaRPr/>
          </a:p>
        </p:txBody>
      </p:sp>
      <p:pic>
        <p:nvPicPr>
          <p:cNvPr id="82" name="Google Shape;82;p16" descr="Image result for pg&amp;e"/>
          <p:cNvPicPr preferRelativeResize="0"/>
          <p:nvPr/>
        </p:nvPicPr>
        <p:blipFill rotWithShape="1">
          <a:blip r:embed="rId2">
            <a:alphaModFix/>
          </a:blip>
          <a:srcRect l="3922" t="3925" r="16667" b="3916"/>
          <a:stretch/>
        </p:blipFill>
        <p:spPr>
          <a:xfrm>
            <a:off x="8379229" y="7084"/>
            <a:ext cx="302559" cy="35111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losing Statement">
  <p:cSld name="Closing Statement">
    <p:spTree>
      <p:nvGrpSpPr>
        <p:cNvPr id="1" name="Shape 83"/>
        <p:cNvGrpSpPr/>
        <p:nvPr/>
      </p:nvGrpSpPr>
      <p:grpSpPr>
        <a:xfrm>
          <a:off x="0" y="0"/>
          <a:ext cx="0" cy="0"/>
          <a:chOff x="0" y="0"/>
          <a:chExt cx="0" cy="0"/>
        </a:xfrm>
      </p:grpSpPr>
      <p:cxnSp>
        <p:nvCxnSpPr>
          <p:cNvPr id="84" name="Google Shape;84;p17"/>
          <p:cNvCxnSpPr/>
          <p:nvPr/>
        </p:nvCxnSpPr>
        <p:spPr>
          <a:xfrm rot="10800000" flipH="1">
            <a:off x="346364" y="617450"/>
            <a:ext cx="8312700" cy="95400"/>
          </a:xfrm>
          <a:prstGeom prst="bentConnector3">
            <a:avLst>
              <a:gd name="adj1" fmla="val 0"/>
            </a:avLst>
          </a:prstGeom>
          <a:noFill/>
          <a:ln w="9525" cap="flat" cmpd="sng">
            <a:solidFill>
              <a:srgbClr val="002060"/>
            </a:solidFill>
            <a:prstDash val="solid"/>
            <a:round/>
            <a:headEnd type="none" w="sm" len="sm"/>
            <a:tailEnd type="none" w="sm" len="sm"/>
          </a:ln>
        </p:spPr>
      </p:cxnSp>
      <p:sp>
        <p:nvSpPr>
          <p:cNvPr id="85" name="Google Shape;85;p17"/>
          <p:cNvSpPr txBox="1">
            <a:spLocks noGrp="1"/>
          </p:cNvSpPr>
          <p:nvPr>
            <p:ph type="title"/>
          </p:nvPr>
        </p:nvSpPr>
        <p:spPr>
          <a:xfrm>
            <a:off x="482139" y="707988"/>
            <a:ext cx="8179800" cy="556800"/>
          </a:xfrm>
          <a:prstGeom prst="rect">
            <a:avLst/>
          </a:prstGeom>
          <a:noFill/>
          <a:ln>
            <a:noFill/>
          </a:ln>
        </p:spPr>
        <p:txBody>
          <a:bodyPr spcFirstLastPara="1" wrap="square" lIns="0" tIns="0" rIns="0" bIns="0" anchor="t" anchorCtr="0">
            <a:noAutofit/>
          </a:bodyPr>
          <a:lstStyle>
            <a:lvl1pPr lvl="0" algn="l" rtl="0">
              <a:spcBef>
                <a:spcPts val="0"/>
              </a:spcBef>
              <a:spcAft>
                <a:spcPts val="0"/>
              </a:spcAft>
              <a:buClr>
                <a:schemeClr val="dk2"/>
              </a:buClr>
              <a:buSzPts val="1600"/>
              <a:buFont typeface="Georgia"/>
              <a:buNone/>
              <a:defRPr/>
            </a:lvl1pPr>
            <a:lvl2pPr lvl="1" rtl="0">
              <a:spcBef>
                <a:spcPts val="0"/>
              </a:spcBef>
              <a:spcAft>
                <a:spcPts val="0"/>
              </a:spcAft>
              <a:buSzPts val="900"/>
              <a:buNone/>
              <a:defRPr/>
            </a:lvl2pPr>
            <a:lvl3pPr lvl="2" rtl="0">
              <a:spcBef>
                <a:spcPts val="0"/>
              </a:spcBef>
              <a:spcAft>
                <a:spcPts val="0"/>
              </a:spcAft>
              <a:buSzPts val="900"/>
              <a:buNone/>
              <a:defRPr/>
            </a:lvl3pPr>
            <a:lvl4pPr lvl="3" rtl="0">
              <a:spcBef>
                <a:spcPts val="0"/>
              </a:spcBef>
              <a:spcAft>
                <a:spcPts val="0"/>
              </a:spcAft>
              <a:buSzPts val="900"/>
              <a:buNone/>
              <a:defRPr/>
            </a:lvl4pPr>
            <a:lvl5pPr lvl="4" rtl="0">
              <a:spcBef>
                <a:spcPts val="0"/>
              </a:spcBef>
              <a:spcAft>
                <a:spcPts val="0"/>
              </a:spcAft>
              <a:buSzPts val="900"/>
              <a:buNone/>
              <a:defRPr/>
            </a:lvl5pPr>
            <a:lvl6pPr lvl="5" rtl="0">
              <a:spcBef>
                <a:spcPts val="0"/>
              </a:spcBef>
              <a:spcAft>
                <a:spcPts val="0"/>
              </a:spcAft>
              <a:buSzPts val="900"/>
              <a:buNone/>
              <a:defRPr/>
            </a:lvl6pPr>
            <a:lvl7pPr lvl="6" rtl="0">
              <a:spcBef>
                <a:spcPts val="0"/>
              </a:spcBef>
              <a:spcAft>
                <a:spcPts val="0"/>
              </a:spcAft>
              <a:buSzPts val="900"/>
              <a:buNone/>
              <a:defRPr/>
            </a:lvl7pPr>
            <a:lvl8pPr lvl="7" rtl="0">
              <a:spcBef>
                <a:spcPts val="0"/>
              </a:spcBef>
              <a:spcAft>
                <a:spcPts val="0"/>
              </a:spcAft>
              <a:buSzPts val="900"/>
              <a:buNone/>
              <a:defRPr/>
            </a:lvl8pPr>
            <a:lvl9pPr lvl="8" rtl="0">
              <a:spcBef>
                <a:spcPts val="0"/>
              </a:spcBef>
              <a:spcAft>
                <a:spcPts val="0"/>
              </a:spcAft>
              <a:buSzPts val="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Two Left">
  <p:cSld name="Content: Two Left">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482139" y="1074896"/>
            <a:ext cx="8179800" cy="3642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SzPts val="1600"/>
              <a:buNone/>
              <a:defRPr sz="1600"/>
            </a:lvl1pPr>
            <a:lvl2pPr marL="914400" lvl="1" indent="-330200" algn="l" rtl="0">
              <a:lnSpc>
                <a:spcPct val="100000"/>
              </a:lnSpc>
              <a:spcBef>
                <a:spcPts val="400"/>
              </a:spcBef>
              <a:spcAft>
                <a:spcPts val="0"/>
              </a:spcAft>
              <a:buSzPts val="1600"/>
              <a:buChar char="•"/>
              <a:defRPr sz="1600"/>
            </a:lvl2pPr>
            <a:lvl3pPr marL="1371600" lvl="2" indent="-330200" algn="l" rtl="0">
              <a:lnSpc>
                <a:spcPct val="100000"/>
              </a:lnSpc>
              <a:spcBef>
                <a:spcPts val="400"/>
              </a:spcBef>
              <a:spcAft>
                <a:spcPts val="0"/>
              </a:spcAft>
              <a:buSzPts val="1600"/>
              <a:buChar char="-"/>
              <a:defRPr sz="1600"/>
            </a:lvl3pPr>
            <a:lvl4pPr marL="1828800" lvl="3" indent="-330200" algn="l" rtl="0">
              <a:lnSpc>
                <a:spcPct val="100000"/>
              </a:lnSpc>
              <a:spcBef>
                <a:spcPts val="400"/>
              </a:spcBef>
              <a:spcAft>
                <a:spcPts val="0"/>
              </a:spcAft>
              <a:buSzPts val="1600"/>
              <a:buChar char="◦"/>
              <a:defRPr sz="1600"/>
            </a:lvl4pPr>
            <a:lvl5pPr marL="2286000" lvl="4" indent="-330200" algn="l" rtl="0">
              <a:lnSpc>
                <a:spcPct val="100000"/>
              </a:lnSpc>
              <a:spcBef>
                <a:spcPts val="400"/>
              </a:spcBef>
              <a:spcAft>
                <a:spcPts val="0"/>
              </a:spcAft>
              <a:buSzPts val="1600"/>
              <a:buChar char="›"/>
              <a:defRPr sz="1600"/>
            </a:lvl5pPr>
            <a:lvl6pPr marL="2743200" lvl="5" indent="-304800" algn="l" rtl="0">
              <a:lnSpc>
                <a:spcPct val="100000"/>
              </a:lnSpc>
              <a:spcBef>
                <a:spcPts val="400"/>
              </a:spcBef>
              <a:spcAft>
                <a:spcPts val="0"/>
              </a:spcAft>
              <a:buClr>
                <a:schemeClr val="dk1"/>
              </a:buClr>
              <a:buSzPts val="1200"/>
              <a:buAutoNum type="arabicPeriod"/>
              <a:defRPr/>
            </a:lvl6pPr>
            <a:lvl7pPr marL="3200400" lvl="6" indent="-304800" algn="l" rtl="0">
              <a:lnSpc>
                <a:spcPct val="100000"/>
              </a:lnSpc>
              <a:spcBef>
                <a:spcPts val="0"/>
              </a:spcBef>
              <a:spcAft>
                <a:spcPts val="0"/>
              </a:spcAft>
              <a:buClr>
                <a:schemeClr val="dk1"/>
              </a:buClr>
              <a:buSzPts val="1200"/>
              <a:buAutoNum type="alphaLcPeriod"/>
              <a:defRPr/>
            </a:lvl7pPr>
            <a:lvl8pPr marL="3657600" lvl="7" indent="-304800" algn="l" rtl="0">
              <a:lnSpc>
                <a:spcPct val="100000"/>
              </a:lnSpc>
              <a:spcBef>
                <a:spcPts val="0"/>
              </a:spcBef>
              <a:spcAft>
                <a:spcPts val="0"/>
              </a:spcAft>
              <a:buClr>
                <a:schemeClr val="dk1"/>
              </a:buClr>
              <a:buSzPts val="1200"/>
              <a:buAutoNum type="romanLcPeriod"/>
              <a:defRPr/>
            </a:lvl8pPr>
            <a:lvl9pPr marL="4114800" lvl="8" indent="-228600" algn="l" rtl="0">
              <a:lnSpc>
                <a:spcPct val="100000"/>
              </a:lnSpc>
              <a:spcBef>
                <a:spcPts val="0"/>
              </a:spcBef>
              <a:spcAft>
                <a:spcPts val="400"/>
              </a:spcAft>
              <a:buClr>
                <a:schemeClr val="dk2"/>
              </a:buClr>
              <a:buSzPts val="1200"/>
              <a:buNone/>
              <a:defRPr/>
            </a:lvl9pPr>
          </a:lstStyle>
          <a:p>
            <a:endParaRPr/>
          </a:p>
        </p:txBody>
      </p:sp>
      <p:sp>
        <p:nvSpPr>
          <p:cNvPr id="88" name="Google Shape;88;p18"/>
          <p:cNvSpPr txBox="1"/>
          <p:nvPr/>
        </p:nvSpPr>
        <p:spPr>
          <a:xfrm>
            <a:off x="7911842" y="4866967"/>
            <a:ext cx="741600" cy="111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GB" sz="700">
                <a:solidFill>
                  <a:schemeClr val="dk1"/>
                </a:solidFill>
                <a:latin typeface="Arial"/>
                <a:ea typeface="Arial"/>
                <a:cs typeface="Arial"/>
                <a:sym typeface="Arial"/>
              </a:rPr>
              <a:t>8 November 2019</a:t>
            </a:r>
            <a:endParaRPr sz="900"/>
          </a:p>
        </p:txBody>
      </p:sp>
      <p:sp>
        <p:nvSpPr>
          <p:cNvPr id="89" name="Google Shape;89;p18"/>
          <p:cNvSpPr txBox="1"/>
          <p:nvPr/>
        </p:nvSpPr>
        <p:spPr>
          <a:xfrm>
            <a:off x="8379229" y="4990204"/>
            <a:ext cx="291000" cy="102900"/>
          </a:xfrm>
          <a:prstGeom prst="rect">
            <a:avLst/>
          </a:prstGeom>
          <a:noFill/>
          <a:ln>
            <a:noFill/>
          </a:ln>
        </p:spPr>
        <p:txBody>
          <a:bodyPr spcFirstLastPara="1" wrap="square" lIns="0" tIns="0" rIns="0" bIns="0" anchor="t" anchorCtr="0">
            <a:noAutofit/>
          </a:bodyPr>
          <a:lstStyle/>
          <a:p>
            <a:pPr marL="0" marR="0" lvl="0" indent="0" algn="r" rtl="0">
              <a:lnSpc>
                <a:spcPct val="90909"/>
              </a:lnSpc>
              <a:spcBef>
                <a:spcPts val="0"/>
              </a:spcBef>
              <a:spcAft>
                <a:spcPts val="0"/>
              </a:spcAft>
              <a:buNone/>
            </a:pPr>
            <a:endParaRPr sz="700">
              <a:solidFill>
                <a:schemeClr val="dk1"/>
              </a:solidFill>
              <a:latin typeface="Arial"/>
              <a:ea typeface="Arial"/>
              <a:cs typeface="Arial"/>
              <a:sym typeface="Arial"/>
            </a:endParaRPr>
          </a:p>
        </p:txBody>
      </p:sp>
      <p:sp>
        <p:nvSpPr>
          <p:cNvPr id="90" name="Google Shape;90;p18"/>
          <p:cNvSpPr txBox="1"/>
          <p:nvPr/>
        </p:nvSpPr>
        <p:spPr>
          <a:xfrm>
            <a:off x="3255818" y="201707"/>
            <a:ext cx="5399400" cy="91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600">
              <a:solidFill>
                <a:schemeClr val="dk1"/>
              </a:solidFill>
              <a:latin typeface="Arial"/>
              <a:ea typeface="Arial"/>
              <a:cs typeface="Arial"/>
              <a:sym typeface="Arial"/>
            </a:endParaRPr>
          </a:p>
        </p:txBody>
      </p:sp>
      <p:cxnSp>
        <p:nvCxnSpPr>
          <p:cNvPr id="91" name="Google Shape;91;p18"/>
          <p:cNvCxnSpPr/>
          <p:nvPr/>
        </p:nvCxnSpPr>
        <p:spPr>
          <a:xfrm>
            <a:off x="482138" y="4838924"/>
            <a:ext cx="8179800" cy="0"/>
          </a:xfrm>
          <a:prstGeom prst="straightConnector1">
            <a:avLst/>
          </a:prstGeom>
          <a:noFill/>
          <a:ln w="9525" cap="flat" cmpd="sng">
            <a:solidFill>
              <a:schemeClr val="accent1"/>
            </a:solidFill>
            <a:prstDash val="solid"/>
            <a:round/>
            <a:headEnd type="none" w="sm" len="sm"/>
            <a:tailEnd type="none" w="sm" len="sm"/>
          </a:ln>
        </p:spPr>
      </p:cxnSp>
      <p:cxnSp>
        <p:nvCxnSpPr>
          <p:cNvPr id="92" name="Google Shape;92;p18"/>
          <p:cNvCxnSpPr/>
          <p:nvPr/>
        </p:nvCxnSpPr>
        <p:spPr>
          <a:xfrm>
            <a:off x="481091" y="1046854"/>
            <a:ext cx="8178600" cy="0"/>
          </a:xfrm>
          <a:prstGeom prst="straightConnector1">
            <a:avLst/>
          </a:prstGeom>
          <a:noFill/>
          <a:ln w="12700" cap="rnd" cmpd="sng">
            <a:solidFill>
              <a:schemeClr val="accent1"/>
            </a:solidFill>
            <a:prstDash val="dot"/>
            <a:round/>
            <a:headEnd type="none" w="sm" len="sm"/>
            <a:tailEnd type="none" w="sm" len="sm"/>
          </a:ln>
        </p:spPr>
      </p:cxnSp>
      <p:sp>
        <p:nvSpPr>
          <p:cNvPr id="93" name="Google Shape;93;p18"/>
          <p:cNvSpPr txBox="1"/>
          <p:nvPr/>
        </p:nvSpPr>
        <p:spPr>
          <a:xfrm>
            <a:off x="482138" y="201706"/>
            <a:ext cx="2758500" cy="906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endParaRPr sz="600">
              <a:solidFill>
                <a:schemeClr val="dk1"/>
              </a:solidFill>
              <a:latin typeface="Arial"/>
              <a:ea typeface="Arial"/>
              <a:cs typeface="Arial"/>
              <a:sym typeface="Arial"/>
            </a:endParaRPr>
          </a:p>
        </p:txBody>
      </p:sp>
      <p:cxnSp>
        <p:nvCxnSpPr>
          <p:cNvPr id="94" name="Google Shape;94;p18"/>
          <p:cNvCxnSpPr/>
          <p:nvPr/>
        </p:nvCxnSpPr>
        <p:spPr>
          <a:xfrm rot="10800000" flipH="1">
            <a:off x="346364" y="353216"/>
            <a:ext cx="8312700" cy="95400"/>
          </a:xfrm>
          <a:prstGeom prst="bentConnector3">
            <a:avLst>
              <a:gd name="adj1" fmla="val 0"/>
            </a:avLst>
          </a:prstGeom>
          <a:noFill/>
          <a:ln w="9525" cap="flat" cmpd="sng">
            <a:solidFill>
              <a:schemeClr val="accent1"/>
            </a:solidFill>
            <a:prstDash val="solid"/>
            <a:round/>
            <a:headEnd type="none" w="sm" len="sm"/>
            <a:tailEnd type="none" w="sm" len="sm"/>
          </a:ln>
        </p:spPr>
      </p:cxnSp>
      <p:sp>
        <p:nvSpPr>
          <p:cNvPr id="95" name="Google Shape;95;p18"/>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lvl1pPr lvl="0" algn="l" rtl="0">
              <a:spcBef>
                <a:spcPts val="0"/>
              </a:spcBef>
              <a:spcAft>
                <a:spcPts val="0"/>
              </a:spcAft>
              <a:buClr>
                <a:schemeClr val="dk2"/>
              </a:buClr>
              <a:buSzPts val="3200"/>
              <a:buFont typeface="Georgia"/>
              <a:buNone/>
              <a:defRPr sz="3200"/>
            </a:lvl1pPr>
            <a:lvl2pPr lvl="1" rtl="0">
              <a:spcBef>
                <a:spcPts val="0"/>
              </a:spcBef>
              <a:spcAft>
                <a:spcPts val="0"/>
              </a:spcAft>
              <a:buSzPts val="900"/>
              <a:buNone/>
              <a:defRPr/>
            </a:lvl2pPr>
            <a:lvl3pPr lvl="2" rtl="0">
              <a:spcBef>
                <a:spcPts val="0"/>
              </a:spcBef>
              <a:spcAft>
                <a:spcPts val="0"/>
              </a:spcAft>
              <a:buSzPts val="900"/>
              <a:buNone/>
              <a:defRPr/>
            </a:lvl3pPr>
            <a:lvl4pPr lvl="3" rtl="0">
              <a:spcBef>
                <a:spcPts val="0"/>
              </a:spcBef>
              <a:spcAft>
                <a:spcPts val="0"/>
              </a:spcAft>
              <a:buSzPts val="900"/>
              <a:buNone/>
              <a:defRPr/>
            </a:lvl4pPr>
            <a:lvl5pPr lvl="4" rtl="0">
              <a:spcBef>
                <a:spcPts val="0"/>
              </a:spcBef>
              <a:spcAft>
                <a:spcPts val="0"/>
              </a:spcAft>
              <a:buSzPts val="900"/>
              <a:buNone/>
              <a:defRPr/>
            </a:lvl5pPr>
            <a:lvl6pPr lvl="5" rtl="0">
              <a:spcBef>
                <a:spcPts val="0"/>
              </a:spcBef>
              <a:spcAft>
                <a:spcPts val="0"/>
              </a:spcAft>
              <a:buSzPts val="900"/>
              <a:buNone/>
              <a:defRPr/>
            </a:lvl6pPr>
            <a:lvl7pPr lvl="6" rtl="0">
              <a:spcBef>
                <a:spcPts val="0"/>
              </a:spcBef>
              <a:spcAft>
                <a:spcPts val="0"/>
              </a:spcAft>
              <a:buSzPts val="900"/>
              <a:buNone/>
              <a:defRPr/>
            </a:lvl7pPr>
            <a:lvl8pPr lvl="7" rtl="0">
              <a:spcBef>
                <a:spcPts val="0"/>
              </a:spcBef>
              <a:spcAft>
                <a:spcPts val="0"/>
              </a:spcAft>
              <a:buSzPts val="900"/>
              <a:buNone/>
              <a:defRPr/>
            </a:lvl8pPr>
            <a:lvl9pPr lvl="8" rtl="0">
              <a:spcBef>
                <a:spcPts val="0"/>
              </a:spcBef>
              <a:spcAft>
                <a:spcPts val="0"/>
              </a:spcAft>
              <a:buSzPts val="9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Three Large Bottom">
  <p:cSld name="Content: Three Large Bottom">
    <p:spTree>
      <p:nvGrpSpPr>
        <p:cNvPr id="1" name="Shape 96"/>
        <p:cNvGrpSpPr/>
        <p:nvPr/>
      </p:nvGrpSpPr>
      <p:grpSpPr>
        <a:xfrm>
          <a:off x="0" y="0"/>
          <a:ext cx="0" cy="0"/>
          <a:chOff x="0" y="0"/>
          <a:chExt cx="0" cy="0"/>
        </a:xfrm>
      </p:grpSpPr>
      <p:sp>
        <p:nvSpPr>
          <p:cNvPr id="97" name="Google Shape;97;p19"/>
          <p:cNvSpPr txBox="1">
            <a:spLocks noGrp="1"/>
          </p:cNvSpPr>
          <p:nvPr>
            <p:ph type="body" idx="1"/>
          </p:nvPr>
        </p:nvSpPr>
        <p:spPr>
          <a:xfrm>
            <a:off x="482139" y="1074896"/>
            <a:ext cx="8179800" cy="3642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SzPts val="1600"/>
              <a:buNone/>
              <a:defRPr sz="1600"/>
            </a:lvl1pPr>
            <a:lvl2pPr marL="914400" lvl="1" indent="-330200" algn="l" rtl="0">
              <a:lnSpc>
                <a:spcPct val="100000"/>
              </a:lnSpc>
              <a:spcBef>
                <a:spcPts val="400"/>
              </a:spcBef>
              <a:spcAft>
                <a:spcPts val="0"/>
              </a:spcAft>
              <a:buSzPts val="1600"/>
              <a:buChar char="•"/>
              <a:defRPr sz="1600"/>
            </a:lvl2pPr>
            <a:lvl3pPr marL="1371600" lvl="2" indent="-330200" algn="l" rtl="0">
              <a:lnSpc>
                <a:spcPct val="100000"/>
              </a:lnSpc>
              <a:spcBef>
                <a:spcPts val="400"/>
              </a:spcBef>
              <a:spcAft>
                <a:spcPts val="0"/>
              </a:spcAft>
              <a:buSzPts val="1600"/>
              <a:buChar char="-"/>
              <a:defRPr sz="1600"/>
            </a:lvl3pPr>
            <a:lvl4pPr marL="1828800" lvl="3" indent="-330200" algn="l" rtl="0">
              <a:lnSpc>
                <a:spcPct val="100000"/>
              </a:lnSpc>
              <a:spcBef>
                <a:spcPts val="400"/>
              </a:spcBef>
              <a:spcAft>
                <a:spcPts val="0"/>
              </a:spcAft>
              <a:buSzPts val="1600"/>
              <a:buChar char="◦"/>
              <a:defRPr sz="1600"/>
            </a:lvl4pPr>
            <a:lvl5pPr marL="2286000" lvl="4" indent="-330200" algn="l" rtl="0">
              <a:lnSpc>
                <a:spcPct val="100000"/>
              </a:lnSpc>
              <a:spcBef>
                <a:spcPts val="400"/>
              </a:spcBef>
              <a:spcAft>
                <a:spcPts val="0"/>
              </a:spcAft>
              <a:buSzPts val="1600"/>
              <a:buChar char="›"/>
              <a:defRPr sz="1600"/>
            </a:lvl5pPr>
            <a:lvl6pPr marL="2743200" lvl="5" indent="-304800" algn="l" rtl="0">
              <a:lnSpc>
                <a:spcPct val="100000"/>
              </a:lnSpc>
              <a:spcBef>
                <a:spcPts val="400"/>
              </a:spcBef>
              <a:spcAft>
                <a:spcPts val="0"/>
              </a:spcAft>
              <a:buClr>
                <a:schemeClr val="dk1"/>
              </a:buClr>
              <a:buSzPts val="1200"/>
              <a:buAutoNum type="arabicPeriod"/>
              <a:defRPr/>
            </a:lvl6pPr>
            <a:lvl7pPr marL="3200400" lvl="6" indent="-304800" algn="l" rtl="0">
              <a:lnSpc>
                <a:spcPct val="100000"/>
              </a:lnSpc>
              <a:spcBef>
                <a:spcPts val="0"/>
              </a:spcBef>
              <a:spcAft>
                <a:spcPts val="0"/>
              </a:spcAft>
              <a:buClr>
                <a:schemeClr val="dk1"/>
              </a:buClr>
              <a:buSzPts val="1200"/>
              <a:buAutoNum type="alphaLcPeriod"/>
              <a:defRPr/>
            </a:lvl7pPr>
            <a:lvl8pPr marL="3657600" lvl="7" indent="-304800" algn="l" rtl="0">
              <a:lnSpc>
                <a:spcPct val="100000"/>
              </a:lnSpc>
              <a:spcBef>
                <a:spcPts val="0"/>
              </a:spcBef>
              <a:spcAft>
                <a:spcPts val="0"/>
              </a:spcAft>
              <a:buClr>
                <a:schemeClr val="dk1"/>
              </a:buClr>
              <a:buSzPts val="1200"/>
              <a:buAutoNum type="romanLcPeriod"/>
              <a:defRPr/>
            </a:lvl8pPr>
            <a:lvl9pPr marL="4114800" lvl="8" indent="-228600" algn="l" rtl="0">
              <a:lnSpc>
                <a:spcPct val="100000"/>
              </a:lnSpc>
              <a:spcBef>
                <a:spcPts val="0"/>
              </a:spcBef>
              <a:spcAft>
                <a:spcPts val="400"/>
              </a:spcAft>
              <a:buClr>
                <a:schemeClr val="dk2"/>
              </a:buClr>
              <a:buSzPts val="1200"/>
              <a:buNone/>
              <a:defRPr/>
            </a:lvl9pPr>
          </a:lstStyle>
          <a:p>
            <a:endParaRPr/>
          </a:p>
        </p:txBody>
      </p:sp>
      <p:sp>
        <p:nvSpPr>
          <p:cNvPr id="98" name="Google Shape;98;p19"/>
          <p:cNvSpPr txBox="1"/>
          <p:nvPr/>
        </p:nvSpPr>
        <p:spPr>
          <a:xfrm>
            <a:off x="7911842" y="4866967"/>
            <a:ext cx="741600" cy="111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GB" sz="700">
                <a:solidFill>
                  <a:schemeClr val="dk1"/>
                </a:solidFill>
                <a:latin typeface="Arial"/>
                <a:ea typeface="Arial"/>
                <a:cs typeface="Arial"/>
                <a:sym typeface="Arial"/>
              </a:rPr>
              <a:t>8 November 2019</a:t>
            </a:r>
            <a:endParaRPr sz="900"/>
          </a:p>
        </p:txBody>
      </p:sp>
      <p:sp>
        <p:nvSpPr>
          <p:cNvPr id="99" name="Google Shape;99;p19"/>
          <p:cNvSpPr txBox="1"/>
          <p:nvPr/>
        </p:nvSpPr>
        <p:spPr>
          <a:xfrm>
            <a:off x="8379229" y="4990204"/>
            <a:ext cx="291000" cy="102900"/>
          </a:xfrm>
          <a:prstGeom prst="rect">
            <a:avLst/>
          </a:prstGeom>
          <a:noFill/>
          <a:ln>
            <a:noFill/>
          </a:ln>
        </p:spPr>
        <p:txBody>
          <a:bodyPr spcFirstLastPara="1" wrap="square" lIns="0" tIns="0" rIns="0" bIns="0" anchor="t" anchorCtr="0">
            <a:noAutofit/>
          </a:bodyPr>
          <a:lstStyle/>
          <a:p>
            <a:pPr marL="0" marR="0" lvl="0" indent="0" algn="r" rtl="0">
              <a:lnSpc>
                <a:spcPct val="90909"/>
              </a:lnSpc>
              <a:spcBef>
                <a:spcPts val="0"/>
              </a:spcBef>
              <a:spcAft>
                <a:spcPts val="0"/>
              </a:spcAft>
              <a:buNone/>
            </a:pPr>
            <a:endParaRPr sz="700">
              <a:solidFill>
                <a:schemeClr val="dk1"/>
              </a:solidFill>
              <a:latin typeface="Arial"/>
              <a:ea typeface="Arial"/>
              <a:cs typeface="Arial"/>
              <a:sym typeface="Arial"/>
            </a:endParaRPr>
          </a:p>
        </p:txBody>
      </p:sp>
      <p:sp>
        <p:nvSpPr>
          <p:cNvPr id="100" name="Google Shape;100;p19"/>
          <p:cNvSpPr txBox="1"/>
          <p:nvPr/>
        </p:nvSpPr>
        <p:spPr>
          <a:xfrm>
            <a:off x="3255818" y="201707"/>
            <a:ext cx="5399400" cy="91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600">
              <a:solidFill>
                <a:schemeClr val="dk1"/>
              </a:solidFill>
              <a:latin typeface="Arial"/>
              <a:ea typeface="Arial"/>
              <a:cs typeface="Arial"/>
              <a:sym typeface="Arial"/>
            </a:endParaRPr>
          </a:p>
        </p:txBody>
      </p:sp>
      <p:cxnSp>
        <p:nvCxnSpPr>
          <p:cNvPr id="101" name="Google Shape;101;p19"/>
          <p:cNvCxnSpPr/>
          <p:nvPr/>
        </p:nvCxnSpPr>
        <p:spPr>
          <a:xfrm>
            <a:off x="482138" y="4838924"/>
            <a:ext cx="8179800" cy="0"/>
          </a:xfrm>
          <a:prstGeom prst="straightConnector1">
            <a:avLst/>
          </a:prstGeom>
          <a:noFill/>
          <a:ln w="9525" cap="flat" cmpd="sng">
            <a:solidFill>
              <a:schemeClr val="accent1"/>
            </a:solidFill>
            <a:prstDash val="solid"/>
            <a:round/>
            <a:headEnd type="none" w="sm" len="sm"/>
            <a:tailEnd type="none" w="sm" len="sm"/>
          </a:ln>
        </p:spPr>
      </p:cxnSp>
      <p:cxnSp>
        <p:nvCxnSpPr>
          <p:cNvPr id="102" name="Google Shape;102;p19"/>
          <p:cNvCxnSpPr/>
          <p:nvPr/>
        </p:nvCxnSpPr>
        <p:spPr>
          <a:xfrm>
            <a:off x="481091" y="1046854"/>
            <a:ext cx="8178600" cy="0"/>
          </a:xfrm>
          <a:prstGeom prst="straightConnector1">
            <a:avLst/>
          </a:prstGeom>
          <a:noFill/>
          <a:ln w="12700" cap="rnd" cmpd="sng">
            <a:solidFill>
              <a:schemeClr val="accent1"/>
            </a:solidFill>
            <a:prstDash val="dot"/>
            <a:round/>
            <a:headEnd type="none" w="sm" len="sm"/>
            <a:tailEnd type="none" w="sm" len="sm"/>
          </a:ln>
        </p:spPr>
      </p:cxnSp>
      <p:sp>
        <p:nvSpPr>
          <p:cNvPr id="103" name="Google Shape;103;p19"/>
          <p:cNvSpPr txBox="1"/>
          <p:nvPr/>
        </p:nvSpPr>
        <p:spPr>
          <a:xfrm>
            <a:off x="482138" y="201706"/>
            <a:ext cx="2758500" cy="906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endParaRPr sz="600">
              <a:solidFill>
                <a:schemeClr val="dk1"/>
              </a:solidFill>
              <a:latin typeface="Arial"/>
              <a:ea typeface="Arial"/>
              <a:cs typeface="Arial"/>
              <a:sym typeface="Arial"/>
            </a:endParaRPr>
          </a:p>
        </p:txBody>
      </p:sp>
      <p:cxnSp>
        <p:nvCxnSpPr>
          <p:cNvPr id="104" name="Google Shape;104;p19"/>
          <p:cNvCxnSpPr/>
          <p:nvPr/>
        </p:nvCxnSpPr>
        <p:spPr>
          <a:xfrm rot="10800000" flipH="1">
            <a:off x="346364" y="353216"/>
            <a:ext cx="8312700" cy="95400"/>
          </a:xfrm>
          <a:prstGeom prst="bentConnector3">
            <a:avLst>
              <a:gd name="adj1" fmla="val 0"/>
            </a:avLst>
          </a:prstGeom>
          <a:noFill/>
          <a:ln w="9525" cap="flat" cmpd="sng">
            <a:solidFill>
              <a:schemeClr val="accent1"/>
            </a:solidFill>
            <a:prstDash val="solid"/>
            <a:round/>
            <a:headEnd type="none" w="sm" len="sm"/>
            <a:tailEnd type="none" w="sm" len="sm"/>
          </a:ln>
        </p:spPr>
      </p:cxnSp>
      <p:sp>
        <p:nvSpPr>
          <p:cNvPr id="105" name="Google Shape;105;p19"/>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lvl1pPr lvl="0" algn="l" rtl="0">
              <a:spcBef>
                <a:spcPts val="0"/>
              </a:spcBef>
              <a:spcAft>
                <a:spcPts val="0"/>
              </a:spcAft>
              <a:buClr>
                <a:schemeClr val="dk2"/>
              </a:buClr>
              <a:buSzPts val="3200"/>
              <a:buFont typeface="Georgia"/>
              <a:buNone/>
              <a:defRPr sz="3200"/>
            </a:lvl1pPr>
            <a:lvl2pPr lvl="1" rtl="0">
              <a:spcBef>
                <a:spcPts val="0"/>
              </a:spcBef>
              <a:spcAft>
                <a:spcPts val="0"/>
              </a:spcAft>
              <a:buSzPts val="900"/>
              <a:buNone/>
              <a:defRPr/>
            </a:lvl2pPr>
            <a:lvl3pPr lvl="2" rtl="0">
              <a:spcBef>
                <a:spcPts val="0"/>
              </a:spcBef>
              <a:spcAft>
                <a:spcPts val="0"/>
              </a:spcAft>
              <a:buSzPts val="900"/>
              <a:buNone/>
              <a:defRPr/>
            </a:lvl3pPr>
            <a:lvl4pPr lvl="3" rtl="0">
              <a:spcBef>
                <a:spcPts val="0"/>
              </a:spcBef>
              <a:spcAft>
                <a:spcPts val="0"/>
              </a:spcAft>
              <a:buSzPts val="900"/>
              <a:buNone/>
              <a:defRPr/>
            </a:lvl4pPr>
            <a:lvl5pPr lvl="4" rtl="0">
              <a:spcBef>
                <a:spcPts val="0"/>
              </a:spcBef>
              <a:spcAft>
                <a:spcPts val="0"/>
              </a:spcAft>
              <a:buSzPts val="900"/>
              <a:buNone/>
              <a:defRPr/>
            </a:lvl5pPr>
            <a:lvl6pPr lvl="5" rtl="0">
              <a:spcBef>
                <a:spcPts val="0"/>
              </a:spcBef>
              <a:spcAft>
                <a:spcPts val="0"/>
              </a:spcAft>
              <a:buSzPts val="900"/>
              <a:buNone/>
              <a:defRPr/>
            </a:lvl6pPr>
            <a:lvl7pPr lvl="6" rtl="0">
              <a:spcBef>
                <a:spcPts val="0"/>
              </a:spcBef>
              <a:spcAft>
                <a:spcPts val="0"/>
              </a:spcAft>
              <a:buSzPts val="900"/>
              <a:buNone/>
              <a:defRPr/>
            </a:lvl7pPr>
            <a:lvl8pPr lvl="7" rtl="0">
              <a:spcBef>
                <a:spcPts val="0"/>
              </a:spcBef>
              <a:spcAft>
                <a:spcPts val="0"/>
              </a:spcAft>
              <a:buSzPts val="900"/>
              <a:buNone/>
              <a:defRPr/>
            </a:lvl8pPr>
            <a:lvl9pPr lvl="8" rtl="0">
              <a:spcBef>
                <a:spcPts val="0"/>
              </a:spcBef>
              <a:spcAft>
                <a:spcPts val="0"/>
              </a:spcAft>
              <a:buSzPts val="9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82139" y="707988"/>
            <a:ext cx="8179800" cy="5568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dk2"/>
              </a:buClr>
              <a:buSzPts val="1600"/>
              <a:buFont typeface="Georgia"/>
              <a:buNone/>
              <a:defRPr sz="1600" b="1" i="1" u="none" strike="noStrike" cap="none">
                <a:solidFill>
                  <a:schemeClr val="dk2"/>
                </a:solidFill>
                <a:latin typeface="Georgia"/>
                <a:ea typeface="Georgia"/>
                <a:cs typeface="Georgia"/>
                <a:sym typeface="Georgia"/>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52" name="Google Shape;52;p13"/>
          <p:cNvSpPr txBox="1">
            <a:spLocks noGrp="1"/>
          </p:cNvSpPr>
          <p:nvPr>
            <p:ph type="body" idx="1"/>
          </p:nvPr>
        </p:nvSpPr>
        <p:spPr>
          <a:xfrm>
            <a:off x="482139" y="1361515"/>
            <a:ext cx="8179800" cy="32304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300"/>
              <a:buFont typeface="Noto Sans Symbols"/>
              <a:buNone/>
              <a:defRPr sz="1300" b="0" i="0" u="none" strike="noStrike" cap="none">
                <a:solidFill>
                  <a:schemeClr val="dk1"/>
                </a:solidFill>
                <a:latin typeface="Georgia"/>
                <a:ea typeface="Georgia"/>
                <a:cs typeface="Georgia"/>
                <a:sym typeface="Georgia"/>
              </a:defRPr>
            </a:lvl1pPr>
            <a:lvl2pPr marL="914400" marR="0" lvl="1" indent="-311150" algn="l" rtl="0">
              <a:lnSpc>
                <a:spcPct val="100000"/>
              </a:lnSpc>
              <a:spcBef>
                <a:spcPts val="400"/>
              </a:spcBef>
              <a:spcAft>
                <a:spcPts val="0"/>
              </a:spcAft>
              <a:buClr>
                <a:srgbClr val="000000"/>
              </a:buClr>
              <a:buSzPts val="1300"/>
              <a:buFont typeface="Times New Roman"/>
              <a:buChar char="•"/>
              <a:defRPr sz="1300" b="0" i="0" u="none" strike="noStrike" cap="none">
                <a:solidFill>
                  <a:schemeClr val="dk1"/>
                </a:solidFill>
                <a:latin typeface="Georgia"/>
                <a:ea typeface="Georgia"/>
                <a:cs typeface="Georgia"/>
                <a:sym typeface="Georgia"/>
              </a:defRPr>
            </a:lvl2pPr>
            <a:lvl3pPr marL="1371600" marR="0" lvl="2" indent="-311150" algn="l" rtl="0">
              <a:lnSpc>
                <a:spcPct val="100000"/>
              </a:lnSpc>
              <a:spcBef>
                <a:spcPts val="400"/>
              </a:spcBef>
              <a:spcAft>
                <a:spcPts val="0"/>
              </a:spcAft>
              <a:buClr>
                <a:srgbClr val="000000"/>
              </a:buClr>
              <a:buSzPts val="1300"/>
              <a:buFont typeface="Arial"/>
              <a:buChar char="-"/>
              <a:defRPr sz="1300" b="0" i="0" u="none" strike="noStrike" cap="none">
                <a:solidFill>
                  <a:schemeClr val="dk1"/>
                </a:solidFill>
                <a:latin typeface="Georgia"/>
                <a:ea typeface="Georgia"/>
                <a:cs typeface="Georgia"/>
                <a:sym typeface="Georgia"/>
              </a:defRPr>
            </a:lvl3pPr>
            <a:lvl4pPr marL="1828800" marR="0" lvl="3" indent="-311150" algn="l" rtl="0">
              <a:lnSpc>
                <a:spcPct val="100000"/>
              </a:lnSpc>
              <a:spcBef>
                <a:spcPts val="400"/>
              </a:spcBef>
              <a:spcAft>
                <a:spcPts val="0"/>
              </a:spcAft>
              <a:buClr>
                <a:srgbClr val="000000"/>
              </a:buClr>
              <a:buSzPts val="1300"/>
              <a:buFont typeface="Georgia"/>
              <a:buChar char="◦"/>
              <a:defRPr sz="1300" b="0" i="0" u="none" strike="noStrike" cap="none">
                <a:solidFill>
                  <a:schemeClr val="dk1"/>
                </a:solidFill>
                <a:latin typeface="Georgia"/>
                <a:ea typeface="Georgia"/>
                <a:cs typeface="Georgia"/>
                <a:sym typeface="Georgia"/>
              </a:defRPr>
            </a:lvl4pPr>
            <a:lvl5pPr marL="2286000" marR="0" lvl="4" indent="-311150" algn="l" rtl="0">
              <a:lnSpc>
                <a:spcPct val="100000"/>
              </a:lnSpc>
              <a:spcBef>
                <a:spcPts val="400"/>
              </a:spcBef>
              <a:spcAft>
                <a:spcPts val="0"/>
              </a:spcAft>
              <a:buClr>
                <a:srgbClr val="000000"/>
              </a:buClr>
              <a:buSzPts val="1300"/>
              <a:buFont typeface="Georgia"/>
              <a:buChar char="›"/>
              <a:defRPr sz="1300" b="0" i="0" u="none" strike="noStrike" cap="none">
                <a:solidFill>
                  <a:schemeClr val="dk1"/>
                </a:solidFill>
                <a:latin typeface="Georgia"/>
                <a:ea typeface="Georgia"/>
                <a:cs typeface="Georgia"/>
                <a:sym typeface="Georgia"/>
              </a:defRPr>
            </a:lvl5pPr>
            <a:lvl6pPr marL="2743200" marR="0" lvl="5" indent="-311150" algn="l" rtl="0">
              <a:lnSpc>
                <a:spcPct val="100000"/>
              </a:lnSpc>
              <a:spcBef>
                <a:spcPts val="400"/>
              </a:spcBef>
              <a:spcAft>
                <a:spcPts val="0"/>
              </a:spcAft>
              <a:buClr>
                <a:schemeClr val="dk1"/>
              </a:buClr>
              <a:buSzPts val="1300"/>
              <a:buFont typeface="Georgia"/>
              <a:buAutoNum type="arabicPeriod"/>
              <a:defRPr sz="1300" b="0" i="0" u="none" strike="noStrike" cap="none">
                <a:solidFill>
                  <a:schemeClr val="dk1"/>
                </a:solidFill>
                <a:latin typeface="Georgia"/>
                <a:ea typeface="Georgia"/>
                <a:cs typeface="Georgia"/>
                <a:sym typeface="Georgia"/>
              </a:defRPr>
            </a:lvl6pPr>
            <a:lvl7pPr marL="3200400" marR="0" lvl="6" indent="-311150" algn="l" rtl="0">
              <a:lnSpc>
                <a:spcPct val="100000"/>
              </a:lnSpc>
              <a:spcBef>
                <a:spcPts val="0"/>
              </a:spcBef>
              <a:spcAft>
                <a:spcPts val="0"/>
              </a:spcAft>
              <a:buClr>
                <a:schemeClr val="dk1"/>
              </a:buClr>
              <a:buSzPts val="1300"/>
              <a:buFont typeface="Georgia"/>
              <a:buAutoNum type="alphaLcPeriod"/>
              <a:defRPr sz="1300" b="0" i="0" u="none" strike="noStrike" cap="none">
                <a:solidFill>
                  <a:schemeClr val="dk1"/>
                </a:solidFill>
                <a:latin typeface="Georgia"/>
                <a:ea typeface="Georgia"/>
                <a:cs typeface="Georgia"/>
                <a:sym typeface="Georgia"/>
              </a:defRPr>
            </a:lvl7pPr>
            <a:lvl8pPr marL="3657600" marR="0" lvl="7" indent="-311150" algn="l" rtl="0">
              <a:lnSpc>
                <a:spcPct val="100000"/>
              </a:lnSpc>
              <a:spcBef>
                <a:spcPts val="0"/>
              </a:spcBef>
              <a:spcAft>
                <a:spcPts val="0"/>
              </a:spcAft>
              <a:buClr>
                <a:schemeClr val="dk1"/>
              </a:buClr>
              <a:buSzPts val="1300"/>
              <a:buFont typeface="Georgia"/>
              <a:buAutoNum type="romanLcPeriod"/>
              <a:defRPr sz="13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0"/>
              </a:spcBef>
              <a:spcAft>
                <a:spcPts val="400"/>
              </a:spcAft>
              <a:buClr>
                <a:schemeClr val="dk2"/>
              </a:buClr>
              <a:buSzPts val="1300"/>
              <a:buFont typeface="Arial"/>
              <a:buNone/>
              <a:defRPr sz="1300" b="1" i="0" u="none" strike="noStrike" cap="none">
                <a:solidFill>
                  <a:schemeClr val="dk2"/>
                </a:solidFill>
                <a:latin typeface="Georgia"/>
                <a:ea typeface="Georgia"/>
                <a:cs typeface="Georgia"/>
                <a:sym typeface="Georgia"/>
              </a:defRPr>
            </a:lvl9pPr>
          </a:lstStyle>
          <a:p>
            <a:endParaRPr/>
          </a:p>
        </p:txBody>
      </p:sp>
      <p:sp>
        <p:nvSpPr>
          <p:cNvPr id="53" name="Google Shape;53;p13"/>
          <p:cNvSpPr txBox="1">
            <a:spLocks noGrp="1"/>
          </p:cNvSpPr>
          <p:nvPr>
            <p:ph type="dt" idx="10"/>
          </p:nvPr>
        </p:nvSpPr>
        <p:spPr>
          <a:xfrm>
            <a:off x="7132320" y="4689662"/>
            <a:ext cx="1521000" cy="102900"/>
          </a:xfrm>
          <a:prstGeom prst="rect">
            <a:avLst/>
          </a:prstGeom>
          <a:noFill/>
          <a:ln>
            <a:noFill/>
          </a:ln>
        </p:spPr>
        <p:txBody>
          <a:bodyPr spcFirstLastPara="1" wrap="square" lIns="67425" tIns="33700" rIns="67425" bIns="33700" anchor="ctr" anchorCtr="0">
            <a:noAutofit/>
          </a:bodyPr>
          <a:lstStyle>
            <a:lvl1pPr marR="0" lvl="0" algn="r" rtl="0">
              <a:spcBef>
                <a:spcPts val="0"/>
              </a:spcBef>
              <a:spcAft>
                <a:spcPts val="0"/>
              </a:spcAft>
              <a:buSzPts val="900"/>
              <a:buNone/>
              <a:defRPr sz="600" b="0" i="0" u="none" strike="noStrike" cap="none">
                <a:solidFill>
                  <a:srgbClr val="888888"/>
                </a:solidFill>
                <a:latin typeface="Arial"/>
                <a:ea typeface="Arial"/>
                <a:cs typeface="Arial"/>
                <a:sym typeface="Arial"/>
              </a:defRPr>
            </a:lvl1pPr>
            <a:lvl2pPr marR="0" lvl="1" algn="l" rtl="0">
              <a:spcBef>
                <a:spcPts val="0"/>
              </a:spcBef>
              <a:spcAft>
                <a:spcPts val="0"/>
              </a:spcAft>
              <a:buSzPts val="900"/>
              <a:buNone/>
              <a:defRPr sz="700" b="0" i="0" u="none" strike="noStrike" cap="none">
                <a:solidFill>
                  <a:schemeClr val="dk1"/>
                </a:solidFill>
                <a:latin typeface="Arial"/>
                <a:ea typeface="Arial"/>
                <a:cs typeface="Arial"/>
                <a:sym typeface="Arial"/>
              </a:defRPr>
            </a:lvl2pPr>
            <a:lvl3pPr marR="0" lvl="2" algn="l" rtl="0">
              <a:spcBef>
                <a:spcPts val="0"/>
              </a:spcBef>
              <a:spcAft>
                <a:spcPts val="0"/>
              </a:spcAft>
              <a:buSzPts val="900"/>
              <a:buNone/>
              <a:defRPr sz="700" b="0" i="0" u="none" strike="noStrike" cap="none">
                <a:solidFill>
                  <a:schemeClr val="dk1"/>
                </a:solidFill>
                <a:latin typeface="Arial"/>
                <a:ea typeface="Arial"/>
                <a:cs typeface="Arial"/>
                <a:sym typeface="Arial"/>
              </a:defRPr>
            </a:lvl3pPr>
            <a:lvl4pPr marR="0" lvl="3" algn="l" rtl="0">
              <a:spcBef>
                <a:spcPts val="0"/>
              </a:spcBef>
              <a:spcAft>
                <a:spcPts val="0"/>
              </a:spcAft>
              <a:buSzPts val="900"/>
              <a:buNone/>
              <a:defRPr sz="700" b="0" i="0" u="none" strike="noStrike" cap="none">
                <a:solidFill>
                  <a:schemeClr val="dk1"/>
                </a:solidFill>
                <a:latin typeface="Arial"/>
                <a:ea typeface="Arial"/>
                <a:cs typeface="Arial"/>
                <a:sym typeface="Arial"/>
              </a:defRPr>
            </a:lvl4pPr>
            <a:lvl5pPr marR="0" lvl="4" algn="l" rtl="0">
              <a:spcBef>
                <a:spcPts val="0"/>
              </a:spcBef>
              <a:spcAft>
                <a:spcPts val="0"/>
              </a:spcAft>
              <a:buSzPts val="900"/>
              <a:buNone/>
              <a:defRPr sz="700" b="0" i="0" u="none" strike="noStrike" cap="none">
                <a:solidFill>
                  <a:schemeClr val="dk1"/>
                </a:solidFill>
                <a:latin typeface="Arial"/>
                <a:ea typeface="Arial"/>
                <a:cs typeface="Arial"/>
                <a:sym typeface="Arial"/>
              </a:defRPr>
            </a:lvl5pPr>
            <a:lvl6pPr marR="0" lvl="5" algn="l" rtl="0">
              <a:spcBef>
                <a:spcPts val="0"/>
              </a:spcBef>
              <a:spcAft>
                <a:spcPts val="0"/>
              </a:spcAft>
              <a:buSzPts val="900"/>
              <a:buNone/>
              <a:defRPr sz="700" b="0" i="0" u="none" strike="noStrike" cap="none">
                <a:solidFill>
                  <a:schemeClr val="dk1"/>
                </a:solidFill>
                <a:latin typeface="Arial"/>
                <a:ea typeface="Arial"/>
                <a:cs typeface="Arial"/>
                <a:sym typeface="Arial"/>
              </a:defRPr>
            </a:lvl6pPr>
            <a:lvl7pPr marR="0" lvl="6" algn="l" rtl="0">
              <a:spcBef>
                <a:spcPts val="0"/>
              </a:spcBef>
              <a:spcAft>
                <a:spcPts val="0"/>
              </a:spcAft>
              <a:buSzPts val="900"/>
              <a:buNone/>
              <a:defRPr sz="700" b="0" i="0" u="none" strike="noStrike" cap="none">
                <a:solidFill>
                  <a:schemeClr val="dk1"/>
                </a:solidFill>
                <a:latin typeface="Arial"/>
                <a:ea typeface="Arial"/>
                <a:cs typeface="Arial"/>
                <a:sym typeface="Arial"/>
              </a:defRPr>
            </a:lvl7pPr>
            <a:lvl8pPr marR="0" lvl="7" algn="l" rtl="0">
              <a:spcBef>
                <a:spcPts val="0"/>
              </a:spcBef>
              <a:spcAft>
                <a:spcPts val="0"/>
              </a:spcAft>
              <a:buSzPts val="900"/>
              <a:buNone/>
              <a:defRPr sz="700" b="0" i="0" u="none" strike="noStrike" cap="none">
                <a:solidFill>
                  <a:schemeClr val="dk1"/>
                </a:solidFill>
                <a:latin typeface="Arial"/>
                <a:ea typeface="Arial"/>
                <a:cs typeface="Arial"/>
                <a:sym typeface="Arial"/>
              </a:defRPr>
            </a:lvl8pPr>
            <a:lvl9pPr marR="0" lvl="8" algn="l" rtl="0">
              <a:spcBef>
                <a:spcPts val="0"/>
              </a:spcBef>
              <a:spcAft>
                <a:spcPts val="0"/>
              </a:spcAft>
              <a:buSzPts val="900"/>
              <a:buNone/>
              <a:defRPr sz="7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482139" y="4689662"/>
            <a:ext cx="5253600" cy="102900"/>
          </a:xfrm>
          <a:prstGeom prst="rect">
            <a:avLst/>
          </a:prstGeom>
          <a:noFill/>
          <a:ln>
            <a:noFill/>
          </a:ln>
        </p:spPr>
        <p:txBody>
          <a:bodyPr spcFirstLastPara="1" wrap="square" lIns="67425" tIns="33700" rIns="67425" bIns="33700" anchor="ctr" anchorCtr="0">
            <a:noAutofit/>
          </a:bodyPr>
          <a:lstStyle>
            <a:lvl1pPr marR="0" lvl="0" algn="l" rtl="0">
              <a:spcBef>
                <a:spcPts val="0"/>
              </a:spcBef>
              <a:spcAft>
                <a:spcPts val="0"/>
              </a:spcAft>
              <a:buSzPts val="900"/>
              <a:buNone/>
              <a:defRPr sz="600" b="0" i="0" u="none" strike="noStrike" cap="none">
                <a:solidFill>
                  <a:srgbClr val="888888"/>
                </a:solidFill>
                <a:latin typeface="Arial"/>
                <a:ea typeface="Arial"/>
                <a:cs typeface="Arial"/>
                <a:sym typeface="Arial"/>
              </a:defRPr>
            </a:lvl1pPr>
            <a:lvl2pPr marR="0" lvl="1" algn="l" rtl="0">
              <a:spcBef>
                <a:spcPts val="0"/>
              </a:spcBef>
              <a:spcAft>
                <a:spcPts val="0"/>
              </a:spcAft>
              <a:buSzPts val="900"/>
              <a:buNone/>
              <a:defRPr sz="700" b="0" i="0" u="none" strike="noStrike" cap="none">
                <a:solidFill>
                  <a:schemeClr val="dk1"/>
                </a:solidFill>
                <a:latin typeface="Arial"/>
                <a:ea typeface="Arial"/>
                <a:cs typeface="Arial"/>
                <a:sym typeface="Arial"/>
              </a:defRPr>
            </a:lvl2pPr>
            <a:lvl3pPr marR="0" lvl="2" algn="l" rtl="0">
              <a:spcBef>
                <a:spcPts val="0"/>
              </a:spcBef>
              <a:spcAft>
                <a:spcPts val="0"/>
              </a:spcAft>
              <a:buSzPts val="900"/>
              <a:buNone/>
              <a:defRPr sz="700" b="0" i="0" u="none" strike="noStrike" cap="none">
                <a:solidFill>
                  <a:schemeClr val="dk1"/>
                </a:solidFill>
                <a:latin typeface="Arial"/>
                <a:ea typeface="Arial"/>
                <a:cs typeface="Arial"/>
                <a:sym typeface="Arial"/>
              </a:defRPr>
            </a:lvl3pPr>
            <a:lvl4pPr marR="0" lvl="3" algn="l" rtl="0">
              <a:spcBef>
                <a:spcPts val="0"/>
              </a:spcBef>
              <a:spcAft>
                <a:spcPts val="0"/>
              </a:spcAft>
              <a:buSzPts val="900"/>
              <a:buNone/>
              <a:defRPr sz="700" b="0" i="0" u="none" strike="noStrike" cap="none">
                <a:solidFill>
                  <a:schemeClr val="dk1"/>
                </a:solidFill>
                <a:latin typeface="Arial"/>
                <a:ea typeface="Arial"/>
                <a:cs typeface="Arial"/>
                <a:sym typeface="Arial"/>
              </a:defRPr>
            </a:lvl4pPr>
            <a:lvl5pPr marR="0" lvl="4" algn="l" rtl="0">
              <a:spcBef>
                <a:spcPts val="0"/>
              </a:spcBef>
              <a:spcAft>
                <a:spcPts val="0"/>
              </a:spcAft>
              <a:buSzPts val="900"/>
              <a:buNone/>
              <a:defRPr sz="700" b="0" i="0" u="none" strike="noStrike" cap="none">
                <a:solidFill>
                  <a:schemeClr val="dk1"/>
                </a:solidFill>
                <a:latin typeface="Arial"/>
                <a:ea typeface="Arial"/>
                <a:cs typeface="Arial"/>
                <a:sym typeface="Arial"/>
              </a:defRPr>
            </a:lvl5pPr>
            <a:lvl6pPr marR="0" lvl="5" algn="l" rtl="0">
              <a:spcBef>
                <a:spcPts val="0"/>
              </a:spcBef>
              <a:spcAft>
                <a:spcPts val="0"/>
              </a:spcAft>
              <a:buSzPts val="900"/>
              <a:buNone/>
              <a:defRPr sz="700" b="0" i="0" u="none" strike="noStrike" cap="none">
                <a:solidFill>
                  <a:schemeClr val="dk1"/>
                </a:solidFill>
                <a:latin typeface="Arial"/>
                <a:ea typeface="Arial"/>
                <a:cs typeface="Arial"/>
                <a:sym typeface="Arial"/>
              </a:defRPr>
            </a:lvl6pPr>
            <a:lvl7pPr marR="0" lvl="6" algn="l" rtl="0">
              <a:spcBef>
                <a:spcPts val="0"/>
              </a:spcBef>
              <a:spcAft>
                <a:spcPts val="0"/>
              </a:spcAft>
              <a:buSzPts val="900"/>
              <a:buNone/>
              <a:defRPr sz="700" b="0" i="0" u="none" strike="noStrike" cap="none">
                <a:solidFill>
                  <a:schemeClr val="dk1"/>
                </a:solidFill>
                <a:latin typeface="Arial"/>
                <a:ea typeface="Arial"/>
                <a:cs typeface="Arial"/>
                <a:sym typeface="Arial"/>
              </a:defRPr>
            </a:lvl7pPr>
            <a:lvl8pPr marR="0" lvl="7" algn="l" rtl="0">
              <a:spcBef>
                <a:spcPts val="0"/>
              </a:spcBef>
              <a:spcAft>
                <a:spcPts val="0"/>
              </a:spcAft>
              <a:buSzPts val="900"/>
              <a:buNone/>
              <a:defRPr sz="700" b="0" i="0" u="none" strike="noStrike" cap="none">
                <a:solidFill>
                  <a:schemeClr val="dk1"/>
                </a:solidFill>
                <a:latin typeface="Arial"/>
                <a:ea typeface="Arial"/>
                <a:cs typeface="Arial"/>
                <a:sym typeface="Arial"/>
              </a:defRPr>
            </a:lvl8pPr>
            <a:lvl9pPr marR="0" lvl="8" algn="l" rtl="0">
              <a:spcBef>
                <a:spcPts val="0"/>
              </a:spcBef>
              <a:spcAft>
                <a:spcPts val="0"/>
              </a:spcAft>
              <a:buSzPts val="900"/>
              <a:buNone/>
              <a:defRPr sz="7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7132320" y="4792532"/>
            <a:ext cx="1521000" cy="102900"/>
          </a:xfrm>
          <a:prstGeom prst="rect">
            <a:avLst/>
          </a:prstGeom>
          <a:noFill/>
          <a:ln>
            <a:noFill/>
          </a:ln>
        </p:spPr>
        <p:txBody>
          <a:bodyPr spcFirstLastPara="1" wrap="square" lIns="67425" tIns="33700" rIns="67425" bIns="33700" anchor="ctr" anchorCtr="0">
            <a:noAutofit/>
          </a:bodyPr>
          <a:lstStyle>
            <a:lvl1pPr marL="0" marR="0" lvl="0" indent="0" algn="r" rtl="0">
              <a:spcBef>
                <a:spcPts val="0"/>
              </a:spcBef>
              <a:buNone/>
              <a:defRPr sz="600" b="0" i="0" u="none" strike="noStrike" cap="none">
                <a:solidFill>
                  <a:srgbClr val="888888"/>
                </a:solidFill>
                <a:latin typeface="Arial"/>
                <a:ea typeface="Arial"/>
                <a:cs typeface="Arial"/>
                <a:sym typeface="Arial"/>
              </a:defRPr>
            </a:lvl1pPr>
            <a:lvl2pPr marL="0" marR="0" lvl="1" indent="0" algn="r" rtl="0">
              <a:spcBef>
                <a:spcPts val="0"/>
              </a:spcBef>
              <a:buNone/>
              <a:defRPr sz="600" b="0" i="0" u="none" strike="noStrike" cap="none">
                <a:solidFill>
                  <a:srgbClr val="888888"/>
                </a:solidFill>
                <a:latin typeface="Arial"/>
                <a:ea typeface="Arial"/>
                <a:cs typeface="Arial"/>
                <a:sym typeface="Arial"/>
              </a:defRPr>
            </a:lvl2pPr>
            <a:lvl3pPr marL="0" marR="0" lvl="2" indent="0" algn="r" rtl="0">
              <a:spcBef>
                <a:spcPts val="0"/>
              </a:spcBef>
              <a:buNone/>
              <a:defRPr sz="600" b="0" i="0" u="none" strike="noStrike" cap="none">
                <a:solidFill>
                  <a:srgbClr val="888888"/>
                </a:solidFill>
                <a:latin typeface="Arial"/>
                <a:ea typeface="Arial"/>
                <a:cs typeface="Arial"/>
                <a:sym typeface="Arial"/>
              </a:defRPr>
            </a:lvl3pPr>
            <a:lvl4pPr marL="0" marR="0" lvl="3" indent="0" algn="r" rtl="0">
              <a:spcBef>
                <a:spcPts val="0"/>
              </a:spcBef>
              <a:buNone/>
              <a:defRPr sz="600" b="0" i="0" u="none" strike="noStrike" cap="none">
                <a:solidFill>
                  <a:srgbClr val="888888"/>
                </a:solidFill>
                <a:latin typeface="Arial"/>
                <a:ea typeface="Arial"/>
                <a:cs typeface="Arial"/>
                <a:sym typeface="Arial"/>
              </a:defRPr>
            </a:lvl4pPr>
            <a:lvl5pPr marL="0" marR="0" lvl="4" indent="0" algn="r" rtl="0">
              <a:spcBef>
                <a:spcPts val="0"/>
              </a:spcBef>
              <a:buNone/>
              <a:defRPr sz="600" b="0" i="0" u="none" strike="noStrike" cap="none">
                <a:solidFill>
                  <a:srgbClr val="888888"/>
                </a:solidFill>
                <a:latin typeface="Arial"/>
                <a:ea typeface="Arial"/>
                <a:cs typeface="Arial"/>
                <a:sym typeface="Arial"/>
              </a:defRPr>
            </a:lvl5pPr>
            <a:lvl6pPr marL="0" marR="0" lvl="5" indent="0" algn="r" rtl="0">
              <a:spcBef>
                <a:spcPts val="0"/>
              </a:spcBef>
              <a:buNone/>
              <a:defRPr sz="600" b="0" i="0" u="none" strike="noStrike" cap="none">
                <a:solidFill>
                  <a:srgbClr val="888888"/>
                </a:solidFill>
                <a:latin typeface="Arial"/>
                <a:ea typeface="Arial"/>
                <a:cs typeface="Arial"/>
                <a:sym typeface="Arial"/>
              </a:defRPr>
            </a:lvl6pPr>
            <a:lvl7pPr marL="0" marR="0" lvl="6" indent="0" algn="r" rtl="0">
              <a:spcBef>
                <a:spcPts val="0"/>
              </a:spcBef>
              <a:buNone/>
              <a:defRPr sz="600" b="0" i="0" u="none" strike="noStrike" cap="none">
                <a:solidFill>
                  <a:srgbClr val="888888"/>
                </a:solidFill>
                <a:latin typeface="Arial"/>
                <a:ea typeface="Arial"/>
                <a:cs typeface="Arial"/>
                <a:sym typeface="Arial"/>
              </a:defRPr>
            </a:lvl7pPr>
            <a:lvl8pPr marL="0" marR="0" lvl="7" indent="0" algn="r" rtl="0">
              <a:spcBef>
                <a:spcPts val="0"/>
              </a:spcBef>
              <a:buNone/>
              <a:defRPr sz="600" b="0" i="0" u="none" strike="noStrike" cap="none">
                <a:solidFill>
                  <a:srgbClr val="888888"/>
                </a:solidFill>
                <a:latin typeface="Arial"/>
                <a:ea typeface="Arial"/>
                <a:cs typeface="Arial"/>
                <a:sym typeface="Arial"/>
              </a:defRPr>
            </a:lvl8pPr>
            <a:lvl9pPr marL="0" marR="0" lvl="8" indent="0" algn="r" rtl="0">
              <a:spcBef>
                <a:spcPts val="0"/>
              </a:spcBef>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www.researchgate.net/publication/320834747_Ethical_Awareness_Ethical_Judgment_and_Whistleblowing_A_Moderated_Mediation_Analysis" TargetMode="External"/><Relationship Id="rId3" Type="http://schemas.openxmlformats.org/officeDocument/2006/relationships/hyperlink" Target="https://www.ksby.com/news/local-news/2019/06/28/state-leaders-diablo-canyon-workers-speak-out-on-power-plant-closure-impact-report" TargetMode="External"/><Relationship Id="rId7" Type="http://schemas.openxmlformats.org/officeDocument/2006/relationships/hyperlink" Target="https://www.usna.edu/Ethics/_files/documents/Corpsman.pd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mariewiere.com/2012/05/31/the-pros-and-cons-of-a-hierarchy-free-lattice-organization-structure/" TargetMode="External"/><Relationship Id="rId5" Type="http://schemas.openxmlformats.org/officeDocument/2006/relationships/hyperlink" Target="https://www.shrm.org/hr-today/news/hr-magazine/pages/0414-ethical-workplace-culture.aspx" TargetMode="External"/><Relationship Id="rId10" Type="http://schemas.openxmlformats.org/officeDocument/2006/relationships/hyperlink" Target="https://www.unglobalcompact.org/sdgs/about" TargetMode="External"/><Relationship Id="rId4" Type="http://schemas.openxmlformats.org/officeDocument/2006/relationships/hyperlink" Target="https://www.forbes.com/sites/michaelshellenberger/2019/09/03/why-california-may-go-nuclear/#249dac3aae02" TargetMode="External"/><Relationship Id="rId9" Type="http://schemas.openxmlformats.org/officeDocument/2006/relationships/hyperlink" Target="https://www.nestle.com/csv/what-is-csv/partnerships-allianc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0"/>
          <p:cNvPicPr preferRelativeResize="0"/>
          <p:nvPr/>
        </p:nvPicPr>
        <p:blipFill rotWithShape="1">
          <a:blip r:embed="rId3">
            <a:alphaModFix amt="50000"/>
          </a:blip>
          <a:srcRect/>
          <a:stretch/>
        </p:blipFill>
        <p:spPr>
          <a:xfrm>
            <a:off x="0" y="0"/>
            <a:ext cx="9144000" cy="5244353"/>
          </a:xfrm>
          <a:prstGeom prst="rect">
            <a:avLst/>
          </a:prstGeom>
          <a:noFill/>
          <a:ln>
            <a:noFill/>
          </a:ln>
        </p:spPr>
      </p:pic>
      <p:sp>
        <p:nvSpPr>
          <p:cNvPr id="111" name="Google Shape;111;p20"/>
          <p:cNvSpPr/>
          <p:nvPr/>
        </p:nvSpPr>
        <p:spPr>
          <a:xfrm>
            <a:off x="2353235" y="151279"/>
            <a:ext cx="4891500" cy="611100"/>
          </a:xfrm>
          <a:prstGeom prst="rect">
            <a:avLst/>
          </a:prstGeom>
          <a:solidFill>
            <a:schemeClr val="dk1"/>
          </a:solidFill>
          <a:ln>
            <a:noFill/>
          </a:ln>
        </p:spPr>
        <p:txBody>
          <a:bodyPr spcFirstLastPara="1" wrap="square" lIns="60500" tIns="30250" rIns="60500" bIns="30250" anchor="t" anchorCtr="0">
            <a:noAutofit/>
          </a:bodyPr>
          <a:lstStyle/>
          <a:p>
            <a:pPr marL="0" marR="0" lvl="0" indent="0" algn="ctr" rtl="0">
              <a:spcBef>
                <a:spcPts val="0"/>
              </a:spcBef>
              <a:spcAft>
                <a:spcPts val="0"/>
              </a:spcAft>
              <a:buNone/>
            </a:pPr>
            <a:r>
              <a:rPr lang="en-GB" sz="3600" b="1" i="1" u="none" strike="noStrike" cap="none">
                <a:solidFill>
                  <a:schemeClr val="lt1"/>
                </a:solidFill>
                <a:latin typeface="Georgia"/>
                <a:ea typeface="Georgia"/>
                <a:cs typeface="Georgia"/>
                <a:sym typeface="Georgia"/>
              </a:rPr>
              <a:t>PG&amp;E Company</a:t>
            </a:r>
            <a:endParaRPr sz="800" b="0" i="0" u="none" strike="noStrike" cap="none">
              <a:solidFill>
                <a:schemeClr val="lt1"/>
              </a:solidFill>
              <a:latin typeface="Arial"/>
              <a:ea typeface="Arial"/>
              <a:cs typeface="Arial"/>
              <a:sym typeface="Arial"/>
            </a:endParaRPr>
          </a:p>
        </p:txBody>
      </p:sp>
      <p:pic>
        <p:nvPicPr>
          <p:cNvPr id="112" name="Google Shape;112;p20"/>
          <p:cNvPicPr preferRelativeResize="0"/>
          <p:nvPr/>
        </p:nvPicPr>
        <p:blipFill rotWithShape="1">
          <a:blip r:embed="rId4">
            <a:alphaModFix/>
          </a:blip>
          <a:srcRect b="24144"/>
          <a:stretch/>
        </p:blipFill>
        <p:spPr>
          <a:xfrm>
            <a:off x="0" y="78310"/>
            <a:ext cx="1294200" cy="13680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9" descr="Image result for compliance and ethics"/>
          <p:cNvPicPr preferRelativeResize="0"/>
          <p:nvPr/>
        </p:nvPicPr>
        <p:blipFill rotWithShape="1">
          <a:blip r:embed="rId3">
            <a:alphaModFix/>
          </a:blip>
          <a:srcRect/>
          <a:stretch/>
        </p:blipFill>
        <p:spPr>
          <a:xfrm>
            <a:off x="4260272" y="1462368"/>
            <a:ext cx="4547551" cy="1109382"/>
          </a:xfrm>
          <a:prstGeom prst="rect">
            <a:avLst/>
          </a:prstGeom>
          <a:noFill/>
          <a:ln>
            <a:noFill/>
          </a:ln>
        </p:spPr>
      </p:pic>
      <p:sp>
        <p:nvSpPr>
          <p:cNvPr id="216" name="Google Shape;216;p29"/>
          <p:cNvSpPr txBox="1">
            <a:spLocks noGrp="1"/>
          </p:cNvSpPr>
          <p:nvPr>
            <p:ph type="body" idx="1"/>
          </p:nvPr>
        </p:nvSpPr>
        <p:spPr>
          <a:xfrm>
            <a:off x="482139" y="1349412"/>
            <a:ext cx="4089900" cy="303780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SzPts val="1600"/>
              <a:buFont typeface="Noto Sans Symbols"/>
              <a:buChar char="❑"/>
            </a:pPr>
            <a:r>
              <a:rPr lang="en-GB"/>
              <a:t>Hire a team of compliance officers/specialists headed by a Chief Ethics Officer</a:t>
            </a:r>
            <a:endParaRPr/>
          </a:p>
          <a:p>
            <a:pPr marL="228600" lvl="0" indent="-228600" algn="l" rtl="0">
              <a:lnSpc>
                <a:spcPct val="100000"/>
              </a:lnSpc>
              <a:spcBef>
                <a:spcPts val="800"/>
              </a:spcBef>
              <a:spcAft>
                <a:spcPts val="0"/>
              </a:spcAft>
              <a:buSzPts val="1600"/>
              <a:buFont typeface="Noto Sans Symbols"/>
              <a:buChar char="❑"/>
            </a:pPr>
            <a:r>
              <a:rPr lang="en-GB"/>
              <a:t>Appoint an independent ombudsman office and create employee awareness</a:t>
            </a:r>
            <a:endParaRPr/>
          </a:p>
          <a:p>
            <a:pPr marL="228600" lvl="0" indent="-228600" algn="l" rtl="0">
              <a:lnSpc>
                <a:spcPct val="100000"/>
              </a:lnSpc>
              <a:spcBef>
                <a:spcPts val="800"/>
              </a:spcBef>
              <a:spcAft>
                <a:spcPts val="0"/>
              </a:spcAft>
              <a:buSzPts val="1600"/>
              <a:buFont typeface="Noto Sans Symbols"/>
              <a:buChar char="❑"/>
            </a:pPr>
            <a:r>
              <a:rPr lang="en-GB"/>
              <a:t>Whistleblower mechanisms and complaint hotlines </a:t>
            </a:r>
            <a:endParaRPr/>
          </a:p>
          <a:p>
            <a:pPr marL="228600" lvl="0" indent="-228600" algn="l" rtl="0">
              <a:lnSpc>
                <a:spcPct val="100000"/>
              </a:lnSpc>
              <a:spcBef>
                <a:spcPts val="800"/>
              </a:spcBef>
              <a:spcAft>
                <a:spcPts val="0"/>
              </a:spcAft>
              <a:buSzPts val="1600"/>
              <a:buFont typeface="Noto Sans Symbols"/>
              <a:buChar char="❑"/>
            </a:pPr>
            <a:r>
              <a:rPr lang="en-GB"/>
              <a:t>Create priority customer service hotline</a:t>
            </a:r>
            <a:endParaRPr/>
          </a:p>
          <a:p>
            <a:pPr marL="228600" lvl="0" indent="-228600" algn="l" rtl="0">
              <a:lnSpc>
                <a:spcPct val="100000"/>
              </a:lnSpc>
              <a:spcBef>
                <a:spcPts val="800"/>
              </a:spcBef>
              <a:spcAft>
                <a:spcPts val="0"/>
              </a:spcAft>
              <a:buSzPts val="1600"/>
              <a:buFont typeface="Noto Sans Symbols"/>
              <a:buChar char="❑"/>
            </a:pPr>
            <a:r>
              <a:rPr lang="en-GB"/>
              <a:t>Employee perception survey</a:t>
            </a:r>
            <a:endParaRPr/>
          </a:p>
          <a:p>
            <a:pPr marL="228600" lvl="0" indent="-228600" algn="l" rtl="0">
              <a:lnSpc>
                <a:spcPct val="100000"/>
              </a:lnSpc>
              <a:spcBef>
                <a:spcPts val="800"/>
              </a:spcBef>
              <a:spcAft>
                <a:spcPts val="0"/>
              </a:spcAft>
              <a:buSzPts val="1600"/>
              <a:buFont typeface="Noto Sans Symbols"/>
              <a:buChar char="❑"/>
            </a:pPr>
            <a:r>
              <a:rPr lang="en-GB"/>
              <a:t>Customer perception survey</a:t>
            </a:r>
            <a:endParaRPr/>
          </a:p>
          <a:p>
            <a:pPr marL="228600" lvl="0" indent="-127000" algn="l" rtl="0">
              <a:lnSpc>
                <a:spcPct val="100000"/>
              </a:lnSpc>
              <a:spcBef>
                <a:spcPts val="800"/>
              </a:spcBef>
              <a:spcAft>
                <a:spcPts val="0"/>
              </a:spcAft>
              <a:buSzPts val="1600"/>
              <a:buFont typeface="Noto Sans Symbols"/>
              <a:buNone/>
            </a:pPr>
            <a:endParaRPr/>
          </a:p>
        </p:txBody>
      </p:sp>
      <p:sp>
        <p:nvSpPr>
          <p:cNvPr id="217" name="Google Shape;217;p29"/>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Recommendation in Action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body" idx="1"/>
          </p:nvPr>
        </p:nvSpPr>
        <p:spPr>
          <a:xfrm>
            <a:off x="482139" y="1349412"/>
            <a:ext cx="4543800" cy="308820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SzPts val="1600"/>
              <a:buFont typeface="Noto Sans Symbols"/>
              <a:buChar char="❑"/>
            </a:pPr>
            <a:r>
              <a:rPr lang="en-GB"/>
              <a:t>Collective Action/CSR</a:t>
            </a:r>
            <a:endParaRPr/>
          </a:p>
          <a:p>
            <a:pPr marL="685800" lvl="3" indent="-228600" algn="l" rtl="0">
              <a:lnSpc>
                <a:spcPct val="100000"/>
              </a:lnSpc>
              <a:spcBef>
                <a:spcPts val="800"/>
              </a:spcBef>
              <a:spcAft>
                <a:spcPts val="0"/>
              </a:spcAft>
              <a:buSzPts val="1600"/>
              <a:buFont typeface="Noto Sans Symbols"/>
              <a:buChar char="❑"/>
            </a:pPr>
            <a:r>
              <a:rPr lang="en-GB"/>
              <a:t>United Nations Global Compact- A call to companies to align strategies and operations with universal principles on human rights, labor, environment and anti-corruption, and take actions that advance societal goals. (Sustainable Development Goals by 2030)</a:t>
            </a:r>
            <a:endParaRPr/>
          </a:p>
          <a:p>
            <a:pPr marL="228600" lvl="0" indent="-228600" algn="l" rtl="0">
              <a:lnSpc>
                <a:spcPct val="100000"/>
              </a:lnSpc>
              <a:spcBef>
                <a:spcPts val="800"/>
              </a:spcBef>
              <a:spcAft>
                <a:spcPts val="0"/>
              </a:spcAft>
              <a:buSzPts val="1600"/>
              <a:buFont typeface="Noto Sans Symbols"/>
              <a:buChar char="❑"/>
            </a:pPr>
            <a:r>
              <a:rPr lang="en-GB"/>
              <a:t>Repairing damages from unethical practices </a:t>
            </a:r>
            <a:endParaRPr/>
          </a:p>
          <a:p>
            <a:pPr marL="228600" lvl="0" indent="-127000" algn="l" rtl="0">
              <a:lnSpc>
                <a:spcPct val="100000"/>
              </a:lnSpc>
              <a:spcBef>
                <a:spcPts val="800"/>
              </a:spcBef>
              <a:spcAft>
                <a:spcPts val="0"/>
              </a:spcAft>
              <a:buSzPts val="1600"/>
              <a:buFont typeface="Noto Sans Symbols"/>
              <a:buNone/>
            </a:pPr>
            <a:endParaRPr/>
          </a:p>
          <a:p>
            <a:pPr marL="228600" lvl="0" indent="-127000" algn="l" rtl="0">
              <a:lnSpc>
                <a:spcPct val="100000"/>
              </a:lnSpc>
              <a:spcBef>
                <a:spcPts val="800"/>
              </a:spcBef>
              <a:spcAft>
                <a:spcPts val="0"/>
              </a:spcAft>
              <a:buSzPts val="1600"/>
              <a:buFont typeface="Noto Sans Symbols"/>
              <a:buNone/>
            </a:pPr>
            <a:endParaRPr/>
          </a:p>
          <a:p>
            <a:pPr marL="228600" lvl="0" indent="-127000" algn="l" rtl="0">
              <a:lnSpc>
                <a:spcPct val="100000"/>
              </a:lnSpc>
              <a:spcBef>
                <a:spcPts val="800"/>
              </a:spcBef>
              <a:spcAft>
                <a:spcPts val="0"/>
              </a:spcAft>
              <a:buSzPts val="1600"/>
              <a:buFont typeface="Noto Sans Symbols"/>
              <a:buNone/>
            </a:pPr>
            <a:endParaRPr/>
          </a:p>
        </p:txBody>
      </p:sp>
      <p:sp>
        <p:nvSpPr>
          <p:cNvPr id="223" name="Google Shape;223;p30"/>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Recommendation in Action</a:t>
            </a:r>
            <a:endParaRPr/>
          </a:p>
        </p:txBody>
      </p:sp>
      <p:pic>
        <p:nvPicPr>
          <p:cNvPr id="224" name="Google Shape;224;p30"/>
          <p:cNvPicPr preferRelativeResize="0"/>
          <p:nvPr/>
        </p:nvPicPr>
        <p:blipFill rotWithShape="1">
          <a:blip r:embed="rId3">
            <a:alphaModFix/>
          </a:blip>
          <a:srcRect/>
          <a:stretch/>
        </p:blipFill>
        <p:spPr>
          <a:xfrm>
            <a:off x="6336926" y="1203698"/>
            <a:ext cx="1544311" cy="32525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Ethical Implication Analysis</a:t>
            </a:r>
            <a:endParaRPr/>
          </a:p>
        </p:txBody>
      </p:sp>
      <p:graphicFrame>
        <p:nvGraphicFramePr>
          <p:cNvPr id="230" name="Google Shape;230;p31"/>
          <p:cNvGraphicFramePr/>
          <p:nvPr/>
        </p:nvGraphicFramePr>
        <p:xfrm>
          <a:off x="689162" y="1157035"/>
          <a:ext cx="7341675" cy="3063375"/>
        </p:xfrm>
        <a:graphic>
          <a:graphicData uri="http://schemas.openxmlformats.org/drawingml/2006/table">
            <a:tbl>
              <a:tblPr>
                <a:noFill/>
                <a:tableStyleId>{323AF76B-5060-48C0-9AA0-76C364730306}</a:tableStyleId>
              </a:tblPr>
              <a:tblGrid>
                <a:gridCol w="2753125">
                  <a:extLst>
                    <a:ext uri="{9D8B030D-6E8A-4147-A177-3AD203B41FA5}">
                      <a16:colId xmlns:a16="http://schemas.microsoft.com/office/drawing/2014/main" val="20000"/>
                    </a:ext>
                  </a:extLst>
                </a:gridCol>
                <a:gridCol w="1127475">
                  <a:extLst>
                    <a:ext uri="{9D8B030D-6E8A-4147-A177-3AD203B41FA5}">
                      <a16:colId xmlns:a16="http://schemas.microsoft.com/office/drawing/2014/main" val="20001"/>
                    </a:ext>
                  </a:extLst>
                </a:gridCol>
                <a:gridCol w="1153700">
                  <a:extLst>
                    <a:ext uri="{9D8B030D-6E8A-4147-A177-3AD203B41FA5}">
                      <a16:colId xmlns:a16="http://schemas.microsoft.com/office/drawing/2014/main" val="20002"/>
                    </a:ext>
                  </a:extLst>
                </a:gridCol>
                <a:gridCol w="1166800">
                  <a:extLst>
                    <a:ext uri="{9D8B030D-6E8A-4147-A177-3AD203B41FA5}">
                      <a16:colId xmlns:a16="http://schemas.microsoft.com/office/drawing/2014/main" val="20003"/>
                    </a:ext>
                  </a:extLst>
                </a:gridCol>
                <a:gridCol w="1140575">
                  <a:extLst>
                    <a:ext uri="{9D8B030D-6E8A-4147-A177-3AD203B41FA5}">
                      <a16:colId xmlns:a16="http://schemas.microsoft.com/office/drawing/2014/main" val="20004"/>
                    </a:ext>
                  </a:extLst>
                </a:gridCol>
              </a:tblGrid>
              <a:tr h="340375">
                <a:tc>
                  <a:txBody>
                    <a:bodyPr/>
                    <a:lstStyle/>
                    <a:p>
                      <a:pPr marL="0" marR="0" lvl="0" indent="0" algn="l" rtl="0">
                        <a:spcBef>
                          <a:spcPts val="0"/>
                        </a:spcBef>
                        <a:spcAft>
                          <a:spcPts val="0"/>
                        </a:spcAft>
                        <a:buNone/>
                      </a:pPr>
                      <a:endParaRPr sz="1300">
                        <a:latin typeface="Georgia"/>
                        <a:ea typeface="Georgia"/>
                        <a:cs typeface="Georgia"/>
                        <a:sym typeface="Georgia"/>
                      </a:endParaRPr>
                    </a:p>
                  </a:txBody>
                  <a:tcPr marL="35300" marR="35300" marT="20175" marB="20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GB" sz="1300" b="1">
                          <a:latin typeface="Georgia"/>
                          <a:ea typeface="Georgia"/>
                          <a:cs typeface="Georgia"/>
                          <a:sym typeface="Georgia"/>
                        </a:rPr>
                        <a:t>Social</a:t>
                      </a:r>
                      <a:endParaRPr sz="900"/>
                    </a:p>
                  </a:txBody>
                  <a:tcPr marL="35300" marR="35300" marT="20175" marB="201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GB" sz="1300" b="1">
                          <a:latin typeface="Georgia"/>
                          <a:ea typeface="Georgia"/>
                          <a:cs typeface="Georgia"/>
                          <a:sym typeface="Georgia"/>
                        </a:rPr>
                        <a:t>Legal</a:t>
                      </a:r>
                      <a:endParaRPr sz="900"/>
                    </a:p>
                  </a:txBody>
                  <a:tcPr marL="35300" marR="35300" marT="20175" marB="20175" anchor="ctr">
                    <a:lnL w="12700" cap="flat" cmpd="sng">
                      <a:solidFill>
                        <a:schemeClr val="dk1"/>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GB" sz="1300" b="1">
                          <a:latin typeface="Georgia"/>
                          <a:ea typeface="Georgia"/>
                          <a:cs typeface="Georgia"/>
                          <a:sym typeface="Georgia"/>
                        </a:rPr>
                        <a:t>Employee</a:t>
                      </a:r>
                      <a:endParaRPr sz="900"/>
                    </a:p>
                  </a:txBody>
                  <a:tcPr marL="35300" marR="35300" marT="20175" marB="20175" anchor="ctr">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GB" sz="1300" b="1">
                          <a:latin typeface="Georgia"/>
                          <a:ea typeface="Georgia"/>
                          <a:cs typeface="Georgia"/>
                          <a:sym typeface="Georgia"/>
                        </a:rPr>
                        <a:t>Financial</a:t>
                      </a:r>
                      <a:endParaRPr sz="900"/>
                    </a:p>
                  </a:txBody>
                  <a:tcPr marL="35300" marR="35300" marT="20175" marB="20175" anchor="ctr">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3403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Fixing Reward systems</a:t>
                      </a:r>
                      <a:endParaRPr sz="1300">
                        <a:latin typeface="Georgia"/>
                        <a:ea typeface="Georgia"/>
                        <a:cs typeface="Georgia"/>
                        <a:sym typeface="Georgia"/>
                      </a:endParaRPr>
                    </a:p>
                  </a:txBody>
                  <a:tcPr marL="35300" marR="35300" marT="20175" marB="201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2700" cap="flat" cmpd="sng">
                      <a:solidFill>
                        <a:schemeClr val="dk1"/>
                      </a:solidFill>
                      <a:prstDash val="solid"/>
                      <a:round/>
                      <a:headEnd type="none" w="sm" len="sm"/>
                      <a:tailEnd type="none" w="sm" len="sm"/>
                    </a:lnL>
                    <a:lnR w="1015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extLst>
                  <a:ext uri="{0D108BD9-81ED-4DB2-BD59-A6C34878D82A}">
                    <a16:rowId xmlns:a16="http://schemas.microsoft.com/office/drawing/2014/main" val="10001"/>
                  </a:ext>
                </a:extLst>
              </a:tr>
              <a:tr h="3403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Safety Initiatives</a:t>
                      </a:r>
                      <a:endParaRPr sz="1300">
                        <a:latin typeface="Georgia"/>
                        <a:ea typeface="Georgia"/>
                        <a:cs typeface="Georgia"/>
                        <a:sym typeface="Georgia"/>
                      </a:endParaRPr>
                    </a:p>
                  </a:txBody>
                  <a:tcPr marL="35300" marR="35300" marT="20175" marB="20175" anchor="ctr">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0150" cap="flat" cmpd="sng">
                      <a:solidFill>
                        <a:srgbClr val="000000"/>
                      </a:solidFill>
                      <a:prstDash val="solid"/>
                      <a:round/>
                      <a:headEnd type="none" w="sm" len="sm"/>
                      <a:tailEnd type="none" w="sm" len="sm"/>
                    </a:lnB>
                    <a:solidFill>
                      <a:srgbClr val="E8EBF5"/>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496"/>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extLst>
                  <a:ext uri="{0D108BD9-81ED-4DB2-BD59-A6C34878D82A}">
                    <a16:rowId xmlns:a16="http://schemas.microsoft.com/office/drawing/2014/main" val="10002"/>
                  </a:ext>
                </a:extLst>
              </a:tr>
              <a:tr h="3403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Hiring Officers/Specialists</a:t>
                      </a:r>
                      <a:endParaRPr sz="1300">
                        <a:latin typeface="Georgia"/>
                        <a:ea typeface="Georgia"/>
                        <a:cs typeface="Georgia"/>
                        <a:sym typeface="Georgia"/>
                      </a:endParaRPr>
                    </a:p>
                  </a:txBody>
                  <a:tcPr marL="35300" marR="35300" marT="20175" marB="20175" anchor="ctr">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CDD4EA"/>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597"/>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C00000"/>
                    </a:solidFill>
                  </a:tcPr>
                </a:tc>
                <a:extLst>
                  <a:ext uri="{0D108BD9-81ED-4DB2-BD59-A6C34878D82A}">
                    <a16:rowId xmlns:a16="http://schemas.microsoft.com/office/drawing/2014/main" val="10003"/>
                  </a:ext>
                </a:extLst>
              </a:tr>
              <a:tr h="3403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Independent audits</a:t>
                      </a:r>
                      <a:endParaRPr sz="1300">
                        <a:latin typeface="Georgia"/>
                        <a:ea typeface="Georgia"/>
                        <a:cs typeface="Georgia"/>
                        <a:sym typeface="Georgia"/>
                      </a:endParaRPr>
                    </a:p>
                  </a:txBody>
                  <a:tcPr marL="35300" marR="35300" marT="20175" marB="20175" anchor="ctr">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E8EBF5"/>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496"/>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C00000"/>
                    </a:solidFill>
                  </a:tcPr>
                </a:tc>
                <a:extLst>
                  <a:ext uri="{0D108BD9-81ED-4DB2-BD59-A6C34878D82A}">
                    <a16:rowId xmlns:a16="http://schemas.microsoft.com/office/drawing/2014/main" val="10004"/>
                  </a:ext>
                </a:extLst>
              </a:tr>
              <a:tr h="3403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Ombudsman office</a:t>
                      </a:r>
                      <a:endParaRPr sz="1300">
                        <a:latin typeface="Georgia"/>
                        <a:ea typeface="Georgia"/>
                        <a:cs typeface="Georgia"/>
                        <a:sym typeface="Georgia"/>
                      </a:endParaRPr>
                    </a:p>
                  </a:txBody>
                  <a:tcPr marL="35300" marR="35300" marT="20175" marB="20175" anchor="ctr">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CDD4EA"/>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496"/>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496"/>
                    </a:solidFill>
                  </a:tcPr>
                </a:tc>
                <a:extLst>
                  <a:ext uri="{0D108BD9-81ED-4DB2-BD59-A6C34878D82A}">
                    <a16:rowId xmlns:a16="http://schemas.microsoft.com/office/drawing/2014/main" val="10005"/>
                  </a:ext>
                </a:extLst>
              </a:tr>
              <a:tr h="340375">
                <a:tc>
                  <a:txBody>
                    <a:bodyPr/>
                    <a:lstStyle/>
                    <a:p>
                      <a:pPr marL="0" marR="0" lvl="0" indent="0" algn="l" rtl="0">
                        <a:spcBef>
                          <a:spcPts val="0"/>
                        </a:spcBef>
                        <a:spcAft>
                          <a:spcPts val="0"/>
                        </a:spcAft>
                        <a:buNone/>
                      </a:pPr>
                      <a:r>
                        <a:rPr lang="en-GB" sz="1300">
                          <a:latin typeface="Georgia"/>
                          <a:ea typeface="Georgia"/>
                          <a:cs typeface="Georgia"/>
                          <a:sym typeface="Georgia"/>
                        </a:rPr>
                        <a:t>T</a:t>
                      </a:r>
                      <a:r>
                        <a:rPr lang="en-GB" sz="1300" b="0" i="0" u="none" strike="noStrike">
                          <a:solidFill>
                            <a:srgbClr val="000000"/>
                          </a:solidFill>
                          <a:latin typeface="Georgia"/>
                          <a:ea typeface="Georgia"/>
                          <a:cs typeface="Georgia"/>
                          <a:sym typeface="Georgia"/>
                        </a:rPr>
                        <a:t>raining &amp; Rec</a:t>
                      </a:r>
                      <a:r>
                        <a:rPr lang="en-GB" sz="1300">
                          <a:latin typeface="Georgia"/>
                          <a:ea typeface="Georgia"/>
                          <a:cs typeface="Georgia"/>
                          <a:sym typeface="Georgia"/>
                        </a:rPr>
                        <a:t>ruitment</a:t>
                      </a:r>
                      <a:endParaRPr sz="1300">
                        <a:latin typeface="Georgia"/>
                        <a:ea typeface="Georgia"/>
                        <a:cs typeface="Georgia"/>
                        <a:sym typeface="Georgia"/>
                      </a:endParaRPr>
                    </a:p>
                  </a:txBody>
                  <a:tcPr marL="35300" marR="35300" marT="20175" marB="20175" anchor="ctr">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E8EBF5"/>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496"/>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496"/>
                    </a:solidFill>
                  </a:tcPr>
                </a:tc>
                <a:extLst>
                  <a:ext uri="{0D108BD9-81ED-4DB2-BD59-A6C34878D82A}">
                    <a16:rowId xmlns:a16="http://schemas.microsoft.com/office/drawing/2014/main" val="10006"/>
                  </a:ext>
                </a:extLst>
              </a:tr>
              <a:tr h="3403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Collective action</a:t>
                      </a:r>
                      <a:endParaRPr sz="1300">
                        <a:latin typeface="Georgia"/>
                        <a:ea typeface="Georgia"/>
                        <a:cs typeface="Georgia"/>
                        <a:sym typeface="Georgia"/>
                      </a:endParaRPr>
                    </a:p>
                  </a:txBody>
                  <a:tcPr marL="35300" marR="35300" marT="20175" marB="20175" anchor="ctr">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CDD4EA"/>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496"/>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496"/>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496"/>
                    </a:solidFill>
                  </a:tcPr>
                </a:tc>
                <a:extLst>
                  <a:ext uri="{0D108BD9-81ED-4DB2-BD59-A6C34878D82A}">
                    <a16:rowId xmlns:a16="http://schemas.microsoft.com/office/drawing/2014/main" val="10007"/>
                  </a:ext>
                </a:extLst>
              </a:tr>
              <a:tr h="3403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Repairing damages</a:t>
                      </a:r>
                      <a:endParaRPr sz="1300">
                        <a:latin typeface="Georgia"/>
                        <a:ea typeface="Georgia"/>
                        <a:cs typeface="Georgia"/>
                        <a:sym typeface="Georgia"/>
                      </a:endParaRPr>
                    </a:p>
                  </a:txBody>
                  <a:tcPr marL="35300" marR="35300" marT="20175" marB="20175" anchor="ctr">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E8EBF5"/>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2F5496"/>
                    </a:solidFill>
                  </a:tcPr>
                </a:tc>
                <a:tc>
                  <a:txBody>
                    <a:bodyPr/>
                    <a:lstStyle/>
                    <a:p>
                      <a:pPr marL="0" marR="0" lvl="0" indent="0" algn="l" rtl="0">
                        <a:spcBef>
                          <a:spcPts val="0"/>
                        </a:spcBef>
                        <a:spcAft>
                          <a:spcPts val="0"/>
                        </a:spcAft>
                        <a:buNone/>
                      </a:pPr>
                      <a:r>
                        <a:rPr lang="en-GB" sz="1300">
                          <a:latin typeface="Georgia"/>
                          <a:ea typeface="Georgia"/>
                          <a:cs typeface="Georgia"/>
                          <a:sym typeface="Georgia"/>
                        </a:rPr>
                        <a:t> </a:t>
                      </a:r>
                      <a:endParaRPr sz="900"/>
                    </a:p>
                  </a:txBody>
                  <a:tcPr marL="35300" marR="35300" marT="20175" marB="20175">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solidFill>
                      <a:srgbClr val="C00000"/>
                    </a:solidFill>
                  </a:tcPr>
                </a:tc>
                <a:extLst>
                  <a:ext uri="{0D108BD9-81ED-4DB2-BD59-A6C34878D82A}">
                    <a16:rowId xmlns:a16="http://schemas.microsoft.com/office/drawing/2014/main" val="10008"/>
                  </a:ext>
                </a:extLst>
              </a:tr>
            </a:tbl>
          </a:graphicData>
        </a:graphic>
      </p:graphicFrame>
      <p:graphicFrame>
        <p:nvGraphicFramePr>
          <p:cNvPr id="231" name="Google Shape;231;p31"/>
          <p:cNvGraphicFramePr/>
          <p:nvPr/>
        </p:nvGraphicFramePr>
        <p:xfrm>
          <a:off x="2454088" y="4437529"/>
          <a:ext cx="4790550" cy="223230"/>
        </p:xfrm>
        <a:graphic>
          <a:graphicData uri="http://schemas.openxmlformats.org/drawingml/2006/table">
            <a:tbl>
              <a:tblPr>
                <a:noFill/>
                <a:tableStyleId>{323AF76B-5060-48C0-9AA0-76C364730306}</a:tableStyleId>
              </a:tblPr>
              <a:tblGrid>
                <a:gridCol w="1596850">
                  <a:extLst>
                    <a:ext uri="{9D8B030D-6E8A-4147-A177-3AD203B41FA5}">
                      <a16:colId xmlns:a16="http://schemas.microsoft.com/office/drawing/2014/main" val="20000"/>
                    </a:ext>
                  </a:extLst>
                </a:gridCol>
                <a:gridCol w="1596850">
                  <a:extLst>
                    <a:ext uri="{9D8B030D-6E8A-4147-A177-3AD203B41FA5}">
                      <a16:colId xmlns:a16="http://schemas.microsoft.com/office/drawing/2014/main" val="20001"/>
                    </a:ext>
                  </a:extLst>
                </a:gridCol>
                <a:gridCol w="1596850">
                  <a:extLst>
                    <a:ext uri="{9D8B030D-6E8A-4147-A177-3AD203B41FA5}">
                      <a16:colId xmlns:a16="http://schemas.microsoft.com/office/drawing/2014/main" val="20002"/>
                    </a:ext>
                  </a:extLst>
                </a:gridCol>
              </a:tblGrid>
              <a:tr h="146225">
                <a:tc>
                  <a:txBody>
                    <a:bodyPr/>
                    <a:lstStyle/>
                    <a:p>
                      <a:pPr marL="0" marR="0" lvl="0" indent="0" algn="l" rtl="0">
                        <a:spcBef>
                          <a:spcPts val="0"/>
                        </a:spcBef>
                        <a:spcAft>
                          <a:spcPts val="0"/>
                        </a:spcAft>
                        <a:buNone/>
                      </a:pPr>
                      <a:r>
                        <a:rPr lang="en-GB" sz="1200" b="1" i="0" u="none" strike="noStrike">
                          <a:solidFill>
                            <a:srgbClr val="FFFFFF"/>
                          </a:solidFill>
                          <a:latin typeface="Georgia"/>
                          <a:ea typeface="Georgia"/>
                          <a:cs typeface="Georgia"/>
                          <a:sym typeface="Georgia"/>
                        </a:rPr>
                        <a:t>Optimal - 3</a:t>
                      </a:r>
                      <a:endParaRPr sz="1200">
                        <a:latin typeface="Georgia"/>
                        <a:ea typeface="Georgia"/>
                        <a:cs typeface="Georgia"/>
                        <a:sym typeface="Georgia"/>
                      </a:endParaRPr>
                    </a:p>
                  </a:txBody>
                  <a:tcPr marL="35300" marR="35300" marT="20175" marB="20175">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30475" cap="flat" cmpd="sng">
                      <a:solidFill>
                        <a:srgbClr val="FFFFFF"/>
                      </a:solidFill>
                      <a:prstDash val="solid"/>
                      <a:round/>
                      <a:headEnd type="none" w="sm" len="sm"/>
                      <a:tailEnd type="none" w="sm" len="sm"/>
                    </a:lnB>
                    <a:solidFill>
                      <a:srgbClr val="00B050"/>
                    </a:solidFill>
                  </a:tcPr>
                </a:tc>
                <a:tc>
                  <a:txBody>
                    <a:bodyPr/>
                    <a:lstStyle/>
                    <a:p>
                      <a:pPr marL="0" marR="0" lvl="0" indent="0" algn="l" rtl="0">
                        <a:spcBef>
                          <a:spcPts val="0"/>
                        </a:spcBef>
                        <a:spcAft>
                          <a:spcPts val="0"/>
                        </a:spcAft>
                        <a:buNone/>
                      </a:pPr>
                      <a:r>
                        <a:rPr lang="en-GB" sz="1200" b="1" i="0" u="none" strike="noStrike">
                          <a:solidFill>
                            <a:srgbClr val="FFFFFF"/>
                          </a:solidFill>
                          <a:latin typeface="Georgia"/>
                          <a:ea typeface="Georgia"/>
                          <a:cs typeface="Georgia"/>
                          <a:sym typeface="Georgia"/>
                        </a:rPr>
                        <a:t>Feasible - 2</a:t>
                      </a:r>
                      <a:endParaRPr sz="1200">
                        <a:latin typeface="Georgia"/>
                        <a:ea typeface="Georgia"/>
                        <a:cs typeface="Georgia"/>
                        <a:sym typeface="Georgia"/>
                      </a:endParaRPr>
                    </a:p>
                  </a:txBody>
                  <a:tcPr marL="35300" marR="35300" marT="20175" marB="20175">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30475" cap="flat" cmpd="sng">
                      <a:solidFill>
                        <a:srgbClr val="FFFFFF"/>
                      </a:solidFill>
                      <a:prstDash val="solid"/>
                      <a:round/>
                      <a:headEnd type="none" w="sm" len="sm"/>
                      <a:tailEnd type="none" w="sm" len="sm"/>
                    </a:lnB>
                    <a:solidFill>
                      <a:srgbClr val="2F5496"/>
                    </a:solidFill>
                  </a:tcPr>
                </a:tc>
                <a:tc>
                  <a:txBody>
                    <a:bodyPr/>
                    <a:lstStyle/>
                    <a:p>
                      <a:pPr marL="0" marR="0" lvl="0" indent="0" algn="l" rtl="0">
                        <a:spcBef>
                          <a:spcPts val="0"/>
                        </a:spcBef>
                        <a:spcAft>
                          <a:spcPts val="0"/>
                        </a:spcAft>
                        <a:buNone/>
                      </a:pPr>
                      <a:r>
                        <a:rPr lang="en-GB" sz="1200" b="1" i="0" u="none" strike="noStrike">
                          <a:solidFill>
                            <a:srgbClr val="FFFFFF"/>
                          </a:solidFill>
                          <a:latin typeface="Georgia"/>
                          <a:ea typeface="Georgia"/>
                          <a:cs typeface="Georgia"/>
                          <a:sym typeface="Georgia"/>
                        </a:rPr>
                        <a:t>Area of concern - 1</a:t>
                      </a:r>
                      <a:endParaRPr sz="1200">
                        <a:latin typeface="Georgia"/>
                        <a:ea typeface="Georgia"/>
                        <a:cs typeface="Georgia"/>
                        <a:sym typeface="Georgia"/>
                      </a:endParaRPr>
                    </a:p>
                  </a:txBody>
                  <a:tcPr marL="35300" marR="35300" marT="20175" marB="20175">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30475" cap="flat" cmpd="sng">
                      <a:solidFill>
                        <a:srgbClr val="FFFFFF"/>
                      </a:solidFill>
                      <a:prstDash val="solid"/>
                      <a:round/>
                      <a:headEnd type="none" w="sm" len="sm"/>
                      <a:tailEnd type="none" w="sm" len="sm"/>
                    </a:lnB>
                    <a:solidFill>
                      <a:srgbClr val="C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Timeline of Implementation</a:t>
            </a:r>
            <a:endParaRPr/>
          </a:p>
        </p:txBody>
      </p:sp>
      <p:graphicFrame>
        <p:nvGraphicFramePr>
          <p:cNvPr id="237" name="Google Shape;237;p32"/>
          <p:cNvGraphicFramePr/>
          <p:nvPr/>
        </p:nvGraphicFramePr>
        <p:xfrm>
          <a:off x="498948" y="1462368"/>
          <a:ext cx="8179725" cy="2190060"/>
        </p:xfrm>
        <a:graphic>
          <a:graphicData uri="http://schemas.openxmlformats.org/drawingml/2006/table">
            <a:tbl>
              <a:tblPr>
                <a:noFill/>
                <a:tableStyleId>{323AF76B-5060-48C0-9AA0-76C364730306}</a:tableStyleId>
              </a:tblPr>
              <a:tblGrid>
                <a:gridCol w="952025">
                  <a:extLst>
                    <a:ext uri="{9D8B030D-6E8A-4147-A177-3AD203B41FA5}">
                      <a16:colId xmlns:a16="http://schemas.microsoft.com/office/drawing/2014/main" val="20000"/>
                    </a:ext>
                  </a:extLst>
                </a:gridCol>
                <a:gridCol w="1146325">
                  <a:extLst>
                    <a:ext uri="{9D8B030D-6E8A-4147-A177-3AD203B41FA5}">
                      <a16:colId xmlns:a16="http://schemas.microsoft.com/office/drawing/2014/main" val="20001"/>
                    </a:ext>
                  </a:extLst>
                </a:gridCol>
                <a:gridCol w="1311475">
                  <a:extLst>
                    <a:ext uri="{9D8B030D-6E8A-4147-A177-3AD203B41FA5}">
                      <a16:colId xmlns:a16="http://schemas.microsoft.com/office/drawing/2014/main" val="20002"/>
                    </a:ext>
                  </a:extLst>
                </a:gridCol>
                <a:gridCol w="971475">
                  <a:extLst>
                    <a:ext uri="{9D8B030D-6E8A-4147-A177-3AD203B41FA5}">
                      <a16:colId xmlns:a16="http://schemas.microsoft.com/office/drawing/2014/main" val="20003"/>
                    </a:ext>
                  </a:extLst>
                </a:gridCol>
                <a:gridCol w="913175">
                  <a:extLst>
                    <a:ext uri="{9D8B030D-6E8A-4147-A177-3AD203B41FA5}">
                      <a16:colId xmlns:a16="http://schemas.microsoft.com/office/drawing/2014/main" val="20004"/>
                    </a:ext>
                  </a:extLst>
                </a:gridCol>
                <a:gridCol w="922900">
                  <a:extLst>
                    <a:ext uri="{9D8B030D-6E8A-4147-A177-3AD203B41FA5}">
                      <a16:colId xmlns:a16="http://schemas.microsoft.com/office/drawing/2014/main" val="20005"/>
                    </a:ext>
                  </a:extLst>
                </a:gridCol>
                <a:gridCol w="1107475">
                  <a:extLst>
                    <a:ext uri="{9D8B030D-6E8A-4147-A177-3AD203B41FA5}">
                      <a16:colId xmlns:a16="http://schemas.microsoft.com/office/drawing/2014/main" val="20006"/>
                    </a:ext>
                  </a:extLst>
                </a:gridCol>
                <a:gridCol w="854875">
                  <a:extLst>
                    <a:ext uri="{9D8B030D-6E8A-4147-A177-3AD203B41FA5}">
                      <a16:colId xmlns:a16="http://schemas.microsoft.com/office/drawing/2014/main" val="20007"/>
                    </a:ext>
                  </a:extLst>
                </a:gridCol>
              </a:tblGrid>
              <a:tr h="257175">
                <a:tc gridSpan="8">
                  <a:txBody>
                    <a:bodyPr/>
                    <a:lstStyle/>
                    <a:p>
                      <a:pPr marL="0" marR="0" lvl="0" indent="0" algn="ctr" rtl="0">
                        <a:spcBef>
                          <a:spcPts val="0"/>
                        </a:spcBef>
                        <a:spcAft>
                          <a:spcPts val="0"/>
                        </a:spcAft>
                        <a:buNone/>
                      </a:pPr>
                      <a:r>
                        <a:rPr lang="en-GB" sz="1300" b="1" i="0" u="none" strike="noStrike">
                          <a:solidFill>
                            <a:srgbClr val="000000"/>
                          </a:solidFill>
                          <a:latin typeface="Georgia"/>
                          <a:ea typeface="Georgia"/>
                          <a:cs typeface="Georgia"/>
                          <a:sym typeface="Georgia"/>
                        </a:rPr>
                        <a:t>8 Month Statutory Deadline Plan (June 30th 2020)</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B4C6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7175">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1</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FCFCFF"/>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2</a:t>
                      </a:r>
                      <a:endParaRPr sz="1300">
                        <a:latin typeface="Georgia"/>
                        <a:ea typeface="Georgia"/>
                        <a:cs typeface="Georgia"/>
                        <a:sym typeface="Georgia"/>
                      </a:endParaRPr>
                    </a:p>
                  </a:txBody>
                  <a:tcPr marL="15125" marR="15125" marT="50425" marB="50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E7F4ED"/>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3</a:t>
                      </a:r>
                      <a:endParaRPr sz="1300">
                        <a:latin typeface="Georgia"/>
                        <a:ea typeface="Georgia"/>
                        <a:cs typeface="Georgia"/>
                        <a:sym typeface="Georgia"/>
                      </a:endParaRPr>
                    </a:p>
                  </a:txBody>
                  <a:tcPr marL="15125" marR="15125" marT="50425" marB="50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D1EBDA"/>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4</a:t>
                      </a:r>
                      <a:endParaRPr sz="1300">
                        <a:latin typeface="Georgia"/>
                        <a:ea typeface="Georgia"/>
                        <a:cs typeface="Georgia"/>
                        <a:sym typeface="Georgia"/>
                      </a:endParaRPr>
                    </a:p>
                  </a:txBody>
                  <a:tcPr marL="15125" marR="15125" marT="50425" marB="50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BBE2C7"/>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5</a:t>
                      </a:r>
                      <a:endParaRPr sz="1300">
                        <a:latin typeface="Georgia"/>
                        <a:ea typeface="Georgia"/>
                        <a:cs typeface="Georgia"/>
                        <a:sym typeface="Georgia"/>
                      </a:endParaRPr>
                    </a:p>
                  </a:txBody>
                  <a:tcPr marL="15125" marR="15125" marT="50425" marB="50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A5D9B4"/>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6</a:t>
                      </a:r>
                      <a:endParaRPr sz="1300">
                        <a:latin typeface="Georgia"/>
                        <a:ea typeface="Georgia"/>
                        <a:cs typeface="Georgia"/>
                        <a:sym typeface="Georgia"/>
                      </a:endParaRPr>
                    </a:p>
                  </a:txBody>
                  <a:tcPr marL="15125" marR="15125" marT="50425" marB="50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8FD0A1"/>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7</a:t>
                      </a:r>
                      <a:endParaRPr sz="1300">
                        <a:latin typeface="Georgia"/>
                        <a:ea typeface="Georgia"/>
                        <a:cs typeface="Georgia"/>
                        <a:sym typeface="Georgia"/>
                      </a:endParaRPr>
                    </a:p>
                  </a:txBody>
                  <a:tcPr marL="15125" marR="15125" marT="50425" marB="50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79C78E"/>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8</a:t>
                      </a:r>
                      <a:endParaRPr sz="1300">
                        <a:latin typeface="Georgia"/>
                        <a:ea typeface="Georgia"/>
                        <a:cs typeface="Georgia"/>
                        <a:sym typeface="Georgia"/>
                      </a:endParaRPr>
                    </a:p>
                  </a:txBody>
                  <a:tcPr marL="15125" marR="15125" marT="50425" marB="50425">
                    <a:lnL w="9525" cap="flat" cmpd="sng">
                      <a:solidFill>
                        <a:srgbClr val="CCCCCC"/>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63BE7B"/>
                    </a:solidFill>
                  </a:tcPr>
                </a:tc>
                <a:extLst>
                  <a:ext uri="{0D108BD9-81ED-4DB2-BD59-A6C34878D82A}">
                    <a16:rowId xmlns:a16="http://schemas.microsoft.com/office/drawing/2014/main" val="10001"/>
                  </a:ext>
                </a:extLst>
              </a:tr>
              <a:tr h="257175">
                <a:tc gridSpan="2">
                  <a:txBody>
                    <a:bodyPr/>
                    <a:lstStyle/>
                    <a:p>
                      <a:pPr marL="0" marR="0" lvl="0" indent="0" algn="ctr" rtl="0">
                        <a:spcBef>
                          <a:spcPts val="0"/>
                        </a:spcBef>
                        <a:spcAft>
                          <a:spcPts val="0"/>
                        </a:spcAft>
                        <a:buNone/>
                      </a:pPr>
                      <a:r>
                        <a:rPr lang="en-GB" sz="1300" b="0" i="1" u="none" strike="noStrike">
                          <a:solidFill>
                            <a:srgbClr val="000000"/>
                          </a:solidFill>
                          <a:latin typeface="Georgia"/>
                          <a:ea typeface="Georgia"/>
                          <a:cs typeface="Georgia"/>
                          <a:sym typeface="Georgia"/>
                        </a:rPr>
                        <a:t>Phase I</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CFE2F3"/>
                    </a:solidFill>
                  </a:tcPr>
                </a:tc>
                <a:tc hMerge="1">
                  <a:txBody>
                    <a:bodyPr/>
                    <a:lstStyle/>
                    <a:p>
                      <a:endParaRPr lang="en-US"/>
                    </a:p>
                  </a:txBody>
                  <a:tcPr/>
                </a:tc>
                <a:tc gridSpan="2">
                  <a:txBody>
                    <a:bodyPr/>
                    <a:lstStyle/>
                    <a:p>
                      <a:pPr marL="0" marR="0" lvl="0" indent="0" algn="ctr" rtl="0">
                        <a:spcBef>
                          <a:spcPts val="0"/>
                        </a:spcBef>
                        <a:spcAft>
                          <a:spcPts val="0"/>
                        </a:spcAft>
                        <a:buNone/>
                      </a:pPr>
                      <a:r>
                        <a:rPr lang="en-GB" sz="1300" b="0" i="1" u="none" strike="noStrike">
                          <a:solidFill>
                            <a:srgbClr val="000000"/>
                          </a:solidFill>
                          <a:latin typeface="Georgia"/>
                          <a:ea typeface="Georgia"/>
                          <a:cs typeface="Georgia"/>
                          <a:sym typeface="Georgia"/>
                        </a:rPr>
                        <a:t>Phase II</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CFE2F3"/>
                    </a:solidFill>
                  </a:tcPr>
                </a:tc>
                <a:tc hMerge="1">
                  <a:txBody>
                    <a:bodyPr/>
                    <a:lstStyle/>
                    <a:p>
                      <a:endParaRPr lang="en-US"/>
                    </a:p>
                  </a:txBody>
                  <a:tcPr/>
                </a:tc>
                <a:tc gridSpan="2">
                  <a:txBody>
                    <a:bodyPr/>
                    <a:lstStyle/>
                    <a:p>
                      <a:pPr marL="0" marR="0" lvl="0" indent="0" algn="ctr" rtl="0">
                        <a:spcBef>
                          <a:spcPts val="0"/>
                        </a:spcBef>
                        <a:spcAft>
                          <a:spcPts val="0"/>
                        </a:spcAft>
                        <a:buNone/>
                      </a:pPr>
                      <a:r>
                        <a:rPr lang="en-GB" sz="1300" b="0" i="1" u="none" strike="noStrike">
                          <a:solidFill>
                            <a:srgbClr val="000000"/>
                          </a:solidFill>
                          <a:latin typeface="Georgia"/>
                          <a:ea typeface="Georgia"/>
                          <a:cs typeface="Georgia"/>
                          <a:sym typeface="Georgia"/>
                        </a:rPr>
                        <a:t>Phase III</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CFE2F3"/>
                    </a:solidFill>
                  </a:tcPr>
                </a:tc>
                <a:tc hMerge="1">
                  <a:txBody>
                    <a:bodyPr/>
                    <a:lstStyle/>
                    <a:p>
                      <a:endParaRPr lang="en-US"/>
                    </a:p>
                  </a:txBody>
                  <a:tcPr/>
                </a:tc>
                <a:tc gridSpan="2">
                  <a:txBody>
                    <a:bodyPr/>
                    <a:lstStyle/>
                    <a:p>
                      <a:pPr marL="0" marR="0" lvl="0" indent="0" algn="ctr" rtl="0">
                        <a:spcBef>
                          <a:spcPts val="0"/>
                        </a:spcBef>
                        <a:spcAft>
                          <a:spcPts val="0"/>
                        </a:spcAft>
                        <a:buNone/>
                      </a:pPr>
                      <a:r>
                        <a:rPr lang="en-GB" sz="1300" b="0" i="1" u="none" strike="noStrike">
                          <a:solidFill>
                            <a:srgbClr val="000000"/>
                          </a:solidFill>
                          <a:latin typeface="Georgia"/>
                          <a:ea typeface="Georgia"/>
                          <a:cs typeface="Georgia"/>
                          <a:sym typeface="Georgia"/>
                        </a:rPr>
                        <a:t>Phase IV</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CFE2F3"/>
                    </a:solidFill>
                  </a:tcPr>
                </a:tc>
                <a:tc hMerge="1">
                  <a:txBody>
                    <a:bodyPr/>
                    <a:lstStyle/>
                    <a:p>
                      <a:endParaRPr lang="en-US"/>
                    </a:p>
                  </a:txBody>
                  <a:tcPr/>
                </a:tc>
                <a:extLst>
                  <a:ext uri="{0D108BD9-81ED-4DB2-BD59-A6C34878D82A}">
                    <a16:rowId xmlns:a16="http://schemas.microsoft.com/office/drawing/2014/main" val="10002"/>
                  </a:ext>
                </a:extLst>
              </a:tr>
              <a:tr h="257175">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December</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E2EFD9"/>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January</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E2EFD9"/>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February</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E2EFD9"/>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March</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E2EFD9"/>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April</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E2EFD9"/>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May</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E2EFD9"/>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June</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E2EFD9"/>
                    </a:solidFill>
                  </a:tcPr>
                </a:tc>
                <a:tc>
                  <a:txBody>
                    <a:bodyPr/>
                    <a:lstStyle/>
                    <a:p>
                      <a:pPr marL="0" marR="0" lvl="0" indent="0" algn="ctr" rtl="0">
                        <a:spcBef>
                          <a:spcPts val="0"/>
                        </a:spcBef>
                        <a:spcAft>
                          <a:spcPts val="0"/>
                        </a:spcAft>
                        <a:buNone/>
                      </a:pPr>
                      <a:r>
                        <a:rPr lang="en-GB" sz="1300" b="0" i="0" u="none" strike="noStrike">
                          <a:solidFill>
                            <a:srgbClr val="000000"/>
                          </a:solidFill>
                          <a:latin typeface="Georgia"/>
                          <a:ea typeface="Georgia"/>
                          <a:cs typeface="Georgia"/>
                          <a:sym typeface="Georgia"/>
                        </a:rPr>
                        <a:t>July</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E2EFD9"/>
                    </a:solidFill>
                  </a:tcPr>
                </a:tc>
                <a:extLst>
                  <a:ext uri="{0D108BD9-81ED-4DB2-BD59-A6C34878D82A}">
                    <a16:rowId xmlns:a16="http://schemas.microsoft.com/office/drawing/2014/main" val="10003"/>
                  </a:ext>
                </a:extLst>
              </a:tr>
              <a:tr h="257175">
                <a:tc gridSpan="2">
                  <a:txBody>
                    <a:bodyPr/>
                    <a:lstStyle/>
                    <a:p>
                      <a:pPr marL="0" marR="0" lvl="0" indent="0" algn="ctr" rtl="0">
                        <a:spcBef>
                          <a:spcPts val="0"/>
                        </a:spcBef>
                        <a:spcAft>
                          <a:spcPts val="0"/>
                        </a:spcAft>
                        <a:buNone/>
                      </a:pPr>
                      <a:r>
                        <a:rPr lang="en-GB" sz="1300" b="1" i="0" u="none" strike="noStrike">
                          <a:solidFill>
                            <a:srgbClr val="000000"/>
                          </a:solidFill>
                          <a:latin typeface="Georgia"/>
                          <a:ea typeface="Georgia"/>
                          <a:cs typeface="Georgia"/>
                          <a:sym typeface="Georgia"/>
                        </a:rPr>
                        <a:t>Fixing Rewards Systems</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None/>
                      </a:pPr>
                      <a:r>
                        <a:rPr lang="en-GB" sz="1300" b="1" i="0" u="none" strike="noStrike">
                          <a:solidFill>
                            <a:srgbClr val="000000"/>
                          </a:solidFill>
                          <a:latin typeface="Georgia"/>
                          <a:ea typeface="Georgia"/>
                          <a:cs typeface="Georgia"/>
                          <a:sym typeface="Georgia"/>
                        </a:rPr>
                        <a:t>Hiring Officers/Specialists</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None/>
                      </a:pPr>
                      <a:r>
                        <a:rPr lang="en-GB" sz="1300" b="1" i="0" u="none" strike="noStrike">
                          <a:solidFill>
                            <a:srgbClr val="000000"/>
                          </a:solidFill>
                          <a:latin typeface="Georgia"/>
                          <a:ea typeface="Georgia"/>
                          <a:cs typeface="Georgia"/>
                          <a:sym typeface="Georgia"/>
                        </a:rPr>
                        <a:t>Ombudsman Office</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None/>
                      </a:pPr>
                      <a:r>
                        <a:rPr lang="en-GB" sz="1300" b="1" i="0" u="none" strike="noStrike">
                          <a:solidFill>
                            <a:srgbClr val="000000"/>
                          </a:solidFill>
                          <a:latin typeface="Georgia"/>
                          <a:ea typeface="Georgia"/>
                          <a:cs typeface="Georgia"/>
                          <a:sym typeface="Georgia"/>
                        </a:rPr>
                        <a:t>Collective Action</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r h="388300">
                <a:tc gridSpan="2">
                  <a:txBody>
                    <a:bodyPr/>
                    <a:lstStyle/>
                    <a:p>
                      <a:pPr marL="0" marR="0" lvl="0" indent="0" algn="ctr" rtl="0">
                        <a:spcBef>
                          <a:spcPts val="0"/>
                        </a:spcBef>
                        <a:spcAft>
                          <a:spcPts val="0"/>
                        </a:spcAft>
                        <a:buNone/>
                      </a:pPr>
                      <a:r>
                        <a:rPr lang="en-GB" sz="1300" b="1" i="0" u="none" strike="noStrike">
                          <a:solidFill>
                            <a:srgbClr val="000000"/>
                          </a:solidFill>
                          <a:latin typeface="Georgia"/>
                          <a:ea typeface="Georgia"/>
                          <a:cs typeface="Georgia"/>
                          <a:sym typeface="Georgia"/>
                        </a:rPr>
                        <a:t>Safety &amp; Compliance Initiatives</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None/>
                      </a:pPr>
                      <a:r>
                        <a:rPr lang="en-GB" sz="1300" b="1" i="0" u="none" strike="noStrike">
                          <a:solidFill>
                            <a:srgbClr val="000000"/>
                          </a:solidFill>
                          <a:latin typeface="Georgia"/>
                          <a:ea typeface="Georgia"/>
                          <a:cs typeface="Georgia"/>
                          <a:sym typeface="Georgia"/>
                        </a:rPr>
                        <a:t>Independent Audits</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None/>
                      </a:pPr>
                      <a:r>
                        <a:rPr lang="en-GB" sz="1300" b="1">
                          <a:latin typeface="Georgia"/>
                          <a:ea typeface="Georgia"/>
                          <a:cs typeface="Georgia"/>
                          <a:sym typeface="Georgia"/>
                        </a:rPr>
                        <a:t>T</a:t>
                      </a:r>
                      <a:r>
                        <a:rPr lang="en-GB" sz="1300" b="1" i="0" u="none" strike="noStrike">
                          <a:solidFill>
                            <a:srgbClr val="000000"/>
                          </a:solidFill>
                          <a:latin typeface="Georgia"/>
                          <a:ea typeface="Georgia"/>
                          <a:cs typeface="Georgia"/>
                          <a:sym typeface="Georgia"/>
                        </a:rPr>
                        <a:t>raining &amp; Recruitment</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None/>
                      </a:pPr>
                      <a:r>
                        <a:rPr lang="en-GB" sz="1300" b="1" i="0" u="none" strike="noStrike">
                          <a:solidFill>
                            <a:srgbClr val="000000"/>
                          </a:solidFill>
                          <a:latin typeface="Georgia"/>
                          <a:ea typeface="Georgia"/>
                          <a:cs typeface="Georgia"/>
                          <a:sym typeface="Georgia"/>
                        </a:rPr>
                        <a:t>Repairing Damages</a:t>
                      </a:r>
                      <a:endParaRPr sz="1300">
                        <a:latin typeface="Georgia"/>
                        <a:ea typeface="Georgia"/>
                        <a:cs typeface="Georgia"/>
                        <a:sym typeface="Georgia"/>
                      </a:endParaRPr>
                    </a:p>
                  </a:txBody>
                  <a:tcPr marL="15125" marR="15125" marT="50425" marB="50425">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Conclusion</a:t>
            </a:r>
            <a:endParaRPr/>
          </a:p>
        </p:txBody>
      </p:sp>
      <p:pic>
        <p:nvPicPr>
          <p:cNvPr id="243" name="Google Shape;243;p33"/>
          <p:cNvPicPr preferRelativeResize="0"/>
          <p:nvPr/>
        </p:nvPicPr>
        <p:blipFill rotWithShape="1">
          <a:blip r:embed="rId3">
            <a:alphaModFix/>
          </a:blip>
          <a:srcRect/>
          <a:stretch/>
        </p:blipFill>
        <p:spPr>
          <a:xfrm>
            <a:off x="5076265" y="1411941"/>
            <a:ext cx="3679478" cy="2707273"/>
          </a:xfrm>
          <a:prstGeom prst="rect">
            <a:avLst/>
          </a:prstGeom>
          <a:noFill/>
          <a:ln>
            <a:noFill/>
          </a:ln>
        </p:spPr>
      </p:pic>
      <p:sp>
        <p:nvSpPr>
          <p:cNvPr id="244" name="Google Shape;244;p33"/>
          <p:cNvSpPr/>
          <p:nvPr/>
        </p:nvSpPr>
        <p:spPr>
          <a:xfrm>
            <a:off x="588309" y="1210235"/>
            <a:ext cx="3983700" cy="2036700"/>
          </a:xfrm>
          <a:prstGeom prst="rect">
            <a:avLst/>
          </a:prstGeom>
          <a:noFill/>
          <a:ln>
            <a:noFill/>
          </a:ln>
        </p:spPr>
        <p:txBody>
          <a:bodyPr spcFirstLastPara="1" wrap="square" lIns="60500" tIns="30250" rIns="60500" bIns="30250" anchor="t" anchorCtr="0">
            <a:noAutofit/>
          </a:bodyPr>
          <a:lstStyle/>
          <a:p>
            <a:pPr marL="228600" marR="0" lvl="0" indent="-228600" algn="l" rtl="0">
              <a:spcBef>
                <a:spcPts val="0"/>
              </a:spcBef>
              <a:spcAft>
                <a:spcPts val="0"/>
              </a:spcAft>
              <a:buClr>
                <a:srgbClr val="000000"/>
              </a:buClr>
              <a:buSzPts val="1600"/>
              <a:buFont typeface="Noto Sans Symbols"/>
              <a:buChar char="❑"/>
            </a:pPr>
            <a:r>
              <a:rPr lang="en-GB" sz="1600">
                <a:solidFill>
                  <a:srgbClr val="000000"/>
                </a:solidFill>
                <a:latin typeface="Georgia"/>
                <a:ea typeface="Georgia"/>
                <a:cs typeface="Georgia"/>
                <a:sym typeface="Georgia"/>
              </a:rPr>
              <a:t>Case Examination</a:t>
            </a:r>
            <a:endParaRPr sz="900"/>
          </a:p>
          <a:p>
            <a:pPr marL="228600" marR="0" lvl="0" indent="-228600" algn="l" rtl="0">
              <a:spcBef>
                <a:spcPts val="800"/>
              </a:spcBef>
              <a:spcAft>
                <a:spcPts val="0"/>
              </a:spcAft>
              <a:buClr>
                <a:srgbClr val="000000"/>
              </a:buClr>
              <a:buSzPts val="1600"/>
              <a:buFont typeface="Noto Sans Symbols"/>
              <a:buChar char="❑"/>
            </a:pPr>
            <a:r>
              <a:rPr lang="en-GB" sz="1600">
                <a:solidFill>
                  <a:srgbClr val="000000"/>
                </a:solidFill>
                <a:latin typeface="Georgia"/>
                <a:ea typeface="Georgia"/>
                <a:cs typeface="Georgia"/>
                <a:sym typeface="Georgia"/>
              </a:rPr>
              <a:t>Ethical Implications</a:t>
            </a:r>
            <a:endParaRPr sz="900"/>
          </a:p>
          <a:p>
            <a:pPr marL="228600" marR="0" lvl="0" indent="-228600" algn="l" rtl="0">
              <a:spcBef>
                <a:spcPts val="800"/>
              </a:spcBef>
              <a:spcAft>
                <a:spcPts val="0"/>
              </a:spcAft>
              <a:buClr>
                <a:srgbClr val="000000"/>
              </a:buClr>
              <a:buSzPts val="1600"/>
              <a:buFont typeface="Noto Sans Symbols"/>
              <a:buChar char="❑"/>
            </a:pPr>
            <a:r>
              <a:rPr lang="en-GB" sz="1600">
                <a:solidFill>
                  <a:srgbClr val="000000"/>
                </a:solidFill>
                <a:latin typeface="Georgia"/>
                <a:ea typeface="Georgia"/>
                <a:cs typeface="Georgia"/>
                <a:sym typeface="Georgia"/>
              </a:rPr>
              <a:t>Pertinent  &amp; Viable Options</a:t>
            </a:r>
            <a:endParaRPr sz="900"/>
          </a:p>
          <a:p>
            <a:pPr marL="228600" marR="0" lvl="0" indent="-228600" algn="l" rtl="0">
              <a:spcBef>
                <a:spcPts val="800"/>
              </a:spcBef>
              <a:spcAft>
                <a:spcPts val="0"/>
              </a:spcAft>
              <a:buClr>
                <a:srgbClr val="000000"/>
              </a:buClr>
              <a:buSzPts val="1600"/>
              <a:buFont typeface="Noto Sans Symbols"/>
              <a:buChar char="❑"/>
            </a:pPr>
            <a:r>
              <a:rPr lang="en-GB" sz="1600">
                <a:solidFill>
                  <a:srgbClr val="000000"/>
                </a:solidFill>
                <a:latin typeface="Georgia"/>
                <a:ea typeface="Georgia"/>
                <a:cs typeface="Georgia"/>
                <a:sym typeface="Georgia"/>
              </a:rPr>
              <a:t>Ethical Leaders</a:t>
            </a:r>
            <a:endParaRPr sz="900"/>
          </a:p>
          <a:p>
            <a:pPr marL="228600" marR="0" lvl="0" indent="-228600" algn="l" rtl="0">
              <a:spcBef>
                <a:spcPts val="800"/>
              </a:spcBef>
              <a:spcAft>
                <a:spcPts val="0"/>
              </a:spcAft>
              <a:buClr>
                <a:srgbClr val="000000"/>
              </a:buClr>
              <a:buSzPts val="1600"/>
              <a:buFont typeface="Noto Sans Symbols"/>
              <a:buChar char="❑"/>
            </a:pPr>
            <a:r>
              <a:rPr lang="en-GB" sz="1600">
                <a:solidFill>
                  <a:srgbClr val="000000"/>
                </a:solidFill>
                <a:latin typeface="Georgia"/>
                <a:ea typeface="Georgia"/>
                <a:cs typeface="Georgia"/>
                <a:sym typeface="Georgia"/>
              </a:rPr>
              <a:t>Personnel</a:t>
            </a:r>
            <a:endParaRPr sz="900"/>
          </a:p>
          <a:p>
            <a:pPr marL="228600" marR="0" lvl="0" indent="-228600" algn="l" rtl="0">
              <a:spcBef>
                <a:spcPts val="800"/>
              </a:spcBef>
              <a:spcAft>
                <a:spcPts val="0"/>
              </a:spcAft>
              <a:buClr>
                <a:srgbClr val="000000"/>
              </a:buClr>
              <a:buSzPts val="1600"/>
              <a:buFont typeface="Noto Sans Symbols"/>
              <a:buChar char="❑"/>
            </a:pPr>
            <a:r>
              <a:rPr lang="en-GB" sz="1600">
                <a:solidFill>
                  <a:srgbClr val="000000"/>
                </a:solidFill>
                <a:latin typeface="Georgia"/>
                <a:ea typeface="Georgia"/>
                <a:cs typeface="Georgia"/>
                <a:sym typeface="Georgia"/>
              </a:rPr>
              <a:t>Best Wishes</a:t>
            </a:r>
            <a:endParaRPr sz="1600">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4"/>
          <p:cNvPicPr preferRelativeResize="0"/>
          <p:nvPr/>
        </p:nvPicPr>
        <p:blipFill rotWithShape="1">
          <a:blip r:embed="rId3">
            <a:alphaModFix/>
          </a:blip>
          <a:srcRect/>
          <a:stretch/>
        </p:blipFill>
        <p:spPr>
          <a:xfrm>
            <a:off x="2807074" y="915574"/>
            <a:ext cx="6338793" cy="4227925"/>
          </a:xfrm>
          <a:prstGeom prst="rect">
            <a:avLst/>
          </a:prstGeom>
          <a:noFill/>
          <a:ln>
            <a:noFill/>
          </a:ln>
        </p:spPr>
      </p:pic>
      <p:sp>
        <p:nvSpPr>
          <p:cNvPr id="250" name="Google Shape;250;p34"/>
          <p:cNvSpPr txBox="1">
            <a:spLocks noGrp="1"/>
          </p:cNvSpPr>
          <p:nvPr>
            <p:ph type="title"/>
          </p:nvPr>
        </p:nvSpPr>
        <p:spPr>
          <a:xfrm>
            <a:off x="482139" y="707988"/>
            <a:ext cx="8179800" cy="556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2"/>
              </a:buClr>
              <a:buSzPts val="2600"/>
              <a:buFont typeface="Georgia"/>
              <a:buNone/>
            </a:pPr>
            <a:r>
              <a:rPr lang="en-GB" sz="2600"/>
              <a:t>Thank You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body" idx="1"/>
          </p:nvPr>
        </p:nvSpPr>
        <p:spPr>
          <a:xfrm>
            <a:off x="482139" y="1074896"/>
            <a:ext cx="8179800" cy="3642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300"/>
              <a:buNone/>
            </a:pPr>
            <a:r>
              <a:rPr lang="en-GB" sz="1300" u="sng">
                <a:solidFill>
                  <a:schemeClr val="hlink"/>
                </a:solidFill>
                <a:hlinkClick r:id="rId3"/>
              </a:rPr>
              <a:t>https://www.ksby.com/news/local-news/2019/06/28/state-leaders-diablo-canyon-workers-speak-out-on-power-plant-closure-impact-report</a:t>
            </a:r>
            <a:endParaRPr sz="1300"/>
          </a:p>
          <a:p>
            <a:pPr marL="0" lvl="0" indent="0" algn="l" rtl="0">
              <a:lnSpc>
                <a:spcPct val="100000"/>
              </a:lnSpc>
              <a:spcBef>
                <a:spcPts val="400"/>
              </a:spcBef>
              <a:spcAft>
                <a:spcPts val="0"/>
              </a:spcAft>
              <a:buSzPts val="1300"/>
              <a:buNone/>
            </a:pPr>
            <a:br>
              <a:rPr lang="en-GB" sz="1300"/>
            </a:br>
            <a:r>
              <a:rPr lang="en-GB" sz="1300" u="sng">
                <a:solidFill>
                  <a:schemeClr val="hlink"/>
                </a:solidFill>
                <a:hlinkClick r:id="rId4"/>
              </a:rPr>
              <a:t>https://www.forbes.com/sites/michaelshellenberger/2019/09/03/why-california-may-go-nuclear/#249dac3aae02</a:t>
            </a:r>
            <a:endParaRPr sz="1300"/>
          </a:p>
          <a:p>
            <a:pPr marL="0" lvl="0" indent="0" algn="l" rtl="0">
              <a:lnSpc>
                <a:spcPct val="100000"/>
              </a:lnSpc>
              <a:spcBef>
                <a:spcPts val="400"/>
              </a:spcBef>
              <a:spcAft>
                <a:spcPts val="0"/>
              </a:spcAft>
              <a:buSzPts val="1300"/>
              <a:buNone/>
            </a:pPr>
            <a:br>
              <a:rPr lang="en-GB" sz="1300"/>
            </a:br>
            <a:r>
              <a:rPr lang="en-GB" sz="1300" u="sng">
                <a:solidFill>
                  <a:schemeClr val="hlink"/>
                </a:solidFill>
                <a:hlinkClick r:id="rId5"/>
              </a:rPr>
              <a:t>https://www.shrm.org/hr-today/news/hr-magazine/pages/0414-ethical-workplace-culture.aspx</a:t>
            </a:r>
            <a:endParaRPr sz="1300"/>
          </a:p>
          <a:p>
            <a:pPr marL="0" lvl="0" indent="0" algn="l" rtl="0">
              <a:lnSpc>
                <a:spcPct val="100000"/>
              </a:lnSpc>
              <a:spcBef>
                <a:spcPts val="400"/>
              </a:spcBef>
              <a:spcAft>
                <a:spcPts val="0"/>
              </a:spcAft>
              <a:buSzPts val="1300"/>
              <a:buNone/>
            </a:pPr>
            <a:br>
              <a:rPr lang="en-GB" sz="1300"/>
            </a:br>
            <a:r>
              <a:rPr lang="en-GB" sz="1300" u="sng">
                <a:solidFill>
                  <a:schemeClr val="hlink"/>
                </a:solidFill>
                <a:hlinkClick r:id="rId6"/>
              </a:rPr>
              <a:t>https://mariewiere.com/2012/05/31/the-pros-and-cons-of-a-hierarchy-free-lattice-organization-structure/</a:t>
            </a:r>
            <a:endParaRPr sz="1300"/>
          </a:p>
          <a:p>
            <a:pPr marL="0" lvl="0" indent="0" algn="l" rtl="0">
              <a:lnSpc>
                <a:spcPct val="100000"/>
              </a:lnSpc>
              <a:spcBef>
                <a:spcPts val="400"/>
              </a:spcBef>
              <a:spcAft>
                <a:spcPts val="0"/>
              </a:spcAft>
              <a:buSzPts val="1300"/>
              <a:buNone/>
            </a:pPr>
            <a:br>
              <a:rPr lang="en-GB" sz="1300"/>
            </a:br>
            <a:r>
              <a:rPr lang="en-GB" sz="1300" u="sng">
                <a:solidFill>
                  <a:schemeClr val="hlink"/>
                </a:solidFill>
                <a:hlinkClick r:id="rId7"/>
              </a:rPr>
              <a:t>https://www.usna.edu/Ethics/_files/documents/Corpsman.pdf</a:t>
            </a:r>
            <a:endParaRPr sz="1300"/>
          </a:p>
          <a:p>
            <a:pPr marL="0" lvl="0" indent="0" algn="l" rtl="0">
              <a:lnSpc>
                <a:spcPct val="100000"/>
              </a:lnSpc>
              <a:spcBef>
                <a:spcPts val="400"/>
              </a:spcBef>
              <a:spcAft>
                <a:spcPts val="0"/>
              </a:spcAft>
              <a:buSzPts val="1300"/>
              <a:buNone/>
            </a:pPr>
            <a:br>
              <a:rPr lang="en-GB" sz="1300"/>
            </a:br>
            <a:r>
              <a:rPr lang="en-GB" sz="1300" u="sng">
                <a:solidFill>
                  <a:schemeClr val="hlink"/>
                </a:solidFill>
                <a:hlinkClick r:id="rId8"/>
              </a:rPr>
              <a:t>https://www.researchgate.net/publication/320834747_Ethical_Awareness_Ethical_Judgment_and_Whistleblowing_A_Moderated_Mediation_Analysis</a:t>
            </a:r>
            <a:endParaRPr sz="1300"/>
          </a:p>
          <a:p>
            <a:pPr marL="0" lvl="0" indent="0" algn="l" rtl="0">
              <a:lnSpc>
                <a:spcPct val="100000"/>
              </a:lnSpc>
              <a:spcBef>
                <a:spcPts val="400"/>
              </a:spcBef>
              <a:spcAft>
                <a:spcPts val="0"/>
              </a:spcAft>
              <a:buSzPts val="1300"/>
              <a:buNone/>
            </a:pPr>
            <a:br>
              <a:rPr lang="en-GB" sz="1300"/>
            </a:br>
            <a:r>
              <a:rPr lang="en-GB" sz="1300" u="sng">
                <a:solidFill>
                  <a:schemeClr val="hlink"/>
                </a:solidFill>
                <a:hlinkClick r:id="rId9"/>
              </a:rPr>
              <a:t>https://www.nestle.com/csv/what-is-csv/partnerships-alliances</a:t>
            </a:r>
            <a:endParaRPr sz="1300"/>
          </a:p>
          <a:p>
            <a:pPr marL="0" lvl="0" indent="0" algn="l" rtl="0">
              <a:lnSpc>
                <a:spcPct val="100000"/>
              </a:lnSpc>
              <a:spcBef>
                <a:spcPts val="400"/>
              </a:spcBef>
              <a:spcAft>
                <a:spcPts val="0"/>
              </a:spcAft>
              <a:buSzPts val="1300"/>
              <a:buNone/>
            </a:pPr>
            <a:r>
              <a:rPr lang="en-GB" sz="1300" u="sng">
                <a:solidFill>
                  <a:schemeClr val="hlink"/>
                </a:solidFill>
                <a:hlinkClick r:id="rId10"/>
              </a:rPr>
              <a:t>https://www.unglobalcompact.org/sdgs/about</a:t>
            </a:r>
            <a:endParaRPr sz="1300"/>
          </a:p>
        </p:txBody>
      </p:sp>
      <p:sp>
        <p:nvSpPr>
          <p:cNvPr id="256" name="Google Shape;256;p35"/>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Citations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84909" y="756397"/>
            <a:ext cx="8174100" cy="605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2600"/>
              <a:buFont typeface="Georgia"/>
              <a:buNone/>
            </a:pPr>
            <a:r>
              <a:rPr lang="en-GB" sz="2600"/>
              <a:t>Contents</a:t>
            </a:r>
            <a:endParaRPr sz="2600" b="0" i="0"/>
          </a:p>
        </p:txBody>
      </p:sp>
      <p:sp>
        <p:nvSpPr>
          <p:cNvPr id="119" name="Google Shape;119;p21"/>
          <p:cNvSpPr txBox="1">
            <a:spLocks noGrp="1"/>
          </p:cNvSpPr>
          <p:nvPr>
            <p:ph type="sldNum" idx="4294967295"/>
          </p:nvPr>
        </p:nvSpPr>
        <p:spPr>
          <a:xfrm>
            <a:off x="7135091" y="4790515"/>
            <a:ext cx="1524000" cy="100800"/>
          </a:xfrm>
          <a:prstGeom prst="rect">
            <a:avLst/>
          </a:prstGeom>
          <a:noFill/>
          <a:ln>
            <a:noFill/>
          </a:ln>
        </p:spPr>
        <p:txBody>
          <a:bodyPr spcFirstLastPara="1" wrap="square" lIns="67425" tIns="33700" rIns="67425" bIns="33700" anchor="ctr" anchorCtr="0">
            <a:noAutofit/>
          </a:bodyPr>
          <a:lstStyle/>
          <a:p>
            <a:pPr marL="0" lvl="0" indent="0" algn="r" rtl="0">
              <a:spcBef>
                <a:spcPts val="0"/>
              </a:spcBef>
              <a:spcAft>
                <a:spcPts val="0"/>
              </a:spcAft>
              <a:buNone/>
            </a:pPr>
            <a:fld id="{00000000-1234-1234-1234-123412341234}" type="slidenum">
              <a:rPr lang="en-GB"/>
              <a:t>2</a:t>
            </a:fld>
            <a:endParaRPr/>
          </a:p>
        </p:txBody>
      </p:sp>
      <p:graphicFrame>
        <p:nvGraphicFramePr>
          <p:cNvPr id="120" name="Google Shape;120;p21"/>
          <p:cNvGraphicFramePr/>
          <p:nvPr/>
        </p:nvGraphicFramePr>
        <p:xfrm>
          <a:off x="840441" y="1462367"/>
          <a:ext cx="7009275" cy="3123840"/>
        </p:xfrm>
        <a:graphic>
          <a:graphicData uri="http://schemas.openxmlformats.org/drawingml/2006/table">
            <a:tbl>
              <a:tblPr bandRow="1">
                <a:noFill/>
                <a:tableStyleId>{84766431-9B43-4E10-B960-C181889447AF}</a:tableStyleId>
              </a:tblPr>
              <a:tblGrid>
                <a:gridCol w="5433475">
                  <a:extLst>
                    <a:ext uri="{9D8B030D-6E8A-4147-A177-3AD203B41FA5}">
                      <a16:colId xmlns:a16="http://schemas.microsoft.com/office/drawing/2014/main" val="20000"/>
                    </a:ext>
                  </a:extLst>
                </a:gridCol>
                <a:gridCol w="1575800">
                  <a:extLst>
                    <a:ext uri="{9D8B030D-6E8A-4147-A177-3AD203B41FA5}">
                      <a16:colId xmlns:a16="http://schemas.microsoft.com/office/drawing/2014/main" val="20001"/>
                    </a:ext>
                  </a:extLst>
                </a:gridCol>
              </a:tblGrid>
              <a:tr h="207475">
                <a:tc>
                  <a:txBody>
                    <a:bodyPr/>
                    <a:lstStyle/>
                    <a:p>
                      <a:pPr marL="0" marR="0" lvl="0" indent="0" algn="l" rtl="0">
                        <a:spcBef>
                          <a:spcPts val="0"/>
                        </a:spcBef>
                        <a:spcAft>
                          <a:spcPts val="0"/>
                        </a:spcAft>
                        <a:buNone/>
                      </a:pPr>
                      <a:endParaRPr sz="1300" b="0" i="1">
                        <a:solidFill>
                          <a:schemeClr val="dk2"/>
                        </a:solidFill>
                      </a:endParaRPr>
                    </a:p>
                  </a:txBody>
                  <a:tcPr marL="62200" marR="62200" marT="31100" marB="31100">
                    <a:lnT w="9525" cap="flat" cmpd="sng">
                      <a:solidFill>
                        <a:srgbClr val="000000">
                          <a:alpha val="0"/>
                        </a:srgbClr>
                      </a:solidFill>
                      <a:prstDash val="solid"/>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i="1">
                          <a:solidFill>
                            <a:srgbClr val="002060"/>
                          </a:solidFill>
                        </a:rPr>
                        <a:t>Slide</a:t>
                      </a:r>
                      <a:endParaRPr sz="900"/>
                    </a:p>
                  </a:txBody>
                  <a:tcPr marL="62200" marR="62200" marT="31100" marB="31100">
                    <a:lnT w="9525" cap="flat" cmpd="sng">
                      <a:solidFill>
                        <a:srgbClr val="000000">
                          <a:alpha val="0"/>
                        </a:srgbClr>
                      </a:solidFill>
                      <a:prstDash val="solid"/>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00"/>
                  </a:ext>
                </a:extLst>
              </a:tr>
              <a:tr h="207475">
                <a:tc>
                  <a:txBody>
                    <a:bodyPr/>
                    <a:lstStyle/>
                    <a:p>
                      <a:pPr marL="0" marR="0" lvl="0" indent="0" algn="l" rtl="0">
                        <a:lnSpc>
                          <a:spcPct val="100000"/>
                        </a:lnSpc>
                        <a:spcBef>
                          <a:spcPts val="0"/>
                        </a:spcBef>
                        <a:spcAft>
                          <a:spcPts val="0"/>
                        </a:spcAft>
                        <a:buClr>
                          <a:srgbClr val="000000"/>
                        </a:buClr>
                        <a:buSzPts val="1300"/>
                        <a:buFont typeface="Georgia"/>
                        <a:buNone/>
                      </a:pPr>
                      <a:r>
                        <a:rPr lang="en-GB" sz="1300" b="0" i="1" u="none" strike="noStrike">
                          <a:solidFill>
                            <a:srgbClr val="000000"/>
                          </a:solidFill>
                          <a:latin typeface="Georgia"/>
                          <a:ea typeface="Georgia"/>
                          <a:cs typeface="Georgia"/>
                          <a:sym typeface="Georgia"/>
                        </a:rPr>
                        <a:t>Contents</a:t>
                      </a:r>
                      <a:endParaRPr sz="130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1</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01"/>
                  </a:ext>
                </a:extLst>
              </a:tr>
              <a:tr h="207475">
                <a:tc>
                  <a:txBody>
                    <a:bodyPr/>
                    <a:lstStyle/>
                    <a:p>
                      <a:pPr marL="0" marR="0" lvl="0" indent="0" algn="l" rtl="0">
                        <a:lnSpc>
                          <a:spcPct val="100000"/>
                        </a:lnSpc>
                        <a:spcBef>
                          <a:spcPts val="0"/>
                        </a:spcBef>
                        <a:spcAft>
                          <a:spcPts val="0"/>
                        </a:spcAft>
                        <a:buClr>
                          <a:srgbClr val="000000"/>
                        </a:buClr>
                        <a:buSzPts val="1300"/>
                        <a:buFont typeface="Georgia"/>
                        <a:buNone/>
                      </a:pPr>
                      <a:r>
                        <a:rPr lang="en-GB" sz="1300" b="0" i="1" u="none" strike="noStrike">
                          <a:solidFill>
                            <a:srgbClr val="000000"/>
                          </a:solidFill>
                          <a:latin typeface="Georgia"/>
                          <a:ea typeface="Georgia"/>
                          <a:cs typeface="Georgia"/>
                          <a:sym typeface="Georgia"/>
                        </a:rPr>
                        <a:t>Introduction</a:t>
                      </a:r>
                      <a:endParaRPr sz="130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2</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02"/>
                  </a:ext>
                </a:extLst>
              </a:tr>
              <a:tr h="207475">
                <a:tc>
                  <a:txBody>
                    <a:bodyPr/>
                    <a:lstStyle/>
                    <a:p>
                      <a:pPr marL="0" marR="0" lvl="0" indent="0" algn="l" rtl="0">
                        <a:spcBef>
                          <a:spcPts val="0"/>
                        </a:spcBef>
                        <a:spcAft>
                          <a:spcPts val="0"/>
                        </a:spcAft>
                        <a:buNone/>
                      </a:pPr>
                      <a:r>
                        <a:rPr lang="en-GB" sz="1300" b="0" i="1" u="none" strike="noStrike">
                          <a:solidFill>
                            <a:srgbClr val="000000"/>
                          </a:solidFill>
                          <a:latin typeface="Georgia"/>
                          <a:ea typeface="Georgia"/>
                          <a:cs typeface="Georgia"/>
                          <a:sym typeface="Georgia"/>
                        </a:rPr>
                        <a:t>Analyses</a:t>
                      </a:r>
                      <a:endParaRPr sz="130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3</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03"/>
                  </a:ext>
                </a:extLst>
              </a:tr>
              <a:tr h="2074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       PESTEL</a:t>
                      </a:r>
                      <a:endParaRPr sz="130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3</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04"/>
                  </a:ext>
                </a:extLst>
              </a:tr>
              <a:tr h="207475">
                <a:tc>
                  <a:txBody>
                    <a:bodyPr/>
                    <a:lstStyle/>
                    <a:p>
                      <a:pPr marL="0" marR="0" lvl="0" indent="0" algn="l" rtl="0">
                        <a:spcBef>
                          <a:spcPts val="0"/>
                        </a:spcBef>
                        <a:spcAft>
                          <a:spcPts val="0"/>
                        </a:spcAft>
                        <a:buNone/>
                      </a:pPr>
                      <a:r>
                        <a:rPr lang="en-GB" sz="1300" b="0" i="1" u="none" strike="noStrike">
                          <a:solidFill>
                            <a:srgbClr val="000000"/>
                          </a:solidFill>
                          <a:latin typeface="Georgia"/>
                          <a:ea typeface="Georgia"/>
                          <a:cs typeface="Georgia"/>
                          <a:sym typeface="Georgia"/>
                        </a:rPr>
                        <a:t>       Stakeholders</a:t>
                      </a:r>
                      <a:endParaRPr sz="130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4</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05"/>
                  </a:ext>
                </a:extLst>
              </a:tr>
              <a:tr h="207475">
                <a:tc>
                  <a:txBody>
                    <a:bodyPr/>
                    <a:lstStyle/>
                    <a:p>
                      <a:pPr marL="0" marR="0" lvl="0" indent="0" algn="l" rtl="0">
                        <a:spcBef>
                          <a:spcPts val="0"/>
                        </a:spcBef>
                        <a:spcAft>
                          <a:spcPts val="0"/>
                        </a:spcAft>
                        <a:buNone/>
                      </a:pPr>
                      <a:r>
                        <a:rPr lang="en-GB" sz="1300" b="0" i="1" u="none" strike="noStrike">
                          <a:solidFill>
                            <a:srgbClr val="000000"/>
                          </a:solidFill>
                          <a:latin typeface="Georgia"/>
                          <a:ea typeface="Georgia"/>
                          <a:cs typeface="Georgia"/>
                          <a:sym typeface="Georgia"/>
                        </a:rPr>
                        <a:t>Causes of Ethical Blunders</a:t>
                      </a:r>
                      <a:endParaRPr sz="130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6</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06"/>
                  </a:ext>
                </a:extLst>
              </a:tr>
              <a:tr h="207475">
                <a:tc>
                  <a:txBody>
                    <a:bodyPr/>
                    <a:lstStyle/>
                    <a:p>
                      <a:pPr marL="0" marR="0" lvl="0" indent="0" algn="l" rtl="0">
                        <a:spcBef>
                          <a:spcPts val="0"/>
                        </a:spcBef>
                        <a:spcAft>
                          <a:spcPts val="0"/>
                        </a:spcAft>
                        <a:buNone/>
                      </a:pPr>
                      <a:r>
                        <a:rPr lang="en-GB" sz="1300"/>
                        <a:t>Ethical Culture &amp; Management</a:t>
                      </a:r>
                      <a:endParaRPr sz="90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7</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07"/>
                  </a:ext>
                </a:extLst>
              </a:tr>
              <a:tr h="2074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Recommendations</a:t>
                      </a:r>
                      <a:endParaRPr sz="130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8</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08"/>
                  </a:ext>
                </a:extLst>
              </a:tr>
              <a:tr h="2074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Ethical Implication Analysis</a:t>
                      </a:r>
                      <a:endParaRPr sz="1300" i="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12</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09"/>
                  </a:ext>
                </a:extLst>
              </a:tr>
              <a:tr h="207475">
                <a:tc>
                  <a:txBody>
                    <a:bodyPr/>
                    <a:lstStyle/>
                    <a:p>
                      <a:pPr marL="0" marR="0" lvl="0" indent="0" algn="l" rtl="0">
                        <a:spcBef>
                          <a:spcPts val="0"/>
                        </a:spcBef>
                        <a:spcAft>
                          <a:spcPts val="0"/>
                        </a:spcAft>
                        <a:buNone/>
                      </a:pPr>
                      <a:r>
                        <a:rPr lang="en-GB" sz="1300"/>
                        <a:t>Implementation Timeline</a:t>
                      </a:r>
                      <a:endParaRPr sz="90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13</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10"/>
                  </a:ext>
                </a:extLst>
              </a:tr>
              <a:tr h="207475">
                <a:tc>
                  <a:txBody>
                    <a:bodyPr/>
                    <a:lstStyle/>
                    <a:p>
                      <a:pPr marL="0" marR="0" lvl="0" indent="0" algn="l" rtl="0">
                        <a:spcBef>
                          <a:spcPts val="0"/>
                        </a:spcBef>
                        <a:spcAft>
                          <a:spcPts val="0"/>
                        </a:spcAft>
                        <a:buNone/>
                      </a:pPr>
                      <a:r>
                        <a:rPr lang="en-GB" sz="1300" b="0" i="0" u="none" strike="noStrike">
                          <a:solidFill>
                            <a:srgbClr val="000000"/>
                          </a:solidFill>
                          <a:latin typeface="Georgia"/>
                          <a:ea typeface="Georgia"/>
                          <a:cs typeface="Georgia"/>
                          <a:sym typeface="Georgia"/>
                        </a:rPr>
                        <a:t>Conclusion</a:t>
                      </a:r>
                      <a:endParaRPr sz="1300"/>
                    </a:p>
                  </a:txBody>
                  <a:tcPr marL="35300" marR="35300" marT="15125" marB="15125">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tc>
                  <a:txBody>
                    <a:bodyPr/>
                    <a:lstStyle/>
                    <a:p>
                      <a:pPr marL="0" marR="0" lvl="0" indent="0" algn="r" rtl="0">
                        <a:spcBef>
                          <a:spcPts val="0"/>
                        </a:spcBef>
                        <a:spcAft>
                          <a:spcPts val="0"/>
                        </a:spcAft>
                        <a:buNone/>
                      </a:pPr>
                      <a:r>
                        <a:rPr lang="en-GB" sz="1300" b="0"/>
                        <a:t>14</a:t>
                      </a:r>
                      <a:endParaRPr sz="900"/>
                    </a:p>
                  </a:txBody>
                  <a:tcPr marL="62200" marR="62200" marT="31100" marB="31100">
                    <a:lnT w="12700" cap="flat" cmpd="sng">
                      <a:solidFill>
                        <a:schemeClr val="dk2"/>
                      </a:solidFill>
                      <a:prstDash val="dot"/>
                      <a:round/>
                      <a:headEnd type="none" w="sm" len="sm"/>
                      <a:tailEnd type="none" w="sm" len="sm"/>
                    </a:lnT>
                    <a:lnB w="12700" cap="flat" cmpd="sng">
                      <a:solidFill>
                        <a:schemeClr val="dk2"/>
                      </a:solidFill>
                      <a:prstDash val="dot"/>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Henry Ward Beecher</a:t>
            </a:r>
            <a:endParaRPr/>
          </a:p>
        </p:txBody>
      </p:sp>
      <p:sp>
        <p:nvSpPr>
          <p:cNvPr id="126" name="Google Shape;126;p22"/>
          <p:cNvSpPr/>
          <p:nvPr/>
        </p:nvSpPr>
        <p:spPr>
          <a:xfrm>
            <a:off x="1596838" y="1370377"/>
            <a:ext cx="5950200" cy="712800"/>
          </a:xfrm>
          <a:prstGeom prst="rect">
            <a:avLst/>
          </a:prstGeom>
          <a:noFill/>
          <a:ln>
            <a:noFill/>
          </a:ln>
        </p:spPr>
        <p:txBody>
          <a:bodyPr spcFirstLastPara="1" wrap="square" lIns="60500" tIns="30250" rIns="60500" bIns="30250" anchor="t" anchorCtr="0">
            <a:noAutofit/>
          </a:bodyPr>
          <a:lstStyle/>
          <a:p>
            <a:pPr marL="0" marR="0" lvl="0" indent="0" algn="ctr" rtl="0">
              <a:spcBef>
                <a:spcPts val="0"/>
              </a:spcBef>
              <a:spcAft>
                <a:spcPts val="0"/>
              </a:spcAft>
              <a:buNone/>
            </a:pPr>
            <a:r>
              <a:rPr lang="en-GB" sz="2100" i="1">
                <a:solidFill>
                  <a:srgbClr val="000000"/>
                </a:solidFill>
                <a:latin typeface="Georgia"/>
                <a:ea typeface="Georgia"/>
                <a:cs typeface="Georgia"/>
                <a:sym typeface="Georgia"/>
              </a:rPr>
              <a:t>“The humblest individual exerts some influence, either for good or evil, upon others.”</a:t>
            </a:r>
            <a:endParaRPr sz="2100" i="1">
              <a:solidFill>
                <a:schemeClr val="dk1"/>
              </a:solidFill>
              <a:latin typeface="Arial"/>
              <a:ea typeface="Arial"/>
              <a:cs typeface="Arial"/>
              <a:sym typeface="Arial"/>
            </a:endParaRPr>
          </a:p>
        </p:txBody>
      </p:sp>
      <p:pic>
        <p:nvPicPr>
          <p:cNvPr id="127" name="Google Shape;127;p22"/>
          <p:cNvPicPr preferRelativeResize="0"/>
          <p:nvPr/>
        </p:nvPicPr>
        <p:blipFill rotWithShape="1">
          <a:blip r:embed="rId3">
            <a:alphaModFix/>
          </a:blip>
          <a:srcRect/>
          <a:stretch/>
        </p:blipFill>
        <p:spPr>
          <a:xfrm>
            <a:off x="3795796" y="2470897"/>
            <a:ext cx="1506491" cy="19666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Analysis - PESTEL</a:t>
            </a:r>
            <a:endParaRPr/>
          </a:p>
        </p:txBody>
      </p:sp>
      <p:graphicFrame>
        <p:nvGraphicFramePr>
          <p:cNvPr id="133" name="Google Shape;133;p23"/>
          <p:cNvGraphicFramePr/>
          <p:nvPr/>
        </p:nvGraphicFramePr>
        <p:xfrm>
          <a:off x="487468" y="1263741"/>
          <a:ext cx="8174400" cy="2942220"/>
        </p:xfrm>
        <a:graphic>
          <a:graphicData uri="http://schemas.openxmlformats.org/drawingml/2006/table">
            <a:tbl>
              <a:tblPr>
                <a:noFill/>
                <a:tableStyleId>{323AF76B-5060-48C0-9AA0-76C364730306}</a:tableStyleId>
              </a:tblPr>
              <a:tblGrid>
                <a:gridCol w="1210225">
                  <a:extLst>
                    <a:ext uri="{9D8B030D-6E8A-4147-A177-3AD203B41FA5}">
                      <a16:colId xmlns:a16="http://schemas.microsoft.com/office/drawing/2014/main" val="20000"/>
                    </a:ext>
                  </a:extLst>
                </a:gridCol>
                <a:gridCol w="1260650">
                  <a:extLst>
                    <a:ext uri="{9D8B030D-6E8A-4147-A177-3AD203B41FA5}">
                      <a16:colId xmlns:a16="http://schemas.microsoft.com/office/drawing/2014/main" val="20001"/>
                    </a:ext>
                  </a:extLst>
                </a:gridCol>
                <a:gridCol w="1411950">
                  <a:extLst>
                    <a:ext uri="{9D8B030D-6E8A-4147-A177-3AD203B41FA5}">
                      <a16:colId xmlns:a16="http://schemas.microsoft.com/office/drawing/2014/main" val="20002"/>
                    </a:ext>
                  </a:extLst>
                </a:gridCol>
                <a:gridCol w="1411950">
                  <a:extLst>
                    <a:ext uri="{9D8B030D-6E8A-4147-A177-3AD203B41FA5}">
                      <a16:colId xmlns:a16="http://schemas.microsoft.com/office/drawing/2014/main" val="20003"/>
                    </a:ext>
                  </a:extLst>
                </a:gridCol>
                <a:gridCol w="1613650">
                  <a:extLst>
                    <a:ext uri="{9D8B030D-6E8A-4147-A177-3AD203B41FA5}">
                      <a16:colId xmlns:a16="http://schemas.microsoft.com/office/drawing/2014/main" val="20004"/>
                    </a:ext>
                  </a:extLst>
                </a:gridCol>
                <a:gridCol w="1265975">
                  <a:extLst>
                    <a:ext uri="{9D8B030D-6E8A-4147-A177-3AD203B41FA5}">
                      <a16:colId xmlns:a16="http://schemas.microsoft.com/office/drawing/2014/main" val="20005"/>
                    </a:ext>
                  </a:extLst>
                </a:gridCol>
              </a:tblGrid>
              <a:tr h="549700">
                <a:tc>
                  <a:txBody>
                    <a:bodyPr/>
                    <a:lstStyle/>
                    <a:p>
                      <a:pPr marL="0" marR="0" lvl="0" indent="0" algn="ctr" rtl="0">
                        <a:spcBef>
                          <a:spcPts val="0"/>
                        </a:spcBef>
                        <a:spcAft>
                          <a:spcPts val="0"/>
                        </a:spcAft>
                        <a:buNone/>
                      </a:pPr>
                      <a:r>
                        <a:rPr lang="en-GB" sz="1600" b="1" i="0" u="none" strike="noStrike">
                          <a:solidFill>
                            <a:srgbClr val="000000"/>
                          </a:solidFill>
                          <a:latin typeface="Georgia"/>
                          <a:ea typeface="Georgia"/>
                          <a:cs typeface="Georgia"/>
                          <a:sym typeface="Georgia"/>
                        </a:rPr>
                        <a:t>Political</a:t>
                      </a:r>
                      <a:endParaRPr sz="1600"/>
                    </a:p>
                  </a:txBody>
                  <a:tcPr marL="15125" marR="15125" marT="50425" marB="50425" anchor="ctr">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D9EAD3"/>
                    </a:solidFill>
                  </a:tcPr>
                </a:tc>
                <a:tc>
                  <a:txBody>
                    <a:bodyPr/>
                    <a:lstStyle/>
                    <a:p>
                      <a:pPr marL="0" marR="0" lvl="0" indent="0" algn="ctr" rtl="0">
                        <a:spcBef>
                          <a:spcPts val="0"/>
                        </a:spcBef>
                        <a:spcAft>
                          <a:spcPts val="0"/>
                        </a:spcAft>
                        <a:buNone/>
                      </a:pPr>
                      <a:r>
                        <a:rPr lang="en-GB" sz="1600" b="1" i="0" u="none" strike="noStrike">
                          <a:solidFill>
                            <a:srgbClr val="000000"/>
                          </a:solidFill>
                          <a:latin typeface="Georgia"/>
                          <a:ea typeface="Georgia"/>
                          <a:cs typeface="Georgia"/>
                          <a:sym typeface="Georgia"/>
                        </a:rPr>
                        <a:t>Economic</a:t>
                      </a:r>
                      <a:endParaRPr sz="1600"/>
                    </a:p>
                  </a:txBody>
                  <a:tcPr marL="15125" marR="15125" marT="50425" marB="50425" anchor="ctr">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D0E0E3"/>
                    </a:solidFill>
                  </a:tcPr>
                </a:tc>
                <a:tc>
                  <a:txBody>
                    <a:bodyPr/>
                    <a:lstStyle/>
                    <a:p>
                      <a:pPr marL="0" marR="0" lvl="0" indent="0" algn="ctr" rtl="0">
                        <a:spcBef>
                          <a:spcPts val="0"/>
                        </a:spcBef>
                        <a:spcAft>
                          <a:spcPts val="0"/>
                        </a:spcAft>
                        <a:buNone/>
                      </a:pPr>
                      <a:r>
                        <a:rPr lang="en-GB" sz="1600" b="1" i="0" u="none" strike="noStrike">
                          <a:solidFill>
                            <a:srgbClr val="000000"/>
                          </a:solidFill>
                          <a:latin typeface="Georgia"/>
                          <a:ea typeface="Georgia"/>
                          <a:cs typeface="Georgia"/>
                          <a:sym typeface="Georgia"/>
                        </a:rPr>
                        <a:t>Social</a:t>
                      </a:r>
                      <a:endParaRPr sz="1600"/>
                    </a:p>
                  </a:txBody>
                  <a:tcPr marL="15125" marR="15125" marT="50425" marB="50425" anchor="ctr">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CC99FF"/>
                    </a:solidFill>
                  </a:tcPr>
                </a:tc>
                <a:tc>
                  <a:txBody>
                    <a:bodyPr/>
                    <a:lstStyle/>
                    <a:p>
                      <a:pPr marL="0" marR="0" lvl="0" indent="0" algn="ctr" rtl="0">
                        <a:spcBef>
                          <a:spcPts val="0"/>
                        </a:spcBef>
                        <a:spcAft>
                          <a:spcPts val="0"/>
                        </a:spcAft>
                        <a:buNone/>
                      </a:pPr>
                      <a:r>
                        <a:rPr lang="en-GB" sz="1600" b="1" i="0" u="none" strike="noStrike">
                          <a:solidFill>
                            <a:srgbClr val="000000"/>
                          </a:solidFill>
                          <a:latin typeface="Georgia"/>
                          <a:ea typeface="Georgia"/>
                          <a:cs typeface="Georgia"/>
                          <a:sym typeface="Georgia"/>
                        </a:rPr>
                        <a:t>Technology</a:t>
                      </a:r>
                      <a:endParaRPr sz="1600"/>
                    </a:p>
                  </a:txBody>
                  <a:tcPr marL="15125" marR="15125" marT="50425" marB="50425" anchor="ctr">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FFF2CC"/>
                    </a:solidFill>
                  </a:tcPr>
                </a:tc>
                <a:tc>
                  <a:txBody>
                    <a:bodyPr/>
                    <a:lstStyle/>
                    <a:p>
                      <a:pPr marL="0" marR="0" lvl="0" indent="0" algn="ctr" rtl="0">
                        <a:spcBef>
                          <a:spcPts val="0"/>
                        </a:spcBef>
                        <a:spcAft>
                          <a:spcPts val="0"/>
                        </a:spcAft>
                        <a:buNone/>
                      </a:pPr>
                      <a:r>
                        <a:rPr lang="en-GB" sz="1600" b="1" i="0" u="none" strike="noStrike">
                          <a:solidFill>
                            <a:srgbClr val="000000"/>
                          </a:solidFill>
                          <a:latin typeface="Georgia"/>
                          <a:ea typeface="Georgia"/>
                          <a:cs typeface="Georgia"/>
                          <a:sym typeface="Georgia"/>
                        </a:rPr>
                        <a:t>Environment</a:t>
                      </a:r>
                      <a:endParaRPr sz="1600"/>
                    </a:p>
                  </a:txBody>
                  <a:tcPr marL="15125" marR="15125" marT="50425" marB="50425" anchor="ctr">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F4CCCC"/>
                    </a:solidFill>
                  </a:tcPr>
                </a:tc>
                <a:tc>
                  <a:txBody>
                    <a:bodyPr/>
                    <a:lstStyle/>
                    <a:p>
                      <a:pPr marL="0" marR="0" lvl="0" indent="0" algn="ctr" rtl="0">
                        <a:spcBef>
                          <a:spcPts val="0"/>
                        </a:spcBef>
                        <a:spcAft>
                          <a:spcPts val="0"/>
                        </a:spcAft>
                        <a:buNone/>
                      </a:pPr>
                      <a:r>
                        <a:rPr lang="en-GB" sz="1600" b="1" i="0" u="none" strike="noStrike">
                          <a:solidFill>
                            <a:srgbClr val="000000"/>
                          </a:solidFill>
                          <a:latin typeface="Georgia"/>
                          <a:ea typeface="Georgia"/>
                          <a:cs typeface="Georgia"/>
                          <a:sym typeface="Georgia"/>
                        </a:rPr>
                        <a:t>Legal</a:t>
                      </a:r>
                      <a:endParaRPr sz="1600"/>
                    </a:p>
                  </a:txBody>
                  <a:tcPr marL="15125" marR="15125" marT="50425" marB="50425" anchor="ctr">
                    <a:lnL w="152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152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763400">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Influence of parties evident</a:t>
                      </a:r>
                      <a:endParaRPr sz="1600"/>
                    </a:p>
                  </a:txBody>
                  <a:tcPr marL="15125" marR="15125" marT="50425" marB="50425" anchor="ctr">
                    <a:lnL w="152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Shareholders profits impacted</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0E0E3"/>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Safety &amp; health consciousness</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99FF"/>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Rapid Innovation</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Pollution targets</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4CCCC"/>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FERC/OSHA</a:t>
                      </a:r>
                      <a:endParaRPr sz="1600"/>
                    </a:p>
                  </a:txBody>
                  <a:tcPr marL="15125" marR="15125" marT="50425" marB="50425" anchor="ctr">
                    <a:lnL w="95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152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719450">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Lobbying practices</a:t>
                      </a:r>
                      <a:endParaRPr sz="1600"/>
                    </a:p>
                  </a:txBody>
                  <a:tcPr marL="15125" marR="15125" marT="50425" marB="50425" anchor="ctr">
                    <a:lnL w="152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Interest &amp; tax  rates </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0E0E3"/>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Ethical awareness</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99FF"/>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Conventional </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Sustainability</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4CCCC"/>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Lawsuits prove costly</a:t>
                      </a:r>
                      <a:endParaRPr sz="1600"/>
                    </a:p>
                  </a:txBody>
                  <a:tcPr marL="15125" marR="15125" marT="50425" marB="50425" anchor="ctr">
                    <a:lnL w="95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840700">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Public Entity takeover</a:t>
                      </a:r>
                      <a:endParaRPr sz="1600"/>
                    </a:p>
                  </a:txBody>
                  <a:tcPr marL="15125" marR="15125" marT="50425" marB="50425" anchor="ctr">
                    <a:lnL w="152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Billing rates</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0E0E3"/>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Lifestyle changes</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99FF"/>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Renewable</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Carbon footprints</a:t>
                      </a:r>
                      <a:endParaRPr sz="1600"/>
                    </a:p>
                  </a:txBody>
                  <a:tcPr marL="15125" marR="15125" marT="50425" marB="50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4CCCC"/>
                    </a:solidFill>
                  </a:tcPr>
                </a:tc>
                <a:tc>
                  <a:txBody>
                    <a:bodyPr/>
                    <a:lstStyle/>
                    <a:p>
                      <a:pPr marL="0" marR="0" lvl="0" indent="0" algn="l" rtl="0">
                        <a:spcBef>
                          <a:spcPts val="0"/>
                        </a:spcBef>
                        <a:spcAft>
                          <a:spcPts val="0"/>
                        </a:spcAft>
                        <a:buNone/>
                      </a:pPr>
                      <a:r>
                        <a:rPr lang="en-GB" sz="1600" b="0" i="0" u="none" strike="noStrike">
                          <a:solidFill>
                            <a:srgbClr val="000000"/>
                          </a:solidFill>
                          <a:latin typeface="Georgia"/>
                          <a:ea typeface="Georgia"/>
                          <a:cs typeface="Georgia"/>
                          <a:sym typeface="Georgia"/>
                        </a:rPr>
                        <a:t>Nuclear amendment for renewable</a:t>
                      </a:r>
                      <a:endParaRPr sz="1600"/>
                    </a:p>
                  </a:txBody>
                  <a:tcPr marL="15125" marR="15125" marT="50425" marB="50425" anchor="ctr">
                    <a:lnL w="9525" cap="flat" cmpd="sng">
                      <a:solidFill>
                        <a:srgbClr val="000000"/>
                      </a:solidFill>
                      <a:prstDash val="solid"/>
                      <a:round/>
                      <a:headEnd type="none" w="sm" len="sm"/>
                      <a:tailEnd type="none" w="sm" len="sm"/>
                    </a:lnL>
                    <a:lnR w="152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Stakeholders’ Analysis</a:t>
            </a:r>
            <a:endParaRPr/>
          </a:p>
        </p:txBody>
      </p:sp>
      <p:graphicFrame>
        <p:nvGraphicFramePr>
          <p:cNvPr id="139" name="Google Shape;139;p24"/>
          <p:cNvGraphicFramePr/>
          <p:nvPr/>
        </p:nvGraphicFramePr>
        <p:xfrm>
          <a:off x="482139" y="1109382"/>
          <a:ext cx="8224825" cy="3156030"/>
        </p:xfrm>
        <a:graphic>
          <a:graphicData uri="http://schemas.openxmlformats.org/drawingml/2006/table">
            <a:tbl>
              <a:tblPr firstRow="1" firstCol="1" lastRow="1" lastCol="1" bandRow="1" bandCol="1">
                <a:solidFill>
                  <a:srgbClr val="0070C0"/>
                </a:solidFill>
                <a:tableStyleId>{487922E7-14C4-470B-8480-2F1F8E478483}</a:tableStyleId>
              </a:tblPr>
              <a:tblGrid>
                <a:gridCol w="1813625">
                  <a:extLst>
                    <a:ext uri="{9D8B030D-6E8A-4147-A177-3AD203B41FA5}">
                      <a16:colId xmlns:a16="http://schemas.microsoft.com/office/drawing/2014/main" val="20000"/>
                    </a:ext>
                  </a:extLst>
                </a:gridCol>
                <a:gridCol w="1197000">
                  <a:extLst>
                    <a:ext uri="{9D8B030D-6E8A-4147-A177-3AD203B41FA5}">
                      <a16:colId xmlns:a16="http://schemas.microsoft.com/office/drawing/2014/main" val="20001"/>
                    </a:ext>
                  </a:extLst>
                </a:gridCol>
                <a:gridCol w="1296750">
                  <a:extLst>
                    <a:ext uri="{9D8B030D-6E8A-4147-A177-3AD203B41FA5}">
                      <a16:colId xmlns:a16="http://schemas.microsoft.com/office/drawing/2014/main" val="20002"/>
                    </a:ext>
                  </a:extLst>
                </a:gridCol>
                <a:gridCol w="3917450">
                  <a:extLst>
                    <a:ext uri="{9D8B030D-6E8A-4147-A177-3AD203B41FA5}">
                      <a16:colId xmlns:a16="http://schemas.microsoft.com/office/drawing/2014/main" val="20003"/>
                    </a:ext>
                  </a:extLst>
                </a:gridCol>
              </a:tblGrid>
              <a:tr h="579050">
                <a:tc>
                  <a:txBody>
                    <a:bodyPr/>
                    <a:lstStyle/>
                    <a:p>
                      <a:pPr marL="0" marR="0" lvl="0" indent="0" algn="ctr" rtl="0">
                        <a:spcBef>
                          <a:spcPts val="0"/>
                        </a:spcBef>
                        <a:spcAft>
                          <a:spcPts val="0"/>
                        </a:spcAft>
                        <a:buNone/>
                      </a:pPr>
                      <a:r>
                        <a:rPr lang="en-GB" sz="1600" u="none" strike="noStrike">
                          <a:latin typeface="Georgia"/>
                          <a:ea typeface="Georgia"/>
                          <a:cs typeface="Georgia"/>
                          <a:sym typeface="Georgia"/>
                        </a:rPr>
                        <a:t>Key Stakeholders</a:t>
                      </a:r>
                      <a:endParaRPr sz="1600">
                        <a:solidFill>
                          <a:schemeClr val="lt1"/>
                        </a:solidFill>
                        <a:latin typeface="Georgia"/>
                        <a:ea typeface="Georgia"/>
                        <a:cs typeface="Georgia"/>
                        <a:sym typeface="Georgia"/>
                      </a:endParaRPr>
                    </a:p>
                  </a:txBody>
                  <a:tcPr marL="35300" marR="35300" marT="20175" marB="20175">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002060"/>
                    </a:solidFill>
                  </a:tcPr>
                </a:tc>
                <a:tc>
                  <a:txBody>
                    <a:bodyPr/>
                    <a:lstStyle/>
                    <a:p>
                      <a:pPr marL="0" marR="0" lvl="0" indent="0" algn="ctr" rtl="0">
                        <a:spcBef>
                          <a:spcPts val="0"/>
                        </a:spcBef>
                        <a:spcAft>
                          <a:spcPts val="0"/>
                        </a:spcAft>
                        <a:buNone/>
                      </a:pPr>
                      <a:r>
                        <a:rPr lang="en-GB" sz="1600" u="none" strike="noStrike">
                          <a:latin typeface="Georgia"/>
                          <a:ea typeface="Georgia"/>
                          <a:cs typeface="Georgia"/>
                          <a:sym typeface="Georgia"/>
                        </a:rPr>
                        <a:t>Interest </a:t>
                      </a:r>
                      <a:endParaRPr sz="1600">
                        <a:solidFill>
                          <a:schemeClr val="lt1"/>
                        </a:solidFill>
                        <a:latin typeface="Georgia"/>
                        <a:ea typeface="Georgia"/>
                        <a:cs typeface="Georgia"/>
                        <a:sym typeface="Georgia"/>
                      </a:endParaRPr>
                    </a:p>
                  </a:txBody>
                  <a:tcPr marL="35300" marR="35300" marT="20175" marB="20175">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002060"/>
                    </a:solidFill>
                  </a:tcPr>
                </a:tc>
                <a:tc>
                  <a:txBody>
                    <a:bodyPr/>
                    <a:lstStyle/>
                    <a:p>
                      <a:pPr marL="0" marR="0" lvl="0" indent="0" algn="ctr" rtl="0">
                        <a:spcBef>
                          <a:spcPts val="0"/>
                        </a:spcBef>
                        <a:spcAft>
                          <a:spcPts val="0"/>
                        </a:spcAft>
                        <a:buNone/>
                      </a:pPr>
                      <a:r>
                        <a:rPr lang="en-GB" sz="1600" u="none" strike="noStrike">
                          <a:latin typeface="Georgia"/>
                          <a:ea typeface="Georgia"/>
                          <a:cs typeface="Georgia"/>
                          <a:sym typeface="Georgia"/>
                        </a:rPr>
                        <a:t>Power</a:t>
                      </a:r>
                      <a:endParaRPr sz="1600">
                        <a:solidFill>
                          <a:schemeClr val="lt1"/>
                        </a:solidFill>
                        <a:latin typeface="Georgia"/>
                        <a:ea typeface="Georgia"/>
                        <a:cs typeface="Georgia"/>
                        <a:sym typeface="Georgia"/>
                      </a:endParaRPr>
                    </a:p>
                  </a:txBody>
                  <a:tcPr marL="35300" marR="35300" marT="20175" marB="20175">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002060"/>
                    </a:solidFill>
                  </a:tcPr>
                </a:tc>
                <a:tc>
                  <a:txBody>
                    <a:bodyPr/>
                    <a:lstStyle/>
                    <a:p>
                      <a:pPr marL="0" marR="0" lvl="0" indent="0" algn="ctr" rtl="0">
                        <a:spcBef>
                          <a:spcPts val="0"/>
                        </a:spcBef>
                        <a:spcAft>
                          <a:spcPts val="0"/>
                        </a:spcAft>
                        <a:buNone/>
                      </a:pPr>
                      <a:r>
                        <a:rPr lang="en-GB" sz="1600" u="none" strike="noStrike">
                          <a:latin typeface="Georgia"/>
                          <a:ea typeface="Georgia"/>
                          <a:cs typeface="Georgia"/>
                          <a:sym typeface="Georgia"/>
                        </a:rPr>
                        <a:t>Situation</a:t>
                      </a:r>
                      <a:endParaRPr sz="1600">
                        <a:solidFill>
                          <a:schemeClr val="lt1"/>
                        </a:solidFill>
                        <a:latin typeface="Georgia"/>
                        <a:ea typeface="Georgia"/>
                        <a:cs typeface="Georgia"/>
                        <a:sym typeface="Georgia"/>
                      </a:endParaRPr>
                    </a:p>
                  </a:txBody>
                  <a:tcPr marL="35300" marR="35300" marT="20175" marB="20175">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579050">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Customers &amp; Communities</a:t>
                      </a:r>
                      <a:endParaRPr sz="1600" b="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High (7)</a:t>
                      </a:r>
                      <a:endParaRPr sz="1600" b="0" i="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Medium (4) </a:t>
                      </a:r>
                      <a:endParaRPr sz="1600" b="0" i="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Facing power outages</a:t>
                      </a:r>
                      <a:endParaRPr sz="1600" b="0">
                        <a:latin typeface="Georgia"/>
                        <a:ea typeface="Georgia"/>
                        <a:cs typeface="Georgia"/>
                        <a:sym typeface="Georgia"/>
                      </a:endParaRPr>
                    </a:p>
                    <a:p>
                      <a:pPr marL="0" marR="0" lvl="0" indent="0" algn="l" rtl="0">
                        <a:spcBef>
                          <a:spcPts val="0"/>
                        </a:spcBef>
                        <a:spcAft>
                          <a:spcPts val="0"/>
                        </a:spcAft>
                        <a:buNone/>
                      </a:pPr>
                      <a:r>
                        <a:rPr lang="en-GB" sz="1600" b="0" u="none" strike="noStrike">
                          <a:latin typeface="Georgia"/>
                          <a:ea typeface="Georgia"/>
                          <a:cs typeface="Georgia"/>
                          <a:sym typeface="Georgia"/>
                        </a:rPr>
                        <a:t>Health &amp; safety risks from PG&amp;E activities</a:t>
                      </a:r>
                      <a:endParaRPr sz="1600" b="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extLst>
                  <a:ext uri="{0D108BD9-81ED-4DB2-BD59-A6C34878D82A}">
                    <a16:rowId xmlns:a16="http://schemas.microsoft.com/office/drawing/2014/main" val="10001"/>
                  </a:ext>
                </a:extLst>
              </a:tr>
              <a:tr h="311800">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Management</a:t>
                      </a:r>
                      <a:endParaRPr sz="1600" b="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High (8)</a:t>
                      </a:r>
                      <a:endParaRPr sz="1600" b="0" i="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High (7)</a:t>
                      </a:r>
                      <a:endParaRPr sz="1600" b="0" i="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Dubious track record</a:t>
                      </a:r>
                      <a:endParaRPr sz="1600" b="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83175">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Employees</a:t>
                      </a:r>
                      <a:endParaRPr sz="1600" b="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Medium (6)</a:t>
                      </a:r>
                      <a:endParaRPr sz="1600" b="0" i="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Low (3)</a:t>
                      </a:r>
                      <a:endParaRPr sz="1600" b="0" i="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Pressured to meeting targets</a:t>
                      </a:r>
                      <a:endParaRPr sz="1600" b="0">
                        <a:latin typeface="Georgia"/>
                        <a:ea typeface="Georgia"/>
                        <a:cs typeface="Georgia"/>
                        <a:sym typeface="Georgia"/>
                      </a:endParaRPr>
                    </a:p>
                    <a:p>
                      <a:pPr marL="0" marR="0" lvl="0" indent="0" algn="l" rtl="0">
                        <a:spcBef>
                          <a:spcPts val="0"/>
                        </a:spcBef>
                        <a:spcAft>
                          <a:spcPts val="0"/>
                        </a:spcAft>
                        <a:buNone/>
                      </a:pPr>
                      <a:r>
                        <a:rPr lang="en-GB" sz="1600" b="0" u="none" strike="noStrike">
                          <a:latin typeface="Georgia"/>
                          <a:ea typeface="Georgia"/>
                          <a:cs typeface="Georgia"/>
                          <a:sym typeface="Georgia"/>
                        </a:rPr>
                        <a:t>Low level morality</a:t>
                      </a:r>
                      <a:endParaRPr sz="1600" b="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extLst>
                  <a:ext uri="{0D108BD9-81ED-4DB2-BD59-A6C34878D82A}">
                    <a16:rowId xmlns:a16="http://schemas.microsoft.com/office/drawing/2014/main" val="10003"/>
                  </a:ext>
                </a:extLst>
              </a:tr>
              <a:tr h="579050">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Investors</a:t>
                      </a:r>
                      <a:endParaRPr sz="1600" b="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Low (3)</a:t>
                      </a:r>
                      <a:endParaRPr sz="1600" b="0" i="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High (8)</a:t>
                      </a:r>
                      <a:endParaRPr sz="1600" b="0" i="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Volatility in returns</a:t>
                      </a:r>
                      <a:endParaRPr sz="1600" b="0">
                        <a:latin typeface="Georgia"/>
                        <a:ea typeface="Georgia"/>
                        <a:cs typeface="Georgia"/>
                        <a:sym typeface="Georgia"/>
                      </a:endParaRPr>
                    </a:p>
                    <a:p>
                      <a:pPr marL="0" marR="0" lvl="0" indent="0" algn="l" rtl="0">
                        <a:spcBef>
                          <a:spcPts val="0"/>
                        </a:spcBef>
                        <a:spcAft>
                          <a:spcPts val="0"/>
                        </a:spcAft>
                        <a:buNone/>
                      </a:pPr>
                      <a:r>
                        <a:rPr lang="en-GB" sz="1600" b="0" u="none" strike="noStrike">
                          <a:latin typeface="Georgia"/>
                          <a:ea typeface="Georgia"/>
                          <a:cs typeface="Georgia"/>
                          <a:sym typeface="Georgia"/>
                        </a:rPr>
                        <a:t>Propensity to change mindset</a:t>
                      </a:r>
                      <a:endParaRPr sz="1600" b="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79050">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Government</a:t>
                      </a:r>
                      <a:endParaRPr sz="1600" b="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High (8)</a:t>
                      </a:r>
                      <a:endParaRPr sz="1600" b="0" i="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Medium (6)</a:t>
                      </a:r>
                      <a:endParaRPr sz="1600" b="0" i="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tc>
                  <a:txBody>
                    <a:bodyPr/>
                    <a:lstStyle/>
                    <a:p>
                      <a:pPr marL="0" marR="0" lvl="0" indent="0" algn="l" rtl="0">
                        <a:spcBef>
                          <a:spcPts val="0"/>
                        </a:spcBef>
                        <a:spcAft>
                          <a:spcPts val="0"/>
                        </a:spcAft>
                        <a:buNone/>
                      </a:pPr>
                      <a:r>
                        <a:rPr lang="en-GB" sz="1600" b="0" u="none" strike="noStrike">
                          <a:latin typeface="Georgia"/>
                          <a:ea typeface="Georgia"/>
                          <a:cs typeface="Georgia"/>
                          <a:sym typeface="Georgia"/>
                        </a:rPr>
                        <a:t>Protects the interests of people</a:t>
                      </a:r>
                      <a:endParaRPr sz="1600" b="0">
                        <a:latin typeface="Georgia"/>
                        <a:ea typeface="Georgia"/>
                        <a:cs typeface="Georgia"/>
                        <a:sym typeface="Georgia"/>
                      </a:endParaRPr>
                    </a:p>
                    <a:p>
                      <a:pPr marL="0" marR="0" lvl="0" indent="0" algn="l" rtl="0">
                        <a:spcBef>
                          <a:spcPts val="0"/>
                        </a:spcBef>
                        <a:spcAft>
                          <a:spcPts val="0"/>
                        </a:spcAft>
                        <a:buNone/>
                      </a:pPr>
                      <a:r>
                        <a:rPr lang="en-GB" sz="1600" b="0" u="none" strike="noStrike">
                          <a:latin typeface="Georgia"/>
                          <a:ea typeface="Georgia"/>
                          <a:cs typeface="Georgia"/>
                          <a:sym typeface="Georgia"/>
                        </a:rPr>
                        <a:t>Imposed fines (punitive measure)</a:t>
                      </a:r>
                      <a:endParaRPr sz="1600" b="0">
                        <a:latin typeface="Georgia"/>
                        <a:ea typeface="Georgia"/>
                        <a:cs typeface="Georgia"/>
                        <a:sym typeface="Georgia"/>
                      </a:endParaRPr>
                    </a:p>
                  </a:txBody>
                  <a:tcPr marL="35300" marR="35300" marT="20175" marB="20175" anchor="ctr">
                    <a:lnL w="12700" cap="flat" cmpd="sng">
                      <a:solidFill>
                        <a:srgbClr val="0070C0"/>
                      </a:solidFill>
                      <a:prstDash val="solid"/>
                      <a:round/>
                      <a:headEnd type="none" w="sm" len="sm"/>
                      <a:tailEnd type="none" w="sm" len="sm"/>
                    </a:lnL>
                    <a:lnR w="12700" cap="flat" cmpd="sng">
                      <a:solidFill>
                        <a:srgbClr val="0070C0"/>
                      </a:solidFill>
                      <a:prstDash val="solid"/>
                      <a:round/>
                      <a:headEnd type="none" w="sm" len="sm"/>
                      <a:tailEnd type="none" w="sm" len="sm"/>
                    </a:lnR>
                    <a:lnT w="12700" cap="flat" cmpd="sng">
                      <a:solidFill>
                        <a:srgbClr val="0070C0"/>
                      </a:solidFill>
                      <a:prstDash val="solid"/>
                      <a:round/>
                      <a:headEnd type="none" w="sm" len="sm"/>
                      <a:tailEnd type="none" w="sm" len="sm"/>
                    </a:lnT>
                    <a:lnB w="12700" cap="flat" cmpd="sng">
                      <a:solidFill>
                        <a:srgbClr val="0070C0"/>
                      </a:solidFill>
                      <a:prstDash val="solid"/>
                      <a:round/>
                      <a:headEnd type="none" w="sm" len="sm"/>
                      <a:tailEnd type="none" w="sm" len="sm"/>
                    </a:lnB>
                    <a:solidFill>
                      <a:srgbClr val="99CCFF"/>
                    </a:solidFill>
                  </a:tcPr>
                </a:tc>
                <a:extLst>
                  <a:ext uri="{0D108BD9-81ED-4DB2-BD59-A6C34878D82A}">
                    <a16:rowId xmlns:a16="http://schemas.microsoft.com/office/drawing/2014/main" val="10005"/>
                  </a:ext>
                </a:extLst>
              </a:tr>
            </a:tbl>
          </a:graphicData>
        </a:graphic>
      </p:graphicFrame>
      <p:graphicFrame>
        <p:nvGraphicFramePr>
          <p:cNvPr id="140" name="Google Shape;140;p24"/>
          <p:cNvGraphicFramePr/>
          <p:nvPr/>
        </p:nvGraphicFramePr>
        <p:xfrm>
          <a:off x="734268" y="4399332"/>
          <a:ext cx="7821500" cy="314720"/>
        </p:xfrm>
        <a:graphic>
          <a:graphicData uri="http://schemas.openxmlformats.org/drawingml/2006/table">
            <a:tbl>
              <a:tblPr>
                <a:noFill/>
                <a:tableStyleId>{323AF76B-5060-48C0-9AA0-76C364730306}</a:tableStyleId>
              </a:tblPr>
              <a:tblGrid>
                <a:gridCol w="782150">
                  <a:extLst>
                    <a:ext uri="{9D8B030D-6E8A-4147-A177-3AD203B41FA5}">
                      <a16:colId xmlns:a16="http://schemas.microsoft.com/office/drawing/2014/main" val="20000"/>
                    </a:ext>
                  </a:extLst>
                </a:gridCol>
                <a:gridCol w="782150">
                  <a:extLst>
                    <a:ext uri="{9D8B030D-6E8A-4147-A177-3AD203B41FA5}">
                      <a16:colId xmlns:a16="http://schemas.microsoft.com/office/drawing/2014/main" val="20001"/>
                    </a:ext>
                  </a:extLst>
                </a:gridCol>
                <a:gridCol w="782150">
                  <a:extLst>
                    <a:ext uri="{9D8B030D-6E8A-4147-A177-3AD203B41FA5}">
                      <a16:colId xmlns:a16="http://schemas.microsoft.com/office/drawing/2014/main" val="20002"/>
                    </a:ext>
                  </a:extLst>
                </a:gridCol>
                <a:gridCol w="782150">
                  <a:extLst>
                    <a:ext uri="{9D8B030D-6E8A-4147-A177-3AD203B41FA5}">
                      <a16:colId xmlns:a16="http://schemas.microsoft.com/office/drawing/2014/main" val="20003"/>
                    </a:ext>
                  </a:extLst>
                </a:gridCol>
                <a:gridCol w="782150">
                  <a:extLst>
                    <a:ext uri="{9D8B030D-6E8A-4147-A177-3AD203B41FA5}">
                      <a16:colId xmlns:a16="http://schemas.microsoft.com/office/drawing/2014/main" val="20004"/>
                    </a:ext>
                  </a:extLst>
                </a:gridCol>
                <a:gridCol w="782150">
                  <a:extLst>
                    <a:ext uri="{9D8B030D-6E8A-4147-A177-3AD203B41FA5}">
                      <a16:colId xmlns:a16="http://schemas.microsoft.com/office/drawing/2014/main" val="20005"/>
                    </a:ext>
                  </a:extLst>
                </a:gridCol>
                <a:gridCol w="782150">
                  <a:extLst>
                    <a:ext uri="{9D8B030D-6E8A-4147-A177-3AD203B41FA5}">
                      <a16:colId xmlns:a16="http://schemas.microsoft.com/office/drawing/2014/main" val="20006"/>
                    </a:ext>
                  </a:extLst>
                </a:gridCol>
                <a:gridCol w="782150">
                  <a:extLst>
                    <a:ext uri="{9D8B030D-6E8A-4147-A177-3AD203B41FA5}">
                      <a16:colId xmlns:a16="http://schemas.microsoft.com/office/drawing/2014/main" val="20007"/>
                    </a:ext>
                  </a:extLst>
                </a:gridCol>
                <a:gridCol w="782150">
                  <a:extLst>
                    <a:ext uri="{9D8B030D-6E8A-4147-A177-3AD203B41FA5}">
                      <a16:colId xmlns:a16="http://schemas.microsoft.com/office/drawing/2014/main" val="20008"/>
                    </a:ext>
                  </a:extLst>
                </a:gridCol>
                <a:gridCol w="782150">
                  <a:extLst>
                    <a:ext uri="{9D8B030D-6E8A-4147-A177-3AD203B41FA5}">
                      <a16:colId xmlns:a16="http://schemas.microsoft.com/office/drawing/2014/main" val="20009"/>
                    </a:ext>
                  </a:extLst>
                </a:gridCol>
              </a:tblGrid>
              <a:tr h="115975">
                <a:tc>
                  <a:txBody>
                    <a:bodyPr/>
                    <a:lstStyle/>
                    <a:p>
                      <a:pPr marL="0" marR="0" lvl="0" indent="0" algn="ctr" rtl="0">
                        <a:spcBef>
                          <a:spcPts val="0"/>
                        </a:spcBef>
                        <a:spcAft>
                          <a:spcPts val="0"/>
                        </a:spcAft>
                        <a:buNone/>
                      </a:pPr>
                      <a:r>
                        <a:rPr lang="en-GB" sz="900" b="0" i="0" u="none" strike="noStrike">
                          <a:solidFill>
                            <a:srgbClr val="000000"/>
                          </a:solidFill>
                          <a:latin typeface="Georgia"/>
                          <a:ea typeface="Georgia"/>
                          <a:cs typeface="Georgia"/>
                          <a:sym typeface="Georgia"/>
                        </a:rPr>
                        <a:t>1</a:t>
                      </a:r>
                      <a:endParaRPr sz="900">
                        <a:latin typeface="Georgia"/>
                        <a:ea typeface="Georgia"/>
                        <a:cs typeface="Georgia"/>
                        <a:sym typeface="Georgia"/>
                      </a:endParaRPr>
                    </a:p>
                  </a:txBody>
                  <a:tcPr marL="15125" marR="15125" marT="10100" marB="10100">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8696B"/>
                    </a:solidFill>
                  </a:tcPr>
                </a:tc>
                <a:tc>
                  <a:txBody>
                    <a:bodyPr/>
                    <a:lstStyle/>
                    <a:p>
                      <a:pPr marL="0" marR="0" lvl="0" indent="0" algn="ctr" rtl="0">
                        <a:spcBef>
                          <a:spcPts val="0"/>
                        </a:spcBef>
                        <a:spcAft>
                          <a:spcPts val="0"/>
                        </a:spcAft>
                        <a:buNone/>
                      </a:pPr>
                      <a:r>
                        <a:rPr lang="en-GB" sz="900" b="0" i="0" u="none" strike="noStrike">
                          <a:solidFill>
                            <a:srgbClr val="000000"/>
                          </a:solidFill>
                          <a:latin typeface="Georgia"/>
                          <a:ea typeface="Georgia"/>
                          <a:cs typeface="Georgia"/>
                          <a:sym typeface="Georgia"/>
                        </a:rPr>
                        <a:t>2</a:t>
                      </a:r>
                      <a:endParaRPr sz="900">
                        <a:latin typeface="Georgia"/>
                        <a:ea typeface="Georgia"/>
                        <a:cs typeface="Georgia"/>
                        <a:sym typeface="Georgia"/>
                      </a:endParaRPr>
                    </a:p>
                  </a:txBody>
                  <a:tcPr marL="15125" marR="15125" marT="10100" marB="101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8898B"/>
                    </a:solidFill>
                  </a:tcPr>
                </a:tc>
                <a:tc>
                  <a:txBody>
                    <a:bodyPr/>
                    <a:lstStyle/>
                    <a:p>
                      <a:pPr marL="0" marR="0" lvl="0" indent="0" algn="ctr" rtl="0">
                        <a:spcBef>
                          <a:spcPts val="0"/>
                        </a:spcBef>
                        <a:spcAft>
                          <a:spcPts val="0"/>
                        </a:spcAft>
                        <a:buNone/>
                      </a:pPr>
                      <a:r>
                        <a:rPr lang="en-GB" sz="900" b="0" i="0" u="none" strike="noStrike">
                          <a:solidFill>
                            <a:srgbClr val="000000"/>
                          </a:solidFill>
                          <a:latin typeface="Georgia"/>
                          <a:ea typeface="Georgia"/>
                          <a:cs typeface="Georgia"/>
                          <a:sym typeface="Georgia"/>
                        </a:rPr>
                        <a:t>3</a:t>
                      </a:r>
                      <a:endParaRPr sz="900">
                        <a:latin typeface="Georgia"/>
                        <a:ea typeface="Georgia"/>
                        <a:cs typeface="Georgia"/>
                        <a:sym typeface="Georgia"/>
                      </a:endParaRPr>
                    </a:p>
                  </a:txBody>
                  <a:tcPr marL="15125" marR="15125" marT="10100" marB="101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9AAAC"/>
                    </a:solidFill>
                  </a:tcPr>
                </a:tc>
                <a:tc>
                  <a:txBody>
                    <a:bodyPr/>
                    <a:lstStyle/>
                    <a:p>
                      <a:pPr marL="0" marR="0" lvl="0" indent="0" algn="ctr" rtl="0">
                        <a:spcBef>
                          <a:spcPts val="0"/>
                        </a:spcBef>
                        <a:spcAft>
                          <a:spcPts val="0"/>
                        </a:spcAft>
                        <a:buNone/>
                      </a:pPr>
                      <a:r>
                        <a:rPr lang="en-GB" sz="900" b="0" i="0" u="none" strike="noStrike">
                          <a:solidFill>
                            <a:srgbClr val="000000"/>
                          </a:solidFill>
                          <a:latin typeface="Georgia"/>
                          <a:ea typeface="Georgia"/>
                          <a:cs typeface="Georgia"/>
                          <a:sym typeface="Georgia"/>
                        </a:rPr>
                        <a:t>4</a:t>
                      </a:r>
                      <a:endParaRPr sz="900">
                        <a:latin typeface="Georgia"/>
                        <a:ea typeface="Georgia"/>
                        <a:cs typeface="Georgia"/>
                        <a:sym typeface="Georgia"/>
                      </a:endParaRPr>
                    </a:p>
                  </a:txBody>
                  <a:tcPr marL="15125" marR="15125" marT="10100" marB="101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ACBCD"/>
                    </a:solidFill>
                  </a:tcPr>
                </a:tc>
                <a:tc>
                  <a:txBody>
                    <a:bodyPr/>
                    <a:lstStyle/>
                    <a:p>
                      <a:pPr marL="0" marR="0" lvl="0" indent="0" algn="ctr" rtl="0">
                        <a:spcBef>
                          <a:spcPts val="0"/>
                        </a:spcBef>
                        <a:spcAft>
                          <a:spcPts val="0"/>
                        </a:spcAft>
                        <a:buNone/>
                      </a:pPr>
                      <a:r>
                        <a:rPr lang="en-GB" sz="900" b="0" i="0" u="none" strike="noStrike">
                          <a:solidFill>
                            <a:srgbClr val="000000"/>
                          </a:solidFill>
                          <a:latin typeface="Georgia"/>
                          <a:ea typeface="Georgia"/>
                          <a:cs typeface="Georgia"/>
                          <a:sym typeface="Georgia"/>
                        </a:rPr>
                        <a:t>5</a:t>
                      </a:r>
                      <a:endParaRPr sz="900">
                        <a:latin typeface="Georgia"/>
                        <a:ea typeface="Georgia"/>
                        <a:cs typeface="Georgia"/>
                        <a:sym typeface="Georgia"/>
                      </a:endParaRPr>
                    </a:p>
                  </a:txBody>
                  <a:tcPr marL="15125" marR="15125" marT="10100" marB="101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BEBEE"/>
                    </a:solidFill>
                  </a:tcPr>
                </a:tc>
                <a:tc>
                  <a:txBody>
                    <a:bodyPr/>
                    <a:lstStyle/>
                    <a:p>
                      <a:pPr marL="0" marR="0" lvl="0" indent="0" algn="ctr" rtl="0">
                        <a:spcBef>
                          <a:spcPts val="0"/>
                        </a:spcBef>
                        <a:spcAft>
                          <a:spcPts val="0"/>
                        </a:spcAft>
                        <a:buNone/>
                      </a:pPr>
                      <a:r>
                        <a:rPr lang="en-GB" sz="900" b="0" i="0" u="none" strike="noStrike">
                          <a:solidFill>
                            <a:srgbClr val="000000"/>
                          </a:solidFill>
                          <a:latin typeface="Georgia"/>
                          <a:ea typeface="Georgia"/>
                          <a:cs typeface="Georgia"/>
                          <a:sym typeface="Georgia"/>
                        </a:rPr>
                        <a:t>6</a:t>
                      </a:r>
                      <a:endParaRPr sz="900">
                        <a:latin typeface="Georgia"/>
                        <a:ea typeface="Georgia"/>
                        <a:cs typeface="Georgia"/>
                        <a:sym typeface="Georgia"/>
                      </a:endParaRPr>
                    </a:p>
                  </a:txBody>
                  <a:tcPr marL="15125" marR="15125" marT="10100" marB="101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BF6F1"/>
                    </a:solidFill>
                  </a:tcPr>
                </a:tc>
                <a:tc>
                  <a:txBody>
                    <a:bodyPr/>
                    <a:lstStyle/>
                    <a:p>
                      <a:pPr marL="0" marR="0" lvl="0" indent="0" algn="ctr" rtl="0">
                        <a:spcBef>
                          <a:spcPts val="0"/>
                        </a:spcBef>
                        <a:spcAft>
                          <a:spcPts val="0"/>
                        </a:spcAft>
                        <a:buNone/>
                      </a:pPr>
                      <a:r>
                        <a:rPr lang="en-GB" sz="900" b="0" i="0" u="none" strike="noStrike">
                          <a:solidFill>
                            <a:srgbClr val="000000"/>
                          </a:solidFill>
                          <a:latin typeface="Georgia"/>
                          <a:ea typeface="Georgia"/>
                          <a:cs typeface="Georgia"/>
                          <a:sym typeface="Georgia"/>
                        </a:rPr>
                        <a:t>7</a:t>
                      </a:r>
                      <a:endParaRPr sz="900">
                        <a:latin typeface="Georgia"/>
                        <a:ea typeface="Georgia"/>
                        <a:cs typeface="Georgia"/>
                        <a:sym typeface="Georgia"/>
                      </a:endParaRPr>
                    </a:p>
                  </a:txBody>
                  <a:tcPr marL="15125" marR="15125" marT="10100" marB="101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CAE8D4"/>
                    </a:solidFill>
                  </a:tcPr>
                </a:tc>
                <a:tc>
                  <a:txBody>
                    <a:bodyPr/>
                    <a:lstStyle/>
                    <a:p>
                      <a:pPr marL="0" marR="0" lvl="0" indent="0" algn="ctr" rtl="0">
                        <a:spcBef>
                          <a:spcPts val="0"/>
                        </a:spcBef>
                        <a:spcAft>
                          <a:spcPts val="0"/>
                        </a:spcAft>
                        <a:buNone/>
                      </a:pPr>
                      <a:r>
                        <a:rPr lang="en-GB" sz="900" b="0" i="0" u="none" strike="noStrike">
                          <a:solidFill>
                            <a:srgbClr val="000000"/>
                          </a:solidFill>
                          <a:latin typeface="Georgia"/>
                          <a:ea typeface="Georgia"/>
                          <a:cs typeface="Georgia"/>
                          <a:sym typeface="Georgia"/>
                        </a:rPr>
                        <a:t>8</a:t>
                      </a:r>
                      <a:endParaRPr sz="900">
                        <a:latin typeface="Georgia"/>
                        <a:ea typeface="Georgia"/>
                        <a:cs typeface="Georgia"/>
                        <a:sym typeface="Georgia"/>
                      </a:endParaRPr>
                    </a:p>
                  </a:txBody>
                  <a:tcPr marL="15125" marR="15125" marT="10100" marB="101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A7DAB6"/>
                    </a:solidFill>
                  </a:tcPr>
                </a:tc>
                <a:tc>
                  <a:txBody>
                    <a:bodyPr/>
                    <a:lstStyle/>
                    <a:p>
                      <a:pPr marL="0" marR="0" lvl="0" indent="0" algn="ctr" rtl="0">
                        <a:spcBef>
                          <a:spcPts val="0"/>
                        </a:spcBef>
                        <a:spcAft>
                          <a:spcPts val="0"/>
                        </a:spcAft>
                        <a:buNone/>
                      </a:pPr>
                      <a:r>
                        <a:rPr lang="en-GB" sz="900" b="0" i="0" u="none" strike="noStrike">
                          <a:solidFill>
                            <a:srgbClr val="000000"/>
                          </a:solidFill>
                          <a:latin typeface="Georgia"/>
                          <a:ea typeface="Georgia"/>
                          <a:cs typeface="Georgia"/>
                          <a:sym typeface="Georgia"/>
                        </a:rPr>
                        <a:t>9</a:t>
                      </a:r>
                      <a:endParaRPr sz="900">
                        <a:latin typeface="Georgia"/>
                        <a:ea typeface="Georgia"/>
                        <a:cs typeface="Georgia"/>
                        <a:sym typeface="Georgia"/>
                      </a:endParaRPr>
                    </a:p>
                  </a:txBody>
                  <a:tcPr marL="15125" marR="15125" marT="10100" marB="101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86CC99"/>
                    </a:solidFill>
                  </a:tcPr>
                </a:tc>
                <a:tc>
                  <a:txBody>
                    <a:bodyPr/>
                    <a:lstStyle/>
                    <a:p>
                      <a:pPr marL="0" marR="0" lvl="0" indent="0" algn="ctr" rtl="0">
                        <a:spcBef>
                          <a:spcPts val="0"/>
                        </a:spcBef>
                        <a:spcAft>
                          <a:spcPts val="0"/>
                        </a:spcAft>
                        <a:buNone/>
                      </a:pPr>
                      <a:r>
                        <a:rPr lang="en-GB" sz="900" b="0" i="0" u="none" strike="noStrike">
                          <a:solidFill>
                            <a:srgbClr val="000000"/>
                          </a:solidFill>
                          <a:latin typeface="Georgia"/>
                          <a:ea typeface="Georgia"/>
                          <a:cs typeface="Georgia"/>
                          <a:sym typeface="Georgia"/>
                        </a:rPr>
                        <a:t>10</a:t>
                      </a:r>
                      <a:endParaRPr sz="900">
                        <a:latin typeface="Georgia"/>
                        <a:ea typeface="Georgia"/>
                        <a:cs typeface="Georgia"/>
                        <a:sym typeface="Georgia"/>
                      </a:endParaRPr>
                    </a:p>
                  </a:txBody>
                  <a:tcPr marL="15125" marR="15125" marT="10100" marB="10100">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63BE7B"/>
                    </a:solidFill>
                  </a:tcPr>
                </a:tc>
                <a:extLst>
                  <a:ext uri="{0D108BD9-81ED-4DB2-BD59-A6C34878D82A}">
                    <a16:rowId xmlns:a16="http://schemas.microsoft.com/office/drawing/2014/main" val="10000"/>
                  </a:ext>
                </a:extLst>
              </a:tr>
              <a:tr h="115975">
                <a:tc gridSpan="3">
                  <a:txBody>
                    <a:bodyPr/>
                    <a:lstStyle/>
                    <a:p>
                      <a:pPr marL="0" marR="0" lvl="0" indent="0" algn="ctr" rtl="0">
                        <a:spcBef>
                          <a:spcPts val="0"/>
                        </a:spcBef>
                        <a:spcAft>
                          <a:spcPts val="0"/>
                        </a:spcAft>
                        <a:buNone/>
                      </a:pPr>
                      <a:r>
                        <a:rPr lang="en-GB" sz="900" b="1" i="0" u="none" strike="noStrike">
                          <a:solidFill>
                            <a:srgbClr val="000000"/>
                          </a:solidFill>
                          <a:latin typeface="Georgia"/>
                          <a:ea typeface="Georgia"/>
                          <a:cs typeface="Georgia"/>
                          <a:sym typeface="Georgia"/>
                        </a:rPr>
                        <a:t>LOW</a:t>
                      </a:r>
                      <a:endParaRPr sz="900" b="1">
                        <a:latin typeface="Georgia"/>
                        <a:ea typeface="Georgia"/>
                        <a:cs typeface="Georgia"/>
                        <a:sym typeface="Georgia"/>
                      </a:endParaRPr>
                    </a:p>
                  </a:txBody>
                  <a:tcPr marL="15125" marR="15125" marT="10100" marB="10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marR="0" lvl="0" indent="0" algn="ctr" rtl="0">
                        <a:spcBef>
                          <a:spcPts val="0"/>
                        </a:spcBef>
                        <a:spcAft>
                          <a:spcPts val="0"/>
                        </a:spcAft>
                        <a:buNone/>
                      </a:pPr>
                      <a:r>
                        <a:rPr lang="en-GB" sz="900" b="1" i="0" u="none" strike="noStrike">
                          <a:solidFill>
                            <a:srgbClr val="000000"/>
                          </a:solidFill>
                          <a:latin typeface="Georgia"/>
                          <a:ea typeface="Georgia"/>
                          <a:cs typeface="Georgia"/>
                          <a:sym typeface="Georgia"/>
                        </a:rPr>
                        <a:t>MEDIUM</a:t>
                      </a:r>
                      <a:endParaRPr sz="900" b="1">
                        <a:latin typeface="Georgia"/>
                        <a:ea typeface="Georgia"/>
                        <a:cs typeface="Georgia"/>
                        <a:sym typeface="Georgia"/>
                      </a:endParaRPr>
                    </a:p>
                  </a:txBody>
                  <a:tcPr marL="15125" marR="15125" marT="10100" marB="10100">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GB" sz="900" b="1" i="0" u="none" strike="noStrike">
                          <a:solidFill>
                            <a:srgbClr val="000000"/>
                          </a:solidFill>
                          <a:latin typeface="Georgia"/>
                          <a:ea typeface="Georgia"/>
                          <a:cs typeface="Georgia"/>
                          <a:sym typeface="Georgia"/>
                        </a:rPr>
                        <a:t>HIGH</a:t>
                      </a:r>
                      <a:endParaRPr sz="900" b="1">
                        <a:latin typeface="Georgia"/>
                        <a:ea typeface="Georgia"/>
                        <a:cs typeface="Georgia"/>
                        <a:sym typeface="Georgia"/>
                      </a:endParaRPr>
                    </a:p>
                  </a:txBody>
                  <a:tcPr marL="15125" marR="15125" marT="10100" marB="10100">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Causes of Ethical Blunders</a:t>
            </a:r>
            <a:endParaRPr/>
          </a:p>
        </p:txBody>
      </p:sp>
      <p:grpSp>
        <p:nvGrpSpPr>
          <p:cNvPr id="146" name="Google Shape;146;p25"/>
          <p:cNvGrpSpPr/>
          <p:nvPr/>
        </p:nvGrpSpPr>
        <p:grpSpPr>
          <a:xfrm>
            <a:off x="2795727" y="1139316"/>
            <a:ext cx="3782469" cy="3701580"/>
            <a:chOff x="414660" y="2400671"/>
            <a:chExt cx="4741124" cy="4117900"/>
          </a:xfrm>
        </p:grpSpPr>
        <p:sp>
          <p:nvSpPr>
            <p:cNvPr id="147" name="Google Shape;147;p25"/>
            <p:cNvSpPr/>
            <p:nvPr/>
          </p:nvSpPr>
          <p:spPr>
            <a:xfrm>
              <a:off x="414660" y="4145334"/>
              <a:ext cx="1216025" cy="2070100"/>
            </a:xfrm>
            <a:custGeom>
              <a:avLst/>
              <a:gdLst/>
              <a:ahLst/>
              <a:cxnLst/>
              <a:rect l="l" t="t" r="r" b="b"/>
              <a:pathLst>
                <a:path w="163" h="300" extrusionOk="0">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rgbClr val="968C6D"/>
            </a:solidFill>
            <a:ln w="9525" cap="flat" cmpd="sng">
              <a:solidFill>
                <a:srgbClr val="FFFFFF"/>
              </a:solidFill>
              <a:prstDash val="solid"/>
              <a:miter lim="800000"/>
              <a:headEnd type="none" w="sm" len="sm"/>
              <a:tailEnd type="none" w="sm" len="sm"/>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48" name="Google Shape;148;p25"/>
            <p:cNvSpPr/>
            <p:nvPr/>
          </p:nvSpPr>
          <p:spPr>
            <a:xfrm>
              <a:off x="443235" y="2441946"/>
              <a:ext cx="1835150" cy="1658938"/>
            </a:xfrm>
            <a:custGeom>
              <a:avLst/>
              <a:gdLst/>
              <a:ahLst/>
              <a:cxnLst/>
              <a:rect l="l" t="t" r="r" b="b"/>
              <a:pathLst>
                <a:path w="246" h="240" extrusionOk="0">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rgbClr val="968C6D"/>
            </a:solidFill>
            <a:ln w="9525" cap="flat" cmpd="sng">
              <a:solidFill>
                <a:srgbClr val="FFFFFF"/>
              </a:solidFill>
              <a:prstDash val="solid"/>
              <a:miter lim="800000"/>
              <a:headEnd type="none" w="sm" len="sm"/>
              <a:tailEnd type="none" w="sm" len="sm"/>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49" name="Google Shape;149;p25"/>
            <p:cNvSpPr/>
            <p:nvPr/>
          </p:nvSpPr>
          <p:spPr>
            <a:xfrm>
              <a:off x="2264097" y="2400671"/>
              <a:ext cx="2227263" cy="1187450"/>
            </a:xfrm>
            <a:custGeom>
              <a:avLst/>
              <a:gdLst/>
              <a:ahLst/>
              <a:cxnLst/>
              <a:rect l="l" t="t" r="r" b="b"/>
              <a:pathLst>
                <a:path w="299" h="172" extrusionOk="0">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rgbClr val="968C6D"/>
            </a:solidFill>
            <a:ln w="9525" cap="flat" cmpd="sng">
              <a:solidFill>
                <a:srgbClr val="FFFFFF"/>
              </a:solidFill>
              <a:prstDash val="solid"/>
              <a:miter lim="800000"/>
              <a:headEnd type="none" w="sm" len="sm"/>
              <a:tailEnd type="none" w="sm" len="sm"/>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50" name="Google Shape;150;p25"/>
            <p:cNvSpPr/>
            <p:nvPr/>
          </p:nvSpPr>
          <p:spPr>
            <a:xfrm>
              <a:off x="1711647" y="5751884"/>
              <a:ext cx="2428875" cy="682625"/>
            </a:xfrm>
            <a:custGeom>
              <a:avLst/>
              <a:gdLst/>
              <a:ahLst/>
              <a:cxnLst/>
              <a:rect l="l" t="t" r="r" b="b"/>
              <a:pathLst>
                <a:path w="326" h="99" extrusionOk="0">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rgbClr val="968C6D"/>
            </a:solidFill>
            <a:ln w="9525" cap="flat" cmpd="sng">
              <a:solidFill>
                <a:srgbClr val="FFFFFF"/>
              </a:solidFill>
              <a:prstDash val="solid"/>
              <a:miter lim="800000"/>
              <a:headEnd type="none" w="sm" len="sm"/>
              <a:tailEnd type="none" w="sm" len="sm"/>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51" name="Google Shape;151;p25"/>
            <p:cNvSpPr/>
            <p:nvPr/>
          </p:nvSpPr>
          <p:spPr>
            <a:xfrm>
              <a:off x="3962722" y="3526209"/>
              <a:ext cx="800100" cy="2259012"/>
            </a:xfrm>
            <a:custGeom>
              <a:avLst/>
              <a:gdLst/>
              <a:ahLst/>
              <a:cxnLst/>
              <a:rect l="l" t="t" r="r" b="b"/>
              <a:pathLst>
                <a:path w="107" h="328" extrusionOk="0">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rgbClr val="968C6D"/>
            </a:solidFill>
            <a:ln w="9525" cap="flat" cmpd="sng">
              <a:solidFill>
                <a:srgbClr val="FFFFFF"/>
              </a:solidFill>
              <a:prstDash val="solid"/>
              <a:miter lim="800000"/>
              <a:headEnd type="none" w="sm" len="sm"/>
              <a:tailEnd type="none" w="sm" len="sm"/>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52" name="Google Shape;152;p25"/>
            <p:cNvSpPr/>
            <p:nvPr/>
          </p:nvSpPr>
          <p:spPr>
            <a:xfrm>
              <a:off x="1792610" y="3675434"/>
              <a:ext cx="1603200" cy="1491900"/>
            </a:xfrm>
            <a:prstGeom prst="ellipse">
              <a:avLst/>
            </a:prstGeom>
            <a:solidFill>
              <a:srgbClr val="EAE8E2"/>
            </a:solidFill>
            <a:ln>
              <a:noFill/>
            </a:ln>
          </p:spPr>
          <p:txBody>
            <a:bodyPr spcFirstLastPara="1" wrap="square" lIns="0" tIns="30250" rIns="0" bIns="30250" anchor="ctr" anchorCtr="0">
              <a:noAutofit/>
            </a:bodyPr>
            <a:lstStyle/>
            <a:p>
              <a:pPr marL="0" marR="0" lvl="0" indent="0" algn="ctr" rtl="0">
                <a:spcBef>
                  <a:spcPts val="0"/>
                </a:spcBef>
                <a:spcAft>
                  <a:spcPts val="0"/>
                </a:spcAft>
                <a:buNone/>
              </a:pPr>
              <a:r>
                <a:rPr lang="en-GB" sz="1300" b="1">
                  <a:solidFill>
                    <a:schemeClr val="dk1"/>
                  </a:solidFill>
                  <a:latin typeface="Georgia"/>
                  <a:ea typeface="Georgia"/>
                  <a:cs typeface="Georgia"/>
                  <a:sym typeface="Georgia"/>
                </a:rPr>
                <a:t>CAUSES</a:t>
              </a:r>
              <a:endParaRPr sz="1600" b="1">
                <a:solidFill>
                  <a:schemeClr val="dk1"/>
                </a:solidFill>
                <a:latin typeface="Georgia"/>
                <a:ea typeface="Georgia"/>
                <a:cs typeface="Georgia"/>
                <a:sym typeface="Georgia"/>
              </a:endParaRPr>
            </a:p>
          </p:txBody>
        </p:sp>
        <p:sp>
          <p:nvSpPr>
            <p:cNvPr id="153" name="Google Shape;153;p25"/>
            <p:cNvSpPr/>
            <p:nvPr/>
          </p:nvSpPr>
          <p:spPr>
            <a:xfrm>
              <a:off x="1727522" y="5116884"/>
              <a:ext cx="2171700" cy="1098550"/>
            </a:xfrm>
            <a:custGeom>
              <a:avLst/>
              <a:gdLst/>
              <a:ahLst/>
              <a:cxnLst/>
              <a:rect l="l" t="t" r="r" b="b"/>
              <a:pathLst>
                <a:path w="292" h="159" extrusionOk="0">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rgbClr val="877E62"/>
            </a:solidFill>
            <a:ln w="12700" cap="flat" cmpd="sng">
              <a:solidFill>
                <a:srgbClr val="FFFFFF"/>
              </a:solidFill>
              <a:prstDash val="solid"/>
              <a:miter lim="800000"/>
              <a:headEnd type="none" w="sm" len="sm"/>
              <a:tailEnd type="none" w="sm" len="sm"/>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54" name="Google Shape;154;p25"/>
            <p:cNvSpPr/>
            <p:nvPr/>
          </p:nvSpPr>
          <p:spPr>
            <a:xfrm>
              <a:off x="3151510" y="3702421"/>
              <a:ext cx="1373187" cy="1993900"/>
            </a:xfrm>
            <a:custGeom>
              <a:avLst/>
              <a:gdLst/>
              <a:ahLst/>
              <a:cxnLst/>
              <a:rect l="l" t="t" r="r" b="b"/>
              <a:pathLst>
                <a:path w="184" h="289" extrusionOk="0">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chemeClr val="accent5"/>
            </a:solidFill>
            <a:ln w="12700" cap="flat" cmpd="sng">
              <a:solidFill>
                <a:srgbClr val="FFFFFF"/>
              </a:solidFill>
              <a:prstDash val="solid"/>
              <a:miter lim="800000"/>
              <a:headEnd type="none" w="sm" len="sm"/>
              <a:tailEnd type="none" w="sm" len="sm"/>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55" name="Google Shape;155;p25"/>
            <p:cNvSpPr/>
            <p:nvPr/>
          </p:nvSpPr>
          <p:spPr>
            <a:xfrm>
              <a:off x="657547" y="4089771"/>
              <a:ext cx="1362075" cy="1881188"/>
            </a:xfrm>
            <a:custGeom>
              <a:avLst/>
              <a:gdLst/>
              <a:ahLst/>
              <a:cxnLst/>
              <a:rect l="l" t="t" r="r" b="b"/>
              <a:pathLst>
                <a:path w="183" h="273" extrusionOk="0">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rgbClr val="A5A5A5"/>
            </a:solidFill>
            <a:ln w="12700" cap="flat" cmpd="sng">
              <a:solidFill>
                <a:srgbClr val="FFFFFF"/>
              </a:solidFill>
              <a:prstDash val="solid"/>
              <a:miter lim="800000"/>
              <a:headEnd type="none" w="sm" len="sm"/>
              <a:tailEnd type="none" w="sm" len="sm"/>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56" name="Google Shape;156;p25"/>
            <p:cNvSpPr/>
            <p:nvPr/>
          </p:nvSpPr>
          <p:spPr>
            <a:xfrm>
              <a:off x="2395860" y="2622921"/>
              <a:ext cx="1920875" cy="1495425"/>
            </a:xfrm>
            <a:custGeom>
              <a:avLst/>
              <a:gdLst/>
              <a:ahLst/>
              <a:cxnLst/>
              <a:rect l="l" t="t" r="r" b="b"/>
              <a:pathLst>
                <a:path w="258" h="217" extrusionOk="0">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chemeClr val="accent6"/>
            </a:solidFill>
            <a:ln w="12700" cap="flat" cmpd="sng">
              <a:solidFill>
                <a:srgbClr val="FFFFFF"/>
              </a:solidFill>
              <a:prstDash val="solid"/>
              <a:miter lim="800000"/>
              <a:headEnd type="none" w="sm" len="sm"/>
              <a:tailEnd type="none" w="sm" len="sm"/>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57" name="Google Shape;157;p25"/>
            <p:cNvSpPr/>
            <p:nvPr/>
          </p:nvSpPr>
          <p:spPr>
            <a:xfrm>
              <a:off x="701997" y="2641971"/>
              <a:ext cx="1843088" cy="1470025"/>
            </a:xfrm>
            <a:custGeom>
              <a:avLst/>
              <a:gdLst/>
              <a:ahLst/>
              <a:cxnLst/>
              <a:rect l="l" t="t" r="r" b="b"/>
              <a:pathLst>
                <a:path w="248" h="213" extrusionOk="0">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rgbClr val="ABA591"/>
            </a:solidFill>
            <a:ln w="12700" cap="flat" cmpd="sng">
              <a:solidFill>
                <a:srgbClr val="FFFFFF"/>
              </a:solidFill>
              <a:prstDash val="solid"/>
              <a:miter lim="800000"/>
              <a:headEnd type="none" w="sm" len="sm"/>
              <a:tailEnd type="none" w="sm" len="sm"/>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58" name="Google Shape;158;p25"/>
            <p:cNvSpPr/>
            <p:nvPr/>
          </p:nvSpPr>
          <p:spPr>
            <a:xfrm>
              <a:off x="3348360" y="2497509"/>
              <a:ext cx="492000" cy="447600"/>
            </a:xfrm>
            <a:prstGeom prst="ellipse">
              <a:avLst/>
            </a:prstGeom>
            <a:solidFill>
              <a:schemeClr val="lt2"/>
            </a:solidFill>
            <a:ln w="9525" cap="flat" cmpd="sng">
              <a:solidFill>
                <a:srgbClr val="FFFFFF"/>
              </a:solidFill>
              <a:prstDash val="solid"/>
              <a:round/>
              <a:headEnd type="none" w="sm" len="sm"/>
              <a:tailEnd type="none" w="sm" len="sm"/>
            </a:ln>
          </p:spPr>
          <p:txBody>
            <a:bodyPr spcFirstLastPara="1" wrap="square" lIns="60500" tIns="30250" rIns="60500" bIns="30250" anchor="ctr" anchorCtr="0">
              <a:noAutofit/>
            </a:bodyPr>
            <a:lstStyle/>
            <a:p>
              <a:pPr marL="0" marR="0" lvl="0" indent="0" algn="ctr" rtl="0">
                <a:lnSpc>
                  <a:spcPct val="100000"/>
                </a:lnSpc>
                <a:spcBef>
                  <a:spcPts val="0"/>
                </a:spcBef>
                <a:spcAft>
                  <a:spcPts val="0"/>
                </a:spcAft>
                <a:buClr>
                  <a:schemeClr val="dk1"/>
                </a:buClr>
                <a:buSzPts val="1300"/>
                <a:buFont typeface="Georgia"/>
                <a:buNone/>
              </a:pPr>
              <a:r>
                <a:rPr lang="en-GB" sz="1300" b="1" i="0" u="none" strike="noStrike" cap="none">
                  <a:solidFill>
                    <a:schemeClr val="dk1"/>
                  </a:solidFill>
                  <a:latin typeface="Georgia"/>
                  <a:ea typeface="Georgia"/>
                  <a:cs typeface="Georgia"/>
                  <a:sym typeface="Georgia"/>
                </a:rPr>
                <a:t>1</a:t>
              </a:r>
              <a:endParaRPr sz="900"/>
            </a:p>
          </p:txBody>
        </p:sp>
        <p:sp>
          <p:nvSpPr>
            <p:cNvPr id="159" name="Google Shape;159;p25"/>
            <p:cNvSpPr/>
            <p:nvPr/>
          </p:nvSpPr>
          <p:spPr>
            <a:xfrm>
              <a:off x="776610" y="2845171"/>
              <a:ext cx="495300" cy="450900"/>
            </a:xfrm>
            <a:prstGeom prst="ellipse">
              <a:avLst/>
            </a:prstGeom>
            <a:solidFill>
              <a:schemeClr val="lt2"/>
            </a:solidFill>
            <a:ln w="9525" cap="flat" cmpd="sng">
              <a:solidFill>
                <a:srgbClr val="FFFFFF"/>
              </a:solidFill>
              <a:prstDash val="solid"/>
              <a:round/>
              <a:headEnd type="none" w="sm" len="sm"/>
              <a:tailEnd type="none" w="sm" len="sm"/>
            </a:ln>
          </p:spPr>
          <p:txBody>
            <a:bodyPr spcFirstLastPara="1" wrap="square" lIns="60500" tIns="30250" rIns="60500" bIns="30250" anchor="ctr" anchorCtr="0">
              <a:noAutofit/>
            </a:bodyPr>
            <a:lstStyle/>
            <a:p>
              <a:pPr marL="0" marR="0" lvl="0" indent="0" algn="ctr" rtl="0">
                <a:lnSpc>
                  <a:spcPct val="100000"/>
                </a:lnSpc>
                <a:spcBef>
                  <a:spcPts val="0"/>
                </a:spcBef>
                <a:spcAft>
                  <a:spcPts val="0"/>
                </a:spcAft>
                <a:buClr>
                  <a:schemeClr val="dk1"/>
                </a:buClr>
                <a:buSzPts val="1300"/>
                <a:buFont typeface="Georgia"/>
                <a:buNone/>
              </a:pPr>
              <a:r>
                <a:rPr lang="en-GB" sz="1300" b="1" i="0" u="none" strike="noStrike" cap="none">
                  <a:solidFill>
                    <a:schemeClr val="dk1"/>
                  </a:solidFill>
                  <a:latin typeface="Georgia"/>
                  <a:ea typeface="Georgia"/>
                  <a:cs typeface="Georgia"/>
                  <a:sym typeface="Georgia"/>
                </a:rPr>
                <a:t>5</a:t>
              </a:r>
              <a:endParaRPr sz="900"/>
            </a:p>
          </p:txBody>
        </p:sp>
        <p:sp>
          <p:nvSpPr>
            <p:cNvPr id="160" name="Google Shape;160;p25"/>
            <p:cNvSpPr/>
            <p:nvPr/>
          </p:nvSpPr>
          <p:spPr>
            <a:xfrm>
              <a:off x="494035" y="5016871"/>
              <a:ext cx="498600" cy="453900"/>
            </a:xfrm>
            <a:prstGeom prst="ellipse">
              <a:avLst/>
            </a:prstGeom>
            <a:solidFill>
              <a:schemeClr val="lt2"/>
            </a:solidFill>
            <a:ln w="9525" cap="flat" cmpd="sng">
              <a:solidFill>
                <a:srgbClr val="FFFFFF"/>
              </a:solidFill>
              <a:prstDash val="solid"/>
              <a:round/>
              <a:headEnd type="none" w="sm" len="sm"/>
              <a:tailEnd type="none" w="sm" len="sm"/>
            </a:ln>
          </p:spPr>
          <p:txBody>
            <a:bodyPr spcFirstLastPara="1" wrap="square" lIns="60500" tIns="30250" rIns="60500" bIns="30250" anchor="ctr" anchorCtr="0">
              <a:noAutofit/>
            </a:bodyPr>
            <a:lstStyle/>
            <a:p>
              <a:pPr marL="0" marR="0" lvl="0" indent="0" algn="ctr" rtl="0">
                <a:lnSpc>
                  <a:spcPct val="100000"/>
                </a:lnSpc>
                <a:spcBef>
                  <a:spcPts val="0"/>
                </a:spcBef>
                <a:spcAft>
                  <a:spcPts val="0"/>
                </a:spcAft>
                <a:buClr>
                  <a:schemeClr val="dk1"/>
                </a:buClr>
                <a:buSzPts val="1300"/>
                <a:buFont typeface="Georgia"/>
                <a:buNone/>
              </a:pPr>
              <a:r>
                <a:rPr lang="en-GB" sz="1300" b="1" i="0" u="none" strike="noStrike" cap="none">
                  <a:solidFill>
                    <a:schemeClr val="dk1"/>
                  </a:solidFill>
                  <a:latin typeface="Georgia"/>
                  <a:ea typeface="Georgia"/>
                  <a:cs typeface="Georgia"/>
                  <a:sym typeface="Georgia"/>
                </a:rPr>
                <a:t>4</a:t>
              </a:r>
              <a:endParaRPr sz="900"/>
            </a:p>
          </p:txBody>
        </p:sp>
        <p:sp>
          <p:nvSpPr>
            <p:cNvPr id="161" name="Google Shape;161;p25"/>
            <p:cNvSpPr/>
            <p:nvPr/>
          </p:nvSpPr>
          <p:spPr>
            <a:xfrm>
              <a:off x="4358010" y="4475534"/>
              <a:ext cx="495300" cy="450900"/>
            </a:xfrm>
            <a:prstGeom prst="ellipse">
              <a:avLst/>
            </a:prstGeom>
            <a:solidFill>
              <a:schemeClr val="lt2"/>
            </a:solidFill>
            <a:ln w="9525" cap="flat" cmpd="sng">
              <a:solidFill>
                <a:srgbClr val="FFFFFF"/>
              </a:solidFill>
              <a:prstDash val="solid"/>
              <a:round/>
              <a:headEnd type="none" w="sm" len="sm"/>
              <a:tailEnd type="none" w="sm" len="sm"/>
            </a:ln>
          </p:spPr>
          <p:txBody>
            <a:bodyPr spcFirstLastPara="1" wrap="square" lIns="60500" tIns="30250" rIns="60500" bIns="30250" anchor="ctr" anchorCtr="0">
              <a:noAutofit/>
            </a:bodyPr>
            <a:lstStyle/>
            <a:p>
              <a:pPr marL="0" marR="0" lvl="0" indent="0" algn="ctr" rtl="0">
                <a:lnSpc>
                  <a:spcPct val="100000"/>
                </a:lnSpc>
                <a:spcBef>
                  <a:spcPts val="0"/>
                </a:spcBef>
                <a:spcAft>
                  <a:spcPts val="0"/>
                </a:spcAft>
                <a:buClr>
                  <a:schemeClr val="dk1"/>
                </a:buClr>
                <a:buSzPts val="1300"/>
                <a:buFont typeface="Georgia"/>
                <a:buNone/>
              </a:pPr>
              <a:r>
                <a:rPr lang="en-GB" sz="1300" b="1" i="0" u="none" strike="noStrike" cap="none">
                  <a:solidFill>
                    <a:schemeClr val="dk1"/>
                  </a:solidFill>
                  <a:latin typeface="Georgia"/>
                  <a:ea typeface="Georgia"/>
                  <a:cs typeface="Georgia"/>
                  <a:sym typeface="Georgia"/>
                </a:rPr>
                <a:t>2</a:t>
              </a:r>
              <a:endParaRPr sz="900"/>
            </a:p>
          </p:txBody>
        </p:sp>
        <p:sp>
          <p:nvSpPr>
            <p:cNvPr id="162" name="Google Shape;162;p25"/>
            <p:cNvSpPr/>
            <p:nvPr/>
          </p:nvSpPr>
          <p:spPr>
            <a:xfrm>
              <a:off x="2670497" y="6070971"/>
              <a:ext cx="492000" cy="447600"/>
            </a:xfrm>
            <a:prstGeom prst="ellipse">
              <a:avLst/>
            </a:prstGeom>
            <a:solidFill>
              <a:schemeClr val="lt2"/>
            </a:solidFill>
            <a:ln w="9525" cap="flat" cmpd="sng">
              <a:solidFill>
                <a:srgbClr val="FFFFFF"/>
              </a:solidFill>
              <a:prstDash val="solid"/>
              <a:round/>
              <a:headEnd type="none" w="sm" len="sm"/>
              <a:tailEnd type="none" w="sm" len="sm"/>
            </a:ln>
          </p:spPr>
          <p:txBody>
            <a:bodyPr spcFirstLastPara="1" wrap="square" lIns="60500" tIns="30250" rIns="60500" bIns="30250" anchor="ctr" anchorCtr="0">
              <a:noAutofit/>
            </a:bodyPr>
            <a:lstStyle/>
            <a:p>
              <a:pPr marL="0" marR="0" lvl="0" indent="0" algn="ctr" rtl="0">
                <a:lnSpc>
                  <a:spcPct val="100000"/>
                </a:lnSpc>
                <a:spcBef>
                  <a:spcPts val="0"/>
                </a:spcBef>
                <a:spcAft>
                  <a:spcPts val="0"/>
                </a:spcAft>
                <a:buClr>
                  <a:schemeClr val="dk1"/>
                </a:buClr>
                <a:buSzPts val="1300"/>
                <a:buFont typeface="Georgia"/>
                <a:buNone/>
              </a:pPr>
              <a:r>
                <a:rPr lang="en-GB" sz="1300" b="1" i="0" u="none" strike="noStrike" cap="none">
                  <a:solidFill>
                    <a:schemeClr val="dk1"/>
                  </a:solidFill>
                  <a:latin typeface="Georgia"/>
                  <a:ea typeface="Georgia"/>
                  <a:cs typeface="Georgia"/>
                  <a:sym typeface="Georgia"/>
                </a:rPr>
                <a:t>3</a:t>
              </a:r>
              <a:endParaRPr sz="900"/>
            </a:p>
          </p:txBody>
        </p:sp>
        <p:sp>
          <p:nvSpPr>
            <p:cNvPr id="163" name="Google Shape;163;p25"/>
            <p:cNvSpPr/>
            <p:nvPr/>
          </p:nvSpPr>
          <p:spPr>
            <a:xfrm>
              <a:off x="2670497" y="2978715"/>
              <a:ext cx="1547700" cy="7206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r>
                <a:rPr lang="en-GB" sz="1200" b="1">
                  <a:solidFill>
                    <a:srgbClr val="FFFFFF"/>
                  </a:solidFill>
                  <a:latin typeface="Georgia"/>
                  <a:ea typeface="Georgia"/>
                  <a:cs typeface="Georgia"/>
                  <a:sym typeface="Georgia"/>
                </a:rPr>
                <a:t>Prioritizat-ion Error/</a:t>
              </a:r>
              <a:endParaRPr sz="900"/>
            </a:p>
            <a:p>
              <a:pPr marL="0" marR="0" lvl="0" indent="0" algn="l" rtl="0">
                <a:spcBef>
                  <a:spcPts val="200"/>
                </a:spcBef>
                <a:spcAft>
                  <a:spcPts val="0"/>
                </a:spcAft>
                <a:buNone/>
              </a:pPr>
              <a:endParaRPr sz="1200" b="1">
                <a:solidFill>
                  <a:srgbClr val="FFFFFF"/>
                </a:solidFill>
                <a:latin typeface="Georgia"/>
                <a:ea typeface="Georgia"/>
                <a:cs typeface="Georgia"/>
                <a:sym typeface="Georgia"/>
              </a:endParaRPr>
            </a:p>
          </p:txBody>
        </p:sp>
        <p:sp>
          <p:nvSpPr>
            <p:cNvPr id="164" name="Google Shape;164;p25"/>
            <p:cNvSpPr/>
            <p:nvPr/>
          </p:nvSpPr>
          <p:spPr>
            <a:xfrm>
              <a:off x="1945027" y="5284486"/>
              <a:ext cx="1896900" cy="679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r>
                <a:rPr lang="en-GB" sz="1200" b="1">
                  <a:solidFill>
                    <a:srgbClr val="FFFFFF"/>
                  </a:solidFill>
                  <a:latin typeface="Georgia"/>
                  <a:ea typeface="Georgia"/>
                  <a:cs typeface="Georgia"/>
                  <a:sym typeface="Georgia"/>
                </a:rPr>
                <a:t>Socializing employees into corrupt practices</a:t>
              </a:r>
              <a:endParaRPr sz="900"/>
            </a:p>
          </p:txBody>
        </p:sp>
        <p:sp>
          <p:nvSpPr>
            <p:cNvPr id="165" name="Google Shape;165;p25"/>
            <p:cNvSpPr/>
            <p:nvPr/>
          </p:nvSpPr>
          <p:spPr>
            <a:xfrm>
              <a:off x="1082954" y="3152755"/>
              <a:ext cx="1684500" cy="475800"/>
            </a:xfrm>
            <a:prstGeom prst="rect">
              <a:avLst/>
            </a:prstGeom>
            <a:noFill/>
            <a:ln>
              <a:noFill/>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rgbClr val="FFFFFF"/>
                </a:buClr>
                <a:buSzPts val="1200"/>
                <a:buFont typeface="Georgia"/>
                <a:buNone/>
              </a:pPr>
              <a:r>
                <a:rPr lang="en-GB" sz="1200" b="1" i="0" u="none" strike="noStrike" cap="none">
                  <a:solidFill>
                    <a:srgbClr val="FFFFFF"/>
                  </a:solidFill>
                  <a:latin typeface="Georgia"/>
                  <a:ea typeface="Georgia"/>
                  <a:cs typeface="Georgia"/>
                  <a:sym typeface="Georgia"/>
                </a:rPr>
                <a:t>Denial of Responsibility</a:t>
              </a:r>
              <a:endParaRPr sz="900"/>
            </a:p>
          </p:txBody>
        </p:sp>
        <p:sp>
          <p:nvSpPr>
            <p:cNvPr id="166" name="Google Shape;166;p25"/>
            <p:cNvSpPr/>
            <p:nvPr/>
          </p:nvSpPr>
          <p:spPr>
            <a:xfrm>
              <a:off x="765514" y="4506939"/>
              <a:ext cx="1179600" cy="475800"/>
            </a:xfrm>
            <a:prstGeom prst="rect">
              <a:avLst/>
            </a:prstGeom>
            <a:noFill/>
            <a:ln>
              <a:noFill/>
            </a:ln>
          </p:spPr>
          <p:txBody>
            <a:bodyPr spcFirstLastPara="1" wrap="square" lIns="60500" tIns="30250" rIns="60500" bIns="30250" anchor="t" anchorCtr="0">
              <a:noAutofit/>
            </a:bodyPr>
            <a:lstStyle/>
            <a:p>
              <a:pPr marL="0" marR="0" lvl="0" indent="0" algn="l" rtl="0">
                <a:lnSpc>
                  <a:spcPct val="100000"/>
                </a:lnSpc>
                <a:spcBef>
                  <a:spcPts val="0"/>
                </a:spcBef>
                <a:spcAft>
                  <a:spcPts val="0"/>
                </a:spcAft>
                <a:buClr>
                  <a:srgbClr val="FFFFFF"/>
                </a:buClr>
                <a:buSzPts val="1200"/>
                <a:buFont typeface="Georgia"/>
                <a:buNone/>
              </a:pPr>
              <a:r>
                <a:rPr lang="en-GB" sz="1200" b="1" i="0" u="none" strike="noStrike" cap="none">
                  <a:solidFill>
                    <a:srgbClr val="FFFFFF"/>
                  </a:solidFill>
                  <a:latin typeface="Georgia"/>
                  <a:ea typeface="Georgia"/>
                  <a:cs typeface="Georgia"/>
                  <a:sym typeface="Georgia"/>
                </a:rPr>
                <a:t>Lax oversight</a:t>
              </a:r>
              <a:endParaRPr sz="900"/>
            </a:p>
          </p:txBody>
        </p:sp>
        <p:sp>
          <p:nvSpPr>
            <p:cNvPr id="167" name="Google Shape;167;p25"/>
            <p:cNvSpPr/>
            <p:nvPr/>
          </p:nvSpPr>
          <p:spPr>
            <a:xfrm>
              <a:off x="3449084" y="4607094"/>
              <a:ext cx="1706700" cy="475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r>
                <a:rPr lang="en-GB" sz="1200" b="1">
                  <a:solidFill>
                    <a:srgbClr val="FFFFFF"/>
                  </a:solidFill>
                  <a:latin typeface="Georgia"/>
                  <a:ea typeface="Georgia"/>
                  <a:cs typeface="Georgia"/>
                  <a:sym typeface="Georgia"/>
                </a:rPr>
                <a:t>Ration-alization</a:t>
              </a:r>
              <a:endParaRPr sz="900"/>
            </a:p>
          </p:txBody>
        </p:sp>
      </p:grpSp>
      <p:pic>
        <p:nvPicPr>
          <p:cNvPr id="168" name="Google Shape;168;p25"/>
          <p:cNvPicPr preferRelativeResize="0"/>
          <p:nvPr/>
        </p:nvPicPr>
        <p:blipFill rotWithShape="1">
          <a:blip r:embed="rId3">
            <a:alphaModFix/>
          </a:blip>
          <a:srcRect/>
          <a:stretch/>
        </p:blipFill>
        <p:spPr>
          <a:xfrm>
            <a:off x="6615065" y="1090529"/>
            <a:ext cx="2277520" cy="1819447"/>
          </a:xfrm>
          <a:prstGeom prst="rect">
            <a:avLst/>
          </a:prstGeom>
          <a:noFill/>
          <a:ln>
            <a:noFill/>
          </a:ln>
        </p:spPr>
      </p:pic>
      <p:pic>
        <p:nvPicPr>
          <p:cNvPr id="169" name="Google Shape;169;p25"/>
          <p:cNvPicPr preferRelativeResize="0"/>
          <p:nvPr/>
        </p:nvPicPr>
        <p:blipFill rotWithShape="1">
          <a:blip r:embed="rId4">
            <a:alphaModFix/>
          </a:blip>
          <a:srcRect/>
          <a:stretch/>
        </p:blipFill>
        <p:spPr>
          <a:xfrm>
            <a:off x="168231" y="2970998"/>
            <a:ext cx="2308114" cy="1728749"/>
          </a:xfrm>
          <a:prstGeom prst="rect">
            <a:avLst/>
          </a:prstGeom>
          <a:noFill/>
          <a:ln>
            <a:noFill/>
          </a:ln>
        </p:spPr>
      </p:pic>
      <p:sp>
        <p:nvSpPr>
          <p:cNvPr id="170" name="Google Shape;170;p25"/>
          <p:cNvSpPr/>
          <p:nvPr/>
        </p:nvSpPr>
        <p:spPr>
          <a:xfrm>
            <a:off x="4924985" y="2017059"/>
            <a:ext cx="1031700" cy="4275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r>
              <a:rPr lang="en-GB" sz="1200" b="1">
                <a:solidFill>
                  <a:srgbClr val="FFFFFF"/>
                </a:solidFill>
                <a:latin typeface="Georgia"/>
                <a:ea typeface="Georgia"/>
                <a:cs typeface="Georgia"/>
                <a:sym typeface="Georgia"/>
              </a:rPr>
              <a:t>Conflict of                                                        interest</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Ethical Culture And Management</a:t>
            </a:r>
            <a:endParaRPr/>
          </a:p>
        </p:txBody>
      </p:sp>
      <p:sp>
        <p:nvSpPr>
          <p:cNvPr id="176" name="Google Shape;176;p26"/>
          <p:cNvSpPr/>
          <p:nvPr/>
        </p:nvSpPr>
        <p:spPr>
          <a:xfrm>
            <a:off x="1345921" y="1662255"/>
            <a:ext cx="976800" cy="976800"/>
          </a:xfrm>
          <a:prstGeom prst="ellipse">
            <a:avLst/>
          </a:prstGeom>
          <a:noFill/>
          <a:ln w="9525" cap="flat" cmpd="sng">
            <a:solidFill>
              <a:srgbClr val="D5D1C5"/>
            </a:solidFill>
            <a:prstDash val="solid"/>
            <a:round/>
            <a:headEnd type="none" w="sm" len="sm"/>
            <a:tailEnd type="none" w="sm" len="sm"/>
          </a:ln>
        </p:spPr>
        <p:txBody>
          <a:bodyPr spcFirstLastPara="1" wrap="square" lIns="60500" tIns="30250" rIns="60500" bIns="30250" anchor="ctr" anchorCtr="0">
            <a:noAutofit/>
          </a:bodyPr>
          <a:lstStyle/>
          <a:p>
            <a:pPr marL="0" marR="0" lvl="0" indent="0" algn="ctr" rtl="0">
              <a:spcBef>
                <a:spcPts val="0"/>
              </a:spcBef>
              <a:spcAft>
                <a:spcPts val="0"/>
              </a:spcAft>
              <a:buNone/>
            </a:pPr>
            <a:endParaRPr sz="700">
              <a:solidFill>
                <a:schemeClr val="lt1"/>
              </a:solidFill>
              <a:latin typeface="Georgia"/>
              <a:ea typeface="Georgia"/>
              <a:cs typeface="Georgia"/>
              <a:sym typeface="Georgia"/>
            </a:endParaRPr>
          </a:p>
        </p:txBody>
      </p:sp>
      <p:sp>
        <p:nvSpPr>
          <p:cNvPr id="177" name="Google Shape;177;p26"/>
          <p:cNvSpPr/>
          <p:nvPr/>
        </p:nvSpPr>
        <p:spPr>
          <a:xfrm>
            <a:off x="2025363" y="2829621"/>
            <a:ext cx="976800" cy="976800"/>
          </a:xfrm>
          <a:prstGeom prst="ellipse">
            <a:avLst/>
          </a:prstGeom>
          <a:noFill/>
          <a:ln w="9525" cap="flat" cmpd="sng">
            <a:solidFill>
              <a:srgbClr val="D5D1C5"/>
            </a:solidFill>
            <a:prstDash val="solid"/>
            <a:round/>
            <a:headEnd type="none" w="sm" len="sm"/>
            <a:tailEnd type="none" w="sm" len="sm"/>
          </a:ln>
        </p:spPr>
        <p:txBody>
          <a:bodyPr spcFirstLastPara="1" wrap="square" lIns="60500" tIns="30250" rIns="60500" bIns="30250" anchor="ctr" anchorCtr="0">
            <a:noAutofit/>
          </a:bodyPr>
          <a:lstStyle/>
          <a:p>
            <a:pPr marL="0" marR="0" lvl="0" indent="0" algn="ctr" rtl="0">
              <a:spcBef>
                <a:spcPts val="0"/>
              </a:spcBef>
              <a:spcAft>
                <a:spcPts val="0"/>
              </a:spcAft>
              <a:buNone/>
            </a:pPr>
            <a:endParaRPr sz="700">
              <a:solidFill>
                <a:schemeClr val="lt1"/>
              </a:solidFill>
              <a:latin typeface="Georgia"/>
              <a:ea typeface="Georgia"/>
              <a:cs typeface="Georgia"/>
              <a:sym typeface="Georgia"/>
            </a:endParaRPr>
          </a:p>
        </p:txBody>
      </p:sp>
      <p:sp>
        <p:nvSpPr>
          <p:cNvPr id="178" name="Google Shape;178;p26"/>
          <p:cNvSpPr/>
          <p:nvPr/>
        </p:nvSpPr>
        <p:spPr>
          <a:xfrm>
            <a:off x="673152" y="2829621"/>
            <a:ext cx="976800" cy="976800"/>
          </a:xfrm>
          <a:prstGeom prst="ellipse">
            <a:avLst/>
          </a:prstGeom>
          <a:noFill/>
          <a:ln w="9525" cap="flat" cmpd="sng">
            <a:solidFill>
              <a:srgbClr val="D5D1C5"/>
            </a:solidFill>
            <a:prstDash val="solid"/>
            <a:round/>
            <a:headEnd type="none" w="sm" len="sm"/>
            <a:tailEnd type="none" w="sm" len="sm"/>
          </a:ln>
        </p:spPr>
        <p:txBody>
          <a:bodyPr spcFirstLastPara="1" wrap="square" lIns="60500" tIns="30250" rIns="60500" bIns="30250" anchor="ctr" anchorCtr="0">
            <a:noAutofit/>
          </a:bodyPr>
          <a:lstStyle/>
          <a:p>
            <a:pPr marL="0" marR="0" lvl="0" indent="0" algn="ctr" rtl="0">
              <a:spcBef>
                <a:spcPts val="0"/>
              </a:spcBef>
              <a:spcAft>
                <a:spcPts val="0"/>
              </a:spcAft>
              <a:buNone/>
            </a:pPr>
            <a:endParaRPr sz="700">
              <a:solidFill>
                <a:schemeClr val="lt1"/>
              </a:solidFill>
              <a:latin typeface="Georgia"/>
              <a:ea typeface="Georgia"/>
              <a:cs typeface="Georgia"/>
              <a:sym typeface="Georgia"/>
            </a:endParaRPr>
          </a:p>
        </p:txBody>
      </p:sp>
      <p:sp>
        <p:nvSpPr>
          <p:cNvPr id="179" name="Google Shape;179;p26"/>
          <p:cNvSpPr/>
          <p:nvPr/>
        </p:nvSpPr>
        <p:spPr>
          <a:xfrm>
            <a:off x="318317" y="2459193"/>
            <a:ext cx="1522251" cy="1710299"/>
          </a:xfrm>
          <a:custGeom>
            <a:avLst/>
            <a:gdLst/>
            <a:ahLst/>
            <a:cxnLst/>
            <a:rect l="l" t="t" r="r" b="b"/>
            <a:pathLst>
              <a:path w="1449" h="1628" extrusionOk="0">
                <a:moveTo>
                  <a:pt x="1269" y="828"/>
                </a:moveTo>
                <a:lnTo>
                  <a:pt x="1269" y="828"/>
                </a:lnTo>
                <a:lnTo>
                  <a:pt x="1269" y="828"/>
                </a:lnTo>
                <a:lnTo>
                  <a:pt x="1268" y="851"/>
                </a:lnTo>
                <a:lnTo>
                  <a:pt x="1266" y="874"/>
                </a:lnTo>
                <a:lnTo>
                  <a:pt x="1262" y="896"/>
                </a:lnTo>
                <a:lnTo>
                  <a:pt x="1257" y="917"/>
                </a:lnTo>
                <a:lnTo>
                  <a:pt x="1252" y="939"/>
                </a:lnTo>
                <a:lnTo>
                  <a:pt x="1245" y="960"/>
                </a:lnTo>
                <a:lnTo>
                  <a:pt x="1238" y="981"/>
                </a:lnTo>
                <a:lnTo>
                  <a:pt x="1229" y="1001"/>
                </a:lnTo>
                <a:lnTo>
                  <a:pt x="1220" y="1020"/>
                </a:lnTo>
                <a:lnTo>
                  <a:pt x="1210" y="1039"/>
                </a:lnTo>
                <a:lnTo>
                  <a:pt x="1198" y="1058"/>
                </a:lnTo>
                <a:lnTo>
                  <a:pt x="1187" y="1076"/>
                </a:lnTo>
                <a:lnTo>
                  <a:pt x="1174" y="1093"/>
                </a:lnTo>
                <a:lnTo>
                  <a:pt x="1160" y="1109"/>
                </a:lnTo>
                <a:lnTo>
                  <a:pt x="1146" y="1126"/>
                </a:lnTo>
                <a:lnTo>
                  <a:pt x="1131" y="1141"/>
                </a:lnTo>
                <a:lnTo>
                  <a:pt x="1116" y="1155"/>
                </a:lnTo>
                <a:lnTo>
                  <a:pt x="1099" y="1169"/>
                </a:lnTo>
                <a:lnTo>
                  <a:pt x="1081" y="1183"/>
                </a:lnTo>
                <a:lnTo>
                  <a:pt x="1064" y="1194"/>
                </a:lnTo>
                <a:lnTo>
                  <a:pt x="1046" y="1206"/>
                </a:lnTo>
                <a:lnTo>
                  <a:pt x="1027" y="1217"/>
                </a:lnTo>
                <a:lnTo>
                  <a:pt x="1008" y="1226"/>
                </a:lnTo>
                <a:lnTo>
                  <a:pt x="988" y="1235"/>
                </a:lnTo>
                <a:lnTo>
                  <a:pt x="967" y="1242"/>
                </a:lnTo>
                <a:lnTo>
                  <a:pt x="947" y="1250"/>
                </a:lnTo>
                <a:lnTo>
                  <a:pt x="925" y="1255"/>
                </a:lnTo>
                <a:lnTo>
                  <a:pt x="904" y="1260"/>
                </a:lnTo>
                <a:lnTo>
                  <a:pt x="882" y="1264"/>
                </a:lnTo>
                <a:lnTo>
                  <a:pt x="859" y="1268"/>
                </a:lnTo>
                <a:lnTo>
                  <a:pt x="836" y="1269"/>
                </a:lnTo>
                <a:lnTo>
                  <a:pt x="814" y="1269"/>
                </a:lnTo>
                <a:lnTo>
                  <a:pt x="814" y="1269"/>
                </a:lnTo>
                <a:lnTo>
                  <a:pt x="791" y="1269"/>
                </a:lnTo>
                <a:lnTo>
                  <a:pt x="768" y="1267"/>
                </a:lnTo>
                <a:lnTo>
                  <a:pt x="745" y="1264"/>
                </a:lnTo>
                <a:lnTo>
                  <a:pt x="722" y="1260"/>
                </a:lnTo>
                <a:lnTo>
                  <a:pt x="701" y="1255"/>
                </a:lnTo>
                <a:lnTo>
                  <a:pt x="679" y="1249"/>
                </a:lnTo>
                <a:lnTo>
                  <a:pt x="657" y="1242"/>
                </a:lnTo>
                <a:lnTo>
                  <a:pt x="637" y="1234"/>
                </a:lnTo>
                <a:lnTo>
                  <a:pt x="617" y="1225"/>
                </a:lnTo>
                <a:lnTo>
                  <a:pt x="596" y="1214"/>
                </a:lnTo>
                <a:lnTo>
                  <a:pt x="577" y="1203"/>
                </a:lnTo>
                <a:lnTo>
                  <a:pt x="560" y="1192"/>
                </a:lnTo>
                <a:lnTo>
                  <a:pt x="542" y="1179"/>
                </a:lnTo>
                <a:lnTo>
                  <a:pt x="524" y="1165"/>
                </a:lnTo>
                <a:lnTo>
                  <a:pt x="508" y="1151"/>
                </a:lnTo>
                <a:lnTo>
                  <a:pt x="492" y="1136"/>
                </a:lnTo>
                <a:lnTo>
                  <a:pt x="477" y="1121"/>
                </a:lnTo>
                <a:lnTo>
                  <a:pt x="463" y="1104"/>
                </a:lnTo>
                <a:lnTo>
                  <a:pt x="449" y="1086"/>
                </a:lnTo>
                <a:lnTo>
                  <a:pt x="436" y="1068"/>
                </a:lnTo>
                <a:lnTo>
                  <a:pt x="425" y="1051"/>
                </a:lnTo>
                <a:lnTo>
                  <a:pt x="414" y="1032"/>
                </a:lnTo>
                <a:lnTo>
                  <a:pt x="403" y="1011"/>
                </a:lnTo>
                <a:lnTo>
                  <a:pt x="394" y="991"/>
                </a:lnTo>
                <a:lnTo>
                  <a:pt x="387" y="971"/>
                </a:lnTo>
                <a:lnTo>
                  <a:pt x="379" y="949"/>
                </a:lnTo>
                <a:lnTo>
                  <a:pt x="373" y="927"/>
                </a:lnTo>
                <a:lnTo>
                  <a:pt x="368" y="906"/>
                </a:lnTo>
                <a:lnTo>
                  <a:pt x="364" y="883"/>
                </a:lnTo>
                <a:lnTo>
                  <a:pt x="361" y="860"/>
                </a:lnTo>
                <a:lnTo>
                  <a:pt x="359" y="837"/>
                </a:lnTo>
                <a:lnTo>
                  <a:pt x="359" y="814"/>
                </a:lnTo>
                <a:lnTo>
                  <a:pt x="359" y="814"/>
                </a:lnTo>
                <a:lnTo>
                  <a:pt x="359" y="790"/>
                </a:lnTo>
                <a:lnTo>
                  <a:pt x="361" y="767"/>
                </a:lnTo>
                <a:lnTo>
                  <a:pt x="364" y="745"/>
                </a:lnTo>
                <a:lnTo>
                  <a:pt x="368" y="723"/>
                </a:lnTo>
                <a:lnTo>
                  <a:pt x="373" y="700"/>
                </a:lnTo>
                <a:lnTo>
                  <a:pt x="379" y="679"/>
                </a:lnTo>
                <a:lnTo>
                  <a:pt x="387" y="658"/>
                </a:lnTo>
                <a:lnTo>
                  <a:pt x="394" y="637"/>
                </a:lnTo>
                <a:lnTo>
                  <a:pt x="403" y="616"/>
                </a:lnTo>
                <a:lnTo>
                  <a:pt x="414" y="597"/>
                </a:lnTo>
                <a:lnTo>
                  <a:pt x="425" y="578"/>
                </a:lnTo>
                <a:lnTo>
                  <a:pt x="436" y="559"/>
                </a:lnTo>
                <a:lnTo>
                  <a:pt x="449" y="541"/>
                </a:lnTo>
                <a:lnTo>
                  <a:pt x="463" y="525"/>
                </a:lnTo>
                <a:lnTo>
                  <a:pt x="477" y="508"/>
                </a:lnTo>
                <a:lnTo>
                  <a:pt x="492" y="492"/>
                </a:lnTo>
                <a:lnTo>
                  <a:pt x="508" y="477"/>
                </a:lnTo>
                <a:lnTo>
                  <a:pt x="524" y="463"/>
                </a:lnTo>
                <a:lnTo>
                  <a:pt x="542" y="450"/>
                </a:lnTo>
                <a:lnTo>
                  <a:pt x="560" y="437"/>
                </a:lnTo>
                <a:lnTo>
                  <a:pt x="577" y="425"/>
                </a:lnTo>
                <a:lnTo>
                  <a:pt x="596" y="414"/>
                </a:lnTo>
                <a:lnTo>
                  <a:pt x="617" y="404"/>
                </a:lnTo>
                <a:lnTo>
                  <a:pt x="637" y="394"/>
                </a:lnTo>
                <a:lnTo>
                  <a:pt x="657" y="387"/>
                </a:lnTo>
                <a:lnTo>
                  <a:pt x="679" y="379"/>
                </a:lnTo>
                <a:lnTo>
                  <a:pt x="701" y="374"/>
                </a:lnTo>
                <a:lnTo>
                  <a:pt x="722" y="369"/>
                </a:lnTo>
                <a:lnTo>
                  <a:pt x="745" y="364"/>
                </a:lnTo>
                <a:lnTo>
                  <a:pt x="768" y="361"/>
                </a:lnTo>
                <a:lnTo>
                  <a:pt x="791" y="360"/>
                </a:lnTo>
                <a:lnTo>
                  <a:pt x="814" y="359"/>
                </a:lnTo>
                <a:lnTo>
                  <a:pt x="814" y="359"/>
                </a:lnTo>
                <a:lnTo>
                  <a:pt x="840" y="360"/>
                </a:lnTo>
                <a:lnTo>
                  <a:pt x="866" y="362"/>
                </a:lnTo>
                <a:lnTo>
                  <a:pt x="890" y="365"/>
                </a:lnTo>
                <a:lnTo>
                  <a:pt x="915" y="370"/>
                </a:lnTo>
                <a:lnTo>
                  <a:pt x="938" y="376"/>
                </a:lnTo>
                <a:lnTo>
                  <a:pt x="962" y="384"/>
                </a:lnTo>
                <a:lnTo>
                  <a:pt x="985" y="393"/>
                </a:lnTo>
                <a:lnTo>
                  <a:pt x="1008" y="402"/>
                </a:lnTo>
                <a:lnTo>
                  <a:pt x="1008" y="402"/>
                </a:lnTo>
                <a:lnTo>
                  <a:pt x="1015" y="406"/>
                </a:lnTo>
                <a:lnTo>
                  <a:pt x="1200" y="98"/>
                </a:lnTo>
                <a:lnTo>
                  <a:pt x="1200" y="98"/>
                </a:lnTo>
                <a:lnTo>
                  <a:pt x="1188" y="91"/>
                </a:lnTo>
                <a:lnTo>
                  <a:pt x="1188" y="91"/>
                </a:lnTo>
                <a:lnTo>
                  <a:pt x="1145" y="70"/>
                </a:lnTo>
                <a:lnTo>
                  <a:pt x="1101" y="53"/>
                </a:lnTo>
                <a:lnTo>
                  <a:pt x="1056" y="37"/>
                </a:lnTo>
                <a:lnTo>
                  <a:pt x="1009" y="25"/>
                </a:lnTo>
                <a:lnTo>
                  <a:pt x="962" y="13"/>
                </a:lnTo>
                <a:lnTo>
                  <a:pt x="914" y="7"/>
                </a:lnTo>
                <a:lnTo>
                  <a:pt x="864" y="2"/>
                </a:lnTo>
                <a:lnTo>
                  <a:pt x="839" y="0"/>
                </a:lnTo>
                <a:lnTo>
                  <a:pt x="814" y="0"/>
                </a:lnTo>
                <a:lnTo>
                  <a:pt x="814" y="0"/>
                </a:lnTo>
                <a:lnTo>
                  <a:pt x="782" y="0"/>
                </a:lnTo>
                <a:lnTo>
                  <a:pt x="750" y="3"/>
                </a:lnTo>
                <a:lnTo>
                  <a:pt x="720" y="6"/>
                </a:lnTo>
                <a:lnTo>
                  <a:pt x="689" y="9"/>
                </a:lnTo>
                <a:lnTo>
                  <a:pt x="689" y="9"/>
                </a:lnTo>
                <a:lnTo>
                  <a:pt x="652" y="17"/>
                </a:lnTo>
                <a:lnTo>
                  <a:pt x="617" y="25"/>
                </a:lnTo>
                <a:lnTo>
                  <a:pt x="581" y="33"/>
                </a:lnTo>
                <a:lnTo>
                  <a:pt x="547" y="45"/>
                </a:lnTo>
                <a:lnTo>
                  <a:pt x="514" y="58"/>
                </a:lnTo>
                <a:lnTo>
                  <a:pt x="480" y="72"/>
                </a:lnTo>
                <a:lnTo>
                  <a:pt x="448" y="87"/>
                </a:lnTo>
                <a:lnTo>
                  <a:pt x="416" y="103"/>
                </a:lnTo>
                <a:lnTo>
                  <a:pt x="386" y="122"/>
                </a:lnTo>
                <a:lnTo>
                  <a:pt x="356" y="141"/>
                </a:lnTo>
                <a:lnTo>
                  <a:pt x="327" y="162"/>
                </a:lnTo>
                <a:lnTo>
                  <a:pt x="299" y="183"/>
                </a:lnTo>
                <a:lnTo>
                  <a:pt x="273" y="206"/>
                </a:lnTo>
                <a:lnTo>
                  <a:pt x="246" y="230"/>
                </a:lnTo>
                <a:lnTo>
                  <a:pt x="222" y="256"/>
                </a:lnTo>
                <a:lnTo>
                  <a:pt x="198" y="282"/>
                </a:lnTo>
                <a:lnTo>
                  <a:pt x="176" y="309"/>
                </a:lnTo>
                <a:lnTo>
                  <a:pt x="154" y="337"/>
                </a:lnTo>
                <a:lnTo>
                  <a:pt x="134" y="366"/>
                </a:lnTo>
                <a:lnTo>
                  <a:pt x="115" y="397"/>
                </a:lnTo>
                <a:lnTo>
                  <a:pt x="97" y="427"/>
                </a:lnTo>
                <a:lnTo>
                  <a:pt x="81" y="459"/>
                </a:lnTo>
                <a:lnTo>
                  <a:pt x="66" y="492"/>
                </a:lnTo>
                <a:lnTo>
                  <a:pt x="53" y="525"/>
                </a:lnTo>
                <a:lnTo>
                  <a:pt x="40" y="559"/>
                </a:lnTo>
                <a:lnTo>
                  <a:pt x="30" y="593"/>
                </a:lnTo>
                <a:lnTo>
                  <a:pt x="21" y="629"/>
                </a:lnTo>
                <a:lnTo>
                  <a:pt x="14" y="666"/>
                </a:lnTo>
                <a:lnTo>
                  <a:pt x="7" y="701"/>
                </a:lnTo>
                <a:lnTo>
                  <a:pt x="3" y="738"/>
                </a:lnTo>
                <a:lnTo>
                  <a:pt x="1" y="776"/>
                </a:lnTo>
                <a:lnTo>
                  <a:pt x="0" y="814"/>
                </a:lnTo>
                <a:lnTo>
                  <a:pt x="0" y="814"/>
                </a:lnTo>
                <a:lnTo>
                  <a:pt x="1" y="856"/>
                </a:lnTo>
                <a:lnTo>
                  <a:pt x="5" y="897"/>
                </a:lnTo>
                <a:lnTo>
                  <a:pt x="10" y="938"/>
                </a:lnTo>
                <a:lnTo>
                  <a:pt x="16" y="978"/>
                </a:lnTo>
                <a:lnTo>
                  <a:pt x="25" y="1018"/>
                </a:lnTo>
                <a:lnTo>
                  <a:pt x="36" y="1056"/>
                </a:lnTo>
                <a:lnTo>
                  <a:pt x="49" y="1094"/>
                </a:lnTo>
                <a:lnTo>
                  <a:pt x="64" y="1131"/>
                </a:lnTo>
                <a:lnTo>
                  <a:pt x="81" y="1167"/>
                </a:lnTo>
                <a:lnTo>
                  <a:pt x="99" y="1202"/>
                </a:lnTo>
                <a:lnTo>
                  <a:pt x="118" y="1236"/>
                </a:lnTo>
                <a:lnTo>
                  <a:pt x="139" y="1269"/>
                </a:lnTo>
                <a:lnTo>
                  <a:pt x="162" y="1301"/>
                </a:lnTo>
                <a:lnTo>
                  <a:pt x="186" y="1333"/>
                </a:lnTo>
                <a:lnTo>
                  <a:pt x="212" y="1362"/>
                </a:lnTo>
                <a:lnTo>
                  <a:pt x="238" y="1390"/>
                </a:lnTo>
                <a:lnTo>
                  <a:pt x="266" y="1416"/>
                </a:lnTo>
                <a:lnTo>
                  <a:pt x="297" y="1442"/>
                </a:lnTo>
                <a:lnTo>
                  <a:pt x="327" y="1466"/>
                </a:lnTo>
                <a:lnTo>
                  <a:pt x="359" y="1489"/>
                </a:lnTo>
                <a:lnTo>
                  <a:pt x="392" y="1510"/>
                </a:lnTo>
                <a:lnTo>
                  <a:pt x="426" y="1529"/>
                </a:lnTo>
                <a:lnTo>
                  <a:pt x="461" y="1548"/>
                </a:lnTo>
                <a:lnTo>
                  <a:pt x="497" y="1564"/>
                </a:lnTo>
                <a:lnTo>
                  <a:pt x="534" y="1579"/>
                </a:lnTo>
                <a:lnTo>
                  <a:pt x="572" y="1592"/>
                </a:lnTo>
                <a:lnTo>
                  <a:pt x="610" y="1603"/>
                </a:lnTo>
                <a:lnTo>
                  <a:pt x="650" y="1612"/>
                </a:lnTo>
                <a:lnTo>
                  <a:pt x="690" y="1618"/>
                </a:lnTo>
                <a:lnTo>
                  <a:pt x="731" y="1623"/>
                </a:lnTo>
                <a:lnTo>
                  <a:pt x="772" y="1627"/>
                </a:lnTo>
                <a:lnTo>
                  <a:pt x="814" y="1628"/>
                </a:lnTo>
                <a:lnTo>
                  <a:pt x="814" y="1628"/>
                </a:lnTo>
                <a:lnTo>
                  <a:pt x="862" y="1627"/>
                </a:lnTo>
                <a:lnTo>
                  <a:pt x="909" y="1622"/>
                </a:lnTo>
                <a:lnTo>
                  <a:pt x="955" y="1616"/>
                </a:lnTo>
                <a:lnTo>
                  <a:pt x="1000" y="1607"/>
                </a:lnTo>
                <a:lnTo>
                  <a:pt x="1045" y="1595"/>
                </a:lnTo>
                <a:lnTo>
                  <a:pt x="1088" y="1580"/>
                </a:lnTo>
                <a:lnTo>
                  <a:pt x="1131" y="1564"/>
                </a:lnTo>
                <a:lnTo>
                  <a:pt x="1172" y="1546"/>
                </a:lnTo>
                <a:lnTo>
                  <a:pt x="1211" y="1524"/>
                </a:lnTo>
                <a:lnTo>
                  <a:pt x="1250" y="1501"/>
                </a:lnTo>
                <a:lnTo>
                  <a:pt x="1287" y="1476"/>
                </a:lnTo>
                <a:lnTo>
                  <a:pt x="1323" y="1449"/>
                </a:lnTo>
                <a:lnTo>
                  <a:pt x="1357" y="1421"/>
                </a:lnTo>
                <a:lnTo>
                  <a:pt x="1389" y="1390"/>
                </a:lnTo>
                <a:lnTo>
                  <a:pt x="1419" y="1358"/>
                </a:lnTo>
                <a:lnTo>
                  <a:pt x="1449" y="1324"/>
                </a:lnTo>
                <a:lnTo>
                  <a:pt x="1449" y="1324"/>
                </a:lnTo>
                <a:lnTo>
                  <a:pt x="1428" y="1298"/>
                </a:lnTo>
                <a:lnTo>
                  <a:pt x="1409" y="1272"/>
                </a:lnTo>
                <a:lnTo>
                  <a:pt x="1391" y="1244"/>
                </a:lnTo>
                <a:lnTo>
                  <a:pt x="1375" y="1216"/>
                </a:lnTo>
                <a:lnTo>
                  <a:pt x="1360" y="1187"/>
                </a:lnTo>
                <a:lnTo>
                  <a:pt x="1344" y="1157"/>
                </a:lnTo>
                <a:lnTo>
                  <a:pt x="1332" y="1127"/>
                </a:lnTo>
                <a:lnTo>
                  <a:pt x="1319" y="1095"/>
                </a:lnTo>
                <a:lnTo>
                  <a:pt x="1309" y="1063"/>
                </a:lnTo>
                <a:lnTo>
                  <a:pt x="1299" y="1032"/>
                </a:lnTo>
                <a:lnTo>
                  <a:pt x="1290" y="999"/>
                </a:lnTo>
                <a:lnTo>
                  <a:pt x="1283" y="966"/>
                </a:lnTo>
                <a:lnTo>
                  <a:pt x="1278" y="933"/>
                </a:lnTo>
                <a:lnTo>
                  <a:pt x="1273" y="898"/>
                </a:lnTo>
                <a:lnTo>
                  <a:pt x="1271" y="864"/>
                </a:lnTo>
                <a:lnTo>
                  <a:pt x="1269" y="828"/>
                </a:lnTo>
                <a:lnTo>
                  <a:pt x="1269" y="828"/>
                </a:lnTo>
                <a:close/>
              </a:path>
            </a:pathLst>
          </a:custGeom>
          <a:solidFill>
            <a:schemeClr val="accent5"/>
          </a:solid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700">
              <a:solidFill>
                <a:schemeClr val="dk1"/>
              </a:solidFill>
              <a:latin typeface="Georgia"/>
              <a:ea typeface="Georgia"/>
              <a:cs typeface="Georgia"/>
              <a:sym typeface="Georgia"/>
            </a:endParaRPr>
          </a:p>
        </p:txBody>
      </p:sp>
      <p:sp>
        <p:nvSpPr>
          <p:cNvPr id="180" name="Google Shape;180;p26"/>
          <p:cNvSpPr/>
          <p:nvPr/>
        </p:nvSpPr>
        <p:spPr>
          <a:xfrm>
            <a:off x="1651467" y="2468648"/>
            <a:ext cx="1710299" cy="1700844"/>
          </a:xfrm>
          <a:custGeom>
            <a:avLst/>
            <a:gdLst/>
            <a:ahLst/>
            <a:cxnLst/>
            <a:rect l="l" t="t" r="r" b="b"/>
            <a:pathLst>
              <a:path w="1628" h="1619" extrusionOk="0">
                <a:moveTo>
                  <a:pt x="180" y="1315"/>
                </a:moveTo>
                <a:lnTo>
                  <a:pt x="180" y="1315"/>
                </a:lnTo>
                <a:lnTo>
                  <a:pt x="209" y="1349"/>
                </a:lnTo>
                <a:lnTo>
                  <a:pt x="239" y="1381"/>
                </a:lnTo>
                <a:lnTo>
                  <a:pt x="271" y="1412"/>
                </a:lnTo>
                <a:lnTo>
                  <a:pt x="305" y="1440"/>
                </a:lnTo>
                <a:lnTo>
                  <a:pt x="341" y="1467"/>
                </a:lnTo>
                <a:lnTo>
                  <a:pt x="379" y="1492"/>
                </a:lnTo>
                <a:lnTo>
                  <a:pt x="417" y="1515"/>
                </a:lnTo>
                <a:lnTo>
                  <a:pt x="456" y="1537"/>
                </a:lnTo>
                <a:lnTo>
                  <a:pt x="498" y="1555"/>
                </a:lnTo>
                <a:lnTo>
                  <a:pt x="540" y="1571"/>
                </a:lnTo>
                <a:lnTo>
                  <a:pt x="583" y="1586"/>
                </a:lnTo>
                <a:lnTo>
                  <a:pt x="628" y="1598"/>
                </a:lnTo>
                <a:lnTo>
                  <a:pt x="673" y="1607"/>
                </a:lnTo>
                <a:lnTo>
                  <a:pt x="719" y="1613"/>
                </a:lnTo>
                <a:lnTo>
                  <a:pt x="766" y="1618"/>
                </a:lnTo>
                <a:lnTo>
                  <a:pt x="814" y="1619"/>
                </a:lnTo>
                <a:lnTo>
                  <a:pt x="814" y="1619"/>
                </a:lnTo>
                <a:lnTo>
                  <a:pt x="856" y="1618"/>
                </a:lnTo>
                <a:lnTo>
                  <a:pt x="897" y="1614"/>
                </a:lnTo>
                <a:lnTo>
                  <a:pt x="938" y="1609"/>
                </a:lnTo>
                <a:lnTo>
                  <a:pt x="978" y="1603"/>
                </a:lnTo>
                <a:lnTo>
                  <a:pt x="1018" y="1594"/>
                </a:lnTo>
                <a:lnTo>
                  <a:pt x="1056" y="1583"/>
                </a:lnTo>
                <a:lnTo>
                  <a:pt x="1094" y="1570"/>
                </a:lnTo>
                <a:lnTo>
                  <a:pt x="1131" y="1555"/>
                </a:lnTo>
                <a:lnTo>
                  <a:pt x="1167" y="1539"/>
                </a:lnTo>
                <a:lnTo>
                  <a:pt x="1202" y="1520"/>
                </a:lnTo>
                <a:lnTo>
                  <a:pt x="1236" y="1501"/>
                </a:lnTo>
                <a:lnTo>
                  <a:pt x="1269" y="1480"/>
                </a:lnTo>
                <a:lnTo>
                  <a:pt x="1301" y="1457"/>
                </a:lnTo>
                <a:lnTo>
                  <a:pt x="1333" y="1433"/>
                </a:lnTo>
                <a:lnTo>
                  <a:pt x="1362" y="1407"/>
                </a:lnTo>
                <a:lnTo>
                  <a:pt x="1390" y="1381"/>
                </a:lnTo>
                <a:lnTo>
                  <a:pt x="1416" y="1353"/>
                </a:lnTo>
                <a:lnTo>
                  <a:pt x="1442" y="1324"/>
                </a:lnTo>
                <a:lnTo>
                  <a:pt x="1466" y="1292"/>
                </a:lnTo>
                <a:lnTo>
                  <a:pt x="1489" y="1260"/>
                </a:lnTo>
                <a:lnTo>
                  <a:pt x="1510" y="1227"/>
                </a:lnTo>
                <a:lnTo>
                  <a:pt x="1529" y="1193"/>
                </a:lnTo>
                <a:lnTo>
                  <a:pt x="1548" y="1158"/>
                </a:lnTo>
                <a:lnTo>
                  <a:pt x="1564" y="1122"/>
                </a:lnTo>
                <a:lnTo>
                  <a:pt x="1579" y="1085"/>
                </a:lnTo>
                <a:lnTo>
                  <a:pt x="1592" y="1047"/>
                </a:lnTo>
                <a:lnTo>
                  <a:pt x="1603" y="1009"/>
                </a:lnTo>
                <a:lnTo>
                  <a:pt x="1612" y="969"/>
                </a:lnTo>
                <a:lnTo>
                  <a:pt x="1618" y="929"/>
                </a:lnTo>
                <a:lnTo>
                  <a:pt x="1623" y="888"/>
                </a:lnTo>
                <a:lnTo>
                  <a:pt x="1627" y="847"/>
                </a:lnTo>
                <a:lnTo>
                  <a:pt x="1628" y="805"/>
                </a:lnTo>
                <a:lnTo>
                  <a:pt x="1628" y="805"/>
                </a:lnTo>
                <a:lnTo>
                  <a:pt x="1627" y="767"/>
                </a:lnTo>
                <a:lnTo>
                  <a:pt x="1625" y="729"/>
                </a:lnTo>
                <a:lnTo>
                  <a:pt x="1621" y="692"/>
                </a:lnTo>
                <a:lnTo>
                  <a:pt x="1614" y="657"/>
                </a:lnTo>
                <a:lnTo>
                  <a:pt x="1607" y="620"/>
                </a:lnTo>
                <a:lnTo>
                  <a:pt x="1598" y="584"/>
                </a:lnTo>
                <a:lnTo>
                  <a:pt x="1588" y="550"/>
                </a:lnTo>
                <a:lnTo>
                  <a:pt x="1575" y="516"/>
                </a:lnTo>
                <a:lnTo>
                  <a:pt x="1562" y="483"/>
                </a:lnTo>
                <a:lnTo>
                  <a:pt x="1547" y="450"/>
                </a:lnTo>
                <a:lnTo>
                  <a:pt x="1531" y="418"/>
                </a:lnTo>
                <a:lnTo>
                  <a:pt x="1513" y="388"/>
                </a:lnTo>
                <a:lnTo>
                  <a:pt x="1494" y="357"/>
                </a:lnTo>
                <a:lnTo>
                  <a:pt x="1474" y="328"/>
                </a:lnTo>
                <a:lnTo>
                  <a:pt x="1453" y="300"/>
                </a:lnTo>
                <a:lnTo>
                  <a:pt x="1430" y="273"/>
                </a:lnTo>
                <a:lnTo>
                  <a:pt x="1406" y="247"/>
                </a:lnTo>
                <a:lnTo>
                  <a:pt x="1382" y="221"/>
                </a:lnTo>
                <a:lnTo>
                  <a:pt x="1355" y="197"/>
                </a:lnTo>
                <a:lnTo>
                  <a:pt x="1329" y="174"/>
                </a:lnTo>
                <a:lnTo>
                  <a:pt x="1301" y="153"/>
                </a:lnTo>
                <a:lnTo>
                  <a:pt x="1272" y="132"/>
                </a:lnTo>
                <a:lnTo>
                  <a:pt x="1242" y="113"/>
                </a:lnTo>
                <a:lnTo>
                  <a:pt x="1212" y="94"/>
                </a:lnTo>
                <a:lnTo>
                  <a:pt x="1180" y="78"/>
                </a:lnTo>
                <a:lnTo>
                  <a:pt x="1148" y="63"/>
                </a:lnTo>
                <a:lnTo>
                  <a:pt x="1115" y="49"/>
                </a:lnTo>
                <a:lnTo>
                  <a:pt x="1081" y="36"/>
                </a:lnTo>
                <a:lnTo>
                  <a:pt x="1047" y="24"/>
                </a:lnTo>
                <a:lnTo>
                  <a:pt x="1011" y="16"/>
                </a:lnTo>
                <a:lnTo>
                  <a:pt x="976" y="8"/>
                </a:lnTo>
                <a:lnTo>
                  <a:pt x="940" y="0"/>
                </a:lnTo>
                <a:lnTo>
                  <a:pt x="940" y="0"/>
                </a:lnTo>
                <a:lnTo>
                  <a:pt x="927" y="31"/>
                </a:lnTo>
                <a:lnTo>
                  <a:pt x="914" y="60"/>
                </a:lnTo>
                <a:lnTo>
                  <a:pt x="900" y="89"/>
                </a:lnTo>
                <a:lnTo>
                  <a:pt x="884" y="117"/>
                </a:lnTo>
                <a:lnTo>
                  <a:pt x="867" y="145"/>
                </a:lnTo>
                <a:lnTo>
                  <a:pt x="849" y="172"/>
                </a:lnTo>
                <a:lnTo>
                  <a:pt x="831" y="197"/>
                </a:lnTo>
                <a:lnTo>
                  <a:pt x="811" y="223"/>
                </a:lnTo>
                <a:lnTo>
                  <a:pt x="790" y="247"/>
                </a:lnTo>
                <a:lnTo>
                  <a:pt x="769" y="271"/>
                </a:lnTo>
                <a:lnTo>
                  <a:pt x="746" y="294"/>
                </a:lnTo>
                <a:lnTo>
                  <a:pt x="723" y="315"/>
                </a:lnTo>
                <a:lnTo>
                  <a:pt x="699" y="337"/>
                </a:lnTo>
                <a:lnTo>
                  <a:pt x="673" y="356"/>
                </a:lnTo>
                <a:lnTo>
                  <a:pt x="647" y="375"/>
                </a:lnTo>
                <a:lnTo>
                  <a:pt x="621" y="393"/>
                </a:lnTo>
                <a:lnTo>
                  <a:pt x="621" y="393"/>
                </a:lnTo>
                <a:lnTo>
                  <a:pt x="643" y="384"/>
                </a:lnTo>
                <a:lnTo>
                  <a:pt x="666" y="375"/>
                </a:lnTo>
                <a:lnTo>
                  <a:pt x="690" y="367"/>
                </a:lnTo>
                <a:lnTo>
                  <a:pt x="714" y="361"/>
                </a:lnTo>
                <a:lnTo>
                  <a:pt x="738" y="356"/>
                </a:lnTo>
                <a:lnTo>
                  <a:pt x="764" y="353"/>
                </a:lnTo>
                <a:lnTo>
                  <a:pt x="788" y="351"/>
                </a:lnTo>
                <a:lnTo>
                  <a:pt x="814" y="350"/>
                </a:lnTo>
                <a:lnTo>
                  <a:pt x="814" y="350"/>
                </a:lnTo>
                <a:lnTo>
                  <a:pt x="837" y="351"/>
                </a:lnTo>
                <a:lnTo>
                  <a:pt x="860" y="352"/>
                </a:lnTo>
                <a:lnTo>
                  <a:pt x="883" y="355"/>
                </a:lnTo>
                <a:lnTo>
                  <a:pt x="906" y="360"/>
                </a:lnTo>
                <a:lnTo>
                  <a:pt x="927" y="365"/>
                </a:lnTo>
                <a:lnTo>
                  <a:pt x="949" y="370"/>
                </a:lnTo>
                <a:lnTo>
                  <a:pt x="971" y="378"/>
                </a:lnTo>
                <a:lnTo>
                  <a:pt x="991" y="385"/>
                </a:lnTo>
                <a:lnTo>
                  <a:pt x="1011" y="395"/>
                </a:lnTo>
                <a:lnTo>
                  <a:pt x="1032" y="405"/>
                </a:lnTo>
                <a:lnTo>
                  <a:pt x="1051" y="416"/>
                </a:lnTo>
                <a:lnTo>
                  <a:pt x="1068" y="428"/>
                </a:lnTo>
                <a:lnTo>
                  <a:pt x="1086" y="441"/>
                </a:lnTo>
                <a:lnTo>
                  <a:pt x="1104" y="454"/>
                </a:lnTo>
                <a:lnTo>
                  <a:pt x="1120" y="468"/>
                </a:lnTo>
                <a:lnTo>
                  <a:pt x="1136" y="483"/>
                </a:lnTo>
                <a:lnTo>
                  <a:pt x="1151" y="499"/>
                </a:lnTo>
                <a:lnTo>
                  <a:pt x="1165" y="516"/>
                </a:lnTo>
                <a:lnTo>
                  <a:pt x="1179" y="532"/>
                </a:lnTo>
                <a:lnTo>
                  <a:pt x="1192" y="550"/>
                </a:lnTo>
                <a:lnTo>
                  <a:pt x="1203" y="569"/>
                </a:lnTo>
                <a:lnTo>
                  <a:pt x="1214" y="588"/>
                </a:lnTo>
                <a:lnTo>
                  <a:pt x="1225" y="607"/>
                </a:lnTo>
                <a:lnTo>
                  <a:pt x="1234" y="628"/>
                </a:lnTo>
                <a:lnTo>
                  <a:pt x="1242" y="649"/>
                </a:lnTo>
                <a:lnTo>
                  <a:pt x="1249" y="670"/>
                </a:lnTo>
                <a:lnTo>
                  <a:pt x="1255" y="691"/>
                </a:lnTo>
                <a:lnTo>
                  <a:pt x="1260" y="714"/>
                </a:lnTo>
                <a:lnTo>
                  <a:pt x="1264" y="736"/>
                </a:lnTo>
                <a:lnTo>
                  <a:pt x="1267" y="758"/>
                </a:lnTo>
                <a:lnTo>
                  <a:pt x="1269" y="781"/>
                </a:lnTo>
                <a:lnTo>
                  <a:pt x="1269" y="805"/>
                </a:lnTo>
                <a:lnTo>
                  <a:pt x="1269" y="805"/>
                </a:lnTo>
                <a:lnTo>
                  <a:pt x="1269" y="828"/>
                </a:lnTo>
                <a:lnTo>
                  <a:pt x="1267" y="851"/>
                </a:lnTo>
                <a:lnTo>
                  <a:pt x="1264" y="874"/>
                </a:lnTo>
                <a:lnTo>
                  <a:pt x="1260" y="897"/>
                </a:lnTo>
                <a:lnTo>
                  <a:pt x="1255" y="918"/>
                </a:lnTo>
                <a:lnTo>
                  <a:pt x="1249" y="940"/>
                </a:lnTo>
                <a:lnTo>
                  <a:pt x="1242" y="962"/>
                </a:lnTo>
                <a:lnTo>
                  <a:pt x="1234" y="982"/>
                </a:lnTo>
                <a:lnTo>
                  <a:pt x="1225" y="1002"/>
                </a:lnTo>
                <a:lnTo>
                  <a:pt x="1214" y="1023"/>
                </a:lnTo>
                <a:lnTo>
                  <a:pt x="1203" y="1042"/>
                </a:lnTo>
                <a:lnTo>
                  <a:pt x="1192" y="1059"/>
                </a:lnTo>
                <a:lnTo>
                  <a:pt x="1179" y="1077"/>
                </a:lnTo>
                <a:lnTo>
                  <a:pt x="1165" y="1095"/>
                </a:lnTo>
                <a:lnTo>
                  <a:pt x="1151" y="1112"/>
                </a:lnTo>
                <a:lnTo>
                  <a:pt x="1136" y="1127"/>
                </a:lnTo>
                <a:lnTo>
                  <a:pt x="1120" y="1142"/>
                </a:lnTo>
                <a:lnTo>
                  <a:pt x="1104" y="1156"/>
                </a:lnTo>
                <a:lnTo>
                  <a:pt x="1086" y="1170"/>
                </a:lnTo>
                <a:lnTo>
                  <a:pt x="1068" y="1183"/>
                </a:lnTo>
                <a:lnTo>
                  <a:pt x="1051" y="1194"/>
                </a:lnTo>
                <a:lnTo>
                  <a:pt x="1032" y="1205"/>
                </a:lnTo>
                <a:lnTo>
                  <a:pt x="1011" y="1216"/>
                </a:lnTo>
                <a:lnTo>
                  <a:pt x="991" y="1225"/>
                </a:lnTo>
                <a:lnTo>
                  <a:pt x="971" y="1233"/>
                </a:lnTo>
                <a:lnTo>
                  <a:pt x="949" y="1240"/>
                </a:lnTo>
                <a:lnTo>
                  <a:pt x="927" y="1246"/>
                </a:lnTo>
                <a:lnTo>
                  <a:pt x="906" y="1251"/>
                </a:lnTo>
                <a:lnTo>
                  <a:pt x="883" y="1255"/>
                </a:lnTo>
                <a:lnTo>
                  <a:pt x="860" y="1258"/>
                </a:lnTo>
                <a:lnTo>
                  <a:pt x="837" y="1260"/>
                </a:lnTo>
                <a:lnTo>
                  <a:pt x="814" y="1260"/>
                </a:lnTo>
                <a:lnTo>
                  <a:pt x="814" y="1260"/>
                </a:lnTo>
                <a:lnTo>
                  <a:pt x="792" y="1260"/>
                </a:lnTo>
                <a:lnTo>
                  <a:pt x="769" y="1259"/>
                </a:lnTo>
                <a:lnTo>
                  <a:pt x="746" y="1255"/>
                </a:lnTo>
                <a:lnTo>
                  <a:pt x="724" y="1251"/>
                </a:lnTo>
                <a:lnTo>
                  <a:pt x="703" y="1246"/>
                </a:lnTo>
                <a:lnTo>
                  <a:pt x="681" y="1241"/>
                </a:lnTo>
                <a:lnTo>
                  <a:pt x="661" y="1233"/>
                </a:lnTo>
                <a:lnTo>
                  <a:pt x="640" y="1226"/>
                </a:lnTo>
                <a:lnTo>
                  <a:pt x="620" y="1217"/>
                </a:lnTo>
                <a:lnTo>
                  <a:pt x="601" y="1208"/>
                </a:lnTo>
                <a:lnTo>
                  <a:pt x="582" y="1197"/>
                </a:lnTo>
                <a:lnTo>
                  <a:pt x="564" y="1185"/>
                </a:lnTo>
                <a:lnTo>
                  <a:pt x="547" y="1174"/>
                </a:lnTo>
                <a:lnTo>
                  <a:pt x="529" y="1160"/>
                </a:lnTo>
                <a:lnTo>
                  <a:pt x="512" y="1146"/>
                </a:lnTo>
                <a:lnTo>
                  <a:pt x="497" y="1132"/>
                </a:lnTo>
                <a:lnTo>
                  <a:pt x="482" y="1117"/>
                </a:lnTo>
                <a:lnTo>
                  <a:pt x="468" y="1100"/>
                </a:lnTo>
                <a:lnTo>
                  <a:pt x="454" y="1084"/>
                </a:lnTo>
                <a:lnTo>
                  <a:pt x="441" y="1067"/>
                </a:lnTo>
                <a:lnTo>
                  <a:pt x="430" y="1049"/>
                </a:lnTo>
                <a:lnTo>
                  <a:pt x="418" y="1030"/>
                </a:lnTo>
                <a:lnTo>
                  <a:pt x="408" y="1011"/>
                </a:lnTo>
                <a:lnTo>
                  <a:pt x="399" y="992"/>
                </a:lnTo>
                <a:lnTo>
                  <a:pt x="390" y="972"/>
                </a:lnTo>
                <a:lnTo>
                  <a:pt x="383" y="951"/>
                </a:lnTo>
                <a:lnTo>
                  <a:pt x="376" y="930"/>
                </a:lnTo>
                <a:lnTo>
                  <a:pt x="371" y="908"/>
                </a:lnTo>
                <a:lnTo>
                  <a:pt x="366" y="887"/>
                </a:lnTo>
                <a:lnTo>
                  <a:pt x="362" y="865"/>
                </a:lnTo>
                <a:lnTo>
                  <a:pt x="361" y="842"/>
                </a:lnTo>
                <a:lnTo>
                  <a:pt x="360" y="819"/>
                </a:lnTo>
                <a:lnTo>
                  <a:pt x="359" y="819"/>
                </a:lnTo>
                <a:lnTo>
                  <a:pt x="0" y="819"/>
                </a:lnTo>
                <a:lnTo>
                  <a:pt x="0" y="819"/>
                </a:lnTo>
                <a:lnTo>
                  <a:pt x="2" y="855"/>
                </a:lnTo>
                <a:lnTo>
                  <a:pt x="4" y="889"/>
                </a:lnTo>
                <a:lnTo>
                  <a:pt x="9" y="924"/>
                </a:lnTo>
                <a:lnTo>
                  <a:pt x="14" y="957"/>
                </a:lnTo>
                <a:lnTo>
                  <a:pt x="21" y="990"/>
                </a:lnTo>
                <a:lnTo>
                  <a:pt x="30" y="1023"/>
                </a:lnTo>
                <a:lnTo>
                  <a:pt x="40" y="1054"/>
                </a:lnTo>
                <a:lnTo>
                  <a:pt x="50" y="1086"/>
                </a:lnTo>
                <a:lnTo>
                  <a:pt x="63" y="1118"/>
                </a:lnTo>
                <a:lnTo>
                  <a:pt x="75" y="1148"/>
                </a:lnTo>
                <a:lnTo>
                  <a:pt x="91" y="1178"/>
                </a:lnTo>
                <a:lnTo>
                  <a:pt x="106" y="1207"/>
                </a:lnTo>
                <a:lnTo>
                  <a:pt x="122" y="1235"/>
                </a:lnTo>
                <a:lnTo>
                  <a:pt x="140" y="1263"/>
                </a:lnTo>
                <a:lnTo>
                  <a:pt x="159" y="1289"/>
                </a:lnTo>
                <a:lnTo>
                  <a:pt x="180" y="1315"/>
                </a:lnTo>
                <a:lnTo>
                  <a:pt x="180" y="1315"/>
                </a:lnTo>
                <a:close/>
              </a:path>
            </a:pathLst>
          </a:custGeom>
          <a:solidFill>
            <a:srgbClr val="EB8C00"/>
          </a:solid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700">
              <a:solidFill>
                <a:schemeClr val="dk1"/>
              </a:solidFill>
              <a:latin typeface="Georgia"/>
              <a:ea typeface="Georgia"/>
              <a:cs typeface="Georgia"/>
              <a:sym typeface="Georgia"/>
            </a:endParaRPr>
          </a:p>
        </p:txBody>
      </p:sp>
      <p:sp>
        <p:nvSpPr>
          <p:cNvPr id="181" name="Google Shape;181;p26"/>
          <p:cNvSpPr/>
          <p:nvPr/>
        </p:nvSpPr>
        <p:spPr>
          <a:xfrm>
            <a:off x="984366" y="1308839"/>
            <a:ext cx="1711350" cy="1576879"/>
          </a:xfrm>
          <a:custGeom>
            <a:avLst/>
            <a:gdLst/>
            <a:ahLst/>
            <a:cxnLst/>
            <a:rect l="l" t="t" r="r" b="b"/>
            <a:pathLst>
              <a:path w="1629" h="1501" extrusionOk="0">
                <a:moveTo>
                  <a:pt x="55" y="1104"/>
                </a:moveTo>
                <a:lnTo>
                  <a:pt x="55" y="1104"/>
                </a:lnTo>
                <a:lnTo>
                  <a:pt x="86" y="1101"/>
                </a:lnTo>
                <a:lnTo>
                  <a:pt x="116" y="1098"/>
                </a:lnTo>
                <a:lnTo>
                  <a:pt x="148" y="1095"/>
                </a:lnTo>
                <a:lnTo>
                  <a:pt x="180" y="1095"/>
                </a:lnTo>
                <a:lnTo>
                  <a:pt x="180" y="1095"/>
                </a:lnTo>
                <a:lnTo>
                  <a:pt x="205" y="1095"/>
                </a:lnTo>
                <a:lnTo>
                  <a:pt x="230" y="1097"/>
                </a:lnTo>
                <a:lnTo>
                  <a:pt x="280" y="1102"/>
                </a:lnTo>
                <a:lnTo>
                  <a:pt x="328" y="1108"/>
                </a:lnTo>
                <a:lnTo>
                  <a:pt x="375" y="1120"/>
                </a:lnTo>
                <a:lnTo>
                  <a:pt x="422" y="1132"/>
                </a:lnTo>
                <a:lnTo>
                  <a:pt x="467" y="1148"/>
                </a:lnTo>
                <a:lnTo>
                  <a:pt x="511" y="1165"/>
                </a:lnTo>
                <a:lnTo>
                  <a:pt x="554" y="1186"/>
                </a:lnTo>
                <a:lnTo>
                  <a:pt x="554" y="1186"/>
                </a:lnTo>
                <a:lnTo>
                  <a:pt x="533" y="1170"/>
                </a:lnTo>
                <a:lnTo>
                  <a:pt x="511" y="1153"/>
                </a:lnTo>
                <a:lnTo>
                  <a:pt x="492" y="1135"/>
                </a:lnTo>
                <a:lnTo>
                  <a:pt x="474" y="1115"/>
                </a:lnTo>
                <a:lnTo>
                  <a:pt x="456" y="1094"/>
                </a:lnTo>
                <a:lnTo>
                  <a:pt x="441" y="1073"/>
                </a:lnTo>
                <a:lnTo>
                  <a:pt x="426" y="1050"/>
                </a:lnTo>
                <a:lnTo>
                  <a:pt x="412" y="1027"/>
                </a:lnTo>
                <a:lnTo>
                  <a:pt x="401" y="1003"/>
                </a:lnTo>
                <a:lnTo>
                  <a:pt x="390" y="977"/>
                </a:lnTo>
                <a:lnTo>
                  <a:pt x="380" y="952"/>
                </a:lnTo>
                <a:lnTo>
                  <a:pt x="373" y="925"/>
                </a:lnTo>
                <a:lnTo>
                  <a:pt x="367" y="897"/>
                </a:lnTo>
                <a:lnTo>
                  <a:pt x="362" y="869"/>
                </a:lnTo>
                <a:lnTo>
                  <a:pt x="360" y="841"/>
                </a:lnTo>
                <a:lnTo>
                  <a:pt x="360" y="814"/>
                </a:lnTo>
                <a:lnTo>
                  <a:pt x="360" y="814"/>
                </a:lnTo>
                <a:lnTo>
                  <a:pt x="360" y="789"/>
                </a:lnTo>
                <a:lnTo>
                  <a:pt x="361" y="767"/>
                </a:lnTo>
                <a:lnTo>
                  <a:pt x="365" y="744"/>
                </a:lnTo>
                <a:lnTo>
                  <a:pt x="369" y="721"/>
                </a:lnTo>
                <a:lnTo>
                  <a:pt x="374" y="699"/>
                </a:lnTo>
                <a:lnTo>
                  <a:pt x="380" y="678"/>
                </a:lnTo>
                <a:lnTo>
                  <a:pt x="387" y="656"/>
                </a:lnTo>
                <a:lnTo>
                  <a:pt x="395" y="636"/>
                </a:lnTo>
                <a:lnTo>
                  <a:pt x="404" y="615"/>
                </a:lnTo>
                <a:lnTo>
                  <a:pt x="414" y="596"/>
                </a:lnTo>
                <a:lnTo>
                  <a:pt x="425" y="577"/>
                </a:lnTo>
                <a:lnTo>
                  <a:pt x="437" y="558"/>
                </a:lnTo>
                <a:lnTo>
                  <a:pt x="450" y="541"/>
                </a:lnTo>
                <a:lnTo>
                  <a:pt x="463" y="524"/>
                </a:lnTo>
                <a:lnTo>
                  <a:pt x="478" y="507"/>
                </a:lnTo>
                <a:lnTo>
                  <a:pt x="493" y="491"/>
                </a:lnTo>
                <a:lnTo>
                  <a:pt x="508" y="476"/>
                </a:lnTo>
                <a:lnTo>
                  <a:pt x="525" y="462"/>
                </a:lnTo>
                <a:lnTo>
                  <a:pt x="543" y="448"/>
                </a:lnTo>
                <a:lnTo>
                  <a:pt x="561" y="435"/>
                </a:lnTo>
                <a:lnTo>
                  <a:pt x="578" y="424"/>
                </a:lnTo>
                <a:lnTo>
                  <a:pt x="597" y="412"/>
                </a:lnTo>
                <a:lnTo>
                  <a:pt x="618" y="402"/>
                </a:lnTo>
                <a:lnTo>
                  <a:pt x="637" y="393"/>
                </a:lnTo>
                <a:lnTo>
                  <a:pt x="658" y="386"/>
                </a:lnTo>
                <a:lnTo>
                  <a:pt x="679" y="378"/>
                </a:lnTo>
                <a:lnTo>
                  <a:pt x="700" y="372"/>
                </a:lnTo>
                <a:lnTo>
                  <a:pt x="723" y="367"/>
                </a:lnTo>
                <a:lnTo>
                  <a:pt x="745" y="363"/>
                </a:lnTo>
                <a:lnTo>
                  <a:pt x="768" y="360"/>
                </a:lnTo>
                <a:lnTo>
                  <a:pt x="792" y="359"/>
                </a:lnTo>
                <a:lnTo>
                  <a:pt x="815" y="358"/>
                </a:lnTo>
                <a:lnTo>
                  <a:pt x="815" y="358"/>
                </a:lnTo>
                <a:lnTo>
                  <a:pt x="837" y="359"/>
                </a:lnTo>
                <a:lnTo>
                  <a:pt x="861" y="360"/>
                </a:lnTo>
                <a:lnTo>
                  <a:pt x="884" y="363"/>
                </a:lnTo>
                <a:lnTo>
                  <a:pt x="906" y="367"/>
                </a:lnTo>
                <a:lnTo>
                  <a:pt x="929" y="372"/>
                </a:lnTo>
                <a:lnTo>
                  <a:pt x="950" y="378"/>
                </a:lnTo>
                <a:lnTo>
                  <a:pt x="971" y="386"/>
                </a:lnTo>
                <a:lnTo>
                  <a:pt x="992" y="393"/>
                </a:lnTo>
                <a:lnTo>
                  <a:pt x="1011" y="402"/>
                </a:lnTo>
                <a:lnTo>
                  <a:pt x="1032" y="412"/>
                </a:lnTo>
                <a:lnTo>
                  <a:pt x="1051" y="424"/>
                </a:lnTo>
                <a:lnTo>
                  <a:pt x="1068" y="435"/>
                </a:lnTo>
                <a:lnTo>
                  <a:pt x="1088" y="448"/>
                </a:lnTo>
                <a:lnTo>
                  <a:pt x="1104" y="462"/>
                </a:lnTo>
                <a:lnTo>
                  <a:pt x="1121" y="476"/>
                </a:lnTo>
                <a:lnTo>
                  <a:pt x="1137" y="491"/>
                </a:lnTo>
                <a:lnTo>
                  <a:pt x="1151" y="507"/>
                </a:lnTo>
                <a:lnTo>
                  <a:pt x="1166" y="524"/>
                </a:lnTo>
                <a:lnTo>
                  <a:pt x="1179" y="541"/>
                </a:lnTo>
                <a:lnTo>
                  <a:pt x="1192" y="558"/>
                </a:lnTo>
                <a:lnTo>
                  <a:pt x="1204" y="577"/>
                </a:lnTo>
                <a:lnTo>
                  <a:pt x="1215" y="596"/>
                </a:lnTo>
                <a:lnTo>
                  <a:pt x="1225" y="615"/>
                </a:lnTo>
                <a:lnTo>
                  <a:pt x="1234" y="636"/>
                </a:lnTo>
                <a:lnTo>
                  <a:pt x="1242" y="656"/>
                </a:lnTo>
                <a:lnTo>
                  <a:pt x="1249" y="678"/>
                </a:lnTo>
                <a:lnTo>
                  <a:pt x="1255" y="699"/>
                </a:lnTo>
                <a:lnTo>
                  <a:pt x="1260" y="721"/>
                </a:lnTo>
                <a:lnTo>
                  <a:pt x="1264" y="744"/>
                </a:lnTo>
                <a:lnTo>
                  <a:pt x="1268" y="767"/>
                </a:lnTo>
                <a:lnTo>
                  <a:pt x="1269" y="789"/>
                </a:lnTo>
                <a:lnTo>
                  <a:pt x="1270" y="814"/>
                </a:lnTo>
                <a:lnTo>
                  <a:pt x="1270" y="814"/>
                </a:lnTo>
                <a:lnTo>
                  <a:pt x="1269" y="841"/>
                </a:lnTo>
                <a:lnTo>
                  <a:pt x="1267" y="869"/>
                </a:lnTo>
                <a:lnTo>
                  <a:pt x="1262" y="897"/>
                </a:lnTo>
                <a:lnTo>
                  <a:pt x="1256" y="925"/>
                </a:lnTo>
                <a:lnTo>
                  <a:pt x="1249" y="952"/>
                </a:lnTo>
                <a:lnTo>
                  <a:pt x="1240" y="977"/>
                </a:lnTo>
                <a:lnTo>
                  <a:pt x="1228" y="1003"/>
                </a:lnTo>
                <a:lnTo>
                  <a:pt x="1217" y="1027"/>
                </a:lnTo>
                <a:lnTo>
                  <a:pt x="1203" y="1050"/>
                </a:lnTo>
                <a:lnTo>
                  <a:pt x="1189" y="1073"/>
                </a:lnTo>
                <a:lnTo>
                  <a:pt x="1173" y="1094"/>
                </a:lnTo>
                <a:lnTo>
                  <a:pt x="1155" y="1115"/>
                </a:lnTo>
                <a:lnTo>
                  <a:pt x="1137" y="1135"/>
                </a:lnTo>
                <a:lnTo>
                  <a:pt x="1118" y="1153"/>
                </a:lnTo>
                <a:lnTo>
                  <a:pt x="1096" y="1170"/>
                </a:lnTo>
                <a:lnTo>
                  <a:pt x="1075" y="1186"/>
                </a:lnTo>
                <a:lnTo>
                  <a:pt x="1075" y="1186"/>
                </a:lnTo>
                <a:lnTo>
                  <a:pt x="1065" y="1193"/>
                </a:lnTo>
                <a:lnTo>
                  <a:pt x="1248" y="1501"/>
                </a:lnTo>
                <a:lnTo>
                  <a:pt x="1248" y="1501"/>
                </a:lnTo>
                <a:lnTo>
                  <a:pt x="1256" y="1497"/>
                </a:lnTo>
                <a:lnTo>
                  <a:pt x="1256" y="1497"/>
                </a:lnTo>
                <a:lnTo>
                  <a:pt x="1282" y="1479"/>
                </a:lnTo>
                <a:lnTo>
                  <a:pt x="1308" y="1460"/>
                </a:lnTo>
                <a:lnTo>
                  <a:pt x="1334" y="1441"/>
                </a:lnTo>
                <a:lnTo>
                  <a:pt x="1358" y="1419"/>
                </a:lnTo>
                <a:lnTo>
                  <a:pt x="1381" y="1398"/>
                </a:lnTo>
                <a:lnTo>
                  <a:pt x="1404" y="1375"/>
                </a:lnTo>
                <a:lnTo>
                  <a:pt x="1425" y="1351"/>
                </a:lnTo>
                <a:lnTo>
                  <a:pt x="1446" y="1327"/>
                </a:lnTo>
                <a:lnTo>
                  <a:pt x="1466" y="1301"/>
                </a:lnTo>
                <a:lnTo>
                  <a:pt x="1484" y="1276"/>
                </a:lnTo>
                <a:lnTo>
                  <a:pt x="1502" y="1249"/>
                </a:lnTo>
                <a:lnTo>
                  <a:pt x="1519" y="1221"/>
                </a:lnTo>
                <a:lnTo>
                  <a:pt x="1535" y="1193"/>
                </a:lnTo>
                <a:lnTo>
                  <a:pt x="1549" y="1164"/>
                </a:lnTo>
                <a:lnTo>
                  <a:pt x="1562" y="1135"/>
                </a:lnTo>
                <a:lnTo>
                  <a:pt x="1575" y="1104"/>
                </a:lnTo>
                <a:lnTo>
                  <a:pt x="1575" y="1104"/>
                </a:lnTo>
                <a:lnTo>
                  <a:pt x="1587" y="1070"/>
                </a:lnTo>
                <a:lnTo>
                  <a:pt x="1598" y="1036"/>
                </a:lnTo>
                <a:lnTo>
                  <a:pt x="1607" y="1000"/>
                </a:lnTo>
                <a:lnTo>
                  <a:pt x="1615" y="963"/>
                </a:lnTo>
                <a:lnTo>
                  <a:pt x="1621" y="927"/>
                </a:lnTo>
                <a:lnTo>
                  <a:pt x="1625" y="890"/>
                </a:lnTo>
                <a:lnTo>
                  <a:pt x="1627" y="852"/>
                </a:lnTo>
                <a:lnTo>
                  <a:pt x="1629" y="814"/>
                </a:lnTo>
                <a:lnTo>
                  <a:pt x="1629" y="814"/>
                </a:lnTo>
                <a:lnTo>
                  <a:pt x="1627" y="772"/>
                </a:lnTo>
                <a:lnTo>
                  <a:pt x="1625" y="730"/>
                </a:lnTo>
                <a:lnTo>
                  <a:pt x="1620" y="689"/>
                </a:lnTo>
                <a:lnTo>
                  <a:pt x="1612" y="648"/>
                </a:lnTo>
                <a:lnTo>
                  <a:pt x="1603" y="609"/>
                </a:lnTo>
                <a:lnTo>
                  <a:pt x="1592" y="571"/>
                </a:lnTo>
                <a:lnTo>
                  <a:pt x="1579" y="533"/>
                </a:lnTo>
                <a:lnTo>
                  <a:pt x="1565" y="496"/>
                </a:lnTo>
                <a:lnTo>
                  <a:pt x="1549" y="461"/>
                </a:lnTo>
                <a:lnTo>
                  <a:pt x="1531" y="425"/>
                </a:lnTo>
                <a:lnTo>
                  <a:pt x="1510" y="391"/>
                </a:lnTo>
                <a:lnTo>
                  <a:pt x="1490" y="358"/>
                </a:lnTo>
                <a:lnTo>
                  <a:pt x="1467" y="326"/>
                </a:lnTo>
                <a:lnTo>
                  <a:pt x="1443" y="295"/>
                </a:lnTo>
                <a:lnTo>
                  <a:pt x="1418" y="266"/>
                </a:lnTo>
                <a:lnTo>
                  <a:pt x="1390" y="237"/>
                </a:lnTo>
                <a:lnTo>
                  <a:pt x="1362" y="210"/>
                </a:lnTo>
                <a:lnTo>
                  <a:pt x="1333" y="185"/>
                </a:lnTo>
                <a:lnTo>
                  <a:pt x="1302" y="161"/>
                </a:lnTo>
                <a:lnTo>
                  <a:pt x="1269" y="138"/>
                </a:lnTo>
                <a:lnTo>
                  <a:pt x="1236" y="116"/>
                </a:lnTo>
                <a:lnTo>
                  <a:pt x="1203" y="97"/>
                </a:lnTo>
                <a:lnTo>
                  <a:pt x="1168" y="80"/>
                </a:lnTo>
                <a:lnTo>
                  <a:pt x="1132" y="63"/>
                </a:lnTo>
                <a:lnTo>
                  <a:pt x="1094" y="49"/>
                </a:lnTo>
                <a:lnTo>
                  <a:pt x="1057" y="35"/>
                </a:lnTo>
                <a:lnTo>
                  <a:pt x="1018" y="25"/>
                </a:lnTo>
                <a:lnTo>
                  <a:pt x="978" y="16"/>
                </a:lnTo>
                <a:lnTo>
                  <a:pt x="939" y="8"/>
                </a:lnTo>
                <a:lnTo>
                  <a:pt x="898" y="3"/>
                </a:lnTo>
                <a:lnTo>
                  <a:pt x="856" y="1"/>
                </a:lnTo>
                <a:lnTo>
                  <a:pt x="815" y="0"/>
                </a:lnTo>
                <a:lnTo>
                  <a:pt x="815" y="0"/>
                </a:lnTo>
                <a:lnTo>
                  <a:pt x="773" y="1"/>
                </a:lnTo>
                <a:lnTo>
                  <a:pt x="732" y="3"/>
                </a:lnTo>
                <a:lnTo>
                  <a:pt x="690" y="8"/>
                </a:lnTo>
                <a:lnTo>
                  <a:pt x="651" y="16"/>
                </a:lnTo>
                <a:lnTo>
                  <a:pt x="611" y="25"/>
                </a:lnTo>
                <a:lnTo>
                  <a:pt x="572" y="35"/>
                </a:lnTo>
                <a:lnTo>
                  <a:pt x="535" y="49"/>
                </a:lnTo>
                <a:lnTo>
                  <a:pt x="498" y="63"/>
                </a:lnTo>
                <a:lnTo>
                  <a:pt x="461" y="80"/>
                </a:lnTo>
                <a:lnTo>
                  <a:pt x="427" y="97"/>
                </a:lnTo>
                <a:lnTo>
                  <a:pt x="393" y="116"/>
                </a:lnTo>
                <a:lnTo>
                  <a:pt x="360" y="138"/>
                </a:lnTo>
                <a:lnTo>
                  <a:pt x="328" y="161"/>
                </a:lnTo>
                <a:lnTo>
                  <a:pt x="296" y="185"/>
                </a:lnTo>
                <a:lnTo>
                  <a:pt x="267" y="210"/>
                </a:lnTo>
                <a:lnTo>
                  <a:pt x="239" y="237"/>
                </a:lnTo>
                <a:lnTo>
                  <a:pt x="213" y="266"/>
                </a:lnTo>
                <a:lnTo>
                  <a:pt x="186" y="295"/>
                </a:lnTo>
                <a:lnTo>
                  <a:pt x="162" y="326"/>
                </a:lnTo>
                <a:lnTo>
                  <a:pt x="140" y="358"/>
                </a:lnTo>
                <a:lnTo>
                  <a:pt x="119" y="391"/>
                </a:lnTo>
                <a:lnTo>
                  <a:pt x="98" y="425"/>
                </a:lnTo>
                <a:lnTo>
                  <a:pt x="80" y="461"/>
                </a:lnTo>
                <a:lnTo>
                  <a:pt x="64" y="496"/>
                </a:lnTo>
                <a:lnTo>
                  <a:pt x="50" y="533"/>
                </a:lnTo>
                <a:lnTo>
                  <a:pt x="37" y="571"/>
                </a:lnTo>
                <a:lnTo>
                  <a:pt x="26" y="609"/>
                </a:lnTo>
                <a:lnTo>
                  <a:pt x="17" y="648"/>
                </a:lnTo>
                <a:lnTo>
                  <a:pt x="9" y="689"/>
                </a:lnTo>
                <a:lnTo>
                  <a:pt x="4" y="730"/>
                </a:lnTo>
                <a:lnTo>
                  <a:pt x="2" y="772"/>
                </a:lnTo>
                <a:lnTo>
                  <a:pt x="0" y="814"/>
                </a:lnTo>
                <a:lnTo>
                  <a:pt x="0" y="814"/>
                </a:lnTo>
                <a:lnTo>
                  <a:pt x="2" y="852"/>
                </a:lnTo>
                <a:lnTo>
                  <a:pt x="4" y="890"/>
                </a:lnTo>
                <a:lnTo>
                  <a:pt x="8" y="927"/>
                </a:lnTo>
                <a:lnTo>
                  <a:pt x="14" y="963"/>
                </a:lnTo>
                <a:lnTo>
                  <a:pt x="22" y="1000"/>
                </a:lnTo>
                <a:lnTo>
                  <a:pt x="31" y="1036"/>
                </a:lnTo>
                <a:lnTo>
                  <a:pt x="42" y="1070"/>
                </a:lnTo>
                <a:lnTo>
                  <a:pt x="55" y="1104"/>
                </a:lnTo>
                <a:lnTo>
                  <a:pt x="55" y="1104"/>
                </a:lnTo>
                <a:close/>
              </a:path>
            </a:pathLst>
          </a:custGeom>
          <a:solidFill>
            <a:schemeClr val="accent4"/>
          </a:solid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700">
              <a:solidFill>
                <a:schemeClr val="dk1"/>
              </a:solidFill>
              <a:latin typeface="Georgia"/>
              <a:ea typeface="Georgia"/>
              <a:cs typeface="Georgia"/>
              <a:sym typeface="Georgia"/>
            </a:endParaRPr>
          </a:p>
        </p:txBody>
      </p:sp>
      <p:sp>
        <p:nvSpPr>
          <p:cNvPr id="182" name="Google Shape;182;p26"/>
          <p:cNvSpPr/>
          <p:nvPr/>
        </p:nvSpPr>
        <p:spPr>
          <a:xfrm>
            <a:off x="606825" y="2728485"/>
            <a:ext cx="1191309" cy="1181223"/>
          </a:xfrm>
          <a:prstGeom prst="rect">
            <a:avLst/>
          </a:prstGeom>
        </p:spPr>
        <p:txBody>
          <a:bodyPr>
            <a:prstTxWarp prst="textPlain">
              <a:avLst/>
            </a:prstTxWarp>
          </a:bodyPr>
          <a:lstStyle/>
          <a:p>
            <a:pPr lvl="0" algn="ctr"/>
            <a:r>
              <a:rPr b="1" i="0">
                <a:ln>
                  <a:noFill/>
                </a:ln>
                <a:solidFill>
                  <a:schemeClr val="lt2"/>
                </a:solidFill>
                <a:latin typeface="Georgia"/>
              </a:rPr>
              <a:t>03</a:t>
            </a:r>
          </a:p>
        </p:txBody>
      </p:sp>
      <p:sp>
        <p:nvSpPr>
          <p:cNvPr id="183" name="Google Shape;183;p26"/>
          <p:cNvSpPr/>
          <p:nvPr/>
        </p:nvSpPr>
        <p:spPr>
          <a:xfrm rot="-2643989">
            <a:off x="1375588" y="1575592"/>
            <a:ext cx="1269177" cy="1184566"/>
          </a:xfrm>
          <a:prstGeom prst="rect">
            <a:avLst/>
          </a:prstGeom>
        </p:spPr>
        <p:txBody>
          <a:bodyPr>
            <a:prstTxWarp prst="textPlain">
              <a:avLst/>
            </a:prstTxWarp>
          </a:bodyPr>
          <a:lstStyle/>
          <a:p>
            <a:pPr lvl="0" algn="ctr"/>
            <a:r>
              <a:rPr b="1" i="0">
                <a:ln>
                  <a:noFill/>
                </a:ln>
                <a:solidFill>
                  <a:schemeClr val="lt2"/>
                </a:solidFill>
                <a:latin typeface="Georgia"/>
              </a:rPr>
              <a:t>01</a:t>
            </a:r>
          </a:p>
        </p:txBody>
      </p:sp>
      <p:sp>
        <p:nvSpPr>
          <p:cNvPr id="184" name="Google Shape;184;p26"/>
          <p:cNvSpPr/>
          <p:nvPr/>
        </p:nvSpPr>
        <p:spPr>
          <a:xfrm>
            <a:off x="812888" y="3260573"/>
            <a:ext cx="780000" cy="285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900" b="1" i="1">
                <a:solidFill>
                  <a:srgbClr val="713500"/>
                </a:solidFill>
                <a:latin typeface="Georgia"/>
                <a:ea typeface="Georgia"/>
                <a:cs typeface="Georgia"/>
                <a:sym typeface="Georgia"/>
              </a:rPr>
              <a:t>Reinforce Core Values</a:t>
            </a:r>
            <a:endParaRPr sz="900">
              <a:solidFill>
                <a:srgbClr val="713500"/>
              </a:solidFill>
              <a:latin typeface="Georgia"/>
              <a:ea typeface="Georgia"/>
              <a:cs typeface="Georgia"/>
              <a:sym typeface="Georgia"/>
            </a:endParaRPr>
          </a:p>
        </p:txBody>
      </p:sp>
      <p:sp>
        <p:nvSpPr>
          <p:cNvPr id="185" name="Google Shape;185;p26"/>
          <p:cNvSpPr/>
          <p:nvPr/>
        </p:nvSpPr>
        <p:spPr>
          <a:xfrm>
            <a:off x="1680043" y="1741005"/>
            <a:ext cx="332228" cy="322551"/>
          </a:xfrm>
          <a:custGeom>
            <a:avLst/>
            <a:gdLst/>
            <a:ahLst/>
            <a:cxnLst/>
            <a:rect l="l" t="t" r="r" b="b"/>
            <a:pathLst>
              <a:path w="412" h="400" extrusionOk="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4"/>
          </a:solid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700">
              <a:solidFill>
                <a:schemeClr val="dk1"/>
              </a:solidFill>
              <a:latin typeface="Georgia"/>
              <a:ea typeface="Georgia"/>
              <a:cs typeface="Georgia"/>
              <a:sym typeface="Georgia"/>
            </a:endParaRPr>
          </a:p>
        </p:txBody>
      </p:sp>
      <p:sp>
        <p:nvSpPr>
          <p:cNvPr id="186" name="Google Shape;186;p26"/>
          <p:cNvSpPr/>
          <p:nvPr/>
        </p:nvSpPr>
        <p:spPr>
          <a:xfrm>
            <a:off x="967334" y="2971606"/>
            <a:ext cx="411600" cy="222101"/>
          </a:xfrm>
          <a:custGeom>
            <a:avLst/>
            <a:gdLst/>
            <a:ahLst/>
            <a:cxnLst/>
            <a:rect l="l" t="t" r="r" b="b"/>
            <a:pathLst>
              <a:path w="404" h="218" extrusionOk="0">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5"/>
          </a:solid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700">
              <a:solidFill>
                <a:schemeClr val="dk1"/>
              </a:solidFill>
              <a:latin typeface="Georgia"/>
              <a:ea typeface="Georgia"/>
              <a:cs typeface="Georgia"/>
              <a:sym typeface="Georgia"/>
            </a:endParaRPr>
          </a:p>
        </p:txBody>
      </p:sp>
      <p:sp>
        <p:nvSpPr>
          <p:cNvPr id="187" name="Google Shape;187;p26"/>
          <p:cNvSpPr/>
          <p:nvPr/>
        </p:nvSpPr>
        <p:spPr>
          <a:xfrm rot="3885720">
            <a:off x="1766176" y="2766562"/>
            <a:ext cx="1269178" cy="1184566"/>
          </a:xfrm>
          <a:prstGeom prst="rect">
            <a:avLst/>
          </a:prstGeom>
        </p:spPr>
        <p:txBody>
          <a:bodyPr>
            <a:prstTxWarp prst="textPlain">
              <a:avLst/>
            </a:prstTxWarp>
          </a:bodyPr>
          <a:lstStyle/>
          <a:p>
            <a:pPr lvl="0" algn="ctr"/>
            <a:r>
              <a:rPr b="1" i="0">
                <a:ln>
                  <a:noFill/>
                </a:ln>
                <a:solidFill>
                  <a:schemeClr val="lt2"/>
                </a:solidFill>
                <a:latin typeface="Georgia"/>
              </a:rPr>
              <a:t>02</a:t>
            </a:r>
          </a:p>
        </p:txBody>
      </p:sp>
      <p:sp>
        <p:nvSpPr>
          <p:cNvPr id="188" name="Google Shape;188;p26"/>
          <p:cNvSpPr/>
          <p:nvPr/>
        </p:nvSpPr>
        <p:spPr>
          <a:xfrm>
            <a:off x="2328989" y="2910974"/>
            <a:ext cx="296869" cy="279218"/>
          </a:xfrm>
          <a:custGeom>
            <a:avLst/>
            <a:gdLst/>
            <a:ahLst/>
            <a:cxnLst/>
            <a:rect l="l" t="t" r="r" b="b"/>
            <a:pathLst>
              <a:path w="370" h="348" extrusionOk="0">
                <a:moveTo>
                  <a:pt x="142" y="272"/>
                </a:moveTo>
                <a:lnTo>
                  <a:pt x="142" y="272"/>
                </a:lnTo>
                <a:lnTo>
                  <a:pt x="154" y="278"/>
                </a:lnTo>
                <a:lnTo>
                  <a:pt x="168" y="282"/>
                </a:lnTo>
                <a:lnTo>
                  <a:pt x="168" y="282"/>
                </a:lnTo>
                <a:lnTo>
                  <a:pt x="190" y="286"/>
                </a:lnTo>
                <a:lnTo>
                  <a:pt x="212" y="286"/>
                </a:lnTo>
                <a:lnTo>
                  <a:pt x="232" y="280"/>
                </a:lnTo>
                <a:lnTo>
                  <a:pt x="252" y="272"/>
                </a:lnTo>
                <a:lnTo>
                  <a:pt x="252" y="272"/>
                </a:lnTo>
                <a:lnTo>
                  <a:pt x="270" y="258"/>
                </a:lnTo>
                <a:lnTo>
                  <a:pt x="286" y="242"/>
                </a:lnTo>
                <a:lnTo>
                  <a:pt x="296" y="224"/>
                </a:lnTo>
                <a:lnTo>
                  <a:pt x="304" y="204"/>
                </a:lnTo>
                <a:lnTo>
                  <a:pt x="304" y="204"/>
                </a:lnTo>
                <a:lnTo>
                  <a:pt x="308" y="190"/>
                </a:lnTo>
                <a:lnTo>
                  <a:pt x="308" y="176"/>
                </a:lnTo>
                <a:lnTo>
                  <a:pt x="308" y="176"/>
                </a:lnTo>
                <a:lnTo>
                  <a:pt x="308" y="172"/>
                </a:lnTo>
                <a:lnTo>
                  <a:pt x="312" y="168"/>
                </a:lnTo>
                <a:lnTo>
                  <a:pt x="314" y="166"/>
                </a:lnTo>
                <a:lnTo>
                  <a:pt x="318" y="166"/>
                </a:lnTo>
                <a:lnTo>
                  <a:pt x="318" y="166"/>
                </a:lnTo>
                <a:lnTo>
                  <a:pt x="318" y="166"/>
                </a:lnTo>
                <a:lnTo>
                  <a:pt x="318" y="166"/>
                </a:lnTo>
                <a:lnTo>
                  <a:pt x="322" y="166"/>
                </a:lnTo>
                <a:lnTo>
                  <a:pt x="326" y="168"/>
                </a:lnTo>
                <a:lnTo>
                  <a:pt x="328" y="172"/>
                </a:lnTo>
                <a:lnTo>
                  <a:pt x="328" y="176"/>
                </a:lnTo>
                <a:lnTo>
                  <a:pt x="328" y="176"/>
                </a:lnTo>
                <a:lnTo>
                  <a:pt x="328" y="192"/>
                </a:lnTo>
                <a:lnTo>
                  <a:pt x="324" y="210"/>
                </a:lnTo>
                <a:lnTo>
                  <a:pt x="324" y="210"/>
                </a:lnTo>
                <a:lnTo>
                  <a:pt x="320" y="222"/>
                </a:lnTo>
                <a:lnTo>
                  <a:pt x="314" y="234"/>
                </a:lnTo>
                <a:lnTo>
                  <a:pt x="308" y="244"/>
                </a:lnTo>
                <a:lnTo>
                  <a:pt x="302" y="254"/>
                </a:lnTo>
                <a:lnTo>
                  <a:pt x="292" y="264"/>
                </a:lnTo>
                <a:lnTo>
                  <a:pt x="284" y="274"/>
                </a:lnTo>
                <a:lnTo>
                  <a:pt x="274" y="282"/>
                </a:lnTo>
                <a:lnTo>
                  <a:pt x="262" y="288"/>
                </a:lnTo>
                <a:lnTo>
                  <a:pt x="262" y="288"/>
                </a:lnTo>
                <a:lnTo>
                  <a:pt x="248" y="296"/>
                </a:lnTo>
                <a:lnTo>
                  <a:pt x="230" y="302"/>
                </a:lnTo>
                <a:lnTo>
                  <a:pt x="214" y="306"/>
                </a:lnTo>
                <a:lnTo>
                  <a:pt x="198" y="306"/>
                </a:lnTo>
                <a:lnTo>
                  <a:pt x="198" y="306"/>
                </a:lnTo>
                <a:lnTo>
                  <a:pt x="180" y="306"/>
                </a:lnTo>
                <a:lnTo>
                  <a:pt x="164" y="302"/>
                </a:lnTo>
                <a:lnTo>
                  <a:pt x="164" y="302"/>
                </a:lnTo>
                <a:lnTo>
                  <a:pt x="146" y="296"/>
                </a:lnTo>
                <a:lnTo>
                  <a:pt x="132" y="288"/>
                </a:lnTo>
                <a:lnTo>
                  <a:pt x="132" y="288"/>
                </a:lnTo>
                <a:lnTo>
                  <a:pt x="128" y="286"/>
                </a:lnTo>
                <a:lnTo>
                  <a:pt x="126" y="282"/>
                </a:lnTo>
                <a:lnTo>
                  <a:pt x="126" y="278"/>
                </a:lnTo>
                <a:lnTo>
                  <a:pt x="128" y="276"/>
                </a:lnTo>
                <a:lnTo>
                  <a:pt x="128" y="276"/>
                </a:lnTo>
                <a:lnTo>
                  <a:pt x="130" y="272"/>
                </a:lnTo>
                <a:lnTo>
                  <a:pt x="134" y="270"/>
                </a:lnTo>
                <a:lnTo>
                  <a:pt x="138" y="270"/>
                </a:lnTo>
                <a:lnTo>
                  <a:pt x="142" y="272"/>
                </a:lnTo>
                <a:lnTo>
                  <a:pt x="142" y="272"/>
                </a:lnTo>
                <a:close/>
                <a:moveTo>
                  <a:pt x="174" y="262"/>
                </a:moveTo>
                <a:lnTo>
                  <a:pt x="174" y="262"/>
                </a:lnTo>
                <a:lnTo>
                  <a:pt x="186" y="264"/>
                </a:lnTo>
                <a:lnTo>
                  <a:pt x="198" y="264"/>
                </a:lnTo>
                <a:lnTo>
                  <a:pt x="198" y="264"/>
                </a:lnTo>
                <a:lnTo>
                  <a:pt x="208" y="264"/>
                </a:lnTo>
                <a:lnTo>
                  <a:pt x="220" y="262"/>
                </a:lnTo>
                <a:lnTo>
                  <a:pt x="232" y="258"/>
                </a:lnTo>
                <a:lnTo>
                  <a:pt x="242" y="252"/>
                </a:lnTo>
                <a:lnTo>
                  <a:pt x="242" y="252"/>
                </a:lnTo>
                <a:lnTo>
                  <a:pt x="256" y="242"/>
                </a:lnTo>
                <a:lnTo>
                  <a:pt x="268" y="230"/>
                </a:lnTo>
                <a:lnTo>
                  <a:pt x="276" y="214"/>
                </a:lnTo>
                <a:lnTo>
                  <a:pt x="284" y="198"/>
                </a:lnTo>
                <a:lnTo>
                  <a:pt x="284" y="198"/>
                </a:lnTo>
                <a:lnTo>
                  <a:pt x="286" y="186"/>
                </a:lnTo>
                <a:lnTo>
                  <a:pt x="286" y="176"/>
                </a:lnTo>
                <a:lnTo>
                  <a:pt x="286" y="176"/>
                </a:lnTo>
                <a:lnTo>
                  <a:pt x="286" y="172"/>
                </a:lnTo>
                <a:lnTo>
                  <a:pt x="284" y="168"/>
                </a:lnTo>
                <a:lnTo>
                  <a:pt x="280" y="166"/>
                </a:lnTo>
                <a:lnTo>
                  <a:pt x="276" y="166"/>
                </a:lnTo>
                <a:lnTo>
                  <a:pt x="276" y="166"/>
                </a:lnTo>
                <a:lnTo>
                  <a:pt x="272" y="166"/>
                </a:lnTo>
                <a:lnTo>
                  <a:pt x="270" y="168"/>
                </a:lnTo>
                <a:lnTo>
                  <a:pt x="266" y="172"/>
                </a:lnTo>
                <a:lnTo>
                  <a:pt x="266" y="176"/>
                </a:lnTo>
                <a:lnTo>
                  <a:pt x="266" y="176"/>
                </a:lnTo>
                <a:lnTo>
                  <a:pt x="264" y="192"/>
                </a:lnTo>
                <a:lnTo>
                  <a:pt x="264" y="192"/>
                </a:lnTo>
                <a:lnTo>
                  <a:pt x="258" y="206"/>
                </a:lnTo>
                <a:lnTo>
                  <a:pt x="252" y="218"/>
                </a:lnTo>
                <a:lnTo>
                  <a:pt x="242" y="228"/>
                </a:lnTo>
                <a:lnTo>
                  <a:pt x="232" y="234"/>
                </a:lnTo>
                <a:lnTo>
                  <a:pt x="232" y="234"/>
                </a:lnTo>
                <a:lnTo>
                  <a:pt x="220" y="240"/>
                </a:lnTo>
                <a:lnTo>
                  <a:pt x="206" y="244"/>
                </a:lnTo>
                <a:lnTo>
                  <a:pt x="192" y="244"/>
                </a:lnTo>
                <a:lnTo>
                  <a:pt x="180" y="242"/>
                </a:lnTo>
                <a:lnTo>
                  <a:pt x="180" y="242"/>
                </a:lnTo>
                <a:lnTo>
                  <a:pt x="162" y="236"/>
                </a:lnTo>
                <a:lnTo>
                  <a:pt x="162" y="236"/>
                </a:lnTo>
                <a:lnTo>
                  <a:pt x="158" y="234"/>
                </a:lnTo>
                <a:lnTo>
                  <a:pt x="154" y="234"/>
                </a:lnTo>
                <a:lnTo>
                  <a:pt x="152" y="236"/>
                </a:lnTo>
                <a:lnTo>
                  <a:pt x="148" y="238"/>
                </a:lnTo>
                <a:lnTo>
                  <a:pt x="148" y="238"/>
                </a:lnTo>
                <a:lnTo>
                  <a:pt x="148" y="242"/>
                </a:lnTo>
                <a:lnTo>
                  <a:pt x="148" y="246"/>
                </a:lnTo>
                <a:lnTo>
                  <a:pt x="150" y="250"/>
                </a:lnTo>
                <a:lnTo>
                  <a:pt x="152" y="252"/>
                </a:lnTo>
                <a:lnTo>
                  <a:pt x="152" y="252"/>
                </a:lnTo>
                <a:lnTo>
                  <a:pt x="162" y="258"/>
                </a:lnTo>
                <a:lnTo>
                  <a:pt x="174" y="262"/>
                </a:lnTo>
                <a:lnTo>
                  <a:pt x="174" y="262"/>
                </a:lnTo>
                <a:close/>
                <a:moveTo>
                  <a:pt x="232" y="126"/>
                </a:moveTo>
                <a:lnTo>
                  <a:pt x="232" y="126"/>
                </a:lnTo>
                <a:lnTo>
                  <a:pt x="238" y="126"/>
                </a:lnTo>
                <a:lnTo>
                  <a:pt x="238" y="126"/>
                </a:lnTo>
                <a:lnTo>
                  <a:pt x="242" y="126"/>
                </a:lnTo>
                <a:lnTo>
                  <a:pt x="336" y="72"/>
                </a:lnTo>
                <a:lnTo>
                  <a:pt x="336" y="72"/>
                </a:lnTo>
                <a:lnTo>
                  <a:pt x="340" y="68"/>
                </a:lnTo>
                <a:lnTo>
                  <a:pt x="342" y="62"/>
                </a:lnTo>
                <a:lnTo>
                  <a:pt x="342" y="10"/>
                </a:lnTo>
                <a:lnTo>
                  <a:pt x="342" y="10"/>
                </a:lnTo>
                <a:lnTo>
                  <a:pt x="340" y="6"/>
                </a:lnTo>
                <a:lnTo>
                  <a:pt x="336" y="2"/>
                </a:lnTo>
                <a:lnTo>
                  <a:pt x="336" y="2"/>
                </a:lnTo>
                <a:lnTo>
                  <a:pt x="332" y="0"/>
                </a:lnTo>
                <a:lnTo>
                  <a:pt x="326" y="2"/>
                </a:lnTo>
                <a:lnTo>
                  <a:pt x="232" y="56"/>
                </a:lnTo>
                <a:lnTo>
                  <a:pt x="232" y="56"/>
                </a:lnTo>
                <a:lnTo>
                  <a:pt x="230" y="60"/>
                </a:lnTo>
                <a:lnTo>
                  <a:pt x="228" y="64"/>
                </a:lnTo>
                <a:lnTo>
                  <a:pt x="228" y="116"/>
                </a:lnTo>
                <a:lnTo>
                  <a:pt x="228" y="116"/>
                </a:lnTo>
                <a:lnTo>
                  <a:pt x="230" y="122"/>
                </a:lnTo>
                <a:lnTo>
                  <a:pt x="232" y="126"/>
                </a:lnTo>
                <a:lnTo>
                  <a:pt x="232" y="126"/>
                </a:lnTo>
                <a:close/>
                <a:moveTo>
                  <a:pt x="116" y="106"/>
                </a:moveTo>
                <a:lnTo>
                  <a:pt x="116" y="106"/>
                </a:lnTo>
                <a:lnTo>
                  <a:pt x="112" y="100"/>
                </a:lnTo>
                <a:lnTo>
                  <a:pt x="112" y="94"/>
                </a:lnTo>
                <a:lnTo>
                  <a:pt x="112" y="86"/>
                </a:lnTo>
                <a:lnTo>
                  <a:pt x="112" y="80"/>
                </a:lnTo>
                <a:lnTo>
                  <a:pt x="114" y="72"/>
                </a:lnTo>
                <a:lnTo>
                  <a:pt x="118" y="66"/>
                </a:lnTo>
                <a:lnTo>
                  <a:pt x="124" y="62"/>
                </a:lnTo>
                <a:lnTo>
                  <a:pt x="130" y="58"/>
                </a:lnTo>
                <a:lnTo>
                  <a:pt x="130" y="58"/>
                </a:lnTo>
                <a:lnTo>
                  <a:pt x="136" y="54"/>
                </a:lnTo>
                <a:lnTo>
                  <a:pt x="142" y="52"/>
                </a:lnTo>
                <a:lnTo>
                  <a:pt x="150" y="52"/>
                </a:lnTo>
                <a:lnTo>
                  <a:pt x="156" y="54"/>
                </a:lnTo>
                <a:lnTo>
                  <a:pt x="162" y="56"/>
                </a:lnTo>
                <a:lnTo>
                  <a:pt x="168" y="60"/>
                </a:lnTo>
                <a:lnTo>
                  <a:pt x="174" y="64"/>
                </a:lnTo>
                <a:lnTo>
                  <a:pt x="178" y="70"/>
                </a:lnTo>
                <a:lnTo>
                  <a:pt x="226" y="152"/>
                </a:lnTo>
                <a:lnTo>
                  <a:pt x="226" y="152"/>
                </a:lnTo>
                <a:lnTo>
                  <a:pt x="228" y="158"/>
                </a:lnTo>
                <a:lnTo>
                  <a:pt x="230" y="166"/>
                </a:lnTo>
                <a:lnTo>
                  <a:pt x="230" y="172"/>
                </a:lnTo>
                <a:lnTo>
                  <a:pt x="228" y="180"/>
                </a:lnTo>
                <a:lnTo>
                  <a:pt x="226" y="186"/>
                </a:lnTo>
                <a:lnTo>
                  <a:pt x="222" y="192"/>
                </a:lnTo>
                <a:lnTo>
                  <a:pt x="218" y="196"/>
                </a:lnTo>
                <a:lnTo>
                  <a:pt x="212" y="202"/>
                </a:lnTo>
                <a:lnTo>
                  <a:pt x="212" y="202"/>
                </a:lnTo>
                <a:lnTo>
                  <a:pt x="204" y="204"/>
                </a:lnTo>
                <a:lnTo>
                  <a:pt x="194" y="206"/>
                </a:lnTo>
                <a:lnTo>
                  <a:pt x="194" y="206"/>
                </a:lnTo>
                <a:lnTo>
                  <a:pt x="184" y="204"/>
                </a:lnTo>
                <a:lnTo>
                  <a:pt x="176" y="202"/>
                </a:lnTo>
                <a:lnTo>
                  <a:pt x="168" y="196"/>
                </a:lnTo>
                <a:lnTo>
                  <a:pt x="162" y="188"/>
                </a:lnTo>
                <a:lnTo>
                  <a:pt x="116" y="106"/>
                </a:lnTo>
                <a:close/>
                <a:moveTo>
                  <a:pt x="180" y="170"/>
                </a:moveTo>
                <a:lnTo>
                  <a:pt x="180" y="170"/>
                </a:lnTo>
                <a:lnTo>
                  <a:pt x="182" y="176"/>
                </a:lnTo>
                <a:lnTo>
                  <a:pt x="184" y="180"/>
                </a:lnTo>
                <a:lnTo>
                  <a:pt x="188" y="182"/>
                </a:lnTo>
                <a:lnTo>
                  <a:pt x="194" y="184"/>
                </a:lnTo>
                <a:lnTo>
                  <a:pt x="194" y="184"/>
                </a:lnTo>
                <a:lnTo>
                  <a:pt x="200" y="182"/>
                </a:lnTo>
                <a:lnTo>
                  <a:pt x="204" y="180"/>
                </a:lnTo>
                <a:lnTo>
                  <a:pt x="206" y="176"/>
                </a:lnTo>
                <a:lnTo>
                  <a:pt x="208" y="170"/>
                </a:lnTo>
                <a:lnTo>
                  <a:pt x="208" y="170"/>
                </a:lnTo>
                <a:lnTo>
                  <a:pt x="206" y="164"/>
                </a:lnTo>
                <a:lnTo>
                  <a:pt x="204" y="160"/>
                </a:lnTo>
                <a:lnTo>
                  <a:pt x="200" y="158"/>
                </a:lnTo>
                <a:lnTo>
                  <a:pt x="194" y="156"/>
                </a:lnTo>
                <a:lnTo>
                  <a:pt x="194" y="156"/>
                </a:lnTo>
                <a:lnTo>
                  <a:pt x="188" y="158"/>
                </a:lnTo>
                <a:lnTo>
                  <a:pt x="184" y="160"/>
                </a:lnTo>
                <a:lnTo>
                  <a:pt x="182" y="164"/>
                </a:lnTo>
                <a:lnTo>
                  <a:pt x="180" y="170"/>
                </a:lnTo>
                <a:lnTo>
                  <a:pt x="180" y="170"/>
                </a:lnTo>
                <a:close/>
                <a:moveTo>
                  <a:pt x="114" y="194"/>
                </a:moveTo>
                <a:lnTo>
                  <a:pt x="114" y="142"/>
                </a:lnTo>
                <a:lnTo>
                  <a:pt x="114" y="142"/>
                </a:lnTo>
                <a:lnTo>
                  <a:pt x="112" y="138"/>
                </a:lnTo>
                <a:lnTo>
                  <a:pt x="108" y="134"/>
                </a:lnTo>
                <a:lnTo>
                  <a:pt x="108" y="134"/>
                </a:lnTo>
                <a:lnTo>
                  <a:pt x="104" y="132"/>
                </a:lnTo>
                <a:lnTo>
                  <a:pt x="98" y="134"/>
                </a:lnTo>
                <a:lnTo>
                  <a:pt x="4" y="188"/>
                </a:lnTo>
                <a:lnTo>
                  <a:pt x="4" y="188"/>
                </a:lnTo>
                <a:lnTo>
                  <a:pt x="2" y="192"/>
                </a:lnTo>
                <a:lnTo>
                  <a:pt x="0" y="196"/>
                </a:lnTo>
                <a:lnTo>
                  <a:pt x="0" y="248"/>
                </a:lnTo>
                <a:lnTo>
                  <a:pt x="0" y="248"/>
                </a:lnTo>
                <a:lnTo>
                  <a:pt x="2" y="254"/>
                </a:lnTo>
                <a:lnTo>
                  <a:pt x="4" y="256"/>
                </a:lnTo>
                <a:lnTo>
                  <a:pt x="4" y="256"/>
                </a:lnTo>
                <a:lnTo>
                  <a:pt x="10" y="258"/>
                </a:lnTo>
                <a:lnTo>
                  <a:pt x="10" y="258"/>
                </a:lnTo>
                <a:lnTo>
                  <a:pt x="14" y="256"/>
                </a:lnTo>
                <a:lnTo>
                  <a:pt x="108" y="202"/>
                </a:lnTo>
                <a:lnTo>
                  <a:pt x="108" y="202"/>
                </a:lnTo>
                <a:lnTo>
                  <a:pt x="112" y="200"/>
                </a:lnTo>
                <a:lnTo>
                  <a:pt x="114" y="194"/>
                </a:lnTo>
                <a:lnTo>
                  <a:pt x="114" y="194"/>
                </a:lnTo>
                <a:close/>
                <a:moveTo>
                  <a:pt x="360" y="166"/>
                </a:moveTo>
                <a:lnTo>
                  <a:pt x="360" y="166"/>
                </a:lnTo>
                <a:lnTo>
                  <a:pt x="356" y="166"/>
                </a:lnTo>
                <a:lnTo>
                  <a:pt x="354" y="168"/>
                </a:lnTo>
                <a:lnTo>
                  <a:pt x="352" y="172"/>
                </a:lnTo>
                <a:lnTo>
                  <a:pt x="350" y="176"/>
                </a:lnTo>
                <a:lnTo>
                  <a:pt x="350" y="176"/>
                </a:lnTo>
                <a:lnTo>
                  <a:pt x="350" y="196"/>
                </a:lnTo>
                <a:lnTo>
                  <a:pt x="346" y="214"/>
                </a:lnTo>
                <a:lnTo>
                  <a:pt x="346" y="214"/>
                </a:lnTo>
                <a:lnTo>
                  <a:pt x="340" y="230"/>
                </a:lnTo>
                <a:lnTo>
                  <a:pt x="334" y="244"/>
                </a:lnTo>
                <a:lnTo>
                  <a:pt x="328" y="256"/>
                </a:lnTo>
                <a:lnTo>
                  <a:pt x="318" y="268"/>
                </a:lnTo>
                <a:lnTo>
                  <a:pt x="310" y="280"/>
                </a:lnTo>
                <a:lnTo>
                  <a:pt x="298" y="290"/>
                </a:lnTo>
                <a:lnTo>
                  <a:pt x="286" y="300"/>
                </a:lnTo>
                <a:lnTo>
                  <a:pt x="274" y="308"/>
                </a:lnTo>
                <a:lnTo>
                  <a:pt x="274" y="308"/>
                </a:lnTo>
                <a:lnTo>
                  <a:pt x="260" y="314"/>
                </a:lnTo>
                <a:lnTo>
                  <a:pt x="246" y="320"/>
                </a:lnTo>
                <a:lnTo>
                  <a:pt x="232" y="324"/>
                </a:lnTo>
                <a:lnTo>
                  <a:pt x="218" y="328"/>
                </a:lnTo>
                <a:lnTo>
                  <a:pt x="202" y="328"/>
                </a:lnTo>
                <a:lnTo>
                  <a:pt x="188" y="328"/>
                </a:lnTo>
                <a:lnTo>
                  <a:pt x="172" y="326"/>
                </a:lnTo>
                <a:lnTo>
                  <a:pt x="158" y="324"/>
                </a:lnTo>
                <a:lnTo>
                  <a:pt x="158" y="324"/>
                </a:lnTo>
                <a:lnTo>
                  <a:pt x="138" y="316"/>
                </a:lnTo>
                <a:lnTo>
                  <a:pt x="120" y="308"/>
                </a:lnTo>
                <a:lnTo>
                  <a:pt x="120" y="308"/>
                </a:lnTo>
                <a:lnTo>
                  <a:pt x="116" y="306"/>
                </a:lnTo>
                <a:lnTo>
                  <a:pt x="112" y="308"/>
                </a:lnTo>
                <a:lnTo>
                  <a:pt x="110" y="308"/>
                </a:lnTo>
                <a:lnTo>
                  <a:pt x="106" y="312"/>
                </a:lnTo>
                <a:lnTo>
                  <a:pt x="106" y="312"/>
                </a:lnTo>
                <a:lnTo>
                  <a:pt x="106" y="316"/>
                </a:lnTo>
                <a:lnTo>
                  <a:pt x="106" y="320"/>
                </a:lnTo>
                <a:lnTo>
                  <a:pt x="108" y="322"/>
                </a:lnTo>
                <a:lnTo>
                  <a:pt x="110" y="326"/>
                </a:lnTo>
                <a:lnTo>
                  <a:pt x="110" y="326"/>
                </a:lnTo>
                <a:lnTo>
                  <a:pt x="130" y="336"/>
                </a:lnTo>
                <a:lnTo>
                  <a:pt x="152" y="342"/>
                </a:lnTo>
                <a:lnTo>
                  <a:pt x="152" y="342"/>
                </a:lnTo>
                <a:lnTo>
                  <a:pt x="174" y="348"/>
                </a:lnTo>
                <a:lnTo>
                  <a:pt x="198" y="348"/>
                </a:lnTo>
                <a:lnTo>
                  <a:pt x="198" y="348"/>
                </a:lnTo>
                <a:lnTo>
                  <a:pt x="220" y="348"/>
                </a:lnTo>
                <a:lnTo>
                  <a:pt x="242" y="342"/>
                </a:lnTo>
                <a:lnTo>
                  <a:pt x="264" y="336"/>
                </a:lnTo>
                <a:lnTo>
                  <a:pt x="284" y="326"/>
                </a:lnTo>
                <a:lnTo>
                  <a:pt x="284" y="326"/>
                </a:lnTo>
                <a:lnTo>
                  <a:pt x="298" y="316"/>
                </a:lnTo>
                <a:lnTo>
                  <a:pt x="312" y="306"/>
                </a:lnTo>
                <a:lnTo>
                  <a:pt x="324" y="294"/>
                </a:lnTo>
                <a:lnTo>
                  <a:pt x="334" y="280"/>
                </a:lnTo>
                <a:lnTo>
                  <a:pt x="344" y="266"/>
                </a:lnTo>
                <a:lnTo>
                  <a:pt x="352" y="252"/>
                </a:lnTo>
                <a:lnTo>
                  <a:pt x="360" y="236"/>
                </a:lnTo>
                <a:lnTo>
                  <a:pt x="364" y="220"/>
                </a:lnTo>
                <a:lnTo>
                  <a:pt x="364" y="220"/>
                </a:lnTo>
                <a:lnTo>
                  <a:pt x="368" y="198"/>
                </a:lnTo>
                <a:lnTo>
                  <a:pt x="370" y="176"/>
                </a:lnTo>
                <a:lnTo>
                  <a:pt x="370" y="176"/>
                </a:lnTo>
                <a:lnTo>
                  <a:pt x="370" y="172"/>
                </a:lnTo>
                <a:lnTo>
                  <a:pt x="368" y="168"/>
                </a:lnTo>
                <a:lnTo>
                  <a:pt x="364" y="166"/>
                </a:lnTo>
                <a:lnTo>
                  <a:pt x="360" y="166"/>
                </a:lnTo>
                <a:lnTo>
                  <a:pt x="360" y="166"/>
                </a:lnTo>
                <a:close/>
              </a:path>
            </a:pathLst>
          </a:custGeom>
          <a:solidFill>
            <a:srgbClr val="EB8C00"/>
          </a:solid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700">
              <a:solidFill>
                <a:schemeClr val="dk1"/>
              </a:solidFill>
              <a:latin typeface="Georgia"/>
              <a:ea typeface="Georgia"/>
              <a:cs typeface="Georgia"/>
              <a:sym typeface="Georgia"/>
            </a:endParaRPr>
          </a:p>
        </p:txBody>
      </p:sp>
      <p:sp>
        <p:nvSpPr>
          <p:cNvPr id="189" name="Google Shape;189;p26"/>
          <p:cNvSpPr/>
          <p:nvPr/>
        </p:nvSpPr>
        <p:spPr>
          <a:xfrm>
            <a:off x="2230460" y="3260573"/>
            <a:ext cx="627300" cy="285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GB" sz="900" b="1" i="1">
                <a:solidFill>
                  <a:srgbClr val="EB8C00"/>
                </a:solidFill>
                <a:latin typeface="Georgia"/>
                <a:ea typeface="Georgia"/>
                <a:cs typeface="Georgia"/>
                <a:sym typeface="Georgia"/>
              </a:rPr>
              <a:t>Build a Culture</a:t>
            </a:r>
            <a:endParaRPr sz="900">
              <a:solidFill>
                <a:srgbClr val="EB8C00"/>
              </a:solidFill>
              <a:latin typeface="Georgia"/>
              <a:ea typeface="Georgia"/>
              <a:cs typeface="Georgia"/>
              <a:sym typeface="Georgia"/>
            </a:endParaRPr>
          </a:p>
        </p:txBody>
      </p:sp>
      <p:sp>
        <p:nvSpPr>
          <p:cNvPr id="190" name="Google Shape;190;p26"/>
          <p:cNvSpPr/>
          <p:nvPr/>
        </p:nvSpPr>
        <p:spPr>
          <a:xfrm>
            <a:off x="1394173" y="2092386"/>
            <a:ext cx="858300" cy="285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GB" sz="900" b="1" i="1">
                <a:solidFill>
                  <a:schemeClr val="accent4"/>
                </a:solidFill>
                <a:latin typeface="Georgia"/>
                <a:ea typeface="Georgia"/>
                <a:cs typeface="Georgia"/>
                <a:sym typeface="Georgia"/>
              </a:rPr>
              <a:t>Tone at the top</a:t>
            </a:r>
            <a:endParaRPr sz="900">
              <a:solidFill>
                <a:schemeClr val="accent4"/>
              </a:solidFill>
              <a:latin typeface="Georgia"/>
              <a:ea typeface="Georgia"/>
              <a:cs typeface="Georgia"/>
              <a:sym typeface="Georgia"/>
            </a:endParaRPr>
          </a:p>
        </p:txBody>
      </p:sp>
      <p:sp>
        <p:nvSpPr>
          <p:cNvPr id="191" name="Google Shape;191;p26"/>
          <p:cNvSpPr/>
          <p:nvPr/>
        </p:nvSpPr>
        <p:spPr>
          <a:xfrm>
            <a:off x="1645034" y="2837977"/>
            <a:ext cx="420000" cy="1224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GB" sz="800" b="1" i="1">
                <a:solidFill>
                  <a:schemeClr val="dk1"/>
                </a:solidFill>
                <a:latin typeface="Georgia"/>
                <a:ea typeface="Georgia"/>
                <a:cs typeface="Georgia"/>
                <a:sym typeface="Georgia"/>
              </a:rPr>
              <a:t>ECM</a:t>
            </a:r>
            <a:endParaRPr sz="800">
              <a:solidFill>
                <a:schemeClr val="dk1"/>
              </a:solidFill>
              <a:latin typeface="Georgia"/>
              <a:ea typeface="Georgia"/>
              <a:cs typeface="Georgia"/>
              <a:sym typeface="Georgia"/>
            </a:endParaRPr>
          </a:p>
        </p:txBody>
      </p:sp>
      <p:sp>
        <p:nvSpPr>
          <p:cNvPr id="192" name="Google Shape;192;p26"/>
          <p:cNvSpPr/>
          <p:nvPr/>
        </p:nvSpPr>
        <p:spPr>
          <a:xfrm>
            <a:off x="3916450" y="1190325"/>
            <a:ext cx="4689600" cy="8733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r>
              <a:rPr lang="en-GB" sz="1300" b="1">
                <a:solidFill>
                  <a:srgbClr val="000000"/>
                </a:solidFill>
                <a:latin typeface="Georgia"/>
                <a:ea typeface="Georgia"/>
                <a:cs typeface="Georgia"/>
                <a:sym typeface="Georgia"/>
              </a:rPr>
              <a:t>01. Tone at the top</a:t>
            </a:r>
            <a:endParaRPr sz="900" b="1"/>
          </a:p>
          <a:p>
            <a:pPr marL="228600" marR="0" lvl="0" indent="-222250" algn="l" rtl="0">
              <a:spcBef>
                <a:spcPts val="30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Committing to the ethical practices by incorporating them into the vision and mission statement</a:t>
            </a:r>
            <a:endParaRPr sz="900"/>
          </a:p>
        </p:txBody>
      </p:sp>
      <p:sp>
        <p:nvSpPr>
          <p:cNvPr id="193" name="Google Shape;193;p26"/>
          <p:cNvSpPr/>
          <p:nvPr/>
        </p:nvSpPr>
        <p:spPr>
          <a:xfrm>
            <a:off x="3916456" y="2204291"/>
            <a:ext cx="4470000" cy="11472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r>
              <a:rPr lang="en-GB" sz="1300" b="1">
                <a:solidFill>
                  <a:srgbClr val="000000"/>
                </a:solidFill>
                <a:latin typeface="Georgia"/>
                <a:ea typeface="Georgia"/>
                <a:cs typeface="Georgia"/>
                <a:sym typeface="Georgia"/>
              </a:rPr>
              <a:t>02. Build a culture</a:t>
            </a:r>
            <a:r>
              <a:rPr lang="en-GB" sz="1300">
                <a:solidFill>
                  <a:srgbClr val="000000"/>
                </a:solidFill>
                <a:latin typeface="Georgia"/>
                <a:ea typeface="Georgia"/>
                <a:cs typeface="Georgia"/>
                <a:sym typeface="Georgia"/>
              </a:rPr>
              <a:t> that is clear, comprehensive and consistent</a:t>
            </a:r>
            <a:endParaRPr sz="1300">
              <a:solidFill>
                <a:schemeClr val="dk1"/>
              </a:solidFill>
              <a:latin typeface="Georgia"/>
              <a:ea typeface="Georgia"/>
              <a:cs typeface="Georgia"/>
              <a:sym typeface="Georgia"/>
            </a:endParaRPr>
          </a:p>
          <a:p>
            <a:pPr marL="0" marR="0" lvl="0" indent="0" algn="l" rtl="0">
              <a:spcBef>
                <a:spcPts val="300"/>
              </a:spcBef>
              <a:spcAft>
                <a:spcPts val="0"/>
              </a:spcAft>
              <a:buNone/>
            </a:pPr>
            <a:endParaRPr sz="1300">
              <a:solidFill>
                <a:schemeClr val="dk1"/>
              </a:solidFill>
              <a:latin typeface="Georgia"/>
              <a:ea typeface="Georgia"/>
              <a:cs typeface="Georgia"/>
              <a:sym typeface="Georgia"/>
            </a:endParaRPr>
          </a:p>
        </p:txBody>
      </p:sp>
      <p:sp>
        <p:nvSpPr>
          <p:cNvPr id="194" name="Google Shape;194;p26"/>
          <p:cNvSpPr/>
          <p:nvPr/>
        </p:nvSpPr>
        <p:spPr>
          <a:xfrm>
            <a:off x="3944056" y="3193695"/>
            <a:ext cx="4414800" cy="11133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r>
              <a:rPr lang="en-GB" sz="1300" b="1">
                <a:solidFill>
                  <a:schemeClr val="dk1"/>
                </a:solidFill>
                <a:latin typeface="Georgia"/>
                <a:ea typeface="Georgia"/>
                <a:cs typeface="Georgia"/>
                <a:sym typeface="Georgia"/>
              </a:rPr>
              <a:t>03. </a:t>
            </a:r>
            <a:r>
              <a:rPr lang="en-GB" sz="1300" b="1">
                <a:solidFill>
                  <a:srgbClr val="000000"/>
                </a:solidFill>
                <a:latin typeface="Georgia"/>
                <a:ea typeface="Georgia"/>
                <a:cs typeface="Georgia"/>
                <a:sym typeface="Georgia"/>
              </a:rPr>
              <a:t>Reinforce core values</a:t>
            </a:r>
            <a:r>
              <a:rPr lang="en-GB" sz="1300">
                <a:solidFill>
                  <a:srgbClr val="000000"/>
                </a:solidFill>
                <a:latin typeface="Georgia"/>
                <a:ea typeface="Georgia"/>
                <a:cs typeface="Georgia"/>
                <a:sym typeface="Georgia"/>
              </a:rPr>
              <a:t> of  transparency, accountability, ownership, truthfulness, integrity, safety and reliability </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body" idx="1"/>
          </p:nvPr>
        </p:nvSpPr>
        <p:spPr>
          <a:xfrm>
            <a:off x="482139" y="1349412"/>
            <a:ext cx="4089900" cy="3138600"/>
          </a:xfrm>
          <a:prstGeom prst="rect">
            <a:avLst/>
          </a:prstGeom>
          <a:noFill/>
          <a:ln>
            <a:noFill/>
          </a:ln>
        </p:spPr>
        <p:txBody>
          <a:bodyPr spcFirstLastPara="1" wrap="square" lIns="0" tIns="0" rIns="0" bIns="0" anchor="t" anchorCtr="0">
            <a:noAutofit/>
          </a:bodyPr>
          <a:lstStyle/>
          <a:p>
            <a:pPr marL="228600" marR="0" lvl="0" indent="-228600" algn="l" rtl="0">
              <a:lnSpc>
                <a:spcPct val="100000"/>
              </a:lnSpc>
              <a:spcBef>
                <a:spcPts val="0"/>
              </a:spcBef>
              <a:spcAft>
                <a:spcPts val="0"/>
              </a:spcAft>
              <a:buSzPts val="1600"/>
              <a:buChar char="❑"/>
            </a:pPr>
            <a:r>
              <a:rPr lang="en-GB"/>
              <a:t>Initiate an independent audit of existing</a:t>
            </a:r>
            <a:endParaRPr/>
          </a:p>
          <a:p>
            <a:pPr marL="0" lvl="0" indent="0" algn="l" rtl="0">
              <a:spcBef>
                <a:spcPts val="0"/>
              </a:spcBef>
              <a:spcAft>
                <a:spcPts val="0"/>
              </a:spcAft>
              <a:buNone/>
            </a:pPr>
            <a:r>
              <a:rPr lang="en-GB"/>
              <a:t>     compliance systems</a:t>
            </a:r>
            <a:endParaRPr/>
          </a:p>
          <a:p>
            <a:pPr marL="0" lvl="0" indent="0" algn="l" rtl="0">
              <a:spcBef>
                <a:spcPts val="0"/>
              </a:spcBef>
              <a:spcAft>
                <a:spcPts val="0"/>
              </a:spcAft>
              <a:buNone/>
            </a:pPr>
            <a:endParaRPr/>
          </a:p>
          <a:p>
            <a:pPr marL="228600" lvl="0" indent="-228600" algn="l" rtl="0">
              <a:lnSpc>
                <a:spcPct val="100000"/>
              </a:lnSpc>
              <a:spcBef>
                <a:spcPts val="0"/>
              </a:spcBef>
              <a:spcAft>
                <a:spcPts val="0"/>
              </a:spcAft>
              <a:buSzPts val="1600"/>
              <a:buFont typeface="Noto Sans Symbols"/>
              <a:buChar char="❑"/>
            </a:pPr>
            <a:r>
              <a:rPr lang="en-GB"/>
              <a:t>Fix the reward systems </a:t>
            </a:r>
            <a:endParaRPr/>
          </a:p>
          <a:p>
            <a:pPr marL="533400" lvl="2" indent="-228600" algn="l" rtl="0">
              <a:lnSpc>
                <a:spcPct val="100000"/>
              </a:lnSpc>
              <a:spcBef>
                <a:spcPts val="800"/>
              </a:spcBef>
              <a:spcAft>
                <a:spcPts val="0"/>
              </a:spcAft>
              <a:buSzPts val="1600"/>
              <a:buFont typeface="Noto Sans Symbols"/>
              <a:buChar char="❑"/>
            </a:pPr>
            <a:r>
              <a:rPr lang="en-GB"/>
              <a:t>Include compliance as an aspect for compensation</a:t>
            </a:r>
            <a:endParaRPr/>
          </a:p>
          <a:p>
            <a:pPr marL="0" lvl="0" indent="0" algn="l" rtl="0">
              <a:lnSpc>
                <a:spcPct val="100000"/>
              </a:lnSpc>
              <a:spcBef>
                <a:spcPts val="800"/>
              </a:spcBef>
              <a:spcAft>
                <a:spcPts val="0"/>
              </a:spcAft>
              <a:buNone/>
            </a:pPr>
            <a:endParaRPr/>
          </a:p>
          <a:p>
            <a:pPr marL="228600" lvl="0" indent="-228600" algn="l" rtl="0">
              <a:lnSpc>
                <a:spcPct val="100000"/>
              </a:lnSpc>
              <a:spcBef>
                <a:spcPts val="800"/>
              </a:spcBef>
              <a:spcAft>
                <a:spcPts val="0"/>
              </a:spcAft>
              <a:buSzPts val="1600"/>
              <a:buFont typeface="Noto Sans Symbols"/>
              <a:buChar char="❑"/>
            </a:pPr>
            <a:r>
              <a:rPr lang="en-GB"/>
              <a:t>Safety and compliance initiative</a:t>
            </a:r>
            <a:endParaRPr/>
          </a:p>
          <a:p>
            <a:pPr marL="228600" lvl="0" indent="-127000" algn="l" rtl="0">
              <a:lnSpc>
                <a:spcPct val="100000"/>
              </a:lnSpc>
              <a:spcBef>
                <a:spcPts val="800"/>
              </a:spcBef>
              <a:spcAft>
                <a:spcPts val="0"/>
              </a:spcAft>
              <a:buSzPts val="1600"/>
              <a:buFont typeface="Noto Sans Symbols"/>
              <a:buNone/>
            </a:pPr>
            <a:endParaRPr/>
          </a:p>
        </p:txBody>
      </p:sp>
      <p:sp>
        <p:nvSpPr>
          <p:cNvPr id="200" name="Google Shape;200;p27"/>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Recommendation in Action</a:t>
            </a:r>
            <a:endParaRPr/>
          </a:p>
        </p:txBody>
      </p:sp>
      <p:pic>
        <p:nvPicPr>
          <p:cNvPr id="201" name="Google Shape;201;p27"/>
          <p:cNvPicPr preferRelativeResize="0"/>
          <p:nvPr/>
        </p:nvPicPr>
        <p:blipFill rotWithShape="1">
          <a:blip r:embed="rId3">
            <a:alphaModFix/>
          </a:blip>
          <a:srcRect t="20038" b="23832"/>
          <a:stretch/>
        </p:blipFill>
        <p:spPr>
          <a:xfrm>
            <a:off x="4983850" y="3254925"/>
            <a:ext cx="3034975" cy="1490641"/>
          </a:xfrm>
          <a:prstGeom prst="rect">
            <a:avLst/>
          </a:prstGeom>
          <a:noFill/>
          <a:ln>
            <a:noFill/>
          </a:ln>
        </p:spPr>
      </p:pic>
      <p:pic>
        <p:nvPicPr>
          <p:cNvPr id="202" name="Google Shape;202;p27" descr="Image result for independent audit"/>
          <p:cNvPicPr preferRelativeResize="0"/>
          <p:nvPr/>
        </p:nvPicPr>
        <p:blipFill rotWithShape="1">
          <a:blip r:embed="rId4">
            <a:alphaModFix/>
          </a:blip>
          <a:srcRect/>
          <a:stretch/>
        </p:blipFill>
        <p:spPr>
          <a:xfrm>
            <a:off x="5126691" y="1159809"/>
            <a:ext cx="3429000" cy="17145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body" idx="1"/>
          </p:nvPr>
        </p:nvSpPr>
        <p:spPr>
          <a:xfrm>
            <a:off x="482139" y="1074896"/>
            <a:ext cx="4089900" cy="364290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800"/>
              </a:spcBef>
              <a:spcAft>
                <a:spcPts val="0"/>
              </a:spcAft>
              <a:buSzPts val="1600"/>
              <a:buFont typeface="Noto Sans Symbols"/>
              <a:buChar char="❑"/>
            </a:pPr>
            <a:r>
              <a:rPr lang="en-GB"/>
              <a:t>Redesign training programs </a:t>
            </a:r>
            <a:endParaRPr/>
          </a:p>
          <a:p>
            <a:pPr marL="533400" lvl="2" indent="-228600" algn="l" rtl="0">
              <a:lnSpc>
                <a:spcPct val="100000"/>
              </a:lnSpc>
              <a:spcBef>
                <a:spcPts val="800"/>
              </a:spcBef>
              <a:spcAft>
                <a:spcPts val="0"/>
              </a:spcAft>
              <a:buSzPts val="1600"/>
              <a:buFont typeface="Noto Sans Symbols"/>
              <a:buChar char="✔"/>
            </a:pPr>
            <a:r>
              <a:rPr lang="en-GB"/>
              <a:t>Training the trainer by 3rd party professionals</a:t>
            </a:r>
            <a:endParaRPr/>
          </a:p>
          <a:p>
            <a:pPr marL="533400" lvl="2" indent="-228600" algn="l" rtl="0">
              <a:lnSpc>
                <a:spcPct val="100000"/>
              </a:lnSpc>
              <a:spcBef>
                <a:spcPts val="800"/>
              </a:spcBef>
              <a:spcAft>
                <a:spcPts val="0"/>
              </a:spcAft>
              <a:buSzPts val="1600"/>
              <a:buFont typeface="Noto Sans Symbols"/>
              <a:buChar char="✔"/>
            </a:pPr>
            <a:r>
              <a:rPr lang="en-GB"/>
              <a:t>Continuous training with virtual software</a:t>
            </a:r>
            <a:endParaRPr/>
          </a:p>
          <a:p>
            <a:pPr marL="838200" lvl="4" indent="-228600" algn="l" rtl="0">
              <a:lnSpc>
                <a:spcPct val="100000"/>
              </a:lnSpc>
              <a:spcBef>
                <a:spcPts val="800"/>
              </a:spcBef>
              <a:spcAft>
                <a:spcPts val="0"/>
              </a:spcAft>
              <a:buSzPts val="1200"/>
              <a:buFont typeface="Noto Sans Symbols"/>
              <a:buChar char="❑"/>
            </a:pPr>
            <a:r>
              <a:rPr lang="en-GB"/>
              <a:t>Dilemma analysis training</a:t>
            </a:r>
            <a:endParaRPr/>
          </a:p>
          <a:p>
            <a:pPr marL="838200" lvl="4" indent="-228600" algn="l" rtl="0">
              <a:lnSpc>
                <a:spcPct val="100000"/>
              </a:lnSpc>
              <a:spcBef>
                <a:spcPts val="800"/>
              </a:spcBef>
              <a:spcAft>
                <a:spcPts val="0"/>
              </a:spcAft>
              <a:buSzPts val="1200"/>
              <a:buFont typeface="Noto Sans Symbols"/>
              <a:buChar char="❑"/>
            </a:pPr>
            <a:r>
              <a:rPr lang="en-GB"/>
              <a:t>Group role play</a:t>
            </a:r>
            <a:endParaRPr/>
          </a:p>
          <a:p>
            <a:pPr marL="838200" lvl="4" indent="-228600" algn="l" rtl="0">
              <a:lnSpc>
                <a:spcPct val="100000"/>
              </a:lnSpc>
              <a:spcBef>
                <a:spcPts val="800"/>
              </a:spcBef>
              <a:spcAft>
                <a:spcPts val="0"/>
              </a:spcAft>
              <a:buSzPts val="1200"/>
              <a:buFont typeface="Noto Sans Symbols"/>
              <a:buChar char="❑"/>
            </a:pPr>
            <a:r>
              <a:rPr lang="en-GB"/>
              <a:t>Awareness seminars</a:t>
            </a:r>
            <a:endParaRPr/>
          </a:p>
          <a:p>
            <a:pPr marL="228600" lvl="0" indent="-228600" algn="l" rtl="0">
              <a:spcBef>
                <a:spcPts val="800"/>
              </a:spcBef>
              <a:spcAft>
                <a:spcPts val="0"/>
              </a:spcAft>
              <a:buClr>
                <a:schemeClr val="dk1"/>
              </a:buClr>
              <a:buSzPts val="1600"/>
              <a:buChar char="❑"/>
            </a:pPr>
            <a:r>
              <a:rPr lang="en-GB"/>
              <a:t>Revise hiring process</a:t>
            </a:r>
            <a:endParaRPr/>
          </a:p>
        </p:txBody>
      </p:sp>
      <p:sp>
        <p:nvSpPr>
          <p:cNvPr id="208" name="Google Shape;208;p28"/>
          <p:cNvSpPr txBox="1">
            <a:spLocks noGrp="1"/>
          </p:cNvSpPr>
          <p:nvPr>
            <p:ph type="title"/>
          </p:nvPr>
        </p:nvSpPr>
        <p:spPr>
          <a:xfrm>
            <a:off x="482139" y="443753"/>
            <a:ext cx="8179800" cy="55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2060"/>
              </a:buClr>
              <a:buSzPts val="3600"/>
              <a:buFont typeface="Georgia"/>
              <a:buNone/>
            </a:pPr>
            <a:r>
              <a:rPr lang="en-GB"/>
              <a:t>Recommendation in Action</a:t>
            </a:r>
            <a:endParaRPr/>
          </a:p>
        </p:txBody>
      </p:sp>
      <p:pic>
        <p:nvPicPr>
          <p:cNvPr id="209" name="Google Shape;209;p28"/>
          <p:cNvPicPr preferRelativeResize="0"/>
          <p:nvPr/>
        </p:nvPicPr>
        <p:blipFill rotWithShape="1">
          <a:blip r:embed="rId3">
            <a:alphaModFix/>
          </a:blip>
          <a:srcRect l="28836" t="8429" r="30951" b="9333"/>
          <a:stretch/>
        </p:blipFill>
        <p:spPr>
          <a:xfrm>
            <a:off x="6185647" y="3140140"/>
            <a:ext cx="958103" cy="1555153"/>
          </a:xfrm>
          <a:prstGeom prst="rect">
            <a:avLst/>
          </a:prstGeom>
          <a:noFill/>
          <a:ln>
            <a:noFill/>
          </a:ln>
        </p:spPr>
      </p:pic>
      <p:pic>
        <p:nvPicPr>
          <p:cNvPr id="210" name="Google Shape;210;p28" descr="Image result for employee satisfaction"/>
          <p:cNvPicPr preferRelativeResize="0"/>
          <p:nvPr/>
        </p:nvPicPr>
        <p:blipFill rotWithShape="1">
          <a:blip r:embed="rId4">
            <a:alphaModFix/>
          </a:blip>
          <a:srcRect/>
          <a:stretch/>
        </p:blipFill>
        <p:spPr>
          <a:xfrm>
            <a:off x="4950639" y="1286102"/>
            <a:ext cx="3187150" cy="1824300"/>
          </a:xfrm>
          <a:prstGeom prst="rect">
            <a:avLst/>
          </a:prstGeom>
          <a:noFill/>
          <a:ln>
            <a:noFill/>
          </a:ln>
        </p:spPr>
      </p:pic>
    </p:spTree>
  </p:cSld>
  <p:clrMapOvr>
    <a:masterClrMapping/>
  </p:clrMapOvr>
</p:sld>
</file>

<file path=ppt/theme/theme1.xml><?xml version="1.0" encoding="utf-8"?>
<a:theme xmlns:a="http://schemas.openxmlformats.org/drawingml/2006/main" name="Presentation - Internal Use">
  <a:themeElements>
    <a:clrScheme name="Smart Report">
      <a:dk1>
        <a:srgbClr val="000000"/>
      </a:dk1>
      <a:lt1>
        <a:srgbClr val="FFFFFF"/>
      </a:lt1>
      <a:dk2>
        <a:srgbClr val="821A1A"/>
      </a:dk2>
      <a:lt2>
        <a:srgbClr val="FFFFFF"/>
      </a:lt2>
      <a:accent1>
        <a:srgbClr val="821A1A"/>
      </a:accent1>
      <a:accent2>
        <a:srgbClr val="D62E1C"/>
      </a:accent2>
      <a:accent3>
        <a:srgbClr val="FFCF48"/>
      </a:accent3>
      <a:accent4>
        <a:srgbClr val="E36A00"/>
      </a:accent4>
      <a:accent5>
        <a:srgbClr val="ABA591"/>
      </a:accent5>
      <a:accent6>
        <a:srgbClr val="877E62"/>
      </a:accent6>
      <a:hlink>
        <a:srgbClr val="821A1A"/>
      </a:hlink>
      <a:folHlink>
        <a:srgbClr val="821A1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1237</Words>
  <Application>Microsoft Office PowerPoint</Application>
  <PresentationFormat>On-screen Show (16:9)</PresentationFormat>
  <Paragraphs>280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Georgia</vt:lpstr>
      <vt:lpstr>Noto Sans Symbols</vt:lpstr>
      <vt:lpstr>Times New Roman</vt:lpstr>
      <vt:lpstr>Presentation - Internal Use</vt:lpstr>
      <vt:lpstr>PowerPoint Presentation</vt:lpstr>
      <vt:lpstr>Contents</vt:lpstr>
      <vt:lpstr>Henry Ward Beecher</vt:lpstr>
      <vt:lpstr>Analysis - PESTEL</vt:lpstr>
      <vt:lpstr>Stakeholders’ Analysis</vt:lpstr>
      <vt:lpstr>Causes of Ethical Blunders</vt:lpstr>
      <vt:lpstr>Ethical Culture And Management</vt:lpstr>
      <vt:lpstr>Recommendation in Action</vt:lpstr>
      <vt:lpstr>Recommendation in Action</vt:lpstr>
      <vt:lpstr>Recommendation in Action</vt:lpstr>
      <vt:lpstr>Recommendation in Action</vt:lpstr>
      <vt:lpstr>Ethical Implication Analysis</vt:lpstr>
      <vt:lpstr>Timeline of Implementation</vt:lpstr>
      <vt:lpstr>Conclusion</vt:lpstr>
      <vt:lpstr>Thank You</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YOGESH JOSHI</cp:lastModifiedBy>
  <cp:revision>1</cp:revision>
  <dcterms:modified xsi:type="dcterms:W3CDTF">2020-02-09T13:24:58Z</dcterms:modified>
</cp:coreProperties>
</file>