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90" r:id="rId19"/>
    <p:sldId id="275" r:id="rId20"/>
    <p:sldId id="274" r:id="rId21"/>
    <p:sldId id="287" r:id="rId22"/>
    <p:sldId id="286" r:id="rId23"/>
    <p:sldId id="276" r:id="rId24"/>
    <p:sldId id="277" r:id="rId25"/>
    <p:sldId id="278" r:id="rId26"/>
    <p:sldId id="280" r:id="rId27"/>
    <p:sldId id="281" r:id="rId28"/>
    <p:sldId id="283" r:id="rId29"/>
    <p:sldId id="282" r:id="rId30"/>
    <p:sldId id="284" r:id="rId31"/>
    <p:sldId id="285" r:id="rId32"/>
    <p:sldId id="288" r:id="rId33"/>
    <p:sldId id="289" r:id="rId34"/>
  </p:sldIdLst>
  <p:sldSz cx="9144000" cy="6858000" type="screen4x3"/>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2D200454-40CA-4A62-9FC3-DE9A4176ACB9}">
      <p15:notesGuideLst xmlns:p15="http://schemas.microsoft.com/office/powerpoint/2012/main" xmlns="">
        <p15:guide id="1" orient="horz" pos="2957">
          <p15:clr>
            <a:srgbClr val="000000"/>
          </p15:clr>
        </p15:guide>
        <p15:guide id="2" pos="2237">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0ECF6"/>
    <a:srgbClr val="8BE1FF"/>
    <a:srgbClr val="FF9900"/>
    <a:srgbClr val="9D4B07"/>
    <a:srgbClr val="B45608"/>
    <a:srgbClr val="B0E0F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3E1D318-DCF0-4CF9-9906-C73A1185EC38}">
  <a:tblStyle styleId="{E3E1D318-DCF0-4CF9-9906-C73A1185EC38}" styleName="Table_0">
    <a:wholeTbl>
      <a:tcTxStyle b="off" i="off">
        <a:font>
          <a:latin typeface="Corbel"/>
          <a:ea typeface="Corbel"/>
          <a:cs typeface="Corbe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ACFA7F-9F96-4494-9FDB-5C74E14D14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9A4895-59F4-4B02-9593-D0346C63AA3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31"/>
  </p:normalViewPr>
  <p:slideViewPr>
    <p:cSldViewPr snapToGrid="0">
      <p:cViewPr>
        <p:scale>
          <a:sx n="70" d="100"/>
          <a:sy n="70" d="100"/>
        </p:scale>
        <p:origin x="-1332" y="-24"/>
      </p:cViewPr>
      <p:guideLst>
        <p:guide orient="horz" pos="2160"/>
        <p:guide pos="2880"/>
      </p:guideLst>
    </p:cSldViewPr>
  </p:slideViewPr>
  <p:notesTextViewPr>
    <p:cViewPr>
      <p:scale>
        <a:sx n="1" d="1"/>
        <a:sy n="1" d="1"/>
      </p:scale>
      <p:origin x="0" y="0"/>
    </p:cViewPr>
  </p:notesTextViewPr>
  <p:notesViewPr>
    <p:cSldViewPr snapToGrid="0">
      <p:cViewPr>
        <p:scale>
          <a:sx n="100" d="100"/>
          <a:sy n="100" d="100"/>
        </p:scale>
        <p:origin x="-1728" y="552"/>
      </p:cViewPr>
      <p:guideLst>
        <p:guide orient="horz" pos="2957"/>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400" b="1" i="0" u="none" strike="noStrike" baseline="0" dirty="0">
                <a:effectLst/>
                <a:latin typeface="Calibri" panose="020F0502020204030204" pitchFamily="34" charset="0"/>
                <a:cs typeface="Calibri" panose="020F0502020204030204" pitchFamily="34" charset="0"/>
              </a:rPr>
              <a:t>Lialda</a:t>
            </a:r>
            <a:r>
              <a:rPr lang="en-US" sz="2000" b="1" i="0" u="none" strike="noStrike" baseline="0" dirty="0">
                <a:effectLst/>
              </a:rPr>
              <a:t>® </a:t>
            </a:r>
            <a:endParaRPr lang="en-US" sz="2000" b="1" dirty="0"/>
          </a:p>
        </c:rich>
      </c:tx>
      <c:layout>
        <c:manualLayout>
          <c:xMode val="edge"/>
          <c:yMode val="edge"/>
          <c:x val="0.43198945266078431"/>
          <c:y val="3.4374991541586727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5946-A34B-A739-9AE01B7A6A6F}"/>
                </c:ext>
              </c:extLst>
            </c:dLbl>
            <c:dLbl>
              <c:idx val="1"/>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5946-A34B-A739-9AE01B7A6A6F}"/>
                </c:ext>
              </c:extLst>
            </c:dLbl>
            <c:dLbl>
              <c:idx val="2"/>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5946-A34B-A739-9AE01B7A6A6F}"/>
                </c:ext>
              </c:extLst>
            </c:dLbl>
            <c:dLbl>
              <c:idx val="3"/>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5946-A34B-A739-9AE01B7A6A6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31750" cap="rnd">
                <a:solidFill>
                  <a:schemeClr val="accent2"/>
                </a:solidFill>
                <a:prstDash val="solid"/>
              </a:ln>
              <a:effectLst/>
            </c:spPr>
            <c:trendlineType val="linear"/>
            <c:dispRSqr val="0"/>
            <c:dispEq val="0"/>
          </c:trendline>
          <c:cat>
            <c:numRef>
              <c:f>Sheet1!$A$2:$A$5</c:f>
              <c:numCache>
                <c:formatCode>m/d/yy</c:formatCode>
                <c:ptCount val="4"/>
                <c:pt idx="0">
                  <c:v>42788</c:v>
                </c:pt>
                <c:pt idx="1">
                  <c:v>43068</c:v>
                </c:pt>
                <c:pt idx="2">
                  <c:v>43138</c:v>
                </c:pt>
                <c:pt idx="3">
                  <c:v>43411</c:v>
                </c:pt>
              </c:numCache>
            </c:numRef>
          </c:cat>
          <c:val>
            <c:numRef>
              <c:f>Sheet1!$B$2:$B$5</c:f>
              <c:numCache>
                <c:formatCode>General</c:formatCode>
                <c:ptCount val="4"/>
                <c:pt idx="0">
                  <c:v>8.26</c:v>
                </c:pt>
                <c:pt idx="1">
                  <c:v>8.98</c:v>
                </c:pt>
                <c:pt idx="2">
                  <c:v>8.98</c:v>
                </c:pt>
                <c:pt idx="3">
                  <c:v>9.01</c:v>
                </c:pt>
              </c:numCache>
            </c:numRef>
          </c:val>
          <c:extLst xmlns:c16r2="http://schemas.microsoft.com/office/drawing/2015/06/chart">
            <c:ext xmlns:c16="http://schemas.microsoft.com/office/drawing/2014/chart" uri="{C3380CC4-5D6E-409C-BE32-E72D297353CC}">
              <c16:uniqueId val="{00000000-5946-A34B-A739-9AE01B7A6A6F}"/>
            </c:ext>
          </c:extLst>
        </c:ser>
        <c:dLbls>
          <c:showLegendKey val="0"/>
          <c:showVal val="0"/>
          <c:showCatName val="0"/>
          <c:showSerName val="0"/>
          <c:showPercent val="0"/>
          <c:showBubbleSize val="0"/>
        </c:dLbls>
        <c:gapWidth val="219"/>
        <c:overlap val="-27"/>
        <c:axId val="58510720"/>
        <c:axId val="58516608"/>
      </c:barChart>
      <c:catAx>
        <c:axId val="58510720"/>
        <c:scaling>
          <c:orientation val="minMax"/>
        </c:scaling>
        <c:delete val="0"/>
        <c:axPos val="b"/>
        <c:numFmt formatCode="[$-409]d\-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516608"/>
        <c:crosses val="autoZero"/>
        <c:auto val="0"/>
        <c:lblAlgn val="ctr"/>
        <c:lblOffset val="100"/>
        <c:noMultiLvlLbl val="0"/>
      </c:catAx>
      <c:valAx>
        <c:axId val="58516608"/>
        <c:scaling>
          <c:orientation val="minMax"/>
          <c:min val="0"/>
        </c:scaling>
        <c:delete val="0"/>
        <c:axPos val="l"/>
        <c:majorGridlines>
          <c:spPr>
            <a:ln w="9525" cap="flat" cmpd="sng" algn="ctr">
              <a:solidFill>
                <a:schemeClr val="accent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510720"/>
        <c:crosses val="autoZero"/>
        <c:crossBetween val="between"/>
      </c:valAx>
      <c:spPr>
        <a:noFill/>
        <a:ln>
          <a:solidFill>
            <a:schemeClr val="accent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2400" dirty="0">
                <a:latin typeface="Calibri" panose="020F0502020204030204" pitchFamily="34" charset="0"/>
                <a:cs typeface="Calibri" panose="020F0502020204030204" pitchFamily="34" charset="0"/>
              </a:rPr>
              <a:t>Mesalamine</a:t>
            </a:r>
            <a:r>
              <a:rPr lang="en-US" sz="2000" dirty="0"/>
              <a:t> Generics</a:t>
            </a:r>
          </a:p>
        </c:rich>
      </c:tx>
      <c:layout>
        <c:manualLayout>
          <c:xMode val="edge"/>
          <c:yMode val="edge"/>
          <c:x val="0.27883500127293814"/>
          <c:y val="3.9031166540148321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solidFill>
              <a:schemeClr val="accent5"/>
            </a:solidFill>
            <a:ln>
              <a:solidFill>
                <a:schemeClr val="bg2"/>
              </a:solid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31750" cap="rnd">
                <a:solidFill>
                  <a:srgbClr val="FF0000"/>
                </a:solidFill>
                <a:prstDash val="solid"/>
              </a:ln>
              <a:effectLst/>
            </c:spPr>
            <c:trendlineType val="linear"/>
            <c:dispRSqr val="0"/>
            <c:dispEq val="0"/>
          </c:trendline>
          <c:cat>
            <c:numRef>
              <c:f>Sheet1!$A$2:$A$7</c:f>
              <c:numCache>
                <c:formatCode>m/d/yy</c:formatCode>
                <c:ptCount val="6"/>
                <c:pt idx="0">
                  <c:v>43061</c:v>
                </c:pt>
                <c:pt idx="1">
                  <c:v>43152</c:v>
                </c:pt>
                <c:pt idx="2">
                  <c:v>43223</c:v>
                </c:pt>
                <c:pt idx="3">
                  <c:v>43299</c:v>
                </c:pt>
                <c:pt idx="4">
                  <c:v>43362</c:v>
                </c:pt>
                <c:pt idx="5">
                  <c:v>43411</c:v>
                </c:pt>
              </c:numCache>
            </c:numRef>
          </c:cat>
          <c:val>
            <c:numRef>
              <c:f>Sheet1!$B$2:$B$7</c:f>
              <c:numCache>
                <c:formatCode>General</c:formatCode>
                <c:ptCount val="6"/>
                <c:pt idx="0">
                  <c:v>7.17</c:v>
                </c:pt>
                <c:pt idx="1">
                  <c:v>6.97</c:v>
                </c:pt>
                <c:pt idx="2">
                  <c:v>6.78</c:v>
                </c:pt>
                <c:pt idx="3">
                  <c:v>6.05</c:v>
                </c:pt>
                <c:pt idx="4">
                  <c:v>5.32</c:v>
                </c:pt>
                <c:pt idx="5">
                  <c:v>5.3</c:v>
                </c:pt>
              </c:numCache>
            </c:numRef>
          </c:val>
          <c:extLst xmlns:c16r2="http://schemas.microsoft.com/office/drawing/2015/06/chart">
            <c:ext xmlns:c16="http://schemas.microsoft.com/office/drawing/2014/chart" uri="{C3380CC4-5D6E-409C-BE32-E72D297353CC}">
              <c16:uniqueId val="{00000001-BAC9-8D41-B132-C145D15A20B8}"/>
            </c:ext>
          </c:extLst>
        </c:ser>
        <c:dLbls>
          <c:showLegendKey val="0"/>
          <c:showVal val="0"/>
          <c:showCatName val="0"/>
          <c:showSerName val="0"/>
          <c:showPercent val="0"/>
          <c:showBubbleSize val="0"/>
        </c:dLbls>
        <c:gapWidth val="100"/>
        <c:overlap val="-27"/>
        <c:axId val="59284096"/>
        <c:axId val="59285888"/>
      </c:barChart>
      <c:catAx>
        <c:axId val="59284096"/>
        <c:scaling>
          <c:orientation val="minMax"/>
        </c:scaling>
        <c:delete val="0"/>
        <c:axPos val="b"/>
        <c:numFmt formatCode="[$-409]d\-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85888"/>
        <c:crosses val="autoZero"/>
        <c:auto val="0"/>
        <c:lblAlgn val="ctr"/>
        <c:lblOffset val="100"/>
        <c:noMultiLvlLbl val="0"/>
      </c:catAx>
      <c:valAx>
        <c:axId val="59285888"/>
        <c:scaling>
          <c:orientation val="minMax"/>
        </c:scaling>
        <c:delete val="0"/>
        <c:axPos val="l"/>
        <c:majorGridlines>
          <c:spPr>
            <a:ln w="9525" cap="flat" cmpd="sng" algn="ctr">
              <a:solidFill>
                <a:schemeClr val="accent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84096"/>
        <c:crosses val="autoZero"/>
        <c:crossBetween val="between"/>
      </c:valAx>
      <c:spPr>
        <a:noFill/>
        <a:ln>
          <a:solidFill>
            <a:srgbClr val="0070C0"/>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14DE1FD-813A-2546-8912-69ECC1C78164}"/>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70E250B-6239-D24A-A8A8-EF3365E7B04A}"/>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16F15115-30F8-C042-BF7C-7EE355A6D970}" type="datetimeFigureOut">
              <a:rPr lang="en-US" smtClean="0"/>
              <a:t>11/28/2018</a:t>
            </a:fld>
            <a:endParaRPr lang="en-US"/>
          </a:p>
        </p:txBody>
      </p:sp>
      <p:sp>
        <p:nvSpPr>
          <p:cNvPr id="4" name="Footer Placeholder 3">
            <a:extLst>
              <a:ext uri="{FF2B5EF4-FFF2-40B4-BE49-F238E27FC236}">
                <a16:creationId xmlns:a16="http://schemas.microsoft.com/office/drawing/2014/main" xmlns="" id="{93F481EA-C6AF-E44F-8322-1F95E9A3AD4F}"/>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D8AA7C-CE62-0D4C-ABD2-5774A688EECD}"/>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99431296-10F5-1442-8C70-5DD99172817E}" type="slidenum">
              <a:rPr lang="en-US" smtClean="0"/>
              <a:t>‹#›</a:t>
            </a:fld>
            <a:endParaRPr lang="en-US"/>
          </a:p>
        </p:txBody>
      </p:sp>
    </p:spTree>
    <p:extLst>
      <p:ext uri="{BB962C8B-B14F-4D97-AF65-F5344CB8AC3E}">
        <p14:creationId xmlns:p14="http://schemas.microsoft.com/office/powerpoint/2010/main" val="168463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69424"/>
          </a:xfrm>
          <a:prstGeom prst="rect">
            <a:avLst/>
          </a:prstGeom>
          <a:noFill/>
          <a:ln>
            <a:noFill/>
          </a:ln>
        </p:spPr>
        <p:txBody>
          <a:bodyPr spcFirstLastPara="1" wrap="square" lIns="94225" tIns="47100" rIns="94225" bIns="471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69424"/>
          </a:xfrm>
          <a:prstGeom prst="rect">
            <a:avLst/>
          </a:prstGeom>
          <a:noFill/>
          <a:ln>
            <a:noFill/>
          </a:ln>
        </p:spPr>
        <p:txBody>
          <a:bodyPr spcFirstLastPara="1" wrap="square" lIns="94225" tIns="47100" rIns="94225" bIns="471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69424"/>
          </a:xfrm>
          <a:prstGeom prst="rect">
            <a:avLst/>
          </a:prstGeom>
          <a:noFill/>
          <a:ln>
            <a:noFill/>
          </a:ln>
        </p:spPr>
        <p:txBody>
          <a:bodyPr spcFirstLastPara="1" wrap="square" lIns="94225" tIns="47100" rIns="94225" bIns="471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4398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59" name="Google Shape;159;p10: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8198ad3c2_5_0: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8198ad3c2_5_0: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67" name="Google Shape;167;g48198ad3c2_5_0: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8198ad3c2_2_0:notes"/>
          <p:cNvSpPr txBox="1">
            <a:spLocks noGrp="1"/>
          </p:cNvSpPr>
          <p:nvPr>
            <p:ph type="body" idx="1"/>
          </p:nvPr>
        </p:nvSpPr>
        <p:spPr>
          <a:xfrm>
            <a:off x="710248" y="4518204"/>
            <a:ext cx="5681980" cy="3696712"/>
          </a:xfrm>
          <a:prstGeom prst="rect">
            <a:avLst/>
          </a:prstGeom>
        </p:spPr>
        <p:txBody>
          <a:bodyPr spcFirstLastPara="1" wrap="square" lIns="94425" tIns="94425" rIns="94425" bIns="94425" anchor="t" anchorCtr="0">
            <a:noAutofit/>
          </a:bodyPr>
          <a:lstStyle/>
          <a:p>
            <a:pPr marL="0" lvl="0" indent="0" algn="l" rtl="0">
              <a:spcBef>
                <a:spcPts val="0"/>
              </a:spcBef>
              <a:spcAft>
                <a:spcPts val="0"/>
              </a:spcAft>
              <a:buNone/>
            </a:pPr>
            <a:endParaRPr/>
          </a:p>
        </p:txBody>
      </p:sp>
      <p:sp>
        <p:nvSpPr>
          <p:cNvPr id="174" name="Google Shape;174;g48198ad3c2_2_0:notes"/>
          <p:cNvSpPr>
            <a:spLocks noGrp="1" noRot="1" noChangeAspect="1"/>
          </p:cNvSpPr>
          <p:nvPr>
            <p:ph type="sldImg" idx="2"/>
          </p:nvPr>
        </p:nvSpPr>
        <p:spPr>
          <a:xfrm>
            <a:off x="1438275" y="1173163"/>
            <a:ext cx="4225925"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8198ad3c2_18_11: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8198ad3c2_18_11: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97" name="Google Shape;197;g48198ad3c2_18_11: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2df3f07d_5_0: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82df3f07d_5_0: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08" name="Google Shape;208;g482df3f07d_5_0: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2: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lnSpc>
                <a:spcPct val="115000"/>
              </a:lnSpc>
              <a:spcBef>
                <a:spcPts val="0"/>
              </a:spcBef>
              <a:spcAft>
                <a:spcPts val="0"/>
              </a:spcAft>
              <a:buNone/>
            </a:pPr>
            <a:r>
              <a:rPr lang="en-US" sz="1800" dirty="0"/>
              <a:t>PMPRB - Federal Patented Medicine Prices Review Board</a:t>
            </a:r>
            <a:endParaRPr sz="1800" dirty="0"/>
          </a:p>
          <a:p>
            <a:pPr marL="0" lvl="0" indent="0" algn="l" rtl="0">
              <a:lnSpc>
                <a:spcPct val="115000"/>
              </a:lnSpc>
              <a:spcBef>
                <a:spcPts val="0"/>
              </a:spcBef>
              <a:spcAft>
                <a:spcPts val="0"/>
              </a:spcAft>
              <a:buNone/>
            </a:pPr>
            <a:r>
              <a:rPr lang="en-US" sz="1800" dirty="0"/>
              <a:t>The PMPRB regulates the price at which patentees or their licensees sell patented medicines to wholesalers, hospitals or pharmacies – commonly referred to as the “factory gate” or “ex‐factory” price.</a:t>
            </a:r>
            <a:endParaRPr sz="1800" dirty="0"/>
          </a:p>
          <a:p>
            <a:pPr marL="0" lvl="0" indent="0" algn="l" rtl="0">
              <a:lnSpc>
                <a:spcPct val="115000"/>
              </a:lnSpc>
              <a:spcBef>
                <a:spcPts val="0"/>
              </a:spcBef>
              <a:spcAft>
                <a:spcPts val="0"/>
              </a:spcAft>
              <a:buNone/>
            </a:pPr>
            <a:r>
              <a:rPr lang="en-US" sz="2400" dirty="0"/>
              <a:t>The drug price in U.S. is almost 5 times that in Canada!</a:t>
            </a:r>
            <a:endParaRPr sz="1800" dirty="0"/>
          </a:p>
          <a:p>
            <a:pPr marL="0" lvl="0" indent="0" algn="l" rtl="0">
              <a:lnSpc>
                <a:spcPct val="115000"/>
              </a:lnSpc>
              <a:spcBef>
                <a:spcPts val="0"/>
              </a:spcBef>
              <a:spcAft>
                <a:spcPts val="0"/>
              </a:spcAft>
              <a:buClr>
                <a:schemeClr val="dk1"/>
              </a:buClr>
              <a:buSzPts val="1100"/>
              <a:buFont typeface="Arial"/>
              <a:buNone/>
            </a:pPr>
            <a:r>
              <a:rPr lang="en-US" sz="1800" dirty="0"/>
              <a:t>Canada has publicly funded universal </a:t>
            </a:r>
            <a:r>
              <a:rPr lang="en-US" sz="1800" dirty="0" err="1"/>
              <a:t>medicare</a:t>
            </a:r>
            <a:r>
              <a:rPr lang="en-US" sz="1800" dirty="0"/>
              <a:t> system.</a:t>
            </a:r>
            <a:endParaRPr sz="1800" dirty="0"/>
          </a:p>
        </p:txBody>
      </p:sp>
      <p:sp>
        <p:nvSpPr>
          <p:cNvPr id="218" name="Google Shape;218;p12: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8198ad3c2_12_0: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8198ad3c2_12_0: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dirty="0"/>
          </a:p>
        </p:txBody>
      </p:sp>
      <p:sp>
        <p:nvSpPr>
          <p:cNvPr id="226" name="Google Shape;226;g48198ad3c2_12_0: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4: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42" name="Google Shape;242;p14: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dirty="0"/>
          </a:p>
        </p:txBody>
      </p:sp>
      <p:sp>
        <p:nvSpPr>
          <p:cNvPr id="102" name="Google Shape;102;p3: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98ad3c2_18_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98ad3c2_18_4:notes"/>
          <p:cNvSpPr txBox="1">
            <a:spLocks noGrp="1"/>
          </p:cNvSpPr>
          <p:nvPr>
            <p:ph type="body" idx="1"/>
          </p:nvPr>
        </p:nvSpPr>
        <p:spPr>
          <a:xfrm>
            <a:off x="710248" y="4459526"/>
            <a:ext cx="5682000" cy="4224900"/>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34" name="Google Shape;234;g48198ad3c2_18_4:notes"/>
          <p:cNvSpPr txBox="1">
            <a:spLocks noGrp="1"/>
          </p:cNvSpPr>
          <p:nvPr>
            <p:ph type="sldNum" idx="12"/>
          </p:nvPr>
        </p:nvSpPr>
        <p:spPr>
          <a:xfrm>
            <a:off x="4023092" y="8917422"/>
            <a:ext cx="3077700" cy="469500"/>
          </a:xfrm>
          <a:prstGeom prst="rect">
            <a:avLst/>
          </a:prstGeom>
        </p:spPr>
        <p:txBody>
          <a:bodyPr spcFirstLastPara="1" wrap="square" lIns="94225" tIns="47100" rIns="94225" bIns="471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dirty="0"/>
          </a:p>
        </p:txBody>
      </p:sp>
      <p:sp>
        <p:nvSpPr>
          <p:cNvPr id="117" name="Google Shape;117;p5: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710248" y="4459526"/>
            <a:ext cx="5681980" cy="4224814"/>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25" name="Google Shape;125;p6:notes"/>
          <p:cNvSpPr txBox="1">
            <a:spLocks noGrp="1"/>
          </p:cNvSpPr>
          <p:nvPr>
            <p:ph type="sldNum" idx="12"/>
          </p:nvPr>
        </p:nvSpPr>
        <p:spPr>
          <a:xfrm>
            <a:off x="4023092" y="8917422"/>
            <a:ext cx="3077739" cy="469424"/>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r>
              <a:rPr lang="en-US"/>
              <a:t>even if not generic, that’s a lot of loss. </a:t>
            </a:r>
            <a:endParaRPr/>
          </a:p>
          <a:p>
            <a:pPr marL="0" lvl="0" indent="0" algn="l" rtl="0">
              <a:spcBef>
                <a:spcPts val="0"/>
              </a:spcBef>
              <a:spcAft>
                <a:spcPts val="0"/>
              </a:spcAft>
              <a:buNone/>
            </a:pPr>
            <a:r>
              <a:rPr lang="en-US"/>
              <a:t>drug generic, not a legal generic. </a:t>
            </a:r>
            <a:endParaRPr/>
          </a:p>
          <a:p>
            <a:pPr marL="0" lvl="0" indent="0" algn="l" rtl="0">
              <a:spcBef>
                <a:spcPts val="0"/>
              </a:spcBef>
              <a:spcAft>
                <a:spcPts val="0"/>
              </a:spcAft>
              <a:buNone/>
            </a:pPr>
            <a:r>
              <a:rPr lang="en-US"/>
              <a:t>Shire has moved on to more lucrative drug areas.</a:t>
            </a:r>
            <a:endParaRPr/>
          </a:p>
        </p:txBody>
      </p:sp>
      <p:sp>
        <p:nvSpPr>
          <p:cNvPr id="132" name="Google Shape;132;p7: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710248" y="4459526"/>
            <a:ext cx="5681980" cy="4224814"/>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204913" y="704850"/>
            <a:ext cx="4692650"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0" name="Google Shape;30;p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1" name="Google Shape;31;p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2" name="Google Shape;32;p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orbe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orbe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orbe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orbel"/>
                <a:ea typeface="Corbel"/>
                <a:cs typeface="Corbel"/>
                <a:sym typeface="Corbe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orbel"/>
                <a:ea typeface="Corbel"/>
                <a:cs typeface="Corbel"/>
                <a:sym typeface="Corbe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orbel"/>
                <a:ea typeface="Corbel"/>
                <a:cs typeface="Corbel"/>
                <a:sym typeface="Corbe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orbel"/>
                <a:ea typeface="Corbel"/>
                <a:cs typeface="Corbel"/>
                <a:sym typeface="Corbe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rbel"/>
                <a:ea typeface="Corbel"/>
                <a:cs typeface="Corbel"/>
                <a:sym typeface="Corbel"/>
              </a:defRPr>
            </a:lvl1pPr>
            <a:lvl2pPr marL="0" marR="0" lvl="1" indent="0" algn="r" rtl="0">
              <a:spcBef>
                <a:spcPts val="0"/>
              </a:spcBef>
              <a:buNone/>
              <a:defRPr sz="1200" b="0" i="0" u="none" strike="noStrike" cap="none">
                <a:solidFill>
                  <a:srgbClr val="888888"/>
                </a:solidFill>
                <a:latin typeface="Corbel"/>
                <a:ea typeface="Corbel"/>
                <a:cs typeface="Corbel"/>
                <a:sym typeface="Corbel"/>
              </a:defRPr>
            </a:lvl2pPr>
            <a:lvl3pPr marL="0" marR="0" lvl="2" indent="0" algn="r" rtl="0">
              <a:spcBef>
                <a:spcPts val="0"/>
              </a:spcBef>
              <a:buNone/>
              <a:defRPr sz="1200" b="0" i="0" u="none" strike="noStrike" cap="none">
                <a:solidFill>
                  <a:srgbClr val="888888"/>
                </a:solidFill>
                <a:latin typeface="Corbel"/>
                <a:ea typeface="Corbel"/>
                <a:cs typeface="Corbel"/>
                <a:sym typeface="Corbel"/>
              </a:defRPr>
            </a:lvl3pPr>
            <a:lvl4pPr marL="0" marR="0" lvl="3" indent="0" algn="r" rtl="0">
              <a:spcBef>
                <a:spcPts val="0"/>
              </a:spcBef>
              <a:buNone/>
              <a:defRPr sz="1200" b="0" i="0" u="none" strike="noStrike" cap="none">
                <a:solidFill>
                  <a:srgbClr val="888888"/>
                </a:solidFill>
                <a:latin typeface="Corbel"/>
                <a:ea typeface="Corbel"/>
                <a:cs typeface="Corbel"/>
                <a:sym typeface="Corbel"/>
              </a:defRPr>
            </a:lvl4pPr>
            <a:lvl5pPr marL="0" marR="0" lvl="4" indent="0" algn="r" rtl="0">
              <a:spcBef>
                <a:spcPts val="0"/>
              </a:spcBef>
              <a:buNone/>
              <a:defRPr sz="1200" b="0" i="0" u="none" strike="noStrike" cap="none">
                <a:solidFill>
                  <a:srgbClr val="888888"/>
                </a:solidFill>
                <a:latin typeface="Corbel"/>
                <a:ea typeface="Corbel"/>
                <a:cs typeface="Corbel"/>
                <a:sym typeface="Corbel"/>
              </a:defRPr>
            </a:lvl5pPr>
            <a:lvl6pPr marL="0" marR="0" lvl="5" indent="0" algn="r" rtl="0">
              <a:spcBef>
                <a:spcPts val="0"/>
              </a:spcBef>
              <a:buNone/>
              <a:defRPr sz="1200" b="0" i="0" u="none" strike="noStrike" cap="none">
                <a:solidFill>
                  <a:srgbClr val="888888"/>
                </a:solidFill>
                <a:latin typeface="Corbel"/>
                <a:ea typeface="Corbel"/>
                <a:cs typeface="Corbel"/>
                <a:sym typeface="Corbel"/>
              </a:defRPr>
            </a:lvl6pPr>
            <a:lvl7pPr marL="0" marR="0" lvl="6" indent="0" algn="r" rtl="0">
              <a:spcBef>
                <a:spcPts val="0"/>
              </a:spcBef>
              <a:buNone/>
              <a:defRPr sz="1200" b="0" i="0" u="none" strike="noStrike" cap="none">
                <a:solidFill>
                  <a:srgbClr val="888888"/>
                </a:solidFill>
                <a:latin typeface="Corbel"/>
                <a:ea typeface="Corbel"/>
                <a:cs typeface="Corbel"/>
                <a:sym typeface="Corbel"/>
              </a:defRPr>
            </a:lvl7pPr>
            <a:lvl8pPr marL="0" marR="0" lvl="7" indent="0" algn="r" rtl="0">
              <a:spcBef>
                <a:spcPts val="0"/>
              </a:spcBef>
              <a:buNone/>
              <a:defRPr sz="1200" b="0" i="0" u="none" strike="noStrike" cap="none">
                <a:solidFill>
                  <a:srgbClr val="888888"/>
                </a:solidFill>
                <a:latin typeface="Corbel"/>
                <a:ea typeface="Corbel"/>
                <a:cs typeface="Corbel"/>
                <a:sym typeface="Corbel"/>
              </a:defRPr>
            </a:lvl8pPr>
            <a:lvl9pPr marL="0" marR="0" lvl="8" indent="0" algn="r" rtl="0">
              <a:spcBef>
                <a:spcPts val="0"/>
              </a:spcBef>
              <a:buNone/>
              <a:defRPr sz="1200" b="0" i="0" u="none" strike="noStrike" cap="none">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investors.shire.com/~/media/Files/S/Shire-IR/documents/form-10k-annual-report-22-02-18.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cosmopharmaceuticals.com/investor-relations/financial-repor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bloomberg.com/news/articles/2018-09-23/takeda-shareholder-said-to-be-skeptical-on-shire-takeov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pharmaintelligence.informa.com/resources/product-content/a-timeline-of-the-takeda-shire-merger" TargetMode="External"/><Relationship Id="rId4" Type="http://schemas.openxmlformats.org/officeDocument/2006/relationships/hyperlink" Target="https://www.reuters.com/article/us-takeda-pharma-shire/takeda-sets-vote-date-aims-to-close-62-billion-shire-deal-jan-8-idUSKCN1NH0R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tents.google.com/patent/US6773720B1/en?oq=US+6,773,72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tmsearch.uspto.gov/bin/showfield?f=toc&amp;state=4807:2l9py5.1.1&amp;p_search=searchss&amp;p_L=50&amp;BackReference=&amp;p_plural=yes&amp;p_s_PARA1=&amp;p_tagrepl~:=PARA1$LD&amp;expr=PARA1+AND+PARA2&amp;p_s_PARA2=lialda&amp;p_tagrepl~:=PARA2$COMB&amp;p_op_ALL=AND&amp;a_default=search&amp;a_search=Submit+Query&amp;a_search=Submit+Query" TargetMode="External"/><Relationship Id="rId4" Type="http://schemas.openxmlformats.org/officeDocument/2006/relationships/hyperlink" Target="https://globaldossier.uspto.gov/#/result/application/US/10009491/52035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rxlist.com/lialda-drug.ht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mayoclinic.org/drugs-supplements/mesalamine-oral-route/proper-use/drg-20064708" TargetMode="External"/><Relationship Id="rId5" Type="http://schemas.openxmlformats.org/officeDocument/2006/relationships/hyperlink" Target="https://www.webmd.com/drugs/2/drug-147055/lialda-oral/details" TargetMode="External"/><Relationship Id="rId4" Type="http://schemas.openxmlformats.org/officeDocument/2006/relationships/hyperlink" Target="https://www.rxlist.com/lialda-drug.htm#side_effec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accessdata.fda.gov/scripts/cder/ob/results_product.cfm?Appl_Type=N&amp;Appl_No=0220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inflammatoryboweldisease.net/types-of-ibd/ulcerative-colitis/ulcerative-colitis-statistic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iercepharma.com/legal/supreme-court-pitches-patent-fight-over-shire-s-lialda-after-teva-rul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eekingalpha.com/article/541021-watson-pharmaceuticals-acquisition-of-actavis-creates-a-lot-of-valu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fool.com/investing/2017/05/11/actavis-generics-acquisition-drives-teva-pharmaceu.aspx"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cosmopharma.com/news-and-media/press-releases-and-company-news/2017/170608"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businesswire.com/news/home/20180326006022/en/" TargetMode="External"/><Relationship Id="rId4" Type="http://schemas.openxmlformats.org/officeDocument/2006/relationships/hyperlink" Target="https://www.business-standard.com/article/companies/zydus-faces-stiff-competition-for-blockbuster-drug-in-us-from-teva-pharma-118033100689_1.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ata.medicaid.gov/Drug-Pricing-and-Payment/NADAC-National-Average-Drug-Acquisition-Cost-/a4y5-998d/dat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yourarticlelibrary.com/economics/supply-curve/absence-of-supply-curve-under-monopoly/37197" TargetMode="External"/><Relationship Id="rId5" Type="http://schemas.openxmlformats.org/officeDocument/2006/relationships/hyperlink" Target="file:///C:\Users\me.LAPTOP-I7A0LM8J\Desktop\group%20project\.%20%20https:\www.express-scripts.com\art\pdf\Preferred_Drug_List_Exclusions2018.pdf" TargetMode="External"/><Relationship Id="rId4" Type="http://schemas.openxmlformats.org/officeDocument/2006/relationships/hyperlink" Target="https://www.goodrx.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fraserinstitute.org/studies/implications-of-the-proposed-changes-to-canadas-pharmaceutical-pricing-regulation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lideplayer.com/slide/5773039/"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lideplayer.com/slide/752915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www.verywellhealth.com/how-to-buy-drugs-from-foreign-pharmacies-2614905" TargetMode="External"/><Relationship Id="rId4" Type="http://schemas.openxmlformats.org/officeDocument/2006/relationships/hyperlink" Target="https://www.pharmacychecker.com/online-pharmacy-rating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wsj.com/articles/trumps-socialist-health-care-scheme-154085213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nytimes.com/2018/10/20/us/politics/trump-pharmaceutical-industry-healthcare.html" TargetMode="External"/><Relationship Id="rId4" Type="http://schemas.openxmlformats.org/officeDocument/2006/relationships/hyperlink" Target="https://www.wsj.com/articles/why-are-drugs-cheaper-in-europe-154076085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wsj.com/articles/trumps-drug-price-bust-1539905098"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aspe.hhs.gov/pdf-report/data-point-prescription-pharmaceutical-price-changes-release-presidents-drug-pricing-blueprint" TargetMode="External"/><Relationship Id="rId4" Type="http://schemas.openxmlformats.org/officeDocument/2006/relationships/hyperlink" Target="https://www.nbcnews.com/health/health-news/drug-prices-climb-despite-trump-promise-investigation-finds-n91301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vox.com/science-and-health/2016/11/30/12945756/prescription-drug-prices-explaine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dailyhealthpost.com/american-pay-on-average-2-6-times-more-for-lifesaving-drugs/" TargetMode="External"/><Relationship Id="rId4" Type="http://schemas.openxmlformats.org/officeDocument/2006/relationships/hyperlink" Target="https://www.statnews.com/2018/03/26/john-laura-arnold-drug-price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5" y="1752273"/>
            <a:ext cx="9144000" cy="13438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rbel"/>
              <a:buNone/>
            </a:pPr>
            <a:r>
              <a:rPr lang="en-US" sz="5400" b="1" dirty="0">
                <a:latin typeface="Calibri"/>
                <a:ea typeface="Calibri"/>
                <a:cs typeface="Calibri"/>
                <a:sym typeface="Calibri"/>
              </a:rPr>
              <a:t>Monopoly Power over </a:t>
            </a:r>
            <a:r>
              <a:rPr lang="en-US" sz="5400" b="1" dirty="0">
                <a:solidFill>
                  <a:srgbClr val="0070C0"/>
                </a:solidFill>
                <a:latin typeface="Calibri"/>
                <a:ea typeface="Calibri"/>
                <a:cs typeface="Calibri"/>
                <a:sym typeface="Calibri"/>
              </a:rPr>
              <a:t>Lialda® </a:t>
            </a:r>
            <a:endParaRPr sz="5400" b="1" dirty="0">
              <a:latin typeface="Calibri"/>
              <a:ea typeface="Calibri"/>
              <a:cs typeface="Calibri"/>
              <a:sym typeface="Calibri"/>
            </a:endParaRPr>
          </a:p>
        </p:txBody>
      </p:sp>
      <p:sp>
        <p:nvSpPr>
          <p:cNvPr id="89" name="Google Shape;89;p13"/>
          <p:cNvSpPr txBox="1">
            <a:spLocks noGrp="1"/>
          </p:cNvSpPr>
          <p:nvPr>
            <p:ph type="subTitle" idx="1"/>
          </p:nvPr>
        </p:nvSpPr>
        <p:spPr>
          <a:xfrm>
            <a:off x="6035421" y="4462885"/>
            <a:ext cx="1795200" cy="137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88888"/>
              </a:buClr>
              <a:buSzPts val="1800"/>
              <a:buNone/>
            </a:pPr>
            <a:r>
              <a:rPr lang="en-US" sz="2000" b="1" dirty="0">
                <a:solidFill>
                  <a:srgbClr val="0070C0"/>
                </a:solidFill>
                <a:latin typeface="Calibri"/>
                <a:ea typeface="Calibri"/>
                <a:cs typeface="Calibri"/>
                <a:sym typeface="Calibri"/>
              </a:rPr>
              <a:t>Yogesh  Joshi</a:t>
            </a:r>
            <a:endParaRPr sz="2000" b="1" dirty="0">
              <a:solidFill>
                <a:srgbClr val="0070C0"/>
              </a:solidFill>
              <a:latin typeface="Calibri"/>
              <a:ea typeface="Calibri"/>
              <a:cs typeface="Calibri"/>
              <a:sym typeface="Calibri"/>
            </a:endParaRPr>
          </a:p>
          <a:p>
            <a:pPr marL="0" lvl="0" indent="0" algn="l" rtl="0">
              <a:spcBef>
                <a:spcPts val="0"/>
              </a:spcBef>
              <a:spcAft>
                <a:spcPts val="0"/>
              </a:spcAft>
              <a:buClr>
                <a:srgbClr val="888888"/>
              </a:buClr>
              <a:buSzPts val="1800"/>
              <a:buNone/>
            </a:pPr>
            <a:r>
              <a:rPr lang="en-US" sz="2000" b="1" dirty="0">
                <a:solidFill>
                  <a:srgbClr val="0070C0"/>
                </a:solidFill>
                <a:latin typeface="Calibri"/>
                <a:ea typeface="Calibri"/>
                <a:cs typeface="Calibri"/>
                <a:sym typeface="Calibri"/>
              </a:rPr>
              <a:t>Xiaoyan  Qian</a:t>
            </a:r>
            <a:endParaRPr sz="2000" b="1" dirty="0">
              <a:solidFill>
                <a:srgbClr val="0070C0"/>
              </a:solidFill>
              <a:latin typeface="Calibri"/>
              <a:ea typeface="Calibri"/>
              <a:cs typeface="Calibri"/>
              <a:sym typeface="Calibri"/>
            </a:endParaRPr>
          </a:p>
          <a:p>
            <a:pPr marL="0" lvl="0" indent="0" algn="l" rtl="0">
              <a:spcBef>
                <a:spcPts val="0"/>
              </a:spcBef>
              <a:spcAft>
                <a:spcPts val="0"/>
              </a:spcAft>
              <a:buClr>
                <a:srgbClr val="888888"/>
              </a:buClr>
              <a:buSzPts val="1800"/>
              <a:buNone/>
            </a:pPr>
            <a:r>
              <a:rPr lang="en-US" sz="2000" b="1" dirty="0">
                <a:solidFill>
                  <a:srgbClr val="0070C0"/>
                </a:solidFill>
                <a:latin typeface="Calibri"/>
                <a:ea typeface="Calibri"/>
                <a:cs typeface="Calibri"/>
                <a:sym typeface="Calibri"/>
              </a:rPr>
              <a:t>Linlin  Xu</a:t>
            </a:r>
          </a:p>
          <a:p>
            <a:pPr marL="0" indent="0" algn="l">
              <a:spcBef>
                <a:spcPts val="0"/>
              </a:spcBef>
              <a:buSzPts val="1800"/>
            </a:pPr>
            <a:r>
              <a:rPr lang="en-US" sz="2000" b="1" dirty="0">
                <a:solidFill>
                  <a:srgbClr val="0070C0"/>
                </a:solidFill>
                <a:latin typeface="Calibri"/>
                <a:ea typeface="Calibri"/>
                <a:cs typeface="Calibri"/>
                <a:sym typeface="Calibri"/>
              </a:rPr>
              <a:t>Loretta  Smith </a:t>
            </a:r>
            <a:r>
              <a:rPr lang="en-US" sz="2000" dirty="0">
                <a:solidFill>
                  <a:srgbClr val="0070C0"/>
                </a:solidFill>
                <a:latin typeface="Calibri"/>
                <a:ea typeface="Calibri"/>
                <a:cs typeface="Calibri"/>
                <a:sym typeface="Calibri"/>
              </a:rPr>
              <a:t>              </a:t>
            </a:r>
          </a:p>
          <a:p>
            <a:pPr marL="0" lvl="0" indent="0" algn="l" rtl="0">
              <a:spcBef>
                <a:spcPts val="360"/>
              </a:spcBef>
              <a:spcAft>
                <a:spcPts val="0"/>
              </a:spcAft>
              <a:buClr>
                <a:srgbClr val="888888"/>
              </a:buClr>
              <a:buSzPts val="1800"/>
              <a:buNone/>
            </a:pPr>
            <a:endParaRPr sz="2000" dirty="0">
              <a:latin typeface="Calibri"/>
              <a:ea typeface="Calibri"/>
              <a:cs typeface="Calibri"/>
              <a:sym typeface="Calibri"/>
            </a:endParaRPr>
          </a:p>
          <a:p>
            <a:pPr marL="0" lvl="0" indent="0" algn="ctr" rtl="0">
              <a:spcBef>
                <a:spcPts val="360"/>
              </a:spcBef>
              <a:spcAft>
                <a:spcPts val="0"/>
              </a:spcAft>
              <a:buClr>
                <a:srgbClr val="888888"/>
              </a:buClr>
              <a:buSzPts val="1800"/>
              <a:buNone/>
            </a:pPr>
            <a:endParaRPr sz="1800" dirty="0">
              <a:latin typeface="Calibri"/>
              <a:ea typeface="Calibri"/>
              <a:cs typeface="Calibri"/>
              <a:sym typeface="Calibri"/>
            </a:endParaRPr>
          </a:p>
        </p:txBody>
      </p:sp>
      <p:sp>
        <p:nvSpPr>
          <p:cNvPr id="90" name="Google Shape;90;p13"/>
          <p:cNvSpPr txBox="1"/>
          <p:nvPr/>
        </p:nvSpPr>
        <p:spPr>
          <a:xfrm>
            <a:off x="3759200" y="3944486"/>
            <a:ext cx="53848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200" b="1" i="0" u="none" strike="noStrike" cap="none" dirty="0">
                <a:solidFill>
                  <a:schemeClr val="dk1"/>
                </a:solidFill>
                <a:latin typeface="Calibri"/>
                <a:ea typeface="Calibri"/>
                <a:cs typeface="Calibri"/>
                <a:sym typeface="Calibri"/>
              </a:rPr>
              <a:t>	ECON 503		28 Nov 2018</a:t>
            </a:r>
            <a:endParaRPr sz="2200" b="1" dirty="0">
              <a:solidFill>
                <a:schemeClr val="dk1"/>
              </a:solidFill>
              <a:latin typeface="Calibri"/>
              <a:ea typeface="Calibri"/>
              <a:cs typeface="Calibri"/>
              <a:sym typeface="Calibri"/>
            </a:endParaRPr>
          </a:p>
        </p:txBody>
      </p:sp>
      <p:sp>
        <p:nvSpPr>
          <p:cNvPr id="91" name="Google Shape;91;p13"/>
          <p:cNvSpPr txBox="1"/>
          <p:nvPr/>
        </p:nvSpPr>
        <p:spPr>
          <a:xfrm>
            <a:off x="0" y="6130635"/>
            <a:ext cx="304800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 2018. 4 authors listed above. All Rights Reserved.</a:t>
            </a:r>
            <a:endParaRPr sz="1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290">
                                          <p:stCondLst>
                                            <p:cond delay="0"/>
                                          </p:stCondLst>
                                        </p:cTn>
                                        <p:tgtEl>
                                          <p:spTgt spid="88"/>
                                        </p:tgtEl>
                                      </p:cBhvr>
                                    </p:animEffect>
                                    <p:anim calcmode="lin" valueType="num">
                                      <p:cBhvr>
                                        <p:cTn id="8" dur="911"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8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8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88"/>
                                        </p:tgtEl>
                                        <p:attrNameLst>
                                          <p:attrName>ppt_y</p:attrName>
                                        </p:attrNameLst>
                                      </p:cBhvr>
                                      <p:tavLst>
                                        <p:tav tm="0" fmla="#ppt_y-sin(pi*$)/81">
                                          <p:val>
                                            <p:fltVal val="0"/>
                                          </p:val>
                                        </p:tav>
                                        <p:tav tm="100000">
                                          <p:val>
                                            <p:fltVal val="1"/>
                                          </p:val>
                                        </p:tav>
                                      </p:tavLst>
                                    </p:anim>
                                    <p:animScale>
                                      <p:cBhvr>
                                        <p:cTn id="13" dur="13">
                                          <p:stCondLst>
                                            <p:cond delay="325"/>
                                          </p:stCondLst>
                                        </p:cTn>
                                        <p:tgtEl>
                                          <p:spTgt spid="88"/>
                                        </p:tgtEl>
                                      </p:cBhvr>
                                      <p:to x="100000" y="60000"/>
                                    </p:animScale>
                                    <p:animScale>
                                      <p:cBhvr>
                                        <p:cTn id="14" dur="83" decel="50000">
                                          <p:stCondLst>
                                            <p:cond delay="338"/>
                                          </p:stCondLst>
                                        </p:cTn>
                                        <p:tgtEl>
                                          <p:spTgt spid="88"/>
                                        </p:tgtEl>
                                      </p:cBhvr>
                                      <p:to x="100000" y="100000"/>
                                    </p:animScale>
                                    <p:animScale>
                                      <p:cBhvr>
                                        <p:cTn id="15" dur="13">
                                          <p:stCondLst>
                                            <p:cond delay="656"/>
                                          </p:stCondLst>
                                        </p:cTn>
                                        <p:tgtEl>
                                          <p:spTgt spid="88"/>
                                        </p:tgtEl>
                                      </p:cBhvr>
                                      <p:to x="100000" y="80000"/>
                                    </p:animScale>
                                    <p:animScale>
                                      <p:cBhvr>
                                        <p:cTn id="16" dur="83" decel="50000">
                                          <p:stCondLst>
                                            <p:cond delay="669"/>
                                          </p:stCondLst>
                                        </p:cTn>
                                        <p:tgtEl>
                                          <p:spTgt spid="88"/>
                                        </p:tgtEl>
                                      </p:cBhvr>
                                      <p:to x="100000" y="100000"/>
                                    </p:animScale>
                                    <p:animScale>
                                      <p:cBhvr>
                                        <p:cTn id="17" dur="13">
                                          <p:stCondLst>
                                            <p:cond delay="821"/>
                                          </p:stCondLst>
                                        </p:cTn>
                                        <p:tgtEl>
                                          <p:spTgt spid="88"/>
                                        </p:tgtEl>
                                      </p:cBhvr>
                                      <p:to x="100000" y="90000"/>
                                    </p:animScale>
                                    <p:animScale>
                                      <p:cBhvr>
                                        <p:cTn id="18" dur="83" decel="50000">
                                          <p:stCondLst>
                                            <p:cond delay="834"/>
                                          </p:stCondLst>
                                        </p:cTn>
                                        <p:tgtEl>
                                          <p:spTgt spid="88"/>
                                        </p:tgtEl>
                                      </p:cBhvr>
                                      <p:to x="100000" y="100000"/>
                                    </p:animScale>
                                    <p:animScale>
                                      <p:cBhvr>
                                        <p:cTn id="19" dur="13">
                                          <p:stCondLst>
                                            <p:cond delay="904"/>
                                          </p:stCondLst>
                                        </p:cTn>
                                        <p:tgtEl>
                                          <p:spTgt spid="88"/>
                                        </p:tgtEl>
                                      </p:cBhvr>
                                      <p:to x="100000" y="95000"/>
                                    </p:animScale>
                                    <p:animScale>
                                      <p:cBhvr>
                                        <p:cTn id="20" dur="83" decel="50000">
                                          <p:stCondLst>
                                            <p:cond delay="917"/>
                                          </p:stCondLst>
                                        </p:cTn>
                                        <p:tgtEl>
                                          <p:spTgt spid="8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9">
                                            <p:txEl>
                                              <p:pRg st="0" end="0"/>
                                            </p:txEl>
                                          </p:spTgt>
                                        </p:tgtEl>
                                        <p:attrNameLst>
                                          <p:attrName>style.visibility</p:attrName>
                                        </p:attrNameLst>
                                      </p:cBhvr>
                                      <p:to>
                                        <p:strVal val="visible"/>
                                      </p:to>
                                    </p:set>
                                    <p:anim calcmode="lin" valueType="num">
                                      <p:cBhvr additive="base">
                                        <p:cTn id="25"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9">
                                            <p:txEl>
                                              <p:pRg st="1" end="1"/>
                                            </p:txEl>
                                          </p:spTgt>
                                        </p:tgtEl>
                                        <p:attrNameLst>
                                          <p:attrName>style.visibility</p:attrName>
                                        </p:attrNameLst>
                                      </p:cBhvr>
                                      <p:to>
                                        <p:strVal val="visible"/>
                                      </p:to>
                                    </p:set>
                                    <p:anim calcmode="lin" valueType="num">
                                      <p:cBhvr additive="base">
                                        <p:cTn id="31" dur="500" fill="hold"/>
                                        <p:tgtEl>
                                          <p:spTgt spid="8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
                                            <p:txEl>
                                              <p:pRg st="2" end="2"/>
                                            </p:txEl>
                                          </p:spTgt>
                                        </p:tgtEl>
                                        <p:attrNameLst>
                                          <p:attrName>style.visibility</p:attrName>
                                        </p:attrNameLst>
                                      </p:cBhvr>
                                      <p:to>
                                        <p:strVal val="visible"/>
                                      </p:to>
                                    </p:set>
                                    <p:anim calcmode="lin" valueType="num">
                                      <p:cBhvr additive="base">
                                        <p:cTn id="37" dur="500" fill="hold"/>
                                        <p:tgtEl>
                                          <p:spTgt spid="8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9">
                                            <p:txEl>
                                              <p:pRg st="3" end="3"/>
                                            </p:txEl>
                                          </p:spTgt>
                                        </p:tgtEl>
                                        <p:attrNameLst>
                                          <p:attrName>style.visibility</p:attrName>
                                        </p:attrNameLst>
                                      </p:cBhvr>
                                      <p:to>
                                        <p:strVal val="visible"/>
                                      </p:to>
                                    </p:set>
                                    <p:anim calcmode="lin" valueType="num">
                                      <p:cBhvr additive="base">
                                        <p:cTn id="43" dur="500" fill="hold"/>
                                        <p:tgtEl>
                                          <p:spTgt spid="8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0" y="0"/>
            <a:ext cx="9144000" cy="798022"/>
          </a:xfrm>
          <a:prstGeom prst="rect">
            <a:avLst/>
          </a:prstGeom>
          <a:noFill/>
          <a:ln>
            <a:solidFill>
              <a:schemeClr val="tx1"/>
            </a:solid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Average Price </a:t>
            </a:r>
            <a:r>
              <a:rPr lang="en-US" sz="2000" b="1" dirty="0">
                <a:latin typeface="Calibri"/>
                <a:ea typeface="Calibri"/>
                <a:cs typeface="Calibri"/>
                <a:sym typeface="Calibri"/>
              </a:rPr>
              <a:t>($ /month):  </a:t>
            </a:r>
            <a:r>
              <a:rPr lang="en-US" b="1" dirty="0">
                <a:ln>
                  <a:solidFill>
                    <a:schemeClr val="tx1"/>
                  </a:solidFill>
                </a:ln>
                <a:solidFill>
                  <a:srgbClr val="FF0000"/>
                </a:solidFill>
                <a:latin typeface="Calibri"/>
                <a:ea typeface="Calibri"/>
                <a:cs typeface="Calibri"/>
                <a:sym typeface="Calibri"/>
              </a:rPr>
              <a:t>Lialda®</a:t>
            </a:r>
            <a:r>
              <a:rPr lang="en-US" b="1" dirty="0">
                <a:ln>
                  <a:solidFill>
                    <a:schemeClr val="tx1"/>
                  </a:solidFill>
                </a:ln>
                <a:latin typeface="Calibri"/>
                <a:ea typeface="Calibri"/>
                <a:cs typeface="Calibri"/>
                <a:sym typeface="Calibri"/>
              </a:rPr>
              <a:t> </a:t>
            </a:r>
            <a:r>
              <a:rPr lang="en-US" sz="2800" b="1" dirty="0">
                <a:latin typeface="Calibri"/>
                <a:ea typeface="Calibri"/>
                <a:cs typeface="Calibri"/>
                <a:sym typeface="Calibri"/>
              </a:rPr>
              <a:t>vs</a:t>
            </a:r>
            <a:r>
              <a:rPr lang="en-US" b="1" dirty="0">
                <a:latin typeface="Calibri"/>
                <a:ea typeface="Calibri"/>
                <a:cs typeface="Calibri"/>
                <a:sym typeface="Calibri"/>
              </a:rPr>
              <a:t> </a:t>
            </a:r>
            <a:r>
              <a:rPr lang="en-US" b="1" dirty="0">
                <a:ln>
                  <a:solidFill>
                    <a:schemeClr val="tx1"/>
                  </a:solidFill>
                </a:ln>
                <a:solidFill>
                  <a:srgbClr val="B0E0F6"/>
                </a:solidFill>
                <a:latin typeface="Calibri"/>
                <a:ea typeface="Calibri"/>
                <a:cs typeface="Calibri"/>
                <a:sym typeface="Calibri"/>
              </a:rPr>
              <a:t>Generic</a:t>
            </a:r>
            <a:endParaRPr b="1" dirty="0">
              <a:ln>
                <a:solidFill>
                  <a:schemeClr val="tx1"/>
                </a:solidFill>
              </a:ln>
              <a:solidFill>
                <a:srgbClr val="B0E0F6"/>
              </a:solidFill>
              <a:latin typeface="Calibri"/>
              <a:ea typeface="Calibri"/>
              <a:cs typeface="Calibri"/>
              <a:sym typeface="Calibri"/>
            </a:endParaRPr>
          </a:p>
        </p:txBody>
      </p:sp>
      <p:pic>
        <p:nvPicPr>
          <p:cNvPr id="163" name="Google Shape;163;p22"/>
          <p:cNvPicPr preferRelativeResize="0"/>
          <p:nvPr/>
        </p:nvPicPr>
        <p:blipFill rotWithShape="1">
          <a:blip r:embed="rId3">
            <a:alphaModFix/>
          </a:blip>
          <a:srcRect/>
          <a:stretch/>
        </p:blipFill>
        <p:spPr>
          <a:xfrm>
            <a:off x="0" y="1418700"/>
            <a:ext cx="9144000" cy="5205255"/>
          </a:xfrm>
          <a:prstGeom prst="rect">
            <a:avLst/>
          </a:prstGeom>
          <a:noFill/>
          <a:ln>
            <a:noFill/>
          </a:ln>
        </p:spPr>
      </p:pic>
      <p:sp>
        <p:nvSpPr>
          <p:cNvPr id="4" name="TextBox 3"/>
          <p:cNvSpPr txBox="1"/>
          <p:nvPr/>
        </p:nvSpPr>
        <p:spPr>
          <a:xfrm>
            <a:off x="8395842" y="6386942"/>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0" y="0"/>
            <a:ext cx="5007429" cy="812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Lialda® Price Elasticity</a:t>
            </a:r>
            <a:endParaRPr sz="3600" b="1" dirty="0">
              <a:latin typeface="Calibri"/>
              <a:ea typeface="Calibri"/>
              <a:cs typeface="Calibri"/>
              <a:sym typeface="Calibri"/>
            </a:endParaRPr>
          </a:p>
        </p:txBody>
      </p:sp>
      <p:sp>
        <p:nvSpPr>
          <p:cNvPr id="3" name="TextBox 2"/>
          <p:cNvSpPr txBox="1"/>
          <p:nvPr/>
        </p:nvSpPr>
        <p:spPr>
          <a:xfrm>
            <a:off x="8372127" y="6360253"/>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11</a:t>
            </a:r>
          </a:p>
        </p:txBody>
      </p:sp>
      <p:graphicFrame>
        <p:nvGraphicFramePr>
          <p:cNvPr id="12" name="Table 11"/>
          <p:cNvGraphicFramePr>
            <a:graphicFrameLocks noGrp="1"/>
          </p:cNvGraphicFramePr>
          <p:nvPr>
            <p:extLst>
              <p:ext uri="{D42A27DB-BD31-4B8C-83A1-F6EECF244321}">
                <p14:modId xmlns:p14="http://schemas.microsoft.com/office/powerpoint/2010/main" val="1779748818"/>
              </p:ext>
            </p:extLst>
          </p:nvPr>
        </p:nvGraphicFramePr>
        <p:xfrm>
          <a:off x="-59366" y="1762304"/>
          <a:ext cx="9262731" cy="1996440"/>
        </p:xfrm>
        <a:graphic>
          <a:graphicData uri="http://schemas.openxmlformats.org/drawingml/2006/table">
            <a:tbl>
              <a:tblPr firstCol="1" lastRow="1">
                <a:noFill/>
                <a:tableStyleId>{E3E1D318-DCF0-4CF9-9906-C73A1185EC38}</a:tableStyleId>
              </a:tblPr>
              <a:tblGrid>
                <a:gridCol w="2186653">
                  <a:extLst>
                    <a:ext uri="{9D8B030D-6E8A-4147-A177-3AD203B41FA5}">
                      <a16:colId xmlns:a16="http://schemas.microsoft.com/office/drawing/2014/main" xmlns="" val="20000"/>
                    </a:ext>
                  </a:extLst>
                </a:gridCol>
                <a:gridCol w="2971582">
                  <a:extLst>
                    <a:ext uri="{9D8B030D-6E8A-4147-A177-3AD203B41FA5}">
                      <a16:colId xmlns:a16="http://schemas.microsoft.com/office/drawing/2014/main" xmlns="" val="20001"/>
                    </a:ext>
                  </a:extLst>
                </a:gridCol>
                <a:gridCol w="4104496">
                  <a:extLst>
                    <a:ext uri="{9D8B030D-6E8A-4147-A177-3AD203B41FA5}">
                      <a16:colId xmlns:a16="http://schemas.microsoft.com/office/drawing/2014/main" xmlns="" val="20002"/>
                    </a:ext>
                  </a:extLst>
                </a:gridCol>
              </a:tblGrid>
              <a:tr h="566487">
                <a:tc>
                  <a:txBody>
                    <a:bodyPr/>
                    <a:lstStyle/>
                    <a:p>
                      <a:pPr marL="0" marR="0">
                        <a:lnSpc>
                          <a:spcPct val="100000"/>
                        </a:lnSpc>
                        <a:spcBef>
                          <a:spcPts val="600"/>
                        </a:spcBef>
                        <a:spcAft>
                          <a:spcPts val="0"/>
                        </a:spcAft>
                      </a:pPr>
                      <a:endParaRPr lang="en-US" sz="1100" dirty="0">
                        <a:effectLst/>
                        <a:latin typeface="Calibri" panose="020F0502020204030204" pitchFamily="34" charset="0"/>
                        <a:ea typeface="Calibri"/>
                        <a:cs typeface="Calibri" panose="020F0502020204030204" pitchFamily="34" charset="0"/>
                      </a:endParaRPr>
                    </a:p>
                  </a:txBody>
                  <a:tcPr marL="68580" marR="68580" marT="0" marB="0">
                    <a:solidFill>
                      <a:schemeClr val="accent4">
                        <a:lumMod val="20000"/>
                        <a:lumOff val="80000"/>
                        <a:alpha val="0"/>
                      </a:schemeClr>
                    </a:solidFill>
                  </a:tcPr>
                </a:tc>
                <a:tc>
                  <a:txBody>
                    <a:bodyPr/>
                    <a:lstStyle/>
                    <a:p>
                      <a:pPr marL="0" marR="0" algn="ctr">
                        <a:lnSpc>
                          <a:spcPct val="100000"/>
                        </a:lnSpc>
                        <a:spcBef>
                          <a:spcPts val="600"/>
                        </a:spcBef>
                        <a:spcAft>
                          <a:spcPts val="0"/>
                        </a:spcAft>
                        <a:tabLst>
                          <a:tab pos="465138" algn="l"/>
                          <a:tab pos="844550" algn="ctr"/>
                        </a:tabLst>
                      </a:pPr>
                      <a:r>
                        <a:rPr lang="en-US" sz="2400" b="1" dirty="0">
                          <a:solidFill>
                            <a:schemeClr val="tx1"/>
                          </a:solidFill>
                          <a:effectLst/>
                          <a:latin typeface="Calibri" panose="020F0502020204030204" pitchFamily="34" charset="0"/>
                          <a:cs typeface="Calibri" panose="020F0502020204030204" pitchFamily="34" charset="0"/>
                        </a:rPr>
                        <a:t>η</a:t>
                      </a:r>
                      <a:endParaRPr lang="en-US" sz="2400" b="1" dirty="0">
                        <a:solidFill>
                          <a:schemeClr val="tx1"/>
                        </a:solidFill>
                        <a:effectLst/>
                        <a:latin typeface="Calibri" panose="020F0502020204030204" pitchFamily="34" charset="0"/>
                        <a:ea typeface="Calibri"/>
                        <a:cs typeface="Calibri" panose="020F0502020204030204" pitchFamily="34" charset="0"/>
                      </a:endParaRPr>
                    </a:p>
                  </a:txBody>
                  <a:tcPr marL="68580" marR="68580" marT="0" marB="0">
                    <a:solidFill>
                      <a:schemeClr val="accent4">
                        <a:lumMod val="20000"/>
                        <a:lumOff val="80000"/>
                        <a:alpha val="0"/>
                      </a:schemeClr>
                    </a:solidFill>
                  </a:tcPr>
                </a:tc>
                <a:tc>
                  <a:txBody>
                    <a:bodyPr/>
                    <a:lstStyle/>
                    <a:p>
                      <a:pPr marL="102870" marR="0" algn="ctr">
                        <a:lnSpc>
                          <a:spcPct val="100000"/>
                        </a:lnSpc>
                        <a:spcBef>
                          <a:spcPts val="600"/>
                        </a:spcBef>
                        <a:spcAft>
                          <a:spcPts val="0"/>
                        </a:spcAft>
                      </a:pPr>
                      <a:r>
                        <a:rPr lang="en-US" sz="2400" b="1" dirty="0">
                          <a:solidFill>
                            <a:schemeClr val="tx1"/>
                          </a:solidFill>
                          <a:effectLst/>
                          <a:latin typeface="Calibri" panose="020F0502020204030204" pitchFamily="34" charset="0"/>
                          <a:cs typeface="Calibri" panose="020F0502020204030204" pitchFamily="34" charset="0"/>
                        </a:rPr>
                        <a:t>A</a:t>
                      </a:r>
                      <a:endParaRPr lang="en-US" sz="1200" b="1" dirty="0">
                        <a:solidFill>
                          <a:schemeClr val="tx1"/>
                        </a:solidFill>
                        <a:effectLst/>
                        <a:latin typeface="Calibri" panose="020F0502020204030204" pitchFamily="34" charset="0"/>
                        <a:cs typeface="Calibri" panose="020F0502020204030204" pitchFamily="34" charset="0"/>
                      </a:endParaRPr>
                    </a:p>
                    <a:p>
                      <a:pPr marL="102870" marR="0" algn="ctr">
                        <a:lnSpc>
                          <a:spcPct val="100000"/>
                        </a:lnSpc>
                        <a:spcBef>
                          <a:spcPts val="600"/>
                        </a:spcBef>
                        <a:spcAft>
                          <a:spcPts val="0"/>
                        </a:spcAft>
                      </a:pPr>
                      <a:endParaRPr lang="en-US" sz="1200" b="1" dirty="0">
                        <a:solidFill>
                          <a:schemeClr val="tx1"/>
                        </a:solidFill>
                        <a:effectLst/>
                        <a:latin typeface="Calibri" panose="020F0502020204030204" pitchFamily="34" charset="0"/>
                        <a:ea typeface="Calibri"/>
                        <a:cs typeface="Calibri" panose="020F0502020204030204" pitchFamily="34" charset="0"/>
                      </a:endParaRPr>
                    </a:p>
                  </a:txBody>
                  <a:tcPr marL="68580" marR="68580" marT="0" marB="0">
                    <a:solidFill>
                      <a:schemeClr val="accent4">
                        <a:lumMod val="20000"/>
                        <a:lumOff val="80000"/>
                        <a:alpha val="0"/>
                      </a:schemeClr>
                    </a:solidFill>
                  </a:tcPr>
                </a:tc>
                <a:extLst>
                  <a:ext uri="{0D108BD9-81ED-4DB2-BD59-A6C34878D82A}">
                    <a16:rowId xmlns:a16="http://schemas.microsoft.com/office/drawing/2014/main" xmlns="" val="10000"/>
                  </a:ext>
                </a:extLst>
              </a:tr>
              <a:tr h="732288">
                <a:tc>
                  <a:txBody>
                    <a:bodyPr/>
                    <a:lstStyle/>
                    <a:p>
                      <a:pPr marL="0" marR="0">
                        <a:lnSpc>
                          <a:spcPct val="100000"/>
                        </a:lnSpc>
                        <a:spcBef>
                          <a:spcPts val="600"/>
                        </a:spcBef>
                        <a:spcAft>
                          <a:spcPts val="0"/>
                        </a:spcAft>
                        <a:tabLst>
                          <a:tab pos="465138" algn="l"/>
                        </a:tabLst>
                      </a:pPr>
                      <a:r>
                        <a:rPr lang="en-US" sz="2400" b="1" dirty="0">
                          <a:solidFill>
                            <a:srgbClr val="FF0000"/>
                          </a:solidFill>
                          <a:effectLst/>
                          <a:latin typeface="Calibri" panose="020F0502020204030204" pitchFamily="34" charset="0"/>
                          <a:cs typeface="Calibri" panose="020F0502020204030204" pitchFamily="34" charset="0"/>
                        </a:rPr>
                        <a:t> P</a:t>
                      </a:r>
                      <a:r>
                        <a:rPr lang="en-US" sz="2400" b="1" baseline="30000" dirty="0">
                          <a:solidFill>
                            <a:srgbClr val="FF0000"/>
                          </a:solidFill>
                          <a:effectLst/>
                          <a:latin typeface="Calibri" panose="020F0502020204030204" pitchFamily="34" charset="0"/>
                          <a:cs typeface="Calibri" panose="020F0502020204030204" pitchFamily="34" charset="0"/>
                        </a:rPr>
                        <a:t>*</a:t>
                      </a:r>
                      <a:r>
                        <a:rPr lang="en-US" sz="2400" b="1" baseline="40000" dirty="0">
                          <a:solidFill>
                            <a:srgbClr val="FF0000"/>
                          </a:solidFill>
                          <a:effectLst/>
                          <a:latin typeface="Calibri" panose="020F0502020204030204" pitchFamily="34" charset="0"/>
                          <a:cs typeface="Calibri" panose="020F0502020204030204" pitchFamily="34" charset="0"/>
                        </a:rPr>
                        <a:t>1</a:t>
                      </a:r>
                      <a:r>
                        <a:rPr lang="en-US" sz="2400" b="1" baseline="30000" dirty="0">
                          <a:solidFill>
                            <a:srgbClr val="FF0000"/>
                          </a:solidFill>
                          <a:effectLst/>
                          <a:latin typeface="Calibri" panose="020F0502020204030204" pitchFamily="34" charset="0"/>
                          <a:cs typeface="Calibri" panose="020F0502020204030204" pitchFamily="34" charset="0"/>
                        </a:rPr>
                        <a:t>   </a:t>
                      </a:r>
                      <a:r>
                        <a:rPr lang="en-US" sz="2400" b="1" baseline="0" dirty="0">
                          <a:solidFill>
                            <a:schemeClr val="tx1"/>
                          </a:solidFill>
                          <a:effectLst/>
                          <a:latin typeface="Calibri" panose="020F0502020204030204" pitchFamily="34" charset="0"/>
                          <a:cs typeface="Calibri" panose="020F0502020204030204" pitchFamily="34" charset="0"/>
                        </a:rPr>
                        <a:t>=</a:t>
                      </a:r>
                      <a:r>
                        <a:rPr lang="en-US" sz="2400" b="1" dirty="0">
                          <a:solidFill>
                            <a:schemeClr val="tx1"/>
                          </a:solidFill>
                          <a:effectLst/>
                          <a:latin typeface="Calibri" panose="020F0502020204030204" pitchFamily="34" charset="0"/>
                          <a:cs typeface="Calibri" panose="020F0502020204030204" pitchFamily="34" charset="0"/>
                        </a:rPr>
                        <a:t> $ 1382.5 </a:t>
                      </a:r>
                    </a:p>
                    <a:p>
                      <a:pPr marL="0" marR="0">
                        <a:lnSpc>
                          <a:spcPct val="100000"/>
                        </a:lnSpc>
                        <a:spcBef>
                          <a:spcPts val="600"/>
                        </a:spcBef>
                        <a:spcAft>
                          <a:spcPts val="0"/>
                        </a:spcAft>
                      </a:pPr>
                      <a:r>
                        <a:rPr lang="en-US" sz="2000" b="1" dirty="0">
                          <a:solidFill>
                            <a:srgbClr val="FF0000"/>
                          </a:solidFill>
                          <a:effectLst/>
                          <a:latin typeface="Calibri" panose="020F0502020204030204" pitchFamily="34" charset="0"/>
                          <a:cs typeface="Calibri" panose="020F0502020204030204" pitchFamily="34" charset="0"/>
                        </a:rPr>
                        <a:t>(Avg. U.S. Retail )</a:t>
                      </a:r>
                      <a:endParaRPr lang="en-US" sz="2000" dirty="0">
                        <a:solidFill>
                          <a:srgbClr val="FF0000"/>
                        </a:solidFill>
                        <a:effectLst/>
                        <a:latin typeface="Calibri" panose="020F0502020204030204" pitchFamily="34" charset="0"/>
                        <a:ea typeface="Calibri"/>
                        <a:cs typeface="Calibri" panose="020F0502020204030204" pitchFamily="34" charset="0"/>
                      </a:endParaRPr>
                    </a:p>
                  </a:txBody>
                  <a:tcPr marL="68580" marR="68580" marT="0" marB="0">
                    <a:solidFill>
                      <a:srgbClr val="FFFF00">
                        <a:alpha val="0"/>
                      </a:srgbClr>
                    </a:solidFill>
                  </a:tcPr>
                </a:tc>
                <a:tc>
                  <a:txBody>
                    <a:bodyPr/>
                    <a:lstStyle/>
                    <a:p>
                      <a:pPr marL="115888" marR="0" indent="0">
                        <a:lnSpc>
                          <a:spcPct val="100000"/>
                        </a:lnSpc>
                        <a:spcBef>
                          <a:spcPts val="600"/>
                        </a:spcBef>
                        <a:spcAft>
                          <a:spcPts val="0"/>
                        </a:spcAft>
                        <a:tabLst>
                          <a:tab pos="465138" algn="l"/>
                          <a:tab pos="855663" algn="ctr"/>
                        </a:tabLst>
                      </a:pPr>
                      <a:r>
                        <a:rPr lang="en-US" sz="2400" b="1" dirty="0">
                          <a:solidFill>
                            <a:srgbClr val="FF0000"/>
                          </a:solidFill>
                          <a:effectLst/>
                          <a:latin typeface="Calibri" panose="020F0502020204030204" pitchFamily="34" charset="0"/>
                          <a:cs typeface="Calibri" panose="020F0502020204030204" pitchFamily="34" charset="0"/>
                        </a:rPr>
                        <a:t>		</a:t>
                      </a:r>
                      <a:r>
                        <a:rPr lang="en-US" sz="2600" b="1" dirty="0">
                          <a:solidFill>
                            <a:srgbClr val="FF0000"/>
                          </a:solidFill>
                          <a:effectLst/>
                          <a:latin typeface="Calibri" panose="020F0502020204030204" pitchFamily="34" charset="0"/>
                          <a:cs typeface="Calibri" panose="020F0502020204030204" pitchFamily="34" charset="0"/>
                        </a:rPr>
                        <a:t>    η</a:t>
                      </a:r>
                      <a:r>
                        <a:rPr lang="en-US" sz="2600" b="1" baseline="40000" dirty="0">
                          <a:solidFill>
                            <a:srgbClr val="FF0000"/>
                          </a:solidFill>
                          <a:effectLst/>
                          <a:latin typeface="Calibri" panose="020F0502020204030204" pitchFamily="34" charset="0"/>
                          <a:cs typeface="Calibri" panose="020F0502020204030204" pitchFamily="34" charset="0"/>
                        </a:rPr>
                        <a:t>1</a:t>
                      </a:r>
                      <a:r>
                        <a:rPr lang="en-US" sz="2600" b="1" baseline="30000" dirty="0">
                          <a:solidFill>
                            <a:srgbClr val="FF0000"/>
                          </a:solidFill>
                          <a:effectLst/>
                          <a:latin typeface="Calibri" panose="020F0502020204030204" pitchFamily="34" charset="0"/>
                          <a:cs typeface="Calibri" panose="020F0502020204030204" pitchFamily="34" charset="0"/>
                        </a:rPr>
                        <a:t> </a:t>
                      </a:r>
                      <a:r>
                        <a:rPr lang="en-US" sz="2600" b="1" dirty="0">
                          <a:solidFill>
                            <a:srgbClr val="FF0000"/>
                          </a:solidFill>
                          <a:effectLst/>
                          <a:latin typeface="Calibri" panose="020F0502020204030204" pitchFamily="34" charset="0"/>
                          <a:cs typeface="Calibri" panose="020F0502020204030204" pitchFamily="34" charset="0"/>
                        </a:rPr>
                        <a:t> </a:t>
                      </a:r>
                      <a:r>
                        <a:rPr lang="en-US" sz="2400" b="1" dirty="0">
                          <a:solidFill>
                            <a:schemeClr val="tx1"/>
                          </a:solidFill>
                          <a:effectLst/>
                          <a:latin typeface="Calibri" panose="020F0502020204030204" pitchFamily="34" charset="0"/>
                          <a:cs typeface="Calibri" panose="020F0502020204030204" pitchFamily="34" charset="0"/>
                        </a:rPr>
                        <a:t>= - 1.189</a:t>
                      </a:r>
                      <a:endParaRPr lang="en-US" sz="2400" b="1" dirty="0">
                        <a:solidFill>
                          <a:schemeClr val="tx1"/>
                        </a:solidFill>
                        <a:effectLst/>
                        <a:latin typeface="Calibri" panose="020F0502020204030204" pitchFamily="34" charset="0"/>
                        <a:ea typeface="Calibri"/>
                        <a:cs typeface="Calibri" panose="020F0502020204030204" pitchFamily="34" charset="0"/>
                      </a:endParaRPr>
                    </a:p>
                  </a:txBody>
                  <a:tcPr marL="68580" marR="68580" marT="0" marB="0">
                    <a:solidFill>
                      <a:srgbClr val="FFFF00">
                        <a:alpha val="0"/>
                      </a:srgbClr>
                    </a:solidFill>
                  </a:tcPr>
                </a:tc>
                <a:tc>
                  <a:txBody>
                    <a:bodyPr/>
                    <a:lstStyle/>
                    <a:p>
                      <a:pPr marL="102870" marR="0" algn="ctr">
                        <a:lnSpc>
                          <a:spcPct val="100000"/>
                        </a:lnSpc>
                        <a:spcBef>
                          <a:spcPts val="600"/>
                        </a:spcBef>
                        <a:spcAft>
                          <a:spcPts val="0"/>
                        </a:spcAft>
                      </a:pPr>
                      <a:r>
                        <a:rPr lang="en-US" sz="2600" b="1" dirty="0" smtClean="0">
                          <a:solidFill>
                            <a:srgbClr val="FF0000"/>
                          </a:solidFill>
                          <a:effectLst/>
                          <a:latin typeface="Calibri" panose="020F0502020204030204" pitchFamily="34" charset="0"/>
                          <a:cs typeface="Calibri" panose="020F0502020204030204" pitchFamily="34" charset="0"/>
                        </a:rPr>
                        <a:t>a</a:t>
                      </a:r>
                      <a:r>
                        <a:rPr lang="en-US" sz="2600" b="1" baseline="40000" dirty="0" smtClean="0">
                          <a:solidFill>
                            <a:srgbClr val="FF0000"/>
                          </a:solidFill>
                          <a:effectLst/>
                          <a:latin typeface="Calibri" panose="020F0502020204030204" pitchFamily="34" charset="0"/>
                          <a:cs typeface="Calibri" panose="020F0502020204030204" pitchFamily="34" charset="0"/>
                        </a:rPr>
                        <a:t>1</a:t>
                      </a:r>
                      <a:r>
                        <a:rPr lang="en-US" sz="2600" b="1" dirty="0" smtClean="0">
                          <a:solidFill>
                            <a:srgbClr val="FF0000"/>
                          </a:solidFill>
                          <a:effectLst/>
                          <a:latin typeface="Calibri" panose="020F0502020204030204" pitchFamily="34" charset="0"/>
                          <a:cs typeface="Calibri" panose="020F0502020204030204" pitchFamily="34" charset="0"/>
                        </a:rPr>
                        <a:t> </a:t>
                      </a:r>
                      <a:r>
                        <a:rPr lang="en-US" sz="2400" b="1" dirty="0" smtClean="0">
                          <a:solidFill>
                            <a:srgbClr val="FF0000"/>
                          </a:solidFill>
                          <a:effectLst/>
                          <a:latin typeface="Calibri" panose="020F0502020204030204" pitchFamily="34" charset="0"/>
                          <a:cs typeface="Calibri" panose="020F0502020204030204" pitchFamily="34" charset="0"/>
                        </a:rPr>
                        <a:t> </a:t>
                      </a:r>
                      <a:r>
                        <a:rPr lang="en-US" sz="2400" b="1" dirty="0">
                          <a:solidFill>
                            <a:schemeClr val="tx1"/>
                          </a:solidFill>
                          <a:effectLst/>
                          <a:latin typeface="Calibri" panose="020F0502020204030204" pitchFamily="34" charset="0"/>
                          <a:cs typeface="Calibri" panose="020F0502020204030204" pitchFamily="34" charset="0"/>
                        </a:rPr>
                        <a:t>=   </a:t>
                      </a:r>
                      <a:r>
                        <a:rPr lang="en-US" sz="2400" b="1" dirty="0" smtClean="0">
                          <a:solidFill>
                            <a:schemeClr val="tx1"/>
                          </a:solidFill>
                          <a:effectLst/>
                          <a:latin typeface="Calibri" panose="020F0502020204030204" pitchFamily="34" charset="0"/>
                          <a:cs typeface="Calibri" panose="020F0502020204030204" pitchFamily="34" charset="0"/>
                        </a:rPr>
                        <a:t>$ 2545.24</a:t>
                      </a:r>
                      <a:endParaRPr lang="en-US" sz="2400" b="1" dirty="0">
                        <a:solidFill>
                          <a:schemeClr val="tx1"/>
                        </a:solidFill>
                        <a:effectLst/>
                        <a:latin typeface="Calibri" panose="020F0502020204030204" pitchFamily="34" charset="0"/>
                        <a:cs typeface="Calibri" panose="020F0502020204030204" pitchFamily="34" charset="0"/>
                      </a:endParaRPr>
                    </a:p>
                    <a:p>
                      <a:pPr marL="102870" marR="0" algn="ctr">
                        <a:lnSpc>
                          <a:spcPct val="100000"/>
                        </a:lnSpc>
                        <a:spcBef>
                          <a:spcPts val="600"/>
                        </a:spcBef>
                        <a:spcAft>
                          <a:spcPts val="0"/>
                        </a:spcAft>
                      </a:pPr>
                      <a:endParaRPr lang="en-US" sz="2400" b="1" dirty="0">
                        <a:solidFill>
                          <a:srgbClr val="FF0000"/>
                        </a:solidFill>
                        <a:effectLst/>
                        <a:latin typeface="Calibri" panose="020F0502020204030204" pitchFamily="34" charset="0"/>
                        <a:ea typeface="Calibri"/>
                        <a:cs typeface="Calibri" panose="020F0502020204030204" pitchFamily="34" charset="0"/>
                      </a:endParaRPr>
                    </a:p>
                  </a:txBody>
                  <a:tcPr marL="68580" marR="68580" marT="0" marB="0">
                    <a:solidFill>
                      <a:srgbClr val="FFFF00">
                        <a:alpha val="0"/>
                      </a:srgbClr>
                    </a:solidFill>
                  </a:tcPr>
                </a:tc>
                <a:extLst>
                  <a:ext uri="{0D108BD9-81ED-4DB2-BD59-A6C34878D82A}">
                    <a16:rowId xmlns:a16="http://schemas.microsoft.com/office/drawing/2014/main" xmlns="" val="10001"/>
                  </a:ext>
                </a:extLst>
              </a:tr>
              <a:tr h="496774">
                <a:tc>
                  <a:txBody>
                    <a:bodyPr/>
                    <a:lstStyle/>
                    <a:p>
                      <a:pPr marL="0" marR="0">
                        <a:lnSpc>
                          <a:spcPct val="100000"/>
                        </a:lnSpc>
                        <a:spcBef>
                          <a:spcPts val="600"/>
                        </a:spcBef>
                        <a:spcAft>
                          <a:spcPts val="0"/>
                        </a:spcAft>
                      </a:pPr>
                      <a:r>
                        <a:rPr lang="en-US" sz="1200" dirty="0">
                          <a:effectLst/>
                          <a:latin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0"/>
                        </a:spcAft>
                        <a:buClr>
                          <a:srgbClr val="000000"/>
                        </a:buClr>
                        <a:buSzTx/>
                        <a:buFont typeface="Arial"/>
                        <a:buNone/>
                        <a:tabLst>
                          <a:tab pos="465138" algn="l"/>
                        </a:tabLst>
                        <a:defRPr/>
                      </a:pPr>
                      <a:r>
                        <a:rPr lang="en-US" sz="1500" b="1" dirty="0">
                          <a:effectLst/>
                          <a:latin typeface="Calibri" panose="020F0502020204030204" pitchFamily="34" charset="0"/>
                          <a:cs typeface="Calibri" panose="020F0502020204030204" pitchFamily="34" charset="0"/>
                        </a:rPr>
                        <a:t> </a:t>
                      </a:r>
                      <a:r>
                        <a:rPr lang="en-US" sz="1500" b="1" dirty="0" smtClean="0">
                          <a:effectLst/>
                          <a:latin typeface="Calibri" panose="020F0502020204030204" pitchFamily="34" charset="0"/>
                          <a:cs typeface="Calibri" panose="020F0502020204030204" pitchFamily="34" charset="0"/>
                        </a:rPr>
                        <a:t>η</a:t>
                      </a:r>
                      <a:r>
                        <a:rPr lang="en-US" sz="1500" b="1" baseline="40000" dirty="0" smtClean="0">
                          <a:effectLst/>
                          <a:latin typeface="Calibri" panose="020F0502020204030204" pitchFamily="34" charset="0"/>
                          <a:cs typeface="Calibri" panose="020F0502020204030204" pitchFamily="34" charset="0"/>
                        </a:rPr>
                        <a:t>1</a:t>
                      </a:r>
                      <a:r>
                        <a:rPr lang="en-US" sz="1500" b="1" dirty="0" smtClean="0">
                          <a:effectLst/>
                          <a:latin typeface="Calibri" panose="020F0502020204030204" pitchFamily="34" charset="0"/>
                          <a:cs typeface="Calibri" panose="020F0502020204030204" pitchFamily="34" charset="0"/>
                        </a:rPr>
                        <a:t>   </a:t>
                      </a:r>
                      <a:r>
                        <a:rPr lang="en-US" sz="1500" b="1" u="none" dirty="0">
                          <a:effectLst/>
                          <a:latin typeface="Calibri" panose="020F0502020204030204" pitchFamily="34" charset="0"/>
                          <a:cs typeface="Calibri" panose="020F0502020204030204" pitchFamily="34" charset="0"/>
                        </a:rPr>
                        <a:t>=  1382.5 /  </a:t>
                      </a:r>
                      <a:r>
                        <a:rPr lang="en-US" sz="1500" b="1" dirty="0">
                          <a:effectLst/>
                          <a:latin typeface="Calibri" panose="020F0502020204030204" pitchFamily="34" charset="0"/>
                          <a:cs typeface="Calibri" panose="020F0502020204030204" pitchFamily="34" charset="0"/>
                        </a:rPr>
                        <a:t>( 220  -  1382.5 ) </a:t>
                      </a:r>
                      <a:r>
                        <a:rPr lang="en-US" sz="1500" b="1" u="none" dirty="0">
                          <a:effectLst/>
                          <a:latin typeface="Calibri" panose="020F0502020204030204" pitchFamily="34" charset="0"/>
                          <a:cs typeface="Calibri" panose="020F0502020204030204" pitchFamily="34" charset="0"/>
                        </a:rPr>
                        <a:t> </a:t>
                      </a:r>
                    </a:p>
                    <a:p>
                      <a:pPr marL="0" marR="0" indent="0" algn="l" defTabSz="914400" rtl="0" eaLnBrk="1" fontAlgn="auto" latinLnBrk="0" hangingPunct="1">
                        <a:lnSpc>
                          <a:spcPct val="100000"/>
                        </a:lnSpc>
                        <a:spcBef>
                          <a:spcPts val="600"/>
                        </a:spcBef>
                        <a:spcAft>
                          <a:spcPts val="0"/>
                        </a:spcAft>
                        <a:buClr>
                          <a:srgbClr val="000000"/>
                        </a:buClr>
                        <a:buSzTx/>
                        <a:buFont typeface="Arial"/>
                        <a:buNone/>
                        <a:tabLst>
                          <a:tab pos="465138" algn="l"/>
                        </a:tabLst>
                        <a:defRPr/>
                      </a:pPr>
                      <a:r>
                        <a:rPr lang="en-US" sz="1500" b="1" u="none" dirty="0">
                          <a:effectLst/>
                          <a:latin typeface="Calibri" panose="020F0502020204030204" pitchFamily="34" charset="0"/>
                          <a:cs typeface="Calibri" panose="020F0502020204030204" pitchFamily="34" charset="0"/>
                        </a:rPr>
                        <a:t> </a:t>
                      </a:r>
                      <a:r>
                        <a:rPr lang="en-US" sz="1500" b="1" dirty="0" smtClean="0">
                          <a:effectLst/>
                          <a:latin typeface="Calibri" panose="020F0502020204030204" pitchFamily="34" charset="0"/>
                          <a:cs typeface="Calibri" panose="020F0502020204030204" pitchFamily="34" charset="0"/>
                        </a:rPr>
                        <a:t>η</a:t>
                      </a:r>
                      <a:r>
                        <a:rPr lang="en-US" sz="1500" b="1" baseline="40000" dirty="0" smtClean="0">
                          <a:effectLst/>
                          <a:latin typeface="Calibri" panose="020F0502020204030204" pitchFamily="34" charset="0"/>
                          <a:cs typeface="Calibri" panose="020F0502020204030204" pitchFamily="34" charset="0"/>
                        </a:rPr>
                        <a:t>1</a:t>
                      </a:r>
                      <a:r>
                        <a:rPr lang="en-US" sz="1500" b="1" dirty="0" smtClean="0">
                          <a:effectLst/>
                          <a:latin typeface="Calibri" panose="020F0502020204030204" pitchFamily="34" charset="0"/>
                          <a:cs typeface="Calibri" panose="020F0502020204030204" pitchFamily="34" charset="0"/>
                        </a:rPr>
                        <a:t> </a:t>
                      </a:r>
                      <a:r>
                        <a:rPr lang="en-US" sz="1500" b="1" u="none" dirty="0" smtClean="0">
                          <a:effectLst/>
                          <a:latin typeface="Calibri" panose="020F0502020204030204" pitchFamily="34" charset="0"/>
                          <a:cs typeface="Calibri" panose="020F0502020204030204" pitchFamily="34" charset="0"/>
                        </a:rPr>
                        <a:t>   </a:t>
                      </a:r>
                      <a:r>
                        <a:rPr lang="en-US" sz="1500" b="1" dirty="0">
                          <a:effectLst/>
                          <a:latin typeface="Calibri" panose="020F0502020204030204" pitchFamily="34" charset="0"/>
                          <a:cs typeface="Calibri" panose="020F0502020204030204" pitchFamily="34" charset="0"/>
                        </a:rPr>
                        <a:t>=    - 1.189                 </a:t>
                      </a:r>
                      <a:endParaRPr lang="en-US" sz="1500" b="1" dirty="0">
                        <a:effectLst/>
                        <a:latin typeface="Calibri" panose="020F0502020204030204" pitchFamily="34" charset="0"/>
                        <a:ea typeface="Calibri"/>
                        <a:cs typeface="Calibri" panose="020F0502020204030204" pitchFamily="34" charset="0"/>
                      </a:endParaRPr>
                    </a:p>
                  </a:txBody>
                  <a:tcPr marL="68580" marR="68580" marT="0" marB="0">
                    <a:solidFill>
                      <a:schemeClr val="accent6">
                        <a:lumMod val="20000"/>
                        <a:lumOff val="80000"/>
                        <a:alpha val="0"/>
                      </a:schemeClr>
                    </a:solidFill>
                  </a:tcPr>
                </a:tc>
                <a:tc>
                  <a:txBody>
                    <a:bodyPr/>
                    <a:lstStyle/>
                    <a:p>
                      <a:pPr marL="102870" marR="0" algn="ctr">
                        <a:lnSpc>
                          <a:spcPct val="100000"/>
                        </a:lnSpc>
                        <a:spcBef>
                          <a:spcPts val="600"/>
                        </a:spcBef>
                        <a:spcAft>
                          <a:spcPts val="0"/>
                        </a:spcAft>
                      </a:pPr>
                      <a:r>
                        <a:rPr lang="en-US" sz="1500" b="1" dirty="0">
                          <a:effectLst/>
                          <a:latin typeface="Calibri" panose="020F0502020204030204" pitchFamily="34" charset="0"/>
                          <a:cs typeface="Calibri" panose="020F0502020204030204" pitchFamily="34" charset="0"/>
                        </a:rPr>
                        <a:t>   -  b Q  =  P/η  =  -  </a:t>
                      </a:r>
                      <a:r>
                        <a:rPr lang="en-US" sz="1500" b="1" u="none" dirty="0">
                          <a:effectLst/>
                          <a:latin typeface="Calibri" panose="020F0502020204030204" pitchFamily="34" charset="0"/>
                          <a:cs typeface="Calibri" panose="020F0502020204030204" pitchFamily="34" charset="0"/>
                        </a:rPr>
                        <a:t>1382.5 / 1.189  </a:t>
                      </a:r>
                      <a:r>
                        <a:rPr lang="en-US" sz="1500" b="1" dirty="0">
                          <a:effectLst/>
                          <a:latin typeface="Calibri" panose="020F0502020204030204" pitchFamily="34" charset="0"/>
                          <a:cs typeface="Calibri" panose="020F0502020204030204" pitchFamily="34" charset="0"/>
                        </a:rPr>
                        <a:t>=   1162.74</a:t>
                      </a:r>
                    </a:p>
                    <a:p>
                      <a:pPr marL="0" marR="0" algn="ctr">
                        <a:lnSpc>
                          <a:spcPct val="100000"/>
                        </a:lnSpc>
                        <a:spcBef>
                          <a:spcPts val="600"/>
                        </a:spcBef>
                        <a:spcAft>
                          <a:spcPts val="0"/>
                        </a:spcAft>
                      </a:pPr>
                      <a:r>
                        <a:rPr lang="en-US" sz="1500" b="1" dirty="0">
                          <a:effectLst/>
                          <a:latin typeface="Calibri" panose="020F0502020204030204" pitchFamily="34" charset="0"/>
                          <a:cs typeface="Calibri" panose="020F0502020204030204" pitchFamily="34" charset="0"/>
                        </a:rPr>
                        <a:t>                  a</a:t>
                      </a:r>
                      <a:r>
                        <a:rPr lang="en-US" sz="1500" b="1" baseline="40000" dirty="0">
                          <a:effectLst/>
                          <a:latin typeface="Calibri" panose="020F0502020204030204" pitchFamily="34" charset="0"/>
                          <a:cs typeface="Calibri" panose="020F0502020204030204" pitchFamily="34" charset="0"/>
                        </a:rPr>
                        <a:t>1</a:t>
                      </a:r>
                      <a:r>
                        <a:rPr lang="en-US" sz="1500" b="1" dirty="0">
                          <a:effectLst/>
                          <a:latin typeface="Calibri" panose="020F0502020204030204" pitchFamily="34" charset="0"/>
                          <a:cs typeface="Calibri" panose="020F0502020204030204" pitchFamily="34" charset="0"/>
                        </a:rPr>
                        <a:t>   =   1382.5  +  1162.74  =   2545.24</a:t>
                      </a:r>
                      <a:endParaRPr lang="en-US" sz="1500" b="1" dirty="0">
                        <a:effectLst/>
                        <a:latin typeface="Calibri" panose="020F0502020204030204" pitchFamily="34" charset="0"/>
                        <a:ea typeface="Calibri"/>
                        <a:cs typeface="Calibri" panose="020F0502020204030204" pitchFamily="34" charset="0"/>
                      </a:endParaRPr>
                    </a:p>
                  </a:txBody>
                  <a:tcPr marL="68580" marR="68580" marT="0" marB="0">
                    <a:noFill/>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50183633"/>
              </p:ext>
            </p:extLst>
          </p:nvPr>
        </p:nvGraphicFramePr>
        <p:xfrm>
          <a:off x="4572000" y="2"/>
          <a:ext cx="4572000" cy="1504950"/>
        </p:xfrm>
        <a:graphic>
          <a:graphicData uri="http://schemas.openxmlformats.org/drawingml/2006/table">
            <a:tbl>
              <a:tblPr firstRow="1" firstCol="1" bandRow="1">
                <a:solidFill>
                  <a:schemeClr val="accent3">
                    <a:lumMod val="20000"/>
                    <a:lumOff val="80000"/>
                  </a:schemeClr>
                </a:solidFill>
                <a:tableStyleId>{E3E1D318-DCF0-4CF9-9906-C73A1185EC38}</a:tableStyleId>
              </a:tblPr>
              <a:tblGrid>
                <a:gridCol w="1953227">
                  <a:extLst>
                    <a:ext uri="{9D8B030D-6E8A-4147-A177-3AD203B41FA5}">
                      <a16:colId xmlns:a16="http://schemas.microsoft.com/office/drawing/2014/main" xmlns="" val="20000"/>
                    </a:ext>
                  </a:extLst>
                </a:gridCol>
                <a:gridCol w="2618773">
                  <a:extLst>
                    <a:ext uri="{9D8B030D-6E8A-4147-A177-3AD203B41FA5}">
                      <a16:colId xmlns:a16="http://schemas.microsoft.com/office/drawing/2014/main" xmlns="" val="20001"/>
                    </a:ext>
                  </a:extLst>
                </a:gridCol>
              </a:tblGrid>
              <a:tr h="334312">
                <a:tc>
                  <a:txBody>
                    <a:bodyPr/>
                    <a:lstStyle/>
                    <a:p>
                      <a:pPr marL="0" marR="0" algn="l">
                        <a:lnSpc>
                          <a:spcPts val="1400"/>
                        </a:lnSpc>
                        <a:spcBef>
                          <a:spcPts val="0"/>
                        </a:spcBef>
                        <a:spcAft>
                          <a:spcPts val="0"/>
                        </a:spcAft>
                      </a:pPr>
                      <a:endParaRPr lang="en-US" sz="1800" b="1" dirty="0">
                        <a:effectLst/>
                        <a:latin typeface="Calibri" panose="020F0502020204030204" pitchFamily="34" charset="0"/>
                        <a:cs typeface="Calibri" panose="020F0502020204030204" pitchFamily="34" charset="0"/>
                      </a:endParaRPr>
                    </a:p>
                    <a:p>
                      <a:pPr marL="0" marR="0" algn="l">
                        <a:lnSpc>
                          <a:spcPts val="1400"/>
                        </a:lnSpc>
                        <a:spcBef>
                          <a:spcPts val="0"/>
                        </a:spcBef>
                        <a:spcAft>
                          <a:spcPts val="0"/>
                        </a:spcAft>
                      </a:pPr>
                      <a:r>
                        <a:rPr lang="en-US" sz="1800" b="1" dirty="0">
                          <a:effectLst/>
                          <a:latin typeface="Calibri" panose="020F0502020204030204" pitchFamily="34" charset="0"/>
                          <a:cs typeface="Calibri" panose="020F0502020204030204" pitchFamily="34" charset="0"/>
                        </a:rPr>
                        <a:t>ELASTICITY</a:t>
                      </a:r>
                      <a:endParaRPr lang="en-US" sz="1200" b="1" dirty="0">
                        <a:effectLst/>
                        <a:latin typeface="Calibri" panose="020F0502020204030204" pitchFamily="34" charset="0"/>
                        <a:ea typeface="Calibri"/>
                        <a:cs typeface="Calibri" panose="020F0502020204030204" pitchFamily="34" charset="0"/>
                      </a:endParaRPr>
                    </a:p>
                  </a:txBody>
                  <a:tcPr marL="68580" marR="68580" marT="0" marB="0">
                    <a:noFill/>
                  </a:tcPr>
                </a:tc>
                <a:tc>
                  <a:txBody>
                    <a:bodyPr/>
                    <a:lstStyle/>
                    <a:p>
                      <a:pPr marL="0" marR="0" algn="l">
                        <a:lnSpc>
                          <a:spcPts val="1400"/>
                        </a:lnSpc>
                        <a:spcBef>
                          <a:spcPts val="0"/>
                        </a:spcBef>
                        <a:spcAft>
                          <a:spcPts val="0"/>
                        </a:spcAft>
                      </a:pPr>
                      <a:r>
                        <a:rPr lang="en-US" sz="1100" dirty="0">
                          <a:effectLst/>
                          <a:latin typeface="Calibri" panose="020F0502020204030204" pitchFamily="34" charset="0"/>
                          <a:cs typeface="Calibri" panose="020F0502020204030204" pitchFamily="34" charset="0"/>
                        </a:rPr>
                        <a:t>     </a:t>
                      </a:r>
                      <a:r>
                        <a:rPr lang="en-US" sz="1800" dirty="0">
                          <a:effectLst/>
                          <a:latin typeface="Calibri" panose="020F0502020204030204" pitchFamily="34" charset="0"/>
                          <a:cs typeface="Calibri" panose="020F0502020204030204" pitchFamily="34" charset="0"/>
                        </a:rPr>
                        <a:t> </a:t>
                      </a:r>
                    </a:p>
                    <a:p>
                      <a:pPr marL="0" marR="0" algn="l">
                        <a:lnSpc>
                          <a:spcPts val="1400"/>
                        </a:lnSpc>
                        <a:spcBef>
                          <a:spcPts val="0"/>
                        </a:spcBef>
                        <a:spcAft>
                          <a:spcPts val="0"/>
                        </a:spcAft>
                      </a:pPr>
                      <a:r>
                        <a:rPr lang="en-US" sz="1800" b="1" dirty="0">
                          <a:effectLst/>
                          <a:latin typeface="Calibri" panose="020F0502020204030204" pitchFamily="34" charset="0"/>
                          <a:cs typeface="Calibri" panose="020F0502020204030204" pitchFamily="34" charset="0"/>
                        </a:rPr>
                        <a:t>    “a” (HIGHEST PRICE)</a:t>
                      </a:r>
                      <a:endParaRPr lang="en-US" sz="1200" b="1" dirty="0">
                        <a:effectLst/>
                        <a:latin typeface="Calibri" panose="020F0502020204030204" pitchFamily="34" charset="0"/>
                        <a:ea typeface="Calibri"/>
                        <a:cs typeface="Calibri" panose="020F0502020204030204" pitchFamily="34" charset="0"/>
                      </a:endParaRPr>
                    </a:p>
                  </a:txBody>
                  <a:tcPr marL="68580" marR="68580" marT="0" marB="0">
                    <a:noFill/>
                  </a:tcPr>
                </a:tc>
                <a:extLst>
                  <a:ext uri="{0D108BD9-81ED-4DB2-BD59-A6C34878D82A}">
                    <a16:rowId xmlns:a16="http://schemas.microsoft.com/office/drawing/2014/main" xmlns="" val="10000"/>
                  </a:ext>
                </a:extLst>
              </a:tr>
              <a:tr h="835781">
                <a:tc>
                  <a:txBody>
                    <a:bodyPr/>
                    <a:lstStyle/>
                    <a:p>
                      <a:pPr marL="0" marR="0">
                        <a:lnSpc>
                          <a:spcPts val="1400"/>
                        </a:lnSpc>
                        <a:spcBef>
                          <a:spcPts val="0"/>
                        </a:spcBef>
                        <a:spcAft>
                          <a:spcPts val="0"/>
                        </a:spcAft>
                      </a:pPr>
                      <a:endParaRPr lang="en-US" sz="1100" dirty="0" smtClean="0">
                        <a:effectLst/>
                        <a:latin typeface="Calibri" panose="020F0502020204030204" pitchFamily="34" charset="0"/>
                        <a:cs typeface="Calibri" panose="020F0502020204030204" pitchFamily="34" charset="0"/>
                      </a:endParaRPr>
                    </a:p>
                    <a:p>
                      <a:pPr marL="0" marR="0">
                        <a:lnSpc>
                          <a:spcPts val="1600"/>
                        </a:lnSpc>
                        <a:spcBef>
                          <a:spcPts val="0"/>
                        </a:spcBef>
                        <a:spcAft>
                          <a:spcPts val="0"/>
                        </a:spcAft>
                      </a:pPr>
                      <a:r>
                        <a:rPr lang="en-US" sz="1400" dirty="0" smtClean="0">
                          <a:effectLst/>
                          <a:latin typeface="Calibri" panose="020F0502020204030204" pitchFamily="34" charset="0"/>
                          <a:cs typeface="Calibri" panose="020F0502020204030204" pitchFamily="34" charset="0"/>
                        </a:rPr>
                        <a:t>At Profit Max:  MC = MR:  hence</a:t>
                      </a:r>
                      <a:r>
                        <a:rPr lang="en-US" sz="1400" dirty="0">
                          <a:effectLst/>
                          <a:latin typeface="Calibri" panose="020F0502020204030204" pitchFamily="34" charset="0"/>
                          <a:cs typeface="Calibri" panose="020F0502020204030204" pitchFamily="34" charset="0"/>
                        </a:rPr>
                        <a:t> </a:t>
                      </a:r>
                      <a:r>
                        <a:rPr lang="en-US" sz="1400" dirty="0" smtClean="0">
                          <a:effectLst/>
                          <a:latin typeface="Calibri" panose="020F0502020204030204" pitchFamily="34" charset="0"/>
                          <a:cs typeface="Calibri" panose="020F0502020204030204" pitchFamily="34" charset="0"/>
                        </a:rPr>
                        <a:t>MC</a:t>
                      </a:r>
                      <a:r>
                        <a:rPr lang="en-US" sz="1400" baseline="0" dirty="0" smtClean="0">
                          <a:effectLst/>
                          <a:latin typeface="Calibri" panose="020F0502020204030204" pitchFamily="34" charset="0"/>
                          <a:cs typeface="Calibri" panose="020F0502020204030204" pitchFamily="34" charset="0"/>
                        </a:rPr>
                        <a:t> = P ( 1 + 1/</a:t>
                      </a:r>
                      <a:r>
                        <a:rPr lang="en-US" sz="1400" dirty="0" smtClean="0">
                          <a:effectLst/>
                          <a:latin typeface="Calibri" panose="020F0502020204030204" pitchFamily="34" charset="0"/>
                          <a:cs typeface="Calibri" panose="020F0502020204030204" pitchFamily="34" charset="0"/>
                        </a:rPr>
                        <a:t>η )</a:t>
                      </a:r>
                      <a:endParaRPr lang="en-US" sz="1400" dirty="0">
                        <a:effectLst/>
                        <a:latin typeface="Calibri" panose="020F0502020204030204" pitchFamily="34" charset="0"/>
                        <a:cs typeface="Calibri" panose="020F0502020204030204" pitchFamily="34" charset="0"/>
                      </a:endParaRPr>
                    </a:p>
                    <a:p>
                      <a:pPr marL="0" marR="0">
                        <a:lnSpc>
                          <a:spcPts val="1400"/>
                        </a:lnSpc>
                        <a:spcBef>
                          <a:spcPts val="0"/>
                        </a:spcBef>
                        <a:spcAft>
                          <a:spcPts val="0"/>
                        </a:spcAft>
                      </a:pPr>
                      <a:r>
                        <a:rPr lang="en-US" sz="1200" u="none" dirty="0" smtClean="0">
                          <a:effectLst/>
                          <a:latin typeface="Calibri" panose="020F0502020204030204" pitchFamily="34" charset="0"/>
                          <a:cs typeface="Calibri" panose="020F0502020204030204" pitchFamily="34" charset="0"/>
                        </a:rPr>
                        <a:t>   </a:t>
                      </a:r>
                      <a:endParaRPr lang="en-US" sz="1200" u="none" dirty="0">
                        <a:effectLst/>
                        <a:latin typeface="Calibri" panose="020F0502020204030204" pitchFamily="34" charset="0"/>
                        <a:cs typeface="Calibri" panose="020F0502020204030204" pitchFamily="34" charset="0"/>
                      </a:endParaRPr>
                    </a:p>
                    <a:p>
                      <a:pPr marL="0" marR="0" algn="ctr">
                        <a:lnSpc>
                          <a:spcPts val="1400"/>
                        </a:lnSpc>
                        <a:spcBef>
                          <a:spcPts val="0"/>
                        </a:spcBef>
                        <a:spcAft>
                          <a:spcPts val="0"/>
                        </a:spcAft>
                      </a:pPr>
                      <a:r>
                        <a:rPr lang="en-US" sz="1800" b="1" dirty="0">
                          <a:solidFill>
                            <a:srgbClr val="C00000"/>
                          </a:solidFill>
                          <a:effectLst/>
                          <a:latin typeface="Calibri" panose="020F0502020204030204" pitchFamily="34" charset="0"/>
                          <a:cs typeface="Calibri" panose="020F0502020204030204" pitchFamily="34" charset="0"/>
                        </a:rPr>
                        <a:t>η</a:t>
                      </a:r>
                      <a:r>
                        <a:rPr lang="en-US" sz="1800" dirty="0">
                          <a:effectLst/>
                          <a:latin typeface="Calibri" panose="020F0502020204030204" pitchFamily="34" charset="0"/>
                          <a:cs typeface="Calibri" panose="020F0502020204030204" pitchFamily="34" charset="0"/>
                        </a:rPr>
                        <a:t>  </a:t>
                      </a:r>
                      <a:r>
                        <a:rPr lang="en-US" sz="1800" b="1" u="none" dirty="0">
                          <a:solidFill>
                            <a:srgbClr val="C00000"/>
                          </a:solidFill>
                          <a:effectLst/>
                          <a:latin typeface="Calibri" panose="020F0502020204030204" pitchFamily="34" charset="0"/>
                          <a:cs typeface="Calibri" panose="020F0502020204030204" pitchFamily="34" charset="0"/>
                        </a:rPr>
                        <a:t>=  P   /  </a:t>
                      </a:r>
                      <a:r>
                        <a:rPr lang="en-US" sz="1800" b="1" dirty="0">
                          <a:solidFill>
                            <a:srgbClr val="C00000"/>
                          </a:solidFill>
                          <a:effectLst/>
                          <a:latin typeface="Calibri" panose="020F0502020204030204" pitchFamily="34" charset="0"/>
                          <a:cs typeface="Calibri" panose="020F0502020204030204" pitchFamily="34" charset="0"/>
                        </a:rPr>
                        <a:t>( MC -  P)</a:t>
                      </a:r>
                      <a:endParaRPr lang="en-US" sz="1200" dirty="0">
                        <a:effectLst/>
                        <a:latin typeface="Calibri" panose="020F0502020204030204" pitchFamily="34" charset="0"/>
                        <a:cs typeface="Calibri" panose="020F0502020204030204" pitchFamily="34" charset="0"/>
                      </a:endParaRPr>
                    </a:p>
                  </a:txBody>
                  <a:tcPr marL="68580" marR="68580" marT="0" marB="0">
                    <a:noFill/>
                  </a:tcPr>
                </a:tc>
                <a:tc>
                  <a:txBody>
                    <a:bodyPr/>
                    <a:lstStyle/>
                    <a:p>
                      <a:pPr marL="0" marR="0">
                        <a:lnSpc>
                          <a:spcPts val="1400"/>
                        </a:lnSpc>
                        <a:spcBef>
                          <a:spcPts val="0"/>
                        </a:spcBef>
                        <a:spcAft>
                          <a:spcPts val="0"/>
                        </a:spcAft>
                      </a:pPr>
                      <a:r>
                        <a:rPr lang="en-US" sz="1100" dirty="0">
                          <a:effectLst/>
                          <a:latin typeface="Calibri" panose="020F0502020204030204" pitchFamily="34" charset="0"/>
                          <a:cs typeface="Calibri" panose="020F0502020204030204" pitchFamily="34" charset="0"/>
                        </a:rPr>
                        <a:t>           </a:t>
                      </a:r>
                    </a:p>
                    <a:p>
                      <a:pPr marL="0" marR="0">
                        <a:lnSpc>
                          <a:spcPts val="1600"/>
                        </a:lnSpc>
                        <a:spcBef>
                          <a:spcPts val="0"/>
                        </a:spcBef>
                        <a:spcAft>
                          <a:spcPts val="0"/>
                        </a:spcAft>
                      </a:pPr>
                      <a:r>
                        <a:rPr lang="en-US" sz="1100" dirty="0">
                          <a:effectLst/>
                          <a:latin typeface="Calibri" panose="020F0502020204030204" pitchFamily="34" charset="0"/>
                          <a:cs typeface="Calibri" panose="020F0502020204030204" pitchFamily="34" charset="0"/>
                        </a:rPr>
                        <a:t>      </a:t>
                      </a:r>
                      <a:r>
                        <a:rPr lang="en-US" sz="1400" dirty="0">
                          <a:effectLst/>
                          <a:latin typeface="Calibri" panose="020F0502020204030204" pitchFamily="34" charset="0"/>
                          <a:cs typeface="Calibri" panose="020F0502020204030204" pitchFamily="34" charset="0"/>
                        </a:rPr>
                        <a:t>      </a:t>
                      </a:r>
                      <a:r>
                        <a:rPr lang="en-US" sz="1400" dirty="0" smtClean="0">
                          <a:effectLst/>
                          <a:latin typeface="Calibri" panose="020F0502020204030204" pitchFamily="34" charset="0"/>
                          <a:cs typeface="Calibri" panose="020F0502020204030204" pitchFamily="34" charset="0"/>
                        </a:rPr>
                        <a:t>  P  </a:t>
                      </a:r>
                      <a:r>
                        <a:rPr lang="en-US" sz="1400" dirty="0">
                          <a:effectLst/>
                          <a:latin typeface="Calibri" panose="020F0502020204030204" pitchFamily="34" charset="0"/>
                          <a:cs typeface="Calibri" panose="020F0502020204030204" pitchFamily="34" charset="0"/>
                        </a:rPr>
                        <a:t>=  a  -  b Q   </a:t>
                      </a:r>
                      <a:endParaRPr lang="en-US" sz="1800" dirty="0">
                        <a:effectLst/>
                        <a:latin typeface="Calibri" panose="020F0502020204030204" pitchFamily="34" charset="0"/>
                        <a:cs typeface="Calibri" panose="020F0502020204030204" pitchFamily="34" charset="0"/>
                      </a:endParaRPr>
                    </a:p>
                    <a:p>
                      <a:pPr marL="0" marR="0" algn="l">
                        <a:lnSpc>
                          <a:spcPts val="1600"/>
                        </a:lnSpc>
                        <a:spcBef>
                          <a:spcPts val="0"/>
                        </a:spcBef>
                        <a:spcAft>
                          <a:spcPts val="0"/>
                        </a:spcAft>
                      </a:pPr>
                      <a:r>
                        <a:rPr lang="en-US" sz="1400" dirty="0">
                          <a:effectLst/>
                          <a:latin typeface="Calibri" panose="020F0502020204030204" pitchFamily="34" charset="0"/>
                          <a:cs typeface="Calibri" panose="020F0502020204030204" pitchFamily="34" charset="0"/>
                        </a:rPr>
                        <a:t>            </a:t>
                      </a:r>
                      <a:r>
                        <a:rPr lang="en-US" sz="1400" b="0" i="0" u="none" strike="noStrike" cap="none" dirty="0" smtClean="0">
                          <a:solidFill>
                            <a:schemeClr val="dk1"/>
                          </a:solidFill>
                          <a:effectLst/>
                          <a:latin typeface="Calibri" panose="020F0502020204030204" pitchFamily="34" charset="0"/>
                          <a:ea typeface="Corbel"/>
                          <a:cs typeface="Calibri" panose="020F0502020204030204" pitchFamily="34" charset="0"/>
                          <a:sym typeface="Arial"/>
                        </a:rPr>
                        <a:t>(-1 / b ) *  (P / Q )  =  </a:t>
                      </a:r>
                      <a:r>
                        <a:rPr lang="el-GR" sz="1400" b="0" i="0" u="none" strike="noStrike" cap="none" dirty="0" smtClean="0">
                          <a:solidFill>
                            <a:schemeClr val="dk1"/>
                          </a:solidFill>
                          <a:effectLst/>
                          <a:latin typeface="Calibri" panose="020F0502020204030204" pitchFamily="34" charset="0"/>
                          <a:ea typeface="Corbel"/>
                          <a:cs typeface="Calibri" panose="020F0502020204030204" pitchFamily="34" charset="0"/>
                          <a:sym typeface="Arial"/>
                        </a:rPr>
                        <a:t>η</a:t>
                      </a:r>
                      <a:endParaRPr lang="en-US" sz="1400" dirty="0">
                        <a:effectLst/>
                        <a:latin typeface="Calibri" panose="020F0502020204030204" pitchFamily="34" charset="0"/>
                        <a:ea typeface="Calibri"/>
                        <a:cs typeface="Calibri" panose="020F0502020204030204" pitchFamily="34" charset="0"/>
                      </a:endParaRPr>
                    </a:p>
                    <a:p>
                      <a:pPr marL="0" marR="0" indent="0" algn="l" defTabSz="914400" rtl="0" eaLnBrk="1" fontAlgn="auto" latinLnBrk="0" hangingPunct="1">
                        <a:lnSpc>
                          <a:spcPts val="1400"/>
                        </a:lnSpc>
                        <a:spcBef>
                          <a:spcPts val="0"/>
                        </a:spcBef>
                        <a:spcAft>
                          <a:spcPts val="0"/>
                        </a:spcAft>
                        <a:buClr>
                          <a:srgbClr val="000000"/>
                        </a:buClr>
                        <a:buSzTx/>
                        <a:buFont typeface="Arial"/>
                        <a:buNone/>
                        <a:tabLst/>
                        <a:defRPr/>
                      </a:pPr>
                      <a:r>
                        <a:rPr lang="en-US" sz="1600" b="1" dirty="0">
                          <a:solidFill>
                            <a:srgbClr val="C00000"/>
                          </a:solidFill>
                          <a:effectLst/>
                          <a:latin typeface="Calibri" panose="020F0502020204030204" pitchFamily="34" charset="0"/>
                          <a:cs typeface="Calibri" panose="020F0502020204030204" pitchFamily="34" charset="0"/>
                        </a:rPr>
                        <a:t>        </a:t>
                      </a:r>
                      <a:endParaRPr lang="en-US" sz="1600" b="1" dirty="0" smtClean="0">
                        <a:solidFill>
                          <a:srgbClr val="C00000"/>
                        </a:solidFill>
                        <a:effectLst/>
                        <a:latin typeface="Calibri" panose="020F0502020204030204" pitchFamily="34" charset="0"/>
                        <a:cs typeface="Calibri" panose="020F0502020204030204" pitchFamily="34" charset="0"/>
                      </a:endParaRPr>
                    </a:p>
                    <a:p>
                      <a:pPr marL="0" marR="0" indent="0" algn="ctr" defTabSz="914400" rtl="0" eaLnBrk="1" fontAlgn="auto" latinLnBrk="0" hangingPunct="1">
                        <a:lnSpc>
                          <a:spcPts val="1400"/>
                        </a:lnSpc>
                        <a:spcBef>
                          <a:spcPts val="0"/>
                        </a:spcBef>
                        <a:spcAft>
                          <a:spcPts val="0"/>
                        </a:spcAft>
                        <a:buClr>
                          <a:srgbClr val="000000"/>
                        </a:buClr>
                        <a:buSzTx/>
                        <a:buFont typeface="Arial"/>
                        <a:buNone/>
                        <a:tabLst/>
                        <a:defRPr/>
                      </a:pPr>
                      <a:r>
                        <a:rPr lang="en-US" sz="1800" b="1" dirty="0" smtClean="0">
                          <a:solidFill>
                            <a:srgbClr val="C00000"/>
                          </a:solidFill>
                          <a:effectLst/>
                          <a:latin typeface="Calibri" panose="020F0502020204030204" pitchFamily="34" charset="0"/>
                          <a:cs typeface="Calibri" panose="020F0502020204030204" pitchFamily="34" charset="0"/>
                        </a:rPr>
                        <a:t>a   </a:t>
                      </a:r>
                      <a:r>
                        <a:rPr lang="en-US" sz="1800" b="1" dirty="0">
                          <a:solidFill>
                            <a:srgbClr val="C00000"/>
                          </a:solidFill>
                          <a:effectLst/>
                          <a:latin typeface="Calibri" panose="020F0502020204030204" pitchFamily="34" charset="0"/>
                          <a:cs typeface="Calibri" panose="020F0502020204030204" pitchFamily="34" charset="0"/>
                        </a:rPr>
                        <a:t>=    P   +   b Q</a:t>
                      </a:r>
                      <a:endParaRPr lang="en-US" sz="1800" b="1" dirty="0">
                        <a:solidFill>
                          <a:srgbClr val="C00000"/>
                        </a:solidFill>
                        <a:effectLst/>
                        <a:latin typeface="Calibri" panose="020F0502020204030204" pitchFamily="34" charset="0"/>
                        <a:ea typeface="Calibri"/>
                        <a:cs typeface="Calibri" panose="020F0502020204030204" pitchFamily="34" charset="0"/>
                      </a:endParaRPr>
                    </a:p>
                  </a:txBody>
                  <a:tcPr marL="68580" marR="68580" marT="0" marB="0">
                    <a:noFill/>
                  </a:tcPr>
                </a:tc>
                <a:extLst>
                  <a:ext uri="{0D108BD9-81ED-4DB2-BD59-A6C34878D82A}">
                    <a16:rowId xmlns:a16="http://schemas.microsoft.com/office/drawing/2014/main" xmlns="" val="10001"/>
                  </a:ext>
                </a:extLst>
              </a:tr>
              <a:tr h="167156">
                <a:tc>
                  <a:txBody>
                    <a:bodyPr/>
                    <a:lstStyle/>
                    <a:p>
                      <a:pPr marL="0" marR="0">
                        <a:lnSpc>
                          <a:spcPts val="1400"/>
                        </a:lnSpc>
                        <a:spcBef>
                          <a:spcPts val="0"/>
                        </a:spcBef>
                        <a:spcAft>
                          <a:spcPts val="0"/>
                        </a:spcAft>
                      </a:pPr>
                      <a:endParaRPr lang="en-US" sz="1100" dirty="0">
                        <a:effectLst/>
                      </a:endParaRPr>
                    </a:p>
                  </a:txBody>
                  <a:tcPr marL="68580" marR="68580" marT="0" marB="0">
                    <a:noFill/>
                  </a:tcPr>
                </a:tc>
                <a:tc>
                  <a:txBody>
                    <a:bodyPr/>
                    <a:lstStyle/>
                    <a:p>
                      <a:pPr marL="0" marR="0">
                        <a:lnSpc>
                          <a:spcPts val="1400"/>
                        </a:lnSpc>
                        <a:spcBef>
                          <a:spcPts val="0"/>
                        </a:spcBef>
                        <a:spcAft>
                          <a:spcPts val="0"/>
                        </a:spcAft>
                      </a:pPr>
                      <a:endParaRPr lang="en-US" sz="1100" dirty="0">
                        <a:effectLst/>
                        <a:latin typeface="Calibri"/>
                        <a:ea typeface="Calibri"/>
                        <a:cs typeface="Times New Roman"/>
                      </a:endParaRPr>
                    </a:p>
                  </a:txBody>
                  <a:tcPr marL="68580" marR="68580" marT="0" marB="0">
                    <a:noFill/>
                  </a:tcPr>
                </a:tc>
                <a:extLst>
                  <a:ext uri="{0D108BD9-81ED-4DB2-BD59-A6C34878D82A}">
                    <a16:rowId xmlns:a16="http://schemas.microsoft.com/office/drawing/2014/main" xmlns=""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54933257"/>
              </p:ext>
            </p:extLst>
          </p:nvPr>
        </p:nvGraphicFramePr>
        <p:xfrm>
          <a:off x="-35706" y="3927305"/>
          <a:ext cx="9144000" cy="1437482"/>
        </p:xfrm>
        <a:graphic>
          <a:graphicData uri="http://schemas.openxmlformats.org/drawingml/2006/table">
            <a:tbl>
              <a:tblPr firstRow="1" firstCol="1" bandRow="1">
                <a:tableStyleId>{E3E1D318-DCF0-4CF9-9906-C73A1185EC38}</a:tableStyleId>
              </a:tblPr>
              <a:tblGrid>
                <a:gridCol w="2595383">
                  <a:extLst>
                    <a:ext uri="{9D8B030D-6E8A-4147-A177-3AD203B41FA5}">
                      <a16:colId xmlns:a16="http://schemas.microsoft.com/office/drawing/2014/main" xmlns="" val="20000"/>
                    </a:ext>
                  </a:extLst>
                </a:gridCol>
                <a:gridCol w="2750076">
                  <a:extLst>
                    <a:ext uri="{9D8B030D-6E8A-4147-A177-3AD203B41FA5}">
                      <a16:colId xmlns:a16="http://schemas.microsoft.com/office/drawing/2014/main" xmlns="" val="20001"/>
                    </a:ext>
                  </a:extLst>
                </a:gridCol>
                <a:gridCol w="3798541">
                  <a:extLst>
                    <a:ext uri="{9D8B030D-6E8A-4147-A177-3AD203B41FA5}">
                      <a16:colId xmlns:a16="http://schemas.microsoft.com/office/drawing/2014/main" xmlns="" val="20002"/>
                    </a:ext>
                  </a:extLst>
                </a:gridCol>
              </a:tblGrid>
              <a:tr h="873602">
                <a:tc>
                  <a:txBody>
                    <a:bodyPr/>
                    <a:lstStyle/>
                    <a:p>
                      <a:pPr marL="0" marR="0">
                        <a:lnSpc>
                          <a:spcPct val="100000"/>
                        </a:lnSpc>
                        <a:spcBef>
                          <a:spcPts val="600"/>
                        </a:spcBef>
                        <a:spcAft>
                          <a:spcPts val="0"/>
                        </a:spcAft>
                      </a:pPr>
                      <a:r>
                        <a:rPr lang="en-US" sz="2400" dirty="0">
                          <a:solidFill>
                            <a:schemeClr val="bg1"/>
                          </a:solidFill>
                          <a:effectLst/>
                        </a:rPr>
                        <a:t> </a:t>
                      </a:r>
                      <a:r>
                        <a:rPr lang="en-US" sz="2400" b="1" dirty="0">
                          <a:solidFill>
                            <a:srgbClr val="0033CC"/>
                          </a:solidFill>
                          <a:effectLst/>
                          <a:latin typeface="Calibri" panose="020F0502020204030204" pitchFamily="34" charset="0"/>
                          <a:cs typeface="Calibri" panose="020F0502020204030204" pitchFamily="34" charset="0"/>
                        </a:rPr>
                        <a:t>P</a:t>
                      </a:r>
                      <a:r>
                        <a:rPr lang="en-US" sz="2400" b="1" baseline="30000" dirty="0">
                          <a:solidFill>
                            <a:srgbClr val="0033CC"/>
                          </a:solidFill>
                          <a:effectLst/>
                          <a:latin typeface="Calibri" panose="020F0502020204030204" pitchFamily="34" charset="0"/>
                          <a:cs typeface="Calibri" panose="020F0502020204030204" pitchFamily="34" charset="0"/>
                        </a:rPr>
                        <a:t>*</a:t>
                      </a:r>
                      <a:r>
                        <a:rPr lang="en-US" sz="2400" b="1" i="0" baseline="40000" dirty="0">
                          <a:solidFill>
                            <a:srgbClr val="0033CC"/>
                          </a:solidFill>
                          <a:effectLst/>
                          <a:latin typeface="Calibri" panose="020F0502020204030204" pitchFamily="34" charset="0"/>
                          <a:cs typeface="Calibri" panose="020F0502020204030204" pitchFamily="34" charset="0"/>
                        </a:rPr>
                        <a:t>2</a:t>
                      </a:r>
                      <a:r>
                        <a:rPr lang="en-US" sz="2400" b="1" baseline="30000" dirty="0">
                          <a:solidFill>
                            <a:srgbClr val="0033CC"/>
                          </a:solidFill>
                          <a:effectLst/>
                          <a:latin typeface="Calibri" panose="020F0502020204030204" pitchFamily="34" charset="0"/>
                          <a:cs typeface="Calibri" panose="020F0502020204030204" pitchFamily="34" charset="0"/>
                        </a:rPr>
                        <a:t> </a:t>
                      </a:r>
                      <a:r>
                        <a:rPr lang="en-US" sz="2400" b="1" baseline="30000" dirty="0">
                          <a:solidFill>
                            <a:schemeClr val="bg1"/>
                          </a:solidFill>
                          <a:effectLst/>
                          <a:latin typeface="Calibri" panose="020F0502020204030204" pitchFamily="34" charset="0"/>
                          <a:cs typeface="Calibri" panose="020F0502020204030204" pitchFamily="34" charset="0"/>
                        </a:rPr>
                        <a:t> </a:t>
                      </a:r>
                      <a:r>
                        <a:rPr lang="en-US" sz="2400" b="1" baseline="30000" dirty="0">
                          <a:solidFill>
                            <a:schemeClr val="accent4">
                              <a:lumMod val="75000"/>
                            </a:schemeClr>
                          </a:solidFill>
                          <a:effectLst/>
                          <a:latin typeface="Calibri" panose="020F0502020204030204" pitchFamily="34" charset="0"/>
                          <a:cs typeface="Calibri" panose="020F0502020204030204" pitchFamily="34" charset="0"/>
                        </a:rPr>
                        <a:t> </a:t>
                      </a:r>
                      <a:r>
                        <a:rPr lang="en-US" sz="2400" b="1" baseline="0" dirty="0">
                          <a:solidFill>
                            <a:schemeClr val="tx1"/>
                          </a:solidFill>
                          <a:effectLst/>
                          <a:latin typeface="Calibri" panose="020F0502020204030204" pitchFamily="34" charset="0"/>
                          <a:cs typeface="Calibri" panose="020F0502020204030204" pitchFamily="34" charset="0"/>
                        </a:rPr>
                        <a:t>= </a:t>
                      </a:r>
                      <a:r>
                        <a:rPr lang="en-US" sz="2400" b="1" dirty="0">
                          <a:solidFill>
                            <a:schemeClr val="tx1"/>
                          </a:solidFill>
                          <a:effectLst/>
                          <a:latin typeface="Calibri" panose="020F0502020204030204" pitchFamily="34" charset="0"/>
                          <a:cs typeface="Calibri" panose="020F0502020204030204" pitchFamily="34" charset="0"/>
                        </a:rPr>
                        <a:t>$540</a:t>
                      </a:r>
                    </a:p>
                    <a:p>
                      <a:pPr marL="0" marR="0">
                        <a:lnSpc>
                          <a:spcPct val="100000"/>
                        </a:lnSpc>
                        <a:spcBef>
                          <a:spcPts val="600"/>
                        </a:spcBef>
                        <a:spcAft>
                          <a:spcPts val="0"/>
                        </a:spcAft>
                      </a:pPr>
                      <a:r>
                        <a:rPr lang="en-US" sz="2000" b="1" dirty="0">
                          <a:solidFill>
                            <a:srgbClr val="0033CC"/>
                          </a:solidFill>
                          <a:effectLst/>
                          <a:latin typeface="Calibri" panose="020F0502020204030204" pitchFamily="34" charset="0"/>
                          <a:cs typeface="Calibri" panose="020F0502020204030204" pitchFamily="34" charset="0"/>
                        </a:rPr>
                        <a:t> (Medicaid)</a:t>
                      </a:r>
                      <a:endParaRPr lang="en-US" sz="1200" b="1" dirty="0">
                        <a:solidFill>
                          <a:srgbClr val="0033CC"/>
                        </a:solidFill>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indent="55563" algn="l">
                        <a:lnSpc>
                          <a:spcPct val="100000"/>
                        </a:lnSpc>
                        <a:spcBef>
                          <a:spcPts val="600"/>
                        </a:spcBef>
                        <a:spcAft>
                          <a:spcPts val="0"/>
                        </a:spcAft>
                      </a:pPr>
                      <a:r>
                        <a:rPr lang="en-US" sz="2400" b="1" dirty="0" smtClean="0">
                          <a:solidFill>
                            <a:srgbClr val="0033CC"/>
                          </a:solidFill>
                          <a:effectLst/>
                          <a:latin typeface="Calibri" panose="020F0502020204030204" pitchFamily="34" charset="0"/>
                          <a:cs typeface="Calibri" panose="020F0502020204030204" pitchFamily="34" charset="0"/>
                        </a:rPr>
                        <a:t>     </a:t>
                      </a:r>
                      <a:r>
                        <a:rPr lang="en-US" sz="2600" b="1" dirty="0" smtClean="0">
                          <a:solidFill>
                            <a:srgbClr val="0033CC"/>
                          </a:solidFill>
                          <a:effectLst/>
                          <a:latin typeface="Calibri" panose="020F0502020204030204" pitchFamily="34" charset="0"/>
                          <a:cs typeface="Calibri" panose="020F0502020204030204" pitchFamily="34" charset="0"/>
                        </a:rPr>
                        <a:t>η</a:t>
                      </a:r>
                      <a:r>
                        <a:rPr lang="en-US" sz="2600" b="1" i="0" baseline="40000" dirty="0" smtClean="0">
                          <a:solidFill>
                            <a:srgbClr val="0033CC"/>
                          </a:solidFill>
                          <a:effectLst/>
                          <a:latin typeface="Calibri" panose="020F0502020204030204" pitchFamily="34" charset="0"/>
                          <a:cs typeface="Calibri" panose="020F0502020204030204" pitchFamily="34" charset="0"/>
                        </a:rPr>
                        <a:t>2</a:t>
                      </a:r>
                      <a:r>
                        <a:rPr lang="en-US" sz="2400" b="1" dirty="0" smtClean="0">
                          <a:solidFill>
                            <a:schemeClr val="bg1"/>
                          </a:solidFill>
                          <a:effectLst/>
                          <a:latin typeface="Calibri" panose="020F0502020204030204" pitchFamily="34" charset="0"/>
                          <a:cs typeface="Calibri" panose="020F0502020204030204" pitchFamily="34" charset="0"/>
                        </a:rPr>
                        <a:t> </a:t>
                      </a:r>
                      <a:r>
                        <a:rPr lang="en-US" sz="2400" b="1" dirty="0">
                          <a:solidFill>
                            <a:schemeClr val="tx1"/>
                          </a:solidFill>
                          <a:effectLst/>
                          <a:latin typeface="Calibri" panose="020F0502020204030204" pitchFamily="34" charset="0"/>
                          <a:cs typeface="Calibri" panose="020F0502020204030204" pitchFamily="34" charset="0"/>
                        </a:rPr>
                        <a:t>= -  1.6875</a:t>
                      </a:r>
                    </a:p>
                    <a:p>
                      <a:pPr marL="0" marR="0" algn="l">
                        <a:lnSpc>
                          <a:spcPct val="100000"/>
                        </a:lnSpc>
                        <a:spcBef>
                          <a:spcPts val="600"/>
                        </a:spcBef>
                        <a:spcAft>
                          <a:spcPts val="0"/>
                        </a:spcAft>
                      </a:pPr>
                      <a:endParaRPr lang="en-US" sz="1200" b="1" dirty="0">
                        <a:solidFill>
                          <a:schemeClr val="bg1"/>
                        </a:solidFill>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l">
                        <a:lnSpc>
                          <a:spcPct val="100000"/>
                        </a:lnSpc>
                        <a:spcBef>
                          <a:spcPts val="600"/>
                        </a:spcBef>
                        <a:spcAft>
                          <a:spcPts val="0"/>
                        </a:spcAft>
                      </a:pPr>
                      <a:r>
                        <a:rPr lang="en-US" sz="2400" b="1" dirty="0" smtClean="0">
                          <a:solidFill>
                            <a:srgbClr val="0033CC"/>
                          </a:solidFill>
                          <a:effectLst/>
                          <a:latin typeface="Calibri" panose="020F0502020204030204" pitchFamily="34" charset="0"/>
                          <a:cs typeface="Calibri" panose="020F0502020204030204" pitchFamily="34" charset="0"/>
                        </a:rPr>
                        <a:t>             </a:t>
                      </a:r>
                      <a:r>
                        <a:rPr lang="en-US" sz="2600" b="1" dirty="0" smtClean="0">
                          <a:solidFill>
                            <a:srgbClr val="0033CC"/>
                          </a:solidFill>
                          <a:effectLst/>
                          <a:latin typeface="Calibri" panose="020F0502020204030204" pitchFamily="34" charset="0"/>
                          <a:cs typeface="Calibri" panose="020F0502020204030204" pitchFamily="34" charset="0"/>
                        </a:rPr>
                        <a:t>a</a:t>
                      </a:r>
                      <a:r>
                        <a:rPr lang="en-US" sz="2600" b="1" i="0" baseline="40000" dirty="0" smtClean="0">
                          <a:solidFill>
                            <a:srgbClr val="0033CC"/>
                          </a:solidFill>
                          <a:effectLst/>
                          <a:latin typeface="Calibri" panose="020F0502020204030204" pitchFamily="34" charset="0"/>
                          <a:cs typeface="Calibri" panose="020F0502020204030204" pitchFamily="34" charset="0"/>
                        </a:rPr>
                        <a:t>2</a:t>
                      </a:r>
                      <a:r>
                        <a:rPr lang="en-US" sz="2400" b="1" dirty="0" smtClean="0">
                          <a:solidFill>
                            <a:srgbClr val="0033CC"/>
                          </a:solidFill>
                          <a:effectLst/>
                          <a:latin typeface="Calibri" panose="020F0502020204030204" pitchFamily="34" charset="0"/>
                          <a:cs typeface="Calibri" panose="020F0502020204030204" pitchFamily="34" charset="0"/>
                        </a:rPr>
                        <a:t>  </a:t>
                      </a:r>
                      <a:r>
                        <a:rPr lang="en-US" sz="2400" b="1" dirty="0">
                          <a:solidFill>
                            <a:schemeClr val="tx1"/>
                          </a:solidFill>
                          <a:effectLst/>
                          <a:latin typeface="Calibri" panose="020F0502020204030204" pitchFamily="34" charset="0"/>
                          <a:cs typeface="Calibri" panose="020F0502020204030204" pitchFamily="34" charset="0"/>
                        </a:rPr>
                        <a:t>=  </a:t>
                      </a:r>
                      <a:r>
                        <a:rPr lang="en-US" sz="2400" b="1" dirty="0" smtClean="0">
                          <a:solidFill>
                            <a:schemeClr val="tx1"/>
                          </a:solidFill>
                          <a:effectLst/>
                          <a:latin typeface="Calibri" panose="020F0502020204030204" pitchFamily="34" charset="0"/>
                          <a:cs typeface="Calibri" panose="020F0502020204030204" pitchFamily="34" charset="0"/>
                        </a:rPr>
                        <a:t>$   860.00</a:t>
                      </a:r>
                      <a:r>
                        <a:rPr lang="en-US" sz="2400" b="1" dirty="0">
                          <a:solidFill>
                            <a:schemeClr val="bg1"/>
                          </a:solidFill>
                          <a:effectLst/>
                          <a:latin typeface="Calibri" panose="020F0502020204030204" pitchFamily="34" charset="0"/>
                          <a:cs typeface="Calibri" panose="020F0502020204030204" pitchFamily="34" charset="0"/>
                        </a:rPr>
                        <a:t> </a:t>
                      </a:r>
                      <a:endParaRPr lang="en-US" sz="2400" b="1" dirty="0">
                        <a:solidFill>
                          <a:schemeClr val="bg1"/>
                        </a:solidFill>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xmlns="" val="10000"/>
                  </a:ext>
                </a:extLst>
              </a:tr>
              <a:tr h="0">
                <a:tc>
                  <a:txBody>
                    <a:bodyPr/>
                    <a:lstStyle/>
                    <a:p>
                      <a:pPr marL="0" marR="0">
                        <a:lnSpc>
                          <a:spcPct val="100000"/>
                        </a:lnSpc>
                        <a:spcBef>
                          <a:spcPts val="60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indent="0" algn="l">
                        <a:lnSpc>
                          <a:spcPct val="100000"/>
                        </a:lnSpc>
                        <a:spcBef>
                          <a:spcPts val="600"/>
                        </a:spcBef>
                        <a:spcAft>
                          <a:spcPts val="0"/>
                        </a:spcAft>
                      </a:pPr>
                      <a:r>
                        <a:rPr lang="en-US" sz="1600" b="1" dirty="0" smtClean="0">
                          <a:effectLst/>
                          <a:latin typeface="Calibri" panose="020F0502020204030204" pitchFamily="34" charset="0"/>
                          <a:cs typeface="Calibri" panose="020F0502020204030204" pitchFamily="34" charset="0"/>
                        </a:rPr>
                        <a:t>η</a:t>
                      </a:r>
                      <a:r>
                        <a:rPr lang="en-US" sz="1600" b="1" baseline="40000" dirty="0" smtClean="0">
                          <a:effectLst/>
                          <a:latin typeface="Calibri" panose="020F0502020204030204" pitchFamily="34" charset="0"/>
                          <a:cs typeface="Calibri" panose="020F0502020204030204" pitchFamily="34" charset="0"/>
                        </a:rPr>
                        <a:t>2</a:t>
                      </a:r>
                      <a:r>
                        <a:rPr lang="en-US" sz="1600" b="1" dirty="0" smtClean="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  540 /  </a:t>
                      </a:r>
                      <a:r>
                        <a:rPr lang="en-US" sz="1600" b="1" dirty="0" smtClean="0">
                          <a:effectLst/>
                          <a:latin typeface="Calibri" panose="020F0502020204030204" pitchFamily="34" charset="0"/>
                          <a:cs typeface="Calibri" panose="020F0502020204030204" pitchFamily="34" charset="0"/>
                        </a:rPr>
                        <a:t>( 220 </a:t>
                      </a:r>
                      <a:r>
                        <a:rPr lang="en-US" sz="1600" b="1" dirty="0">
                          <a:effectLst/>
                          <a:latin typeface="Calibri" panose="020F0502020204030204" pitchFamily="34" charset="0"/>
                          <a:cs typeface="Calibri" panose="020F0502020204030204" pitchFamily="34" charset="0"/>
                        </a:rPr>
                        <a:t>-  </a:t>
                      </a:r>
                      <a:r>
                        <a:rPr lang="en-US" sz="1600" b="1" dirty="0" smtClean="0">
                          <a:effectLst/>
                          <a:latin typeface="Calibri" panose="020F0502020204030204" pitchFamily="34" charset="0"/>
                          <a:cs typeface="Calibri" panose="020F0502020204030204" pitchFamily="34" charset="0"/>
                        </a:rPr>
                        <a:t>540 )  </a:t>
                      </a:r>
                      <a:endParaRPr lang="en-US" sz="1600" b="1" dirty="0">
                        <a:effectLst/>
                        <a:latin typeface="Calibri" panose="020F0502020204030204" pitchFamily="34" charset="0"/>
                        <a:cs typeface="Calibri" panose="020F0502020204030204" pitchFamily="34" charset="0"/>
                      </a:endParaRPr>
                    </a:p>
                    <a:p>
                      <a:pPr marL="0" marR="0" indent="0" algn="l">
                        <a:lnSpc>
                          <a:spcPct val="100000"/>
                        </a:lnSpc>
                        <a:spcBef>
                          <a:spcPts val="600"/>
                        </a:spcBef>
                        <a:spcAft>
                          <a:spcPts val="0"/>
                        </a:spcAft>
                      </a:pPr>
                      <a:r>
                        <a:rPr lang="en-US" sz="1600" b="1" dirty="0" smtClean="0">
                          <a:effectLst/>
                          <a:latin typeface="Calibri" panose="020F0502020204030204" pitchFamily="34" charset="0"/>
                          <a:cs typeface="Calibri" panose="020F0502020204030204" pitchFamily="34" charset="0"/>
                        </a:rPr>
                        <a:t>η</a:t>
                      </a:r>
                      <a:r>
                        <a:rPr lang="en-US" sz="1600" b="1" baseline="40000" dirty="0" smtClean="0">
                          <a:effectLst/>
                          <a:latin typeface="Calibri" panose="020F0502020204030204" pitchFamily="34" charset="0"/>
                          <a:cs typeface="Calibri" panose="020F0502020204030204" pitchFamily="34" charset="0"/>
                        </a:rPr>
                        <a:t>2</a:t>
                      </a:r>
                      <a:r>
                        <a:rPr lang="en-US" sz="1600" b="1" dirty="0" smtClean="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 </a:t>
                      </a:r>
                      <a:r>
                        <a:rPr lang="en-US" sz="1600" b="1" dirty="0" smtClean="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  1.6975  </a:t>
                      </a:r>
                      <a:endParaRPr lang="en-US" sz="1600" b="1"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102870" marR="0" algn="l">
                        <a:lnSpc>
                          <a:spcPct val="100000"/>
                        </a:lnSpc>
                        <a:spcBef>
                          <a:spcPts val="600"/>
                        </a:spcBef>
                        <a:spcAft>
                          <a:spcPts val="0"/>
                        </a:spcAft>
                      </a:pPr>
                      <a:r>
                        <a:rPr lang="en-US" sz="1600" b="1" dirty="0">
                          <a:effectLst/>
                          <a:latin typeface="Calibri" panose="020F0502020204030204" pitchFamily="34" charset="0"/>
                          <a:cs typeface="Calibri" panose="020F0502020204030204" pitchFamily="34" charset="0"/>
                        </a:rPr>
                        <a:t>-   b Q =  P / η  = -  540 / -  1.6875    =   320                          </a:t>
                      </a:r>
                    </a:p>
                    <a:p>
                      <a:pPr marL="0" marR="0" algn="l">
                        <a:lnSpc>
                          <a:spcPct val="100000"/>
                        </a:lnSpc>
                        <a:spcBef>
                          <a:spcPts val="600"/>
                        </a:spcBef>
                        <a:spcAft>
                          <a:spcPts val="0"/>
                        </a:spcAft>
                      </a:pPr>
                      <a:r>
                        <a:rPr lang="en-US" sz="1600" b="1" dirty="0">
                          <a:effectLst/>
                          <a:latin typeface="Calibri" panose="020F0502020204030204" pitchFamily="34" charset="0"/>
                          <a:cs typeface="Calibri" panose="020F0502020204030204" pitchFamily="34" charset="0"/>
                        </a:rPr>
                        <a:t>      </a:t>
                      </a:r>
                      <a:r>
                        <a:rPr lang="en-US" sz="1600" b="1" dirty="0" smtClean="0">
                          <a:effectLst/>
                          <a:latin typeface="Calibri" panose="020F0502020204030204" pitchFamily="34" charset="0"/>
                          <a:cs typeface="Calibri" panose="020F0502020204030204" pitchFamily="34" charset="0"/>
                        </a:rPr>
                        <a:t>  a</a:t>
                      </a:r>
                      <a:r>
                        <a:rPr lang="en-US" sz="1600" b="1" baseline="40000" dirty="0" smtClean="0">
                          <a:effectLst/>
                          <a:latin typeface="Calibri" panose="020F0502020204030204" pitchFamily="34" charset="0"/>
                          <a:cs typeface="Calibri" panose="020F0502020204030204" pitchFamily="34" charset="0"/>
                        </a:rPr>
                        <a:t>2</a:t>
                      </a:r>
                      <a:r>
                        <a:rPr lang="en-US" sz="1600" b="1" dirty="0" smtClean="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  540  +  320  =  860</a:t>
                      </a:r>
                      <a:endParaRPr lang="en-US" sz="1600" b="1"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xmlns="" val="10001"/>
                  </a:ext>
                </a:extLst>
              </a:tr>
            </a:tbl>
          </a:graphicData>
        </a:graphic>
      </p:graphicFrame>
      <p:sp>
        <p:nvSpPr>
          <p:cNvPr id="17" name="TextBox 16"/>
          <p:cNvSpPr txBox="1"/>
          <p:nvPr/>
        </p:nvSpPr>
        <p:spPr>
          <a:xfrm>
            <a:off x="0" y="916339"/>
            <a:ext cx="2996314" cy="400110"/>
          </a:xfrm>
          <a:prstGeom prst="rect">
            <a:avLst/>
          </a:prstGeom>
          <a:noFill/>
          <a:ln>
            <a:solidFill>
              <a:schemeClr val="tx1">
                <a:alpha val="53000"/>
              </a:schemeClr>
            </a:solidFill>
          </a:ln>
        </p:spPr>
        <p:txBody>
          <a:bodyPr wrap="square" rtlCol="0">
            <a:spAutoFit/>
          </a:bodyPr>
          <a:lstStyle/>
          <a:p>
            <a:pPr algn="ctr"/>
            <a:r>
              <a:rPr lang="en-US" sz="2000" b="1" cap="small" spc="300" dirty="0">
                <a:ln>
                  <a:solidFill>
                    <a:schemeClr val="tx1"/>
                  </a:solidFill>
                </a:ln>
                <a:solidFill>
                  <a:srgbClr val="C00000"/>
                </a:solidFill>
                <a:effectLst>
                  <a:glow rad="139700">
                    <a:schemeClr val="accent4">
                      <a:satMod val="175000"/>
                      <a:alpha val="40000"/>
                    </a:schemeClr>
                  </a:glow>
                </a:effectLst>
                <a:latin typeface="Calibri" panose="020F0502020204030204" pitchFamily="34" charset="0"/>
                <a:cs typeface="Calibri" panose="020F0502020204030204" pitchFamily="34" charset="0"/>
              </a:rPr>
              <a:t>Assumption</a:t>
            </a:r>
            <a:r>
              <a:rPr lang="en-US" sz="2000" b="1" cap="small" dirty="0">
                <a:latin typeface="Calibri" panose="020F0502020204030204" pitchFamily="34" charset="0"/>
                <a:cs typeface="Calibri" panose="020F0502020204030204" pitchFamily="34" charset="0"/>
              </a:rPr>
              <a:t>:</a:t>
            </a:r>
            <a:r>
              <a:rPr lang="en-US" sz="2000" b="1" i="1" cap="small" dirty="0">
                <a:latin typeface="Calibri" panose="020F0502020204030204" pitchFamily="34" charset="0"/>
                <a:cs typeface="Calibri" panose="020F0502020204030204" pitchFamily="34" charset="0"/>
              </a:rPr>
              <a:t>  </a:t>
            </a:r>
            <a:r>
              <a:rPr lang="en-US" sz="2000" b="1" cap="small" dirty="0">
                <a:latin typeface="Calibri" panose="020F0502020204030204" pitchFamily="34" charset="0"/>
                <a:cs typeface="Calibri" panose="020F0502020204030204" pitchFamily="34" charset="0"/>
              </a:rPr>
              <a:t>mc = 220</a:t>
            </a:r>
            <a:endParaRPr lang="en-US" sz="1800" b="1" dirty="0">
              <a:latin typeface="Calibri" panose="020F0502020204030204" pitchFamily="34" charset="0"/>
              <a:cs typeface="Calibri" panose="020F0502020204030204" pitchFamily="34" charset="0"/>
            </a:endParaRPr>
          </a:p>
        </p:txBody>
      </p:sp>
      <p:sp>
        <p:nvSpPr>
          <p:cNvPr id="18" name="TextBox 17"/>
          <p:cNvSpPr txBox="1"/>
          <p:nvPr/>
        </p:nvSpPr>
        <p:spPr>
          <a:xfrm>
            <a:off x="0" y="1337251"/>
            <a:ext cx="3332964"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(from lowest CA online price = $ </a:t>
            </a:r>
            <a:r>
              <a:rPr lang="en-US" sz="1600" b="1" dirty="0" smtClean="0">
                <a:latin typeface="Calibri" panose="020F0502020204030204" pitchFamily="34" charset="0"/>
                <a:cs typeface="Calibri" panose="020F0502020204030204" pitchFamily="34" charset="0"/>
              </a:rPr>
              <a:t>240)</a:t>
            </a:r>
            <a:endParaRPr lang="en-US" sz="1600" dirty="0"/>
          </a:p>
        </p:txBody>
      </p:sp>
      <p:sp>
        <p:nvSpPr>
          <p:cNvPr id="19" name="TextBox 18"/>
          <p:cNvSpPr txBox="1"/>
          <p:nvPr/>
        </p:nvSpPr>
        <p:spPr>
          <a:xfrm>
            <a:off x="1" y="5646598"/>
            <a:ext cx="9143999" cy="954107"/>
          </a:xfrm>
          <a:prstGeom prst="rect">
            <a:avLst/>
          </a:prstGeom>
          <a:noFill/>
        </p:spPr>
        <p:txBody>
          <a:bodyPr wrap="square" rtlCol="0">
            <a:spAutoFit/>
          </a:bodyPr>
          <a:lstStyle/>
          <a:p>
            <a:pPr algn="r"/>
            <a:r>
              <a:rPr lang="en-US" sz="2400" dirty="0" smtClean="0">
                <a:latin typeface="Calibri" panose="020F0502020204030204" pitchFamily="34" charset="0"/>
                <a:cs typeface="Calibri" panose="020F0502020204030204" pitchFamily="34" charset="0"/>
              </a:rPr>
              <a:t> </a:t>
            </a:r>
            <a:r>
              <a:rPr lang="en-US" sz="2400" b="1" dirty="0" smtClean="0">
                <a:solidFill>
                  <a:srgbClr val="C00000"/>
                </a:solidFill>
                <a:latin typeface="Calibri" panose="020F0502020204030204" pitchFamily="34" charset="0"/>
                <a:cs typeface="Calibri" panose="020F0502020204030204" pitchFamily="34" charset="0"/>
              </a:rPr>
              <a:t>Bottom Line:   </a:t>
            </a:r>
            <a:r>
              <a:rPr lang="en-US" sz="2400" b="1" dirty="0">
                <a:solidFill>
                  <a:schemeClr val="tx1"/>
                </a:solidFill>
                <a:latin typeface="Calibri" panose="020F0502020204030204" pitchFamily="34" charset="0"/>
                <a:cs typeface="Calibri" panose="020F0502020204030204" pitchFamily="34" charset="0"/>
              </a:rPr>
              <a:t>Markup  </a:t>
            </a:r>
            <a:r>
              <a:rPr lang="en-US" sz="2400" b="1" dirty="0" smtClean="0">
                <a:solidFill>
                  <a:schemeClr val="tx1"/>
                </a:solidFill>
                <a:latin typeface="Calibri" panose="020F0502020204030204" pitchFamily="34" charset="0"/>
                <a:cs typeface="Calibri" panose="020F0502020204030204" pitchFamily="34" charset="0"/>
              </a:rPr>
              <a:t>=  </a:t>
            </a:r>
            <a:r>
              <a:rPr lang="en-US" sz="2400" b="1" dirty="0" smtClean="0">
                <a:solidFill>
                  <a:srgbClr val="0033CC"/>
                </a:solidFill>
                <a:latin typeface="Calibri" panose="020F0502020204030204" pitchFamily="34" charset="0"/>
                <a:cs typeface="Calibri" panose="020F0502020204030204" pitchFamily="34" charset="0"/>
              </a:rPr>
              <a:t>250 to 500 %  </a:t>
            </a:r>
            <a:r>
              <a:rPr lang="en-US" sz="2400" b="1" dirty="0" smtClean="0">
                <a:solidFill>
                  <a:schemeClr val="tx1"/>
                </a:solidFill>
                <a:latin typeface="Calibri" panose="020F0502020204030204" pitchFamily="34" charset="0"/>
                <a:cs typeface="Calibri" panose="020F0502020204030204" pitchFamily="34" charset="0"/>
              </a:rPr>
              <a:t>AND </a:t>
            </a:r>
          </a:p>
          <a:p>
            <a:pPr algn="ctr"/>
            <a:r>
              <a:rPr lang="en-US" sz="2400" b="1" u="sng" dirty="0" smtClean="0">
                <a:solidFill>
                  <a:schemeClr val="tx1"/>
                </a:solidFill>
                <a:latin typeface="Calibri" panose="020F0502020204030204" pitchFamily="34" charset="0"/>
                <a:cs typeface="Calibri" panose="020F0502020204030204" pitchFamily="34" charset="0"/>
              </a:rPr>
              <a:t>Similar</a:t>
            </a:r>
            <a:r>
              <a:rPr lang="en-US" sz="2400" b="1" dirty="0" smtClean="0">
                <a:solidFill>
                  <a:schemeClr val="tx1"/>
                </a:solidFill>
                <a:latin typeface="Calibri" panose="020F0502020204030204" pitchFamily="34" charset="0"/>
                <a:cs typeface="Calibri" panose="020F0502020204030204" pitchFamily="34" charset="0"/>
              </a:rPr>
              <a:t> </a:t>
            </a:r>
            <a:r>
              <a:rPr lang="en-US" sz="3200" b="1" dirty="0" smtClean="0">
                <a:latin typeface="Calibri" panose="020F0502020204030204" pitchFamily="34" charset="0"/>
                <a:cs typeface="Calibri" panose="020F0502020204030204" pitchFamily="34" charset="0"/>
              </a:rPr>
              <a:t>η</a:t>
            </a:r>
            <a:r>
              <a:rPr lang="en-US" sz="2400" b="1" dirty="0" smtClean="0">
                <a:latin typeface="Calibri" panose="020F0502020204030204" pitchFamily="34" charset="0"/>
                <a:cs typeface="Calibri" panose="020F0502020204030204" pitchFamily="34" charset="0"/>
              </a:rPr>
              <a:t>s</a:t>
            </a:r>
            <a:r>
              <a:rPr lang="en-US" sz="3200" b="1" dirty="0" smtClean="0">
                <a:latin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cs typeface="Calibri" panose="020F0502020204030204" pitchFamily="34" charset="0"/>
              </a:rPr>
              <a:t> at </a:t>
            </a:r>
            <a:r>
              <a:rPr lang="en-US" sz="2400" b="1" u="sng" dirty="0" smtClean="0">
                <a:solidFill>
                  <a:schemeClr val="tx1"/>
                </a:solidFill>
                <a:latin typeface="Calibri" panose="020F0502020204030204" pitchFamily="34" charset="0"/>
                <a:cs typeface="Calibri" panose="020F0502020204030204" pitchFamily="34" charset="0"/>
              </a:rPr>
              <a:t>Different</a:t>
            </a:r>
            <a:r>
              <a:rPr lang="en-US" sz="2400" b="1" dirty="0" smtClean="0">
                <a:solidFill>
                  <a:schemeClr val="tx1"/>
                </a:solidFill>
                <a:latin typeface="Calibri" panose="020F0502020204030204" pitchFamily="34" charset="0"/>
                <a:cs typeface="Calibri" panose="020F0502020204030204" pitchFamily="34" charset="0"/>
              </a:rPr>
              <a:t> Ps  =&gt;  </a:t>
            </a:r>
            <a:r>
              <a:rPr lang="en-US" sz="2400" b="1" dirty="0">
                <a:solidFill>
                  <a:schemeClr val="tx1"/>
                </a:solidFill>
                <a:latin typeface="Calibri" panose="020F0502020204030204" pitchFamily="34" charset="0"/>
                <a:cs typeface="Calibri" panose="020F0502020204030204" pitchFamily="34" charset="0"/>
              </a:rPr>
              <a:t>NO Price Discrimination </a:t>
            </a:r>
            <a:r>
              <a:rPr lang="en-US" sz="2400" b="1" dirty="0" smtClean="0">
                <a:solidFill>
                  <a:schemeClr val="tx1"/>
                </a:solidFill>
                <a:latin typeface="Calibri" panose="020F0502020204030204" pitchFamily="34" charset="0"/>
                <a:cs typeface="Calibri" panose="020F0502020204030204" pitchFamily="34" charset="0"/>
              </a:rPr>
              <a:t>in U.S</a:t>
            </a:r>
            <a:r>
              <a:rPr lang="en-US" sz="2400" b="1" dirty="0">
                <a:solidFill>
                  <a:schemeClr val="tx1"/>
                </a:solidFill>
                <a:latin typeface="Calibri" panose="020F0502020204030204" pitchFamily="34" charset="0"/>
                <a:cs typeface="Calibri" panose="020F0502020204030204" pitchFamily="34" charset="0"/>
              </a:rPr>
              <a:t>. Market </a:t>
            </a:r>
            <a:r>
              <a:rPr lang="en-US" sz="2400" b="1" dirty="0" smtClean="0">
                <a:solidFill>
                  <a:schemeClr val="tx1"/>
                </a:solidFill>
                <a:latin typeface="Calibri" panose="020F0502020204030204" pitchFamily="34" charset="0"/>
                <a:cs typeface="Calibri" panose="020F0502020204030204" pitchFamily="34" charset="0"/>
              </a:rPr>
              <a:t> </a:t>
            </a:r>
            <a:endParaRPr lang="en-US" sz="2400" b="1"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50" fill="hold"/>
                                        <p:tgtEl>
                                          <p:spTgt spid="16"/>
                                        </p:tgtEl>
                                        <p:attrNameLst>
                                          <p:attrName>ppt_x</p:attrName>
                                        </p:attrNameLst>
                                      </p:cBhvr>
                                      <p:tavLst>
                                        <p:tav tm="0">
                                          <p:val>
                                            <p:strVal val="0-#ppt_w/2"/>
                                          </p:val>
                                        </p:tav>
                                        <p:tav tm="100000">
                                          <p:val>
                                            <p:strVal val="#ppt_x"/>
                                          </p:val>
                                        </p:tav>
                                      </p:tavLst>
                                    </p:anim>
                                    <p:anim calcmode="lin" valueType="num">
                                      <p:cBhvr additive="base">
                                        <p:cTn id="8"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250" fill="hold"/>
                                        <p:tgtEl>
                                          <p:spTgt spid="18"/>
                                        </p:tgtEl>
                                        <p:attrNameLst>
                                          <p:attrName>ppt_x</p:attrName>
                                        </p:attrNameLst>
                                      </p:cBhvr>
                                      <p:tavLst>
                                        <p:tav tm="0">
                                          <p:val>
                                            <p:strVal val="#ppt_x"/>
                                          </p:val>
                                        </p:tav>
                                        <p:tav tm="100000">
                                          <p:val>
                                            <p:strVal val="#ppt_x"/>
                                          </p:val>
                                        </p:tav>
                                      </p:tavLst>
                                    </p:anim>
                                    <p:anim calcmode="lin" valueType="num">
                                      <p:cBhvr additive="base">
                                        <p:cTn id="20"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fill="hold"/>
                                        <p:tgtEl>
                                          <p:spTgt spid="12"/>
                                        </p:tgtEl>
                                        <p:attrNameLst>
                                          <p:attrName>ppt_x</p:attrName>
                                        </p:attrNameLst>
                                      </p:cBhvr>
                                      <p:tavLst>
                                        <p:tav tm="0">
                                          <p:val>
                                            <p:strVal val="1+#ppt_w/2"/>
                                          </p:val>
                                        </p:tav>
                                        <p:tav tm="100000">
                                          <p:val>
                                            <p:strVal val="#ppt_x"/>
                                          </p:val>
                                        </p:tav>
                                      </p:tavLst>
                                    </p:anim>
                                    <p:anim calcmode="lin" valueType="num">
                                      <p:cBhvr additive="base">
                                        <p:cTn id="26" dur="2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50" fill="hold"/>
                                        <p:tgtEl>
                                          <p:spTgt spid="14"/>
                                        </p:tgtEl>
                                        <p:attrNameLst>
                                          <p:attrName>ppt_x</p:attrName>
                                        </p:attrNameLst>
                                      </p:cBhvr>
                                      <p:tavLst>
                                        <p:tav tm="0">
                                          <p:val>
                                            <p:strVal val="0-#ppt_w/2"/>
                                          </p:val>
                                        </p:tav>
                                        <p:tav tm="100000">
                                          <p:val>
                                            <p:strVal val="#ppt_x"/>
                                          </p:val>
                                        </p:tav>
                                      </p:tavLst>
                                    </p:anim>
                                    <p:anim calcmode="lin" valueType="num">
                                      <p:cBhvr additive="base">
                                        <p:cTn id="32"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25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anim calcmode="lin" valueType="num">
                                      <p:cBhvr additive="base">
                                        <p:cTn id="43" dur="25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4" dur="250" fill="hold"/>
                                        <p:tgtEl>
                                          <p:spTgt spid="19">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cxnSp>
        <p:nvCxnSpPr>
          <p:cNvPr id="176" name="Google Shape;176;p24"/>
          <p:cNvCxnSpPr/>
          <p:nvPr/>
        </p:nvCxnSpPr>
        <p:spPr>
          <a:xfrm>
            <a:off x="1190877" y="913510"/>
            <a:ext cx="0" cy="4731000"/>
          </a:xfrm>
          <a:prstGeom prst="straightConnector1">
            <a:avLst/>
          </a:prstGeom>
          <a:noFill/>
          <a:ln w="28575" cap="flat" cmpd="sng">
            <a:solidFill>
              <a:srgbClr val="000000"/>
            </a:solidFill>
            <a:prstDash val="solid"/>
            <a:round/>
            <a:headEnd type="stealth" w="sm" len="sm"/>
            <a:tailEnd type="none" w="sm" len="sm"/>
          </a:ln>
        </p:spPr>
      </p:cxnSp>
      <p:cxnSp>
        <p:nvCxnSpPr>
          <p:cNvPr id="177" name="Google Shape;177;p24"/>
          <p:cNvCxnSpPr/>
          <p:nvPr/>
        </p:nvCxnSpPr>
        <p:spPr>
          <a:xfrm>
            <a:off x="1190877" y="5644536"/>
            <a:ext cx="4899900" cy="0"/>
          </a:xfrm>
          <a:prstGeom prst="straightConnector1">
            <a:avLst/>
          </a:prstGeom>
          <a:noFill/>
          <a:ln w="28575" cap="flat" cmpd="sng">
            <a:solidFill>
              <a:srgbClr val="000000"/>
            </a:solidFill>
            <a:prstDash val="solid"/>
            <a:round/>
            <a:headEnd type="none" w="sm" len="sm"/>
            <a:tailEnd type="stealth" w="sm" len="sm"/>
          </a:ln>
        </p:spPr>
      </p:cxnSp>
      <p:cxnSp>
        <p:nvCxnSpPr>
          <p:cNvPr id="178" name="Google Shape;178;p24"/>
          <p:cNvCxnSpPr/>
          <p:nvPr/>
        </p:nvCxnSpPr>
        <p:spPr>
          <a:xfrm>
            <a:off x="1166239" y="1449218"/>
            <a:ext cx="4492500" cy="4187700"/>
          </a:xfrm>
          <a:prstGeom prst="straightConnector1">
            <a:avLst/>
          </a:prstGeom>
          <a:noFill/>
          <a:ln w="28575" cap="flat" cmpd="sng">
            <a:solidFill>
              <a:srgbClr val="000000"/>
            </a:solidFill>
            <a:prstDash val="solid"/>
            <a:round/>
            <a:headEnd type="none" w="sm" len="sm"/>
            <a:tailEnd type="none" w="sm" len="sm"/>
          </a:ln>
        </p:spPr>
      </p:cxnSp>
      <p:cxnSp>
        <p:nvCxnSpPr>
          <p:cNvPr id="179" name="Google Shape;179;p24"/>
          <p:cNvCxnSpPr/>
          <p:nvPr/>
        </p:nvCxnSpPr>
        <p:spPr>
          <a:xfrm>
            <a:off x="1208129" y="1472022"/>
            <a:ext cx="2246100" cy="4187700"/>
          </a:xfrm>
          <a:prstGeom prst="straightConnector1">
            <a:avLst/>
          </a:prstGeom>
          <a:noFill/>
          <a:ln w="28575" cap="flat" cmpd="sng">
            <a:solidFill>
              <a:srgbClr val="000000"/>
            </a:solidFill>
            <a:prstDash val="solid"/>
            <a:round/>
            <a:headEnd type="none" w="sm" len="sm"/>
            <a:tailEnd type="none" w="sm" len="sm"/>
          </a:ln>
        </p:spPr>
      </p:cxnSp>
      <p:sp>
        <p:nvSpPr>
          <p:cNvPr id="180" name="Google Shape;180;p24"/>
          <p:cNvSpPr/>
          <p:nvPr/>
        </p:nvSpPr>
        <p:spPr>
          <a:xfrm>
            <a:off x="1447161" y="2897750"/>
            <a:ext cx="2280985" cy="1986301"/>
          </a:xfrm>
          <a:custGeom>
            <a:avLst/>
            <a:gdLst>
              <a:gd name="connsiteX0" fmla="*/ 0 w 3321879"/>
              <a:gd name="connsiteY0" fmla="*/ 931268 h 2338833"/>
              <a:gd name="connsiteX1" fmla="*/ 887896 w 3321879"/>
              <a:gd name="connsiteY1" fmla="*/ 2309494 h 2338833"/>
              <a:gd name="connsiteX2" fmla="*/ 3321879 w 3321879"/>
              <a:gd name="connsiteY2" fmla="*/ 0 h 2338833"/>
              <a:gd name="connsiteX0" fmla="*/ 0 w 3211043"/>
              <a:gd name="connsiteY0" fmla="*/ 820431 h 2227996"/>
              <a:gd name="connsiteX1" fmla="*/ 887896 w 3211043"/>
              <a:gd name="connsiteY1" fmla="*/ 2198657 h 2227996"/>
              <a:gd name="connsiteX2" fmla="*/ 3211043 w 3211043"/>
              <a:gd name="connsiteY2" fmla="*/ 0 h 2227996"/>
            </a:gdLst>
            <a:ahLst/>
            <a:cxnLst>
              <a:cxn ang="0">
                <a:pos x="connsiteX0" y="connsiteY0"/>
              </a:cxn>
              <a:cxn ang="0">
                <a:pos x="connsiteX1" y="connsiteY1"/>
              </a:cxn>
              <a:cxn ang="0">
                <a:pos x="connsiteX2" y="connsiteY2"/>
              </a:cxn>
            </a:cxnLst>
            <a:rect l="l" t="t" r="r" b="b"/>
            <a:pathLst>
              <a:path w="3211043" h="2227996" extrusionOk="0">
                <a:moveTo>
                  <a:pt x="0" y="820431"/>
                </a:moveTo>
                <a:cubicBezTo>
                  <a:pt x="150191" y="1605622"/>
                  <a:pt x="300383" y="2390814"/>
                  <a:pt x="887896" y="2198657"/>
                </a:cubicBezTo>
                <a:cubicBezTo>
                  <a:pt x="1475409" y="2006500"/>
                  <a:pt x="2186208" y="1169504"/>
                  <a:pt x="3211043" y="0"/>
                </a:cubicBezTo>
              </a:path>
            </a:pathLst>
          </a:custGeom>
          <a:noFill/>
          <a:ln w="28575"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81" name="Google Shape;181;p24"/>
          <p:cNvCxnSpPr/>
          <p:nvPr/>
        </p:nvCxnSpPr>
        <p:spPr>
          <a:xfrm>
            <a:off x="2730055" y="4342697"/>
            <a:ext cx="0" cy="1259100"/>
          </a:xfrm>
          <a:prstGeom prst="straightConnector1">
            <a:avLst/>
          </a:prstGeom>
          <a:noFill/>
          <a:ln w="28575" cap="flat" cmpd="sng">
            <a:solidFill>
              <a:schemeClr val="dk1"/>
            </a:solidFill>
            <a:prstDash val="dash"/>
            <a:round/>
            <a:headEnd type="none" w="sm" len="sm"/>
            <a:tailEnd type="none" w="sm" len="sm"/>
          </a:ln>
        </p:spPr>
      </p:cxnSp>
      <p:cxnSp>
        <p:nvCxnSpPr>
          <p:cNvPr id="182" name="Google Shape;182;p24"/>
          <p:cNvCxnSpPr/>
          <p:nvPr/>
        </p:nvCxnSpPr>
        <p:spPr>
          <a:xfrm rot="10800000">
            <a:off x="1130167" y="4269468"/>
            <a:ext cx="1560300" cy="0"/>
          </a:xfrm>
          <a:prstGeom prst="straightConnector1">
            <a:avLst/>
          </a:prstGeom>
          <a:noFill/>
          <a:ln w="28575" cap="flat" cmpd="sng">
            <a:solidFill>
              <a:srgbClr val="C00000"/>
            </a:solidFill>
            <a:prstDash val="dash"/>
            <a:round/>
            <a:headEnd type="none" w="sm" len="sm"/>
            <a:tailEnd type="none" w="sm" len="sm"/>
          </a:ln>
        </p:spPr>
      </p:cxnSp>
      <p:cxnSp>
        <p:nvCxnSpPr>
          <p:cNvPr id="183" name="Google Shape;183;p24"/>
          <p:cNvCxnSpPr/>
          <p:nvPr/>
        </p:nvCxnSpPr>
        <p:spPr>
          <a:xfrm rot="10800000">
            <a:off x="2730055" y="2914025"/>
            <a:ext cx="0" cy="1457700"/>
          </a:xfrm>
          <a:prstGeom prst="straightConnector1">
            <a:avLst/>
          </a:prstGeom>
          <a:noFill/>
          <a:ln w="28575" cap="flat" cmpd="sng">
            <a:solidFill>
              <a:srgbClr val="000000"/>
            </a:solidFill>
            <a:prstDash val="solid"/>
            <a:round/>
            <a:headEnd type="none" w="sm" len="sm"/>
            <a:tailEnd type="none" w="sm" len="sm"/>
          </a:ln>
        </p:spPr>
      </p:cxnSp>
      <p:cxnSp>
        <p:nvCxnSpPr>
          <p:cNvPr id="184" name="Google Shape;184;p24"/>
          <p:cNvCxnSpPr/>
          <p:nvPr/>
        </p:nvCxnSpPr>
        <p:spPr>
          <a:xfrm rot="10800000">
            <a:off x="1150774" y="2942355"/>
            <a:ext cx="1560300" cy="0"/>
          </a:xfrm>
          <a:prstGeom prst="straightConnector1">
            <a:avLst/>
          </a:prstGeom>
          <a:noFill/>
          <a:ln w="28575" cap="flat" cmpd="sng">
            <a:solidFill>
              <a:srgbClr val="0070C0"/>
            </a:solidFill>
            <a:prstDash val="dash"/>
            <a:round/>
            <a:headEnd type="none" w="sm" len="sm"/>
            <a:tailEnd type="none" w="sm" len="sm"/>
          </a:ln>
        </p:spPr>
      </p:cxnSp>
      <p:sp>
        <p:nvSpPr>
          <p:cNvPr id="185" name="Google Shape;185;p24"/>
          <p:cNvSpPr txBox="1"/>
          <p:nvPr/>
        </p:nvSpPr>
        <p:spPr>
          <a:xfrm>
            <a:off x="0" y="2757683"/>
            <a:ext cx="1274150" cy="3941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a:t>
            </a:r>
            <a:r>
              <a:rPr lang="en-US" sz="2000" b="1" dirty="0">
                <a:solidFill>
                  <a:srgbClr val="0033CC"/>
                </a:solidFill>
                <a:latin typeface="Calibri"/>
                <a:ea typeface="Calibri"/>
                <a:cs typeface="Calibri"/>
                <a:sym typeface="Calibri"/>
              </a:rPr>
              <a:t>P *= 540</a:t>
            </a:r>
            <a:endParaRPr sz="2000" b="1" dirty="0">
              <a:solidFill>
                <a:srgbClr val="0033CC"/>
              </a:solidFill>
              <a:latin typeface="Calibri"/>
              <a:ea typeface="Calibri"/>
              <a:cs typeface="Calibri"/>
              <a:sym typeface="Calibri"/>
            </a:endParaRPr>
          </a:p>
        </p:txBody>
      </p:sp>
      <p:sp>
        <p:nvSpPr>
          <p:cNvPr id="186" name="Google Shape;186;p24"/>
          <p:cNvSpPr txBox="1"/>
          <p:nvPr/>
        </p:nvSpPr>
        <p:spPr>
          <a:xfrm>
            <a:off x="2504686" y="5601797"/>
            <a:ext cx="499769" cy="47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Q*</a:t>
            </a:r>
            <a:endParaRPr sz="2000" b="1" dirty="0">
              <a:latin typeface="Calibri"/>
              <a:ea typeface="Calibri"/>
              <a:cs typeface="Calibri"/>
              <a:sym typeface="Calibri"/>
            </a:endParaRPr>
          </a:p>
        </p:txBody>
      </p:sp>
      <p:sp>
        <p:nvSpPr>
          <p:cNvPr id="188" name="Google Shape;188;p24"/>
          <p:cNvSpPr txBox="1"/>
          <p:nvPr/>
        </p:nvSpPr>
        <p:spPr>
          <a:xfrm>
            <a:off x="203030" y="1314032"/>
            <a:ext cx="1156812" cy="386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C00000"/>
                </a:solidFill>
                <a:latin typeface="Calibri"/>
                <a:ea typeface="Calibri"/>
                <a:cs typeface="Calibri"/>
                <a:sym typeface="Calibri"/>
              </a:rPr>
              <a:t>a = 860</a:t>
            </a:r>
            <a:endParaRPr sz="2000" b="1" dirty="0">
              <a:solidFill>
                <a:srgbClr val="C00000"/>
              </a:solidFill>
              <a:latin typeface="Calibri"/>
              <a:ea typeface="Calibri"/>
              <a:cs typeface="Calibri"/>
              <a:sym typeface="Calibri"/>
            </a:endParaRPr>
          </a:p>
        </p:txBody>
      </p:sp>
      <p:sp>
        <p:nvSpPr>
          <p:cNvPr id="190" name="Google Shape;190;p24"/>
          <p:cNvSpPr txBox="1"/>
          <p:nvPr/>
        </p:nvSpPr>
        <p:spPr>
          <a:xfrm>
            <a:off x="4389618" y="2919362"/>
            <a:ext cx="4870758" cy="2535231"/>
          </a:xfrm>
          <a:prstGeom prst="rect">
            <a:avLst/>
          </a:prstGeom>
          <a:noFill/>
          <a:ln>
            <a:noFill/>
          </a:ln>
        </p:spPr>
        <p:txBody>
          <a:bodyPr spcFirstLastPara="1" wrap="square" lIns="91425" tIns="91425" rIns="91425" bIns="91425" anchor="t" anchorCtr="0">
            <a:noAutofit/>
          </a:bodyPr>
          <a:lstStyle/>
          <a:p>
            <a:pPr lvl="0">
              <a:lnSpc>
                <a:spcPct val="115000"/>
              </a:lnSpc>
            </a:pPr>
            <a:r>
              <a:rPr lang="en-US" sz="2200" b="1" dirty="0">
                <a:solidFill>
                  <a:schemeClr val="tx1"/>
                </a:solidFill>
                <a:latin typeface="Calibri"/>
                <a:ea typeface="Calibri"/>
                <a:cs typeface="Calibri"/>
                <a:sym typeface="Calibri"/>
              </a:rPr>
              <a:t>Find “a” (</a:t>
            </a:r>
            <a:r>
              <a:rPr lang="en-US" sz="2200" b="1" dirty="0" smtClean="0">
                <a:solidFill>
                  <a:schemeClr val="tx1"/>
                </a:solidFill>
                <a:latin typeface="Calibri"/>
                <a:ea typeface="Calibri"/>
                <a:cs typeface="Calibri"/>
                <a:sym typeface="Calibri"/>
              </a:rPr>
              <a:t>P, </a:t>
            </a:r>
            <a:r>
              <a:rPr lang="en-US" sz="2200" b="1" dirty="0">
                <a:solidFill>
                  <a:schemeClr val="tx1"/>
                </a:solidFill>
                <a:latin typeface="Calibri"/>
                <a:ea typeface="Calibri"/>
                <a:cs typeface="Calibri"/>
                <a:sym typeface="Calibri"/>
              </a:rPr>
              <a:t>at Q = 0) from Q = a – b P</a:t>
            </a:r>
          </a:p>
          <a:p>
            <a:pPr marL="349250" lvl="0">
              <a:lnSpc>
                <a:spcPct val="115000"/>
              </a:lnSpc>
            </a:pP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η          </a:t>
            </a: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  ( ΔQ  / ΔP )  *  </a:t>
            </a: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P</a:t>
            </a:r>
            <a:r>
              <a:rPr lang="en-US" sz="2200" dirty="0">
                <a:solidFill>
                  <a:schemeClr val="dk1"/>
                </a:solidFill>
                <a:latin typeface="Calibri"/>
                <a:ea typeface="Calibri"/>
                <a:cs typeface="Calibri"/>
                <a:sym typeface="Calibri"/>
              </a:rPr>
              <a:t>* /  Q </a:t>
            </a:r>
            <a:r>
              <a:rPr lang="en-US" sz="2200" dirty="0" smtClean="0">
                <a:solidFill>
                  <a:schemeClr val="dk1"/>
                </a:solidFill>
                <a:latin typeface="Calibri"/>
                <a:ea typeface="Calibri"/>
                <a:cs typeface="Calibri"/>
                <a:sym typeface="Calibri"/>
              </a:rPr>
              <a:t>) 1.6875    =   - 1  </a:t>
            </a:r>
            <a:r>
              <a:rPr lang="en-US" sz="2200" dirty="0">
                <a:solidFill>
                  <a:schemeClr val="dk1"/>
                </a:solidFill>
                <a:latin typeface="Calibri"/>
                <a:ea typeface="Calibri"/>
                <a:cs typeface="Calibri"/>
                <a:sym typeface="Calibri"/>
              </a:rPr>
              <a:t>/ b  </a:t>
            </a:r>
            <a:r>
              <a:rPr lang="en-US" sz="2200" dirty="0" smtClean="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  ( 540  </a:t>
            </a:r>
            <a:r>
              <a:rPr lang="en-US" sz="2200" dirty="0">
                <a:solidFill>
                  <a:schemeClr val="dk1"/>
                </a:solidFill>
                <a:latin typeface="Calibri"/>
                <a:ea typeface="Calibri"/>
                <a:cs typeface="Calibri"/>
                <a:sym typeface="Calibri"/>
              </a:rPr>
              <a:t>/   Q )                                                   </a:t>
            </a:r>
            <a:endParaRPr sz="2200" dirty="0">
              <a:solidFill>
                <a:schemeClr val="dk1"/>
              </a:solidFill>
              <a:latin typeface="Calibri"/>
              <a:ea typeface="Calibri"/>
              <a:cs typeface="Calibri"/>
              <a:sym typeface="Calibri"/>
            </a:endParaRPr>
          </a:p>
          <a:p>
            <a:pPr marL="515938" lvl="0" indent="-50800" algn="l" rtl="0">
              <a:spcBef>
                <a:spcPts val="408"/>
              </a:spcBef>
              <a:spcAft>
                <a:spcPts val="0"/>
              </a:spcAft>
              <a:buNone/>
            </a:pP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540    </a:t>
            </a: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a  –   </a:t>
            </a:r>
            <a:r>
              <a:rPr lang="en-US" sz="2200" dirty="0">
                <a:solidFill>
                  <a:schemeClr val="dk1"/>
                </a:solidFill>
                <a:latin typeface="Calibri"/>
                <a:ea typeface="Calibri"/>
                <a:cs typeface="Calibri"/>
                <a:sym typeface="Calibri"/>
              </a:rPr>
              <a:t>b  Q   </a:t>
            </a:r>
            <a:endParaRPr sz="2200" dirty="0">
              <a:solidFill>
                <a:schemeClr val="dk1"/>
              </a:solidFill>
              <a:latin typeface="Calibri"/>
              <a:ea typeface="Calibri"/>
              <a:cs typeface="Calibri"/>
              <a:sym typeface="Calibri"/>
            </a:endParaRPr>
          </a:p>
          <a:p>
            <a:pPr marL="465138" lvl="0">
              <a:spcBef>
                <a:spcPts val="408"/>
              </a:spcBef>
            </a:pPr>
            <a:r>
              <a:rPr lang="en-US" sz="2200" dirty="0">
                <a:solidFill>
                  <a:schemeClr val="dk1"/>
                </a:solidFill>
                <a:latin typeface="Calibri"/>
                <a:ea typeface="Calibri"/>
                <a:cs typeface="Calibri"/>
                <a:sym typeface="Calibri"/>
              </a:rPr>
              <a:t>     540   </a:t>
            </a:r>
            <a:r>
              <a:rPr lang="en-US" sz="2200" dirty="0" smtClean="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a </a:t>
            </a:r>
            <a:r>
              <a:rPr lang="en-US" sz="2200" dirty="0" smtClean="0">
                <a:solidFill>
                  <a:schemeClr val="dk1"/>
                </a:solidFill>
                <a:latin typeface="Calibri"/>
                <a:ea typeface="Calibri"/>
                <a:cs typeface="Calibri"/>
                <a:sym typeface="Calibri"/>
              </a:rPr>
              <a:t> –   320</a:t>
            </a:r>
            <a:endParaRPr sz="2200" dirty="0">
              <a:solidFill>
                <a:schemeClr val="dk1"/>
              </a:solidFill>
              <a:latin typeface="Calibri"/>
              <a:ea typeface="Calibri"/>
              <a:cs typeface="Calibri"/>
              <a:sym typeface="Calibri"/>
            </a:endParaRPr>
          </a:p>
          <a:p>
            <a:pPr marL="914400" lvl="0" algn="l" rtl="0">
              <a:spcBef>
                <a:spcPts val="408"/>
              </a:spcBef>
              <a:spcAft>
                <a:spcPts val="0"/>
              </a:spcAft>
              <a:buNone/>
            </a:pPr>
            <a:r>
              <a:rPr lang="en-US" sz="2400" dirty="0">
                <a:solidFill>
                  <a:schemeClr val="dk1"/>
                </a:solidFill>
                <a:latin typeface="Calibri"/>
                <a:ea typeface="Calibri"/>
                <a:cs typeface="Calibri"/>
                <a:sym typeface="Calibri"/>
              </a:rPr>
              <a:t> </a:t>
            </a:r>
            <a:r>
              <a:rPr lang="en-US" sz="2400" dirty="0" smtClean="0">
                <a:solidFill>
                  <a:schemeClr val="dk1"/>
                </a:solidFill>
                <a:latin typeface="Calibri"/>
                <a:ea typeface="Calibri"/>
                <a:cs typeface="Calibri"/>
                <a:sym typeface="Calibri"/>
              </a:rPr>
              <a:t>    </a:t>
            </a:r>
            <a:r>
              <a:rPr lang="en-US" sz="2600" b="1" dirty="0" smtClean="0">
                <a:solidFill>
                  <a:srgbClr val="C00000"/>
                </a:solidFill>
                <a:latin typeface="Calibri"/>
                <a:ea typeface="Calibri"/>
                <a:cs typeface="Calibri"/>
                <a:sym typeface="Calibri"/>
              </a:rPr>
              <a:t>a    </a:t>
            </a:r>
            <a:r>
              <a:rPr lang="en-US" sz="2600" b="1" dirty="0">
                <a:solidFill>
                  <a:srgbClr val="C00000"/>
                </a:solidFill>
                <a:latin typeface="Calibri"/>
                <a:ea typeface="Calibri"/>
                <a:cs typeface="Calibri"/>
                <a:sym typeface="Calibri"/>
              </a:rPr>
              <a:t>=    </a:t>
            </a:r>
            <a:r>
              <a:rPr lang="en-US" sz="2600" b="1" dirty="0" smtClean="0">
                <a:solidFill>
                  <a:srgbClr val="C00000"/>
                </a:solidFill>
                <a:latin typeface="Calibri"/>
                <a:ea typeface="Calibri"/>
                <a:cs typeface="Calibri"/>
                <a:sym typeface="Calibri"/>
              </a:rPr>
              <a:t>860</a:t>
            </a:r>
            <a:endParaRPr sz="2600" dirty="0">
              <a:solidFill>
                <a:srgbClr val="C00000"/>
              </a:solidFill>
              <a:latin typeface="Calibri"/>
              <a:ea typeface="Calibri"/>
              <a:cs typeface="Calibri"/>
              <a:sym typeface="Calibri"/>
            </a:endParaRPr>
          </a:p>
        </p:txBody>
      </p:sp>
      <p:sp>
        <p:nvSpPr>
          <p:cNvPr id="191" name="Google Shape;191;p24"/>
          <p:cNvSpPr txBox="1"/>
          <p:nvPr/>
        </p:nvSpPr>
        <p:spPr>
          <a:xfrm>
            <a:off x="0" y="-739"/>
            <a:ext cx="91440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solidFill>
                  <a:schemeClr val="dk1"/>
                </a:solidFill>
                <a:latin typeface="Calibri"/>
                <a:ea typeface="Calibri"/>
                <a:cs typeface="Calibri"/>
                <a:sym typeface="Calibri"/>
              </a:rPr>
              <a:t>Lialda® </a:t>
            </a:r>
            <a:r>
              <a:rPr lang="en-US" sz="4000" b="1" dirty="0">
                <a:latin typeface="Calibri"/>
                <a:ea typeface="Calibri"/>
                <a:cs typeface="Calibri"/>
                <a:sym typeface="Calibri"/>
              </a:rPr>
              <a:t>Demand </a:t>
            </a:r>
            <a:r>
              <a:rPr lang="en-US" sz="2400" b="1" dirty="0">
                <a:latin typeface="Calibri"/>
                <a:ea typeface="Calibri"/>
                <a:cs typeface="Calibri"/>
                <a:sym typeface="Calibri"/>
              </a:rPr>
              <a:t>(Medicaid Price: $9/pill X 60 pills = $540)  </a:t>
            </a:r>
            <a:endParaRPr sz="2400" b="1" dirty="0">
              <a:latin typeface="Calibri"/>
              <a:ea typeface="Calibri"/>
              <a:cs typeface="Calibri"/>
              <a:sym typeface="Calibri"/>
            </a:endParaRPr>
          </a:p>
        </p:txBody>
      </p:sp>
      <p:sp>
        <p:nvSpPr>
          <p:cNvPr id="192" name="Google Shape;192;p24"/>
          <p:cNvSpPr txBox="1"/>
          <p:nvPr/>
        </p:nvSpPr>
        <p:spPr>
          <a:xfrm>
            <a:off x="203030" y="6040507"/>
            <a:ext cx="8940970" cy="4537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C00000"/>
                </a:solidFill>
                <a:latin typeface="Calibri"/>
                <a:ea typeface="Calibri"/>
                <a:cs typeface="Calibri"/>
                <a:sym typeface="Calibri"/>
              </a:rPr>
              <a:t>Profit-Maximized Price:  </a:t>
            </a:r>
            <a:r>
              <a:rPr lang="en-US" sz="2400" b="1" dirty="0" smtClean="0">
                <a:solidFill>
                  <a:srgbClr val="C00000"/>
                </a:solidFill>
                <a:latin typeface="Calibri"/>
                <a:ea typeface="Calibri"/>
                <a:cs typeface="Calibri"/>
                <a:sym typeface="Calibri"/>
              </a:rPr>
              <a:t>  </a:t>
            </a:r>
            <a:r>
              <a:rPr lang="en-US" sz="2400" b="1" dirty="0">
                <a:solidFill>
                  <a:srgbClr val="0033CC"/>
                </a:solidFill>
                <a:latin typeface="Calibri"/>
                <a:ea typeface="Calibri"/>
                <a:cs typeface="Calibri"/>
                <a:sym typeface="Calibri"/>
              </a:rPr>
              <a:t>$540 </a:t>
            </a:r>
            <a:r>
              <a:rPr lang="en-US" sz="2400" b="1" dirty="0" smtClean="0">
                <a:solidFill>
                  <a:srgbClr val="0033CC"/>
                </a:solidFill>
                <a:latin typeface="Calibri"/>
                <a:ea typeface="Calibri"/>
                <a:cs typeface="Calibri"/>
                <a:sym typeface="Calibri"/>
              </a:rPr>
              <a:t>  </a:t>
            </a:r>
            <a:r>
              <a:rPr lang="en-US" sz="2400" b="1" dirty="0">
                <a:solidFill>
                  <a:srgbClr val="0033CC"/>
                </a:solidFill>
                <a:latin typeface="Calibri"/>
                <a:ea typeface="Calibri"/>
                <a:cs typeface="Calibri"/>
                <a:sym typeface="Calibri"/>
              </a:rPr>
              <a:t>(SHIRE)  </a:t>
            </a:r>
            <a:r>
              <a:rPr lang="en-US" sz="2400" b="1" dirty="0">
                <a:solidFill>
                  <a:schemeClr val="tx1"/>
                </a:solidFill>
                <a:latin typeface="Calibri"/>
                <a:ea typeface="Calibri"/>
                <a:cs typeface="Calibri"/>
                <a:sym typeface="Calibri"/>
              </a:rPr>
              <a:t>vs  </a:t>
            </a:r>
            <a:r>
              <a:rPr lang="en-US" sz="2400" b="1" dirty="0" smtClean="0">
                <a:solidFill>
                  <a:schemeClr val="tx1"/>
                </a:solidFill>
                <a:latin typeface="Calibri"/>
                <a:ea typeface="Calibri"/>
                <a:cs typeface="Calibri"/>
                <a:sym typeface="Calibri"/>
              </a:rPr>
              <a:t>  $</a:t>
            </a:r>
            <a:r>
              <a:rPr lang="en-US" sz="2400" b="1" dirty="0">
                <a:solidFill>
                  <a:schemeClr val="tx1"/>
                </a:solidFill>
                <a:latin typeface="Calibri"/>
                <a:ea typeface="Calibri"/>
                <a:cs typeface="Calibri"/>
                <a:sym typeface="Calibri"/>
              </a:rPr>
              <a:t>1382  (Avg. RETAIL)    </a:t>
            </a:r>
            <a:endParaRPr sz="2400" b="1" dirty="0">
              <a:solidFill>
                <a:schemeClr val="tx1"/>
              </a:solidFill>
              <a:latin typeface="Calibri"/>
              <a:ea typeface="Calibri"/>
              <a:cs typeface="Calibri"/>
              <a:sym typeface="Calibri"/>
            </a:endParaRPr>
          </a:p>
          <a:p>
            <a:pPr marL="0" lvl="0" indent="0" algn="l" rtl="0">
              <a:spcBef>
                <a:spcPts val="0"/>
              </a:spcBef>
              <a:spcAft>
                <a:spcPts val="0"/>
              </a:spcAft>
              <a:buNone/>
            </a:pPr>
            <a:endParaRPr sz="2600" dirty="0">
              <a:solidFill>
                <a:schemeClr val="tx1"/>
              </a:solidFill>
              <a:latin typeface="Calibri"/>
              <a:ea typeface="Calibri"/>
              <a:cs typeface="Calibri"/>
              <a:sym typeface="Calibri"/>
            </a:endParaRPr>
          </a:p>
          <a:p>
            <a:pPr marL="0" lvl="0" indent="0" algn="l" rtl="0">
              <a:spcBef>
                <a:spcPts val="0"/>
              </a:spcBef>
              <a:spcAft>
                <a:spcPts val="0"/>
              </a:spcAft>
              <a:buNone/>
            </a:pPr>
            <a:r>
              <a:rPr lang="en-US" dirty="0"/>
              <a:t>	</a:t>
            </a:r>
            <a:endParaRPr dirty="0"/>
          </a:p>
        </p:txBody>
      </p:sp>
      <p:sp>
        <p:nvSpPr>
          <p:cNvPr id="193" name="Google Shape;193;p2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TextBox 1"/>
          <p:cNvSpPr txBox="1"/>
          <p:nvPr/>
        </p:nvSpPr>
        <p:spPr>
          <a:xfrm>
            <a:off x="2399654" y="1139124"/>
            <a:ext cx="5098473" cy="1331134"/>
          </a:xfrm>
          <a:prstGeom prst="rect">
            <a:avLst/>
          </a:prstGeom>
          <a:noFill/>
        </p:spPr>
        <p:txBody>
          <a:bodyPr wrap="square" rtlCol="0">
            <a:spAutoFit/>
          </a:bodyPr>
          <a:lstStyle/>
          <a:p>
            <a:pPr lvl="0">
              <a:lnSpc>
                <a:spcPct val="115000"/>
              </a:lnSpc>
            </a:pPr>
            <a:r>
              <a:rPr lang="en-US" sz="2200" b="1" dirty="0">
                <a:solidFill>
                  <a:schemeClr val="tx1"/>
                </a:solidFill>
                <a:latin typeface="Calibri"/>
                <a:ea typeface="Calibri"/>
                <a:cs typeface="Calibri"/>
                <a:sym typeface="Calibri"/>
              </a:rPr>
              <a:t>To Find Elasticity, Set MC =  MR</a:t>
            </a:r>
          </a:p>
          <a:p>
            <a:pPr lvl="0">
              <a:lnSpc>
                <a:spcPct val="115000"/>
              </a:lnSpc>
            </a:pPr>
            <a:r>
              <a:rPr lang="en-US" sz="2200" dirty="0">
                <a:solidFill>
                  <a:schemeClr val="dk1"/>
                </a:solidFill>
                <a:latin typeface="Calibri"/>
                <a:ea typeface="Calibri"/>
                <a:cs typeface="Calibri"/>
                <a:sym typeface="Calibri"/>
              </a:rPr>
              <a:t> η    =   P  /  (MC - P)  =  540  /  (220   -  540)</a:t>
            </a:r>
          </a:p>
          <a:p>
            <a:pPr lvl="0">
              <a:lnSpc>
                <a:spcPct val="115000"/>
              </a:lnSpc>
            </a:pPr>
            <a:r>
              <a:rPr lang="en-US" sz="2200" b="1" dirty="0">
                <a:solidFill>
                  <a:srgbClr val="980000"/>
                </a:solidFill>
                <a:latin typeface="Calibri"/>
                <a:ea typeface="Calibri"/>
                <a:cs typeface="Calibri"/>
                <a:sym typeface="Calibri"/>
              </a:rPr>
              <a:t> </a:t>
            </a:r>
            <a:r>
              <a:rPr lang="en-US" sz="2600" b="1" dirty="0" smtClean="0">
                <a:solidFill>
                  <a:srgbClr val="C00000"/>
                </a:solidFill>
                <a:latin typeface="Calibri"/>
                <a:ea typeface="Calibri"/>
                <a:cs typeface="Calibri"/>
                <a:sym typeface="Calibri"/>
              </a:rPr>
              <a:t>η   </a:t>
            </a:r>
            <a:r>
              <a:rPr lang="en-US" sz="2600" b="1" dirty="0">
                <a:solidFill>
                  <a:srgbClr val="C00000"/>
                </a:solidFill>
                <a:latin typeface="Calibri"/>
                <a:ea typeface="Calibri"/>
                <a:cs typeface="Calibri"/>
                <a:sym typeface="Calibri"/>
              </a:rPr>
              <a:t>=   -1.6875</a:t>
            </a:r>
            <a:r>
              <a:rPr lang="en-US" sz="2600" dirty="0">
                <a:solidFill>
                  <a:schemeClr val="tx1"/>
                </a:solidFill>
                <a:latin typeface="Calibri"/>
                <a:ea typeface="Calibri"/>
                <a:cs typeface="Calibri"/>
                <a:sym typeface="Calibri"/>
              </a:rPr>
              <a:t>, </a:t>
            </a:r>
            <a:r>
              <a:rPr lang="en-US" sz="2600" b="1" dirty="0">
                <a:solidFill>
                  <a:srgbClr val="00B050"/>
                </a:solidFill>
                <a:latin typeface="Calibri"/>
                <a:ea typeface="Calibri"/>
                <a:cs typeface="Calibri"/>
                <a:sym typeface="Calibri"/>
              </a:rPr>
              <a:t>Elastic, </a:t>
            </a:r>
            <a:r>
              <a:rPr lang="en-US" sz="2600" b="1" dirty="0" smtClean="0">
                <a:solidFill>
                  <a:srgbClr val="00B050"/>
                </a:solidFill>
                <a:latin typeface="Calibri"/>
                <a:ea typeface="Calibri"/>
                <a:cs typeface="Calibri"/>
                <a:sym typeface="Calibri"/>
              </a:rPr>
              <a:t>Credible</a:t>
            </a:r>
            <a:endParaRPr lang="en-US" sz="2600" dirty="0">
              <a:solidFill>
                <a:srgbClr val="00B050"/>
              </a:solidFill>
            </a:endParaRPr>
          </a:p>
        </p:txBody>
      </p:sp>
      <p:sp>
        <p:nvSpPr>
          <p:cNvPr id="4" name="TextBox 3"/>
          <p:cNvSpPr txBox="1"/>
          <p:nvPr/>
        </p:nvSpPr>
        <p:spPr>
          <a:xfrm>
            <a:off x="8459524" y="6427796"/>
            <a:ext cx="549566" cy="307777"/>
          </a:xfrm>
          <a:prstGeom prst="rect">
            <a:avLst/>
          </a:prstGeom>
          <a:noFill/>
        </p:spPr>
        <p:txBody>
          <a:bodyPr wrap="square" rtlCol="0">
            <a:spAutoFit/>
          </a:bodyPr>
          <a:lstStyle/>
          <a:p>
            <a:r>
              <a:rPr lang="en-US" b="1" dirty="0">
                <a:solidFill>
                  <a:srgbClr val="C00000"/>
                </a:solidFill>
                <a:latin typeface="Calibri" panose="020F0502020204030204" pitchFamily="34" charset="0"/>
                <a:cs typeface="Calibri" panose="020F0502020204030204" pitchFamily="34" charset="0"/>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 calcmode="lin" valueType="num">
                                      <p:cBhvr additive="base">
                                        <p:cTn id="13" dur="200"/>
                                        <p:tgtEl>
                                          <p:spTgt spid="19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2"/>
                                        </p:tgtEl>
                                        <p:attrNameLst>
                                          <p:attrName>style.visibility</p:attrName>
                                        </p:attrNameLst>
                                      </p:cBhvr>
                                      <p:to>
                                        <p:strVal val="visible"/>
                                      </p:to>
                                    </p:set>
                                    <p:anim calcmode="lin" valueType="num">
                                      <p:cBhvr additive="base">
                                        <p:cTn id="18" dur="200"/>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00" name="Google Shape;200;p25"/>
          <p:cNvSpPr txBox="1"/>
          <p:nvPr/>
        </p:nvSpPr>
        <p:spPr>
          <a:xfrm>
            <a:off x="0" y="0"/>
            <a:ext cx="91440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libri"/>
                <a:ea typeface="Calibri"/>
                <a:cs typeface="Calibri"/>
                <a:sym typeface="Calibri"/>
              </a:rPr>
              <a:t>Supply Curve</a:t>
            </a:r>
            <a:endParaRPr sz="4000" b="1" dirty="0">
              <a:latin typeface="Calibri"/>
              <a:ea typeface="Calibri"/>
              <a:cs typeface="Calibri"/>
              <a:sym typeface="Calibri"/>
            </a:endParaRPr>
          </a:p>
        </p:txBody>
      </p:sp>
      <p:sp>
        <p:nvSpPr>
          <p:cNvPr id="201" name="Google Shape;201;p25"/>
          <p:cNvSpPr txBox="1"/>
          <p:nvPr/>
        </p:nvSpPr>
        <p:spPr>
          <a:xfrm>
            <a:off x="363825" y="571195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txBox="1"/>
          <p:nvPr/>
        </p:nvSpPr>
        <p:spPr>
          <a:xfrm>
            <a:off x="37850" y="5711950"/>
            <a:ext cx="9106200" cy="52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b="1" dirty="0">
                <a:solidFill>
                  <a:srgbClr val="980000"/>
                </a:solidFill>
                <a:latin typeface="Calibri"/>
                <a:ea typeface="Calibri"/>
                <a:cs typeface="Calibri"/>
                <a:sym typeface="Calibri"/>
              </a:rPr>
              <a:t>Bottom Line:   </a:t>
            </a:r>
            <a:r>
              <a:rPr lang="en-US" sz="2600" b="1" dirty="0">
                <a:solidFill>
                  <a:schemeClr val="tx1"/>
                </a:solidFill>
                <a:latin typeface="Calibri"/>
                <a:ea typeface="Calibri"/>
                <a:cs typeface="Calibri"/>
                <a:sym typeface="Calibri"/>
              </a:rPr>
              <a:t>NO SUPPLY CURVE for a MONOPOLIST </a:t>
            </a:r>
            <a:endParaRPr sz="2600" b="1" dirty="0">
              <a:solidFill>
                <a:schemeClr val="tx1"/>
              </a:solidFill>
            </a:endParaRPr>
          </a:p>
        </p:txBody>
      </p:sp>
      <p:graphicFrame>
        <p:nvGraphicFramePr>
          <p:cNvPr id="204" name="Google Shape;204;p25"/>
          <p:cNvGraphicFramePr/>
          <p:nvPr>
            <p:extLst>
              <p:ext uri="{D42A27DB-BD31-4B8C-83A1-F6EECF244321}">
                <p14:modId xmlns:p14="http://schemas.microsoft.com/office/powerpoint/2010/main" val="3212662969"/>
              </p:ext>
            </p:extLst>
          </p:nvPr>
        </p:nvGraphicFramePr>
        <p:xfrm>
          <a:off x="37850" y="1624873"/>
          <a:ext cx="9144000" cy="3591390"/>
        </p:xfrm>
        <a:graphic>
          <a:graphicData uri="http://schemas.openxmlformats.org/drawingml/2006/table">
            <a:tbl>
              <a:tblPr>
                <a:noFill/>
                <a:tableStyleId>{839A4895-59F4-4B02-9593-D0346C63AA33}</a:tableStyleId>
              </a:tblPr>
              <a:tblGrid>
                <a:gridCol w="4578075">
                  <a:extLst>
                    <a:ext uri="{9D8B030D-6E8A-4147-A177-3AD203B41FA5}">
                      <a16:colId xmlns:a16="http://schemas.microsoft.com/office/drawing/2014/main" xmlns="" val="20000"/>
                    </a:ext>
                  </a:extLst>
                </a:gridCol>
                <a:gridCol w="4565925">
                  <a:extLst>
                    <a:ext uri="{9D8B030D-6E8A-4147-A177-3AD203B41FA5}">
                      <a16:colId xmlns:a16="http://schemas.microsoft.com/office/drawing/2014/main" xmlns="" val="20001"/>
                    </a:ext>
                  </a:extLst>
                </a:gridCol>
              </a:tblGrid>
              <a:tr h="503016">
                <a:tc>
                  <a:txBody>
                    <a:bodyPr/>
                    <a:lstStyle/>
                    <a:p>
                      <a:pPr marL="0" lvl="0" indent="0" algn="ctr" rtl="0">
                        <a:lnSpc>
                          <a:spcPct val="115000"/>
                        </a:lnSpc>
                        <a:spcBef>
                          <a:spcPts val="0"/>
                        </a:spcBef>
                        <a:spcAft>
                          <a:spcPts val="0"/>
                        </a:spcAft>
                        <a:buNone/>
                      </a:pPr>
                      <a:r>
                        <a:rPr lang="en-US" sz="2400" dirty="0">
                          <a:solidFill>
                            <a:schemeClr val="tx1"/>
                          </a:solidFill>
                          <a:latin typeface="Calibri"/>
                          <a:ea typeface="Calibri"/>
                          <a:cs typeface="Calibri"/>
                          <a:sym typeface="Calibri"/>
                        </a:rPr>
                        <a:t> </a:t>
                      </a:r>
                      <a:r>
                        <a:rPr lang="en-US" sz="2400" b="1" dirty="0">
                          <a:solidFill>
                            <a:schemeClr val="tx1"/>
                          </a:solidFill>
                          <a:latin typeface="Calibri"/>
                          <a:ea typeface="Calibri"/>
                          <a:cs typeface="Calibri"/>
                          <a:sym typeface="Calibri"/>
                        </a:rPr>
                        <a:t>Perfectly Competitive</a:t>
                      </a:r>
                      <a:endParaRPr sz="2400" b="1" dirty="0">
                        <a:solidFill>
                          <a:schemeClr val="tx1"/>
                        </a:solidFill>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0"/>
                        </a:spcAft>
                        <a:buNone/>
                      </a:pPr>
                      <a:r>
                        <a:rPr lang="en-US" sz="2400" b="1" dirty="0">
                          <a:solidFill>
                            <a:schemeClr val="tx1"/>
                          </a:solidFill>
                          <a:latin typeface="Calibri"/>
                          <a:ea typeface="Calibri"/>
                          <a:cs typeface="Calibri"/>
                          <a:sym typeface="Calibri"/>
                        </a:rPr>
                        <a:t>Monopolist</a:t>
                      </a:r>
                      <a:endParaRPr sz="2400" b="1" dirty="0">
                        <a:solidFill>
                          <a:schemeClr val="tx1"/>
                        </a:solidFill>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03016">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PRICE-TAKER</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 PRICE-MAKER</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54847">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One of Many: </a:t>
                      </a:r>
                      <a:r>
                        <a:rPr lang="en-US" sz="2400" b="1" dirty="0">
                          <a:solidFill>
                            <a:srgbClr val="C00000"/>
                          </a:solidFill>
                          <a:latin typeface="Calibri"/>
                          <a:ea typeface="Calibri"/>
                          <a:cs typeface="Calibri"/>
                          <a:sym typeface="Calibri"/>
                        </a:rPr>
                        <a:t>Market</a:t>
                      </a:r>
                      <a:r>
                        <a:rPr lang="en-US" sz="2400" dirty="0">
                          <a:latin typeface="Calibri"/>
                          <a:ea typeface="Calibri"/>
                          <a:cs typeface="Calibri"/>
                          <a:sym typeface="Calibri"/>
                        </a:rPr>
                        <a:t> Price</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Sole Producer:  </a:t>
                      </a:r>
                      <a:r>
                        <a:rPr lang="en-US" sz="2400" b="1" dirty="0">
                          <a:solidFill>
                            <a:srgbClr val="980000"/>
                          </a:solidFill>
                          <a:latin typeface="Calibri"/>
                          <a:ea typeface="Calibri"/>
                          <a:cs typeface="Calibri"/>
                          <a:sym typeface="Calibri"/>
                        </a:rPr>
                        <a:t>Decides </a:t>
                      </a:r>
                      <a:r>
                        <a:rPr lang="en-US" sz="2400" dirty="0">
                          <a:latin typeface="Calibri"/>
                          <a:ea typeface="Calibri"/>
                          <a:cs typeface="Calibri"/>
                          <a:sym typeface="Calibri"/>
                        </a:rPr>
                        <a:t>Price</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03016">
                <a:tc gridSpan="2">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Maximizes Profit, </a:t>
                      </a:r>
                      <a:r>
                        <a:rPr lang="el-GR" sz="2800" b="1" dirty="0">
                          <a:latin typeface="Calibri"/>
                          <a:ea typeface="Calibri"/>
                          <a:cs typeface="Calibri"/>
                          <a:sym typeface="Calibri"/>
                        </a:rPr>
                        <a:t>π</a:t>
                      </a:r>
                      <a:r>
                        <a:rPr lang="en-US" sz="2800" dirty="0">
                          <a:latin typeface="Calibri"/>
                          <a:ea typeface="Calibri"/>
                          <a:cs typeface="Calibri"/>
                          <a:sym typeface="Calibri"/>
                        </a:rPr>
                        <a:t>, </a:t>
                      </a:r>
                      <a:r>
                        <a:rPr lang="en-US" sz="2400" dirty="0">
                          <a:latin typeface="Calibri"/>
                          <a:ea typeface="Calibri"/>
                          <a:cs typeface="Calibri"/>
                          <a:sym typeface="Calibri"/>
                        </a:rPr>
                        <a:t>by:</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lgn="ctr">
                      <a:noFill/>
                      <a:prstDash val="solid"/>
                      <a:round/>
                      <a:headEnd type="none" w="sm" len="sm"/>
                      <a:tailEnd type="none" w="sm" len="sm"/>
                    </a:lnR>
                    <a:lnT w="12700" cap="flat" cmpd="sng">
                      <a:noFill/>
                      <a:prstDash val="solid"/>
                      <a:round/>
                      <a:headEnd type="none" w="sm" len="sm"/>
                      <a:tailEnd type="none" w="sm" len="sm"/>
                    </a:lnT>
                    <a:lnB w="12700" cap="flat" cmpd="sng" algn="ctr">
                      <a:noFill/>
                      <a:prstDash val="solid"/>
                      <a:round/>
                      <a:headEnd type="none" w="sm" len="sm"/>
                      <a:tailEnd type="none" w="sm" len="sm"/>
                    </a:lnB>
                    <a:lnTlToBr w="12700" cmpd="sng">
                      <a:noFill/>
                      <a:prstDash val="solid"/>
                    </a:lnTlToBr>
                    <a:lnBlToTr w="12700" cmpd="sng">
                      <a:noFill/>
                      <a:prstDash val="solid"/>
                    </a:lnBlToTr>
                  </a:tcPr>
                </a:tc>
                <a:tc hMerge="1">
                  <a:txBody>
                    <a:bodyPr/>
                    <a:lstStyle/>
                    <a:p>
                      <a:pPr marL="0" lvl="0" indent="0" algn="ctr" rtl="0">
                        <a:lnSpc>
                          <a:spcPct val="115000"/>
                        </a:lnSpc>
                        <a:spcBef>
                          <a:spcPts val="0"/>
                        </a:spcBef>
                        <a:spcAft>
                          <a:spcPts val="0"/>
                        </a:spcAft>
                        <a:buNone/>
                      </a:pPr>
                      <a:endParaRPr sz="2400" dirty="0">
                        <a:latin typeface="Calibri"/>
                        <a:ea typeface="Calibri"/>
                        <a:cs typeface="Calibri"/>
                        <a:sym typeface="Calibri"/>
                      </a:endParaRPr>
                    </a:p>
                  </a:txBody>
                  <a:tcPr marL="95250" marR="95250" marT="95250" marB="95250">
                    <a:lnL w="12700" cap="flat" cmpd="sng" algn="ctr">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lgn="ctr">
                      <a:solidFill>
                        <a:srgbClr val="9E9E9E"/>
                      </a:solidFill>
                      <a:prstDash val="solid"/>
                      <a:round/>
                      <a:headEnd type="none" w="sm" len="sm"/>
                      <a:tailEnd type="none" w="sm" len="sm"/>
                    </a:lnB>
                  </a:tcPr>
                </a:tc>
                <a:extLst>
                  <a:ext uri="{0D108BD9-81ED-4DB2-BD59-A6C34878D82A}">
                    <a16:rowId xmlns:a16="http://schemas.microsoft.com/office/drawing/2014/main" xmlns="" val="10003"/>
                  </a:ext>
                </a:extLst>
              </a:tr>
              <a:tr h="1179722">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Setting     P =  MR =  MC</a:t>
                      </a:r>
                    </a:p>
                    <a:p>
                      <a:pPr marL="0" lvl="0" indent="0" algn="ctr" rtl="0">
                        <a:lnSpc>
                          <a:spcPct val="115000"/>
                        </a:lnSpc>
                        <a:spcBef>
                          <a:spcPts val="0"/>
                        </a:spcBef>
                        <a:spcAft>
                          <a:spcPts val="0"/>
                        </a:spcAft>
                        <a:buNone/>
                      </a:pPr>
                      <a:r>
                        <a:rPr lang="en-US" sz="2400" dirty="0">
                          <a:latin typeface="Calibri"/>
                          <a:ea typeface="Calibri"/>
                          <a:cs typeface="Calibri"/>
                          <a:sym typeface="Calibri"/>
                        </a:rPr>
                        <a:t>Q  determined by  P</a:t>
                      </a:r>
                      <a:endParaRPr sz="24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0"/>
                        </a:spcAft>
                        <a:buNone/>
                      </a:pPr>
                      <a:r>
                        <a:rPr lang="en-US" sz="2400" dirty="0">
                          <a:latin typeface="Calibri"/>
                          <a:ea typeface="Calibri"/>
                          <a:cs typeface="Calibri"/>
                          <a:sym typeface="Calibri"/>
                        </a:rPr>
                        <a:t>Setting      MR  =  MC </a:t>
                      </a:r>
                      <a:endParaRPr sz="2400" dirty="0">
                        <a:latin typeface="Calibri"/>
                        <a:ea typeface="Calibri"/>
                        <a:cs typeface="Calibri"/>
                        <a:sym typeface="Calibri"/>
                      </a:endParaRPr>
                    </a:p>
                    <a:p>
                      <a:pPr marL="0" lvl="0" indent="0" algn="ctr" rtl="0">
                        <a:lnSpc>
                          <a:spcPct val="115000"/>
                        </a:lnSpc>
                        <a:spcBef>
                          <a:spcPts val="0"/>
                        </a:spcBef>
                        <a:spcAft>
                          <a:spcPts val="0"/>
                        </a:spcAft>
                        <a:buNone/>
                      </a:pPr>
                      <a:r>
                        <a:rPr lang="en-US" sz="2400" dirty="0">
                          <a:latin typeface="Calibri"/>
                          <a:ea typeface="Calibri"/>
                          <a:cs typeface="Calibri"/>
                          <a:sym typeface="Calibri"/>
                        </a:rPr>
                        <a:t>Q  determined by  MR  &amp;  </a:t>
                      </a:r>
                      <a:r>
                        <a:rPr lang="en-US" sz="2800" dirty="0">
                          <a:solidFill>
                            <a:schemeClr val="dk1"/>
                          </a:solidFill>
                          <a:latin typeface="Calibri"/>
                          <a:ea typeface="Calibri"/>
                          <a:cs typeface="Calibri"/>
                          <a:sym typeface="Calibri"/>
                        </a:rPr>
                        <a:t>η</a:t>
                      </a:r>
                      <a:endParaRPr sz="2800" dirty="0">
                        <a:latin typeface="Calibri"/>
                        <a:ea typeface="Calibri"/>
                        <a:cs typeface="Calibri"/>
                        <a:sym typeface="Calibri"/>
                      </a:endParaRPr>
                    </a:p>
                  </a:txBody>
                  <a:tcPr marL="95250" marR="95250" marT="95250" marB="95250" anchor="ctr">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4" name="TextBox 3"/>
          <p:cNvSpPr txBox="1"/>
          <p:nvPr/>
        </p:nvSpPr>
        <p:spPr>
          <a:xfrm>
            <a:off x="8418287" y="6284689"/>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200"/>
                                        <p:tgtEl>
                                          <p:spTgt spid="20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 calcmode="lin" valueType="num">
                                      <p:cBhvr additive="base">
                                        <p:cTn id="12" dur="200"/>
                                        <p:tgtEl>
                                          <p:spTgt spid="20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3" name="Google Shape;213;p26"/>
          <p:cNvSpPr txBox="1"/>
          <p:nvPr/>
        </p:nvSpPr>
        <p:spPr>
          <a:xfrm>
            <a:off x="0" y="0"/>
            <a:ext cx="91440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libri"/>
                <a:ea typeface="Calibri"/>
                <a:cs typeface="Calibri"/>
                <a:sym typeface="Calibri"/>
              </a:rPr>
              <a:t>Our View of Lialda® “Supply Curve”</a:t>
            </a:r>
          </a:p>
          <a:p>
            <a:pPr marL="0" lvl="0" indent="0" algn="ctr" rtl="0">
              <a:spcBef>
                <a:spcPts val="0"/>
              </a:spcBef>
              <a:spcAft>
                <a:spcPts val="0"/>
              </a:spcAft>
              <a:buNone/>
            </a:pPr>
            <a:r>
              <a:rPr lang="en-US" sz="4000" b="1" dirty="0">
                <a:latin typeface="Calibri"/>
                <a:ea typeface="Calibri"/>
                <a:cs typeface="Calibri"/>
                <a:sym typeface="Calibri"/>
              </a:rPr>
              <a:t> </a:t>
            </a:r>
            <a:endParaRPr sz="4000" b="1" dirty="0">
              <a:latin typeface="Calibri"/>
              <a:ea typeface="Calibri"/>
              <a:cs typeface="Calibri"/>
              <a:sym typeface="Calibri"/>
            </a:endParaRPr>
          </a:p>
        </p:txBody>
      </p:sp>
      <p:sp>
        <p:nvSpPr>
          <p:cNvPr id="214" name="Google Shape;214;p26"/>
          <p:cNvSpPr txBox="1"/>
          <p:nvPr/>
        </p:nvSpPr>
        <p:spPr>
          <a:xfrm>
            <a:off x="6033859" y="2390614"/>
            <a:ext cx="3135082" cy="2738063"/>
          </a:xfrm>
          <a:prstGeom prst="rect">
            <a:avLst/>
          </a:prstGeom>
          <a:noFill/>
          <a:ln>
            <a:noFill/>
          </a:ln>
        </p:spPr>
        <p:txBody>
          <a:bodyPr spcFirstLastPara="1" wrap="square" lIns="91425" tIns="91425" rIns="91425" bIns="91425" anchor="t" anchorCtr="0">
            <a:noAutofit/>
          </a:bodyPr>
          <a:lstStyle/>
          <a:p>
            <a:pPr marL="0" lvl="0" indent="0" rtl="0">
              <a:lnSpc>
                <a:spcPct val="80000"/>
              </a:lnSpc>
              <a:spcBef>
                <a:spcPts val="408"/>
              </a:spcBef>
              <a:spcAft>
                <a:spcPts val="0"/>
              </a:spcAft>
              <a:buNone/>
            </a:pPr>
            <a:r>
              <a:rPr lang="en-US" sz="2200" b="1" dirty="0">
                <a:solidFill>
                  <a:schemeClr val="tx1"/>
                </a:solidFill>
                <a:latin typeface="Calibri" panose="020F0502020204030204" pitchFamily="34" charset="0"/>
                <a:cs typeface="Calibri" panose="020F0502020204030204" pitchFamily="34" charset="0"/>
              </a:rPr>
              <a:t>Shift in  Lialda® demand</a:t>
            </a:r>
          </a:p>
          <a:p>
            <a:pPr marL="0" lvl="0" indent="0" rtl="0">
              <a:lnSpc>
                <a:spcPct val="80000"/>
              </a:lnSpc>
              <a:spcBef>
                <a:spcPts val="408"/>
              </a:spcBef>
              <a:spcAft>
                <a:spcPts val="0"/>
              </a:spcAft>
              <a:buNone/>
            </a:pPr>
            <a:r>
              <a:rPr lang="en-US" sz="2200" b="1" dirty="0">
                <a:solidFill>
                  <a:schemeClr val="tx1"/>
                </a:solidFill>
                <a:latin typeface="Calibri" panose="020F0502020204030204" pitchFamily="34" charset="0"/>
                <a:cs typeface="Calibri" panose="020F0502020204030204" pitchFamily="34" charset="0"/>
              </a:rPr>
              <a:t>leads  to </a:t>
            </a:r>
          </a:p>
          <a:p>
            <a:pPr marL="0" lvl="0" indent="0" rtl="0">
              <a:lnSpc>
                <a:spcPct val="80000"/>
              </a:lnSpc>
              <a:spcBef>
                <a:spcPts val="408"/>
              </a:spcBef>
              <a:spcAft>
                <a:spcPts val="0"/>
              </a:spcAft>
              <a:buNone/>
            </a:pPr>
            <a:r>
              <a:rPr lang="en-US" sz="2200" b="1" dirty="0">
                <a:solidFill>
                  <a:srgbClr val="C00000"/>
                </a:solidFill>
                <a:latin typeface="Calibri" panose="020F0502020204030204" pitchFamily="34" charset="0"/>
                <a:cs typeface="Calibri" panose="020F0502020204030204" pitchFamily="34" charset="0"/>
              </a:rPr>
              <a:t>	</a:t>
            </a:r>
          </a:p>
          <a:p>
            <a:pPr marL="0" lvl="0" indent="0" algn="r" rtl="0">
              <a:lnSpc>
                <a:spcPct val="80000"/>
              </a:lnSpc>
              <a:spcBef>
                <a:spcPts val="408"/>
              </a:spcBef>
              <a:spcAft>
                <a:spcPts val="0"/>
              </a:spcAft>
              <a:buNone/>
            </a:pPr>
            <a:r>
              <a:rPr lang="en-US" sz="2200" b="1" dirty="0">
                <a:solidFill>
                  <a:srgbClr val="C00000"/>
                </a:solidFill>
                <a:latin typeface="Calibri" panose="020F0502020204030204" pitchFamily="34" charset="0"/>
                <a:cs typeface="Calibri" panose="020F0502020204030204" pitchFamily="34" charset="0"/>
              </a:rPr>
              <a:t>change in output </a:t>
            </a:r>
          </a:p>
          <a:p>
            <a:pPr marL="0" lvl="0" indent="0" rtl="0">
              <a:lnSpc>
                <a:spcPct val="80000"/>
              </a:lnSpc>
              <a:spcBef>
                <a:spcPts val="408"/>
              </a:spcBef>
              <a:spcAft>
                <a:spcPts val="0"/>
              </a:spcAft>
              <a:buNone/>
            </a:pPr>
            <a:endParaRPr lang="en-US" sz="2200" b="1" dirty="0">
              <a:solidFill>
                <a:schemeClr val="tx1"/>
              </a:solidFill>
              <a:latin typeface="Calibri" panose="020F0502020204030204" pitchFamily="34" charset="0"/>
              <a:cs typeface="Calibri" panose="020F0502020204030204" pitchFamily="34" charset="0"/>
            </a:endParaRPr>
          </a:p>
          <a:p>
            <a:pPr marL="0" lvl="0" indent="0" rtl="0">
              <a:lnSpc>
                <a:spcPct val="80000"/>
              </a:lnSpc>
              <a:spcBef>
                <a:spcPts val="408"/>
              </a:spcBef>
              <a:spcAft>
                <a:spcPts val="0"/>
              </a:spcAft>
              <a:buNone/>
            </a:pPr>
            <a:r>
              <a:rPr lang="en-US" sz="2200" b="1" dirty="0">
                <a:solidFill>
                  <a:schemeClr val="tx1"/>
                </a:solidFill>
                <a:latin typeface="Calibri" panose="020F0502020204030204" pitchFamily="34" charset="0"/>
                <a:cs typeface="Calibri" panose="020F0502020204030204" pitchFamily="34" charset="0"/>
              </a:rPr>
              <a:t>supplied at  </a:t>
            </a:r>
          </a:p>
          <a:p>
            <a:pPr marL="0" lvl="0" indent="0" rtl="0">
              <a:lnSpc>
                <a:spcPct val="80000"/>
              </a:lnSpc>
              <a:spcBef>
                <a:spcPts val="408"/>
              </a:spcBef>
              <a:spcAft>
                <a:spcPts val="0"/>
              </a:spcAft>
              <a:buNone/>
            </a:pPr>
            <a:endParaRPr lang="en-US" sz="2200" b="1" dirty="0">
              <a:solidFill>
                <a:srgbClr val="C00000"/>
              </a:solidFill>
              <a:latin typeface="Calibri" panose="020F0502020204030204" pitchFamily="34" charset="0"/>
              <a:cs typeface="Calibri" panose="020F0502020204030204" pitchFamily="34" charset="0"/>
            </a:endParaRPr>
          </a:p>
          <a:p>
            <a:pPr marL="0" lvl="0" indent="0" algn="r" rtl="0">
              <a:lnSpc>
                <a:spcPct val="80000"/>
              </a:lnSpc>
              <a:spcBef>
                <a:spcPts val="408"/>
              </a:spcBef>
              <a:spcAft>
                <a:spcPts val="0"/>
              </a:spcAft>
              <a:buNone/>
            </a:pPr>
            <a:r>
              <a:rPr lang="en-US" sz="2200" b="1" dirty="0">
                <a:solidFill>
                  <a:srgbClr val="C00000"/>
                </a:solidFill>
                <a:latin typeface="Calibri" panose="020F0502020204030204" pitchFamily="34" charset="0"/>
                <a:cs typeface="Calibri" panose="020F0502020204030204" pitchFamily="34" charset="0"/>
              </a:rPr>
              <a:t>the same price </a:t>
            </a:r>
            <a:endParaRPr sz="2200" b="1" dirty="0">
              <a:solidFill>
                <a:srgbClr val="C00000"/>
              </a:solidFill>
              <a:latin typeface="Calibri" panose="020F0502020204030204" pitchFamily="34" charset="0"/>
              <a:cs typeface="Calibri" panose="020F0502020204030204" pitchFamily="34" charset="0"/>
            </a:endParaRPr>
          </a:p>
        </p:txBody>
      </p:sp>
      <p:sp>
        <p:nvSpPr>
          <p:cNvPr id="2" name="TextBox 1"/>
          <p:cNvSpPr txBox="1"/>
          <p:nvPr/>
        </p:nvSpPr>
        <p:spPr>
          <a:xfrm>
            <a:off x="8418288" y="6211210"/>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14</a:t>
            </a:r>
          </a:p>
        </p:txBody>
      </p:sp>
      <p:pic>
        <p:nvPicPr>
          <p:cNvPr id="6" name="Picture 5" descr="A close up of a map&#10;&#10;Description automatically generated">
            <a:extLst>
              <a:ext uri="{FF2B5EF4-FFF2-40B4-BE49-F238E27FC236}">
                <a16:creationId xmlns:a16="http://schemas.microsoft.com/office/drawing/2014/main" xmlns="" id="{A026880E-807A-4C43-BCDA-356E5AD4C83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sharpenSoften amount="-25000"/>
                    </a14:imgEffect>
                    <a14:imgEffect>
                      <a14:brightnessContrast contrast="-40000"/>
                    </a14:imgEffect>
                  </a14:imgLayer>
                </a14:imgProps>
              </a:ext>
            </a:extLst>
          </a:blip>
          <a:stretch>
            <a:fillRect/>
          </a:stretch>
        </p:blipFill>
        <p:spPr>
          <a:xfrm>
            <a:off x="0" y="1343189"/>
            <a:ext cx="6008918" cy="44863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 calcmode="lin" valueType="num">
                                      <p:cBhvr additive="base">
                                        <p:cTn id="7" dur="250" fill="hold"/>
                                        <p:tgtEl>
                                          <p:spTgt spid="21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anim calcmode="lin" valueType="num">
                                      <p:cBhvr additive="base">
                                        <p:cTn id="11" dur="250" fill="hold"/>
                                        <p:tgtEl>
                                          <p:spTgt spid="214">
                                            <p:txEl>
                                              <p:pRg st="1" end="1"/>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2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4">
                                            <p:txEl>
                                              <p:pRg st="3" end="3"/>
                                            </p:txEl>
                                          </p:spTgt>
                                        </p:tgtEl>
                                        <p:attrNameLst>
                                          <p:attrName>style.visibility</p:attrName>
                                        </p:attrNameLst>
                                      </p:cBhvr>
                                      <p:to>
                                        <p:strVal val="visible"/>
                                      </p:to>
                                    </p:set>
                                    <p:anim calcmode="lin" valueType="num">
                                      <p:cBhvr additive="base">
                                        <p:cTn id="17" dur="500" fill="hold"/>
                                        <p:tgtEl>
                                          <p:spTgt spid="21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4">
                                            <p:txEl>
                                              <p:pRg st="5" end="5"/>
                                            </p:txEl>
                                          </p:spTgt>
                                        </p:tgtEl>
                                        <p:attrNameLst>
                                          <p:attrName>style.visibility</p:attrName>
                                        </p:attrNameLst>
                                      </p:cBhvr>
                                      <p:to>
                                        <p:strVal val="visible"/>
                                      </p:to>
                                    </p:set>
                                    <p:anim calcmode="lin" valueType="num">
                                      <p:cBhvr additive="base">
                                        <p:cTn id="23" dur="500" fill="hold"/>
                                        <p:tgtEl>
                                          <p:spTgt spid="21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4">
                                            <p:txEl>
                                              <p:pRg st="7" end="7"/>
                                            </p:txEl>
                                          </p:spTgt>
                                        </p:tgtEl>
                                        <p:attrNameLst>
                                          <p:attrName>style.visibility</p:attrName>
                                        </p:attrNameLst>
                                      </p:cBhvr>
                                      <p:to>
                                        <p:strVal val="visible"/>
                                      </p:to>
                                    </p:set>
                                    <p:anim calcmode="lin" valueType="num">
                                      <p:cBhvr additive="base">
                                        <p:cTn id="29" dur="500" fill="hold"/>
                                        <p:tgtEl>
                                          <p:spTgt spid="21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0" y="0"/>
            <a:ext cx="9144000" cy="84182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smtClean="0">
                <a:latin typeface="Calibri"/>
                <a:ea typeface="Calibri"/>
                <a:cs typeface="Calibri"/>
                <a:sym typeface="Calibri"/>
              </a:rPr>
              <a:t>Cross-Country </a:t>
            </a:r>
            <a:r>
              <a:rPr lang="en-US" sz="4000" b="1" dirty="0">
                <a:latin typeface="Calibri"/>
                <a:ea typeface="Calibri"/>
                <a:cs typeface="Calibri"/>
                <a:sym typeface="Calibri"/>
              </a:rPr>
              <a:t>Price Discrimination</a:t>
            </a:r>
            <a:endParaRPr sz="4000" b="1" dirty="0">
              <a:latin typeface="Calibri"/>
              <a:ea typeface="Calibri"/>
              <a:cs typeface="Calibri"/>
              <a:sym typeface="Calibri"/>
            </a:endParaRPr>
          </a:p>
        </p:txBody>
      </p:sp>
      <p:sp>
        <p:nvSpPr>
          <p:cNvPr id="221" name="Google Shape;221;p27"/>
          <p:cNvSpPr txBox="1">
            <a:spLocks noGrp="1"/>
          </p:cNvSpPr>
          <p:nvPr>
            <p:ph type="body" idx="1"/>
          </p:nvPr>
        </p:nvSpPr>
        <p:spPr>
          <a:xfrm>
            <a:off x="246742" y="1108157"/>
            <a:ext cx="8955314" cy="4683044"/>
          </a:xfrm>
          <a:prstGeom prst="rect">
            <a:avLst/>
          </a:prstGeom>
          <a:noFill/>
          <a:ln>
            <a:noFill/>
          </a:ln>
        </p:spPr>
        <p:txBody>
          <a:bodyPr spcFirstLastPara="1" wrap="square" lIns="91425" tIns="45700" rIns="91425" bIns="45700" anchor="t" anchorCtr="0">
            <a:noAutofit/>
          </a:bodyPr>
          <a:lstStyle/>
          <a:p>
            <a:pPr marL="0" lvl="0" indent="0" rtl="0">
              <a:lnSpc>
                <a:spcPct val="80000"/>
              </a:lnSpc>
              <a:spcBef>
                <a:spcPts val="408"/>
              </a:spcBef>
              <a:spcAft>
                <a:spcPts val="0"/>
              </a:spcAft>
              <a:buClr>
                <a:schemeClr val="dk1"/>
              </a:buClr>
              <a:buSzPts val="1100"/>
              <a:buNone/>
              <a:tabLst>
                <a:tab pos="1149350" algn="l"/>
              </a:tabLst>
            </a:pPr>
            <a:r>
              <a:rPr lang="en-US" sz="2400" b="1" dirty="0">
                <a:solidFill>
                  <a:srgbClr val="C00000"/>
                </a:solidFill>
                <a:latin typeface="Calibri"/>
                <a:ea typeface="Calibri"/>
                <a:cs typeface="Calibri"/>
                <a:sym typeface="Calibri"/>
              </a:rPr>
              <a:t>SHIRE  </a:t>
            </a:r>
            <a:r>
              <a:rPr lang="en-US" sz="2400" b="1" dirty="0" smtClean="0">
                <a:solidFill>
                  <a:srgbClr val="C00000"/>
                </a:solidFill>
                <a:latin typeface="Calibri"/>
                <a:ea typeface="Calibri"/>
                <a:cs typeface="Calibri"/>
                <a:sym typeface="Calibri"/>
              </a:rPr>
              <a:t>	</a:t>
            </a:r>
            <a:r>
              <a:rPr lang="en-US" sz="2200" u="sng" dirty="0" smtClean="0">
                <a:latin typeface="Calibri"/>
                <a:ea typeface="Calibri"/>
                <a:cs typeface="Calibri"/>
                <a:sym typeface="Calibri"/>
              </a:rPr>
              <a:t>Markets</a:t>
            </a:r>
            <a:r>
              <a:rPr lang="en-US" sz="2200" dirty="0" smtClean="0">
                <a:latin typeface="Calibri"/>
                <a:ea typeface="Calibri"/>
                <a:cs typeface="Calibri"/>
                <a:sym typeface="Calibri"/>
              </a:rPr>
              <a:t> </a:t>
            </a:r>
            <a:r>
              <a:rPr lang="en-US" sz="2200" dirty="0">
                <a:latin typeface="Calibri"/>
                <a:ea typeface="Calibri"/>
                <a:cs typeface="Calibri"/>
                <a:sym typeface="Calibri"/>
              </a:rPr>
              <a:t>SAME PILL under different Trademarks </a:t>
            </a:r>
          </a:p>
          <a:p>
            <a:pPr marL="0" lvl="0" indent="0" rtl="0">
              <a:lnSpc>
                <a:spcPct val="80000"/>
              </a:lnSpc>
              <a:spcBef>
                <a:spcPts val="408"/>
              </a:spcBef>
              <a:spcAft>
                <a:spcPts val="0"/>
              </a:spcAft>
              <a:buClr>
                <a:schemeClr val="dk1"/>
              </a:buClr>
              <a:buSzPts val="1100"/>
              <a:buNone/>
              <a:tabLst>
                <a:tab pos="1149350" algn="l"/>
              </a:tabLst>
            </a:pPr>
            <a:r>
              <a:rPr lang="en-US" sz="2200" dirty="0">
                <a:latin typeface="Calibri"/>
                <a:ea typeface="Calibri"/>
                <a:cs typeface="Calibri"/>
                <a:sym typeface="Calibri"/>
              </a:rPr>
              <a:t>	</a:t>
            </a:r>
            <a:r>
              <a:rPr lang="en-US" sz="2200" b="1" dirty="0" err="1" smtClean="0">
                <a:solidFill>
                  <a:srgbClr val="C00000"/>
                </a:solidFill>
                <a:latin typeface="Calibri"/>
                <a:ea typeface="Calibri"/>
                <a:cs typeface="Calibri"/>
                <a:sym typeface="Calibri"/>
              </a:rPr>
              <a:t>Lialda</a:t>
            </a:r>
            <a:r>
              <a:rPr lang="en-US" sz="2200" b="1" dirty="0">
                <a:solidFill>
                  <a:srgbClr val="C00000"/>
                </a:solidFill>
                <a:latin typeface="Calibri"/>
                <a:ea typeface="Calibri"/>
                <a:cs typeface="Calibri"/>
                <a:sym typeface="Calibri"/>
              </a:rPr>
              <a:t>®  </a:t>
            </a:r>
            <a:r>
              <a:rPr lang="en-US" sz="2200" b="1" dirty="0" smtClean="0">
                <a:latin typeface="Calibri"/>
                <a:ea typeface="Calibri"/>
                <a:cs typeface="Calibri"/>
                <a:sym typeface="Calibri"/>
              </a:rPr>
              <a:t>(U.S.)    </a:t>
            </a:r>
            <a:r>
              <a:rPr lang="en-US" sz="2200" dirty="0" smtClean="0">
                <a:latin typeface="Calibri"/>
                <a:ea typeface="Calibri"/>
                <a:cs typeface="Calibri"/>
                <a:sym typeface="Calibri"/>
              </a:rPr>
              <a:t>vs        </a:t>
            </a:r>
            <a:r>
              <a:rPr lang="en-US" sz="2200" b="1" dirty="0" err="1">
                <a:solidFill>
                  <a:srgbClr val="0070C0"/>
                </a:solidFill>
                <a:latin typeface="Calibri"/>
                <a:ea typeface="Calibri"/>
                <a:cs typeface="Calibri"/>
                <a:sym typeface="Calibri"/>
              </a:rPr>
              <a:t>Mezavant</a:t>
            </a:r>
            <a:r>
              <a:rPr lang="en-US" sz="2200" b="1" dirty="0" smtClean="0">
                <a:solidFill>
                  <a:srgbClr val="0070C0"/>
                </a:solidFill>
                <a:latin typeface="Calibri"/>
                <a:ea typeface="Calibri"/>
                <a:cs typeface="Calibri"/>
                <a:sym typeface="Calibri"/>
              </a:rPr>
              <a:t>®  </a:t>
            </a:r>
            <a:r>
              <a:rPr lang="en-US" sz="2200" dirty="0" smtClean="0">
                <a:latin typeface="Calibri"/>
                <a:ea typeface="Calibri"/>
                <a:cs typeface="Calibri"/>
                <a:sym typeface="Calibri"/>
              </a:rPr>
              <a:t> </a:t>
            </a:r>
            <a:r>
              <a:rPr lang="en-US" sz="2200" b="1" dirty="0" smtClean="0">
                <a:latin typeface="Calibri"/>
                <a:ea typeface="Calibri"/>
                <a:cs typeface="Calibri"/>
                <a:sym typeface="Calibri"/>
              </a:rPr>
              <a:t>(Everywhere Else)</a:t>
            </a:r>
            <a:endParaRPr lang="en-US" sz="2200" b="1" dirty="0">
              <a:latin typeface="Calibri"/>
              <a:ea typeface="Calibri"/>
              <a:cs typeface="Calibri"/>
              <a:sym typeface="Calibri"/>
            </a:endParaRPr>
          </a:p>
          <a:p>
            <a:pPr marL="0" lvl="0" indent="0" rtl="0">
              <a:lnSpc>
                <a:spcPct val="80000"/>
              </a:lnSpc>
              <a:spcBef>
                <a:spcPts val="408"/>
              </a:spcBef>
              <a:spcAft>
                <a:spcPts val="0"/>
              </a:spcAft>
              <a:buClr>
                <a:schemeClr val="dk1"/>
              </a:buClr>
              <a:buSzPts val="1100"/>
              <a:buNone/>
              <a:tabLst>
                <a:tab pos="1149350" algn="l"/>
              </a:tabLst>
            </a:pPr>
            <a:r>
              <a:rPr lang="en-US" sz="2200" dirty="0">
                <a:latin typeface="Calibri"/>
                <a:ea typeface="Calibri"/>
                <a:cs typeface="Calibri"/>
                <a:sym typeface="Calibri"/>
              </a:rPr>
              <a:t>	</a:t>
            </a:r>
            <a:r>
              <a:rPr lang="en-US" sz="2200" dirty="0" smtClean="0">
                <a:latin typeface="Calibri"/>
                <a:ea typeface="Calibri"/>
                <a:cs typeface="Calibri"/>
                <a:sym typeface="Calibri"/>
              </a:rPr>
              <a:t>U.S</a:t>
            </a:r>
            <a:r>
              <a:rPr lang="en-US" sz="2200" dirty="0">
                <a:latin typeface="Calibri"/>
                <a:ea typeface="Calibri"/>
                <a:cs typeface="Calibri"/>
                <a:sym typeface="Calibri"/>
              </a:rPr>
              <a:t>. Doctors Prescribe Lialda® because Mezavant® Unavailable	</a:t>
            </a:r>
          </a:p>
          <a:p>
            <a:pPr marL="0" indent="0">
              <a:lnSpc>
                <a:spcPct val="80000"/>
              </a:lnSpc>
              <a:spcBef>
                <a:spcPts val="408"/>
              </a:spcBef>
              <a:buSzPts val="1100"/>
              <a:buNone/>
            </a:pPr>
            <a:endParaRPr lang="en-US" sz="2400" b="1" dirty="0">
              <a:solidFill>
                <a:srgbClr val="C00000"/>
              </a:solidFill>
              <a:latin typeface="Calibri"/>
              <a:ea typeface="Calibri"/>
              <a:cs typeface="Calibri"/>
              <a:sym typeface="Calibri"/>
            </a:endParaRPr>
          </a:p>
          <a:p>
            <a:pPr marL="0" indent="0">
              <a:lnSpc>
                <a:spcPct val="80000"/>
              </a:lnSpc>
              <a:spcBef>
                <a:spcPts val="408"/>
              </a:spcBef>
              <a:buSzPts val="1100"/>
              <a:buNone/>
              <a:tabLst>
                <a:tab pos="1149350" algn="l"/>
              </a:tabLst>
            </a:pPr>
            <a:r>
              <a:rPr lang="en-US" sz="2400" b="1" dirty="0" smtClean="0">
                <a:solidFill>
                  <a:srgbClr val="C00000"/>
                </a:solidFill>
                <a:latin typeface="Calibri"/>
                <a:ea typeface="Calibri"/>
                <a:cs typeface="Calibri"/>
                <a:sym typeface="Calibri"/>
              </a:rPr>
              <a:t>SHIRE   	</a:t>
            </a:r>
            <a:r>
              <a:rPr lang="en-US" sz="2200" u="sng" dirty="0" smtClean="0">
                <a:latin typeface="Calibri"/>
                <a:ea typeface="Calibri"/>
                <a:cs typeface="Calibri"/>
                <a:sym typeface="Calibri"/>
              </a:rPr>
              <a:t>Sells</a:t>
            </a:r>
            <a:r>
              <a:rPr lang="en-US" sz="2200" dirty="0" smtClean="0">
                <a:latin typeface="Calibri"/>
                <a:ea typeface="Calibri"/>
                <a:cs typeface="Calibri"/>
                <a:sym typeface="Calibri"/>
              </a:rPr>
              <a:t> </a:t>
            </a:r>
            <a:r>
              <a:rPr lang="en-US" sz="2200" dirty="0">
                <a:latin typeface="Calibri"/>
                <a:ea typeface="Calibri"/>
                <a:cs typeface="Calibri"/>
                <a:sym typeface="Calibri"/>
              </a:rPr>
              <a:t>SAME PILL for different price in U.S. vs in Canada </a:t>
            </a:r>
          </a:p>
          <a:p>
            <a:pPr marL="0" indent="0">
              <a:lnSpc>
                <a:spcPct val="80000"/>
              </a:lnSpc>
              <a:spcBef>
                <a:spcPts val="408"/>
              </a:spcBef>
              <a:buSzPts val="1100"/>
              <a:buNone/>
              <a:tabLst>
                <a:tab pos="1149350" algn="l"/>
              </a:tabLst>
            </a:pPr>
            <a:r>
              <a:rPr lang="en-US" sz="2200" dirty="0">
                <a:solidFill>
                  <a:srgbClr val="000000"/>
                </a:solidFill>
                <a:latin typeface="Calibri"/>
                <a:ea typeface="Calibri"/>
                <a:cs typeface="Calibri"/>
                <a:sym typeface="Calibri"/>
              </a:rPr>
              <a:t>	Avg. Monthly Price</a:t>
            </a:r>
            <a:r>
              <a:rPr lang="en-US" sz="2200" b="1" dirty="0">
                <a:solidFill>
                  <a:srgbClr val="000000"/>
                </a:solidFill>
                <a:latin typeface="Calibri"/>
                <a:ea typeface="Calibri"/>
                <a:cs typeface="Calibri"/>
                <a:sym typeface="Calibri"/>
              </a:rPr>
              <a:t>:  </a:t>
            </a:r>
            <a:r>
              <a:rPr lang="en-US" sz="2200" b="1" dirty="0" smtClean="0">
                <a:solidFill>
                  <a:srgbClr val="000000"/>
                </a:solidFill>
                <a:latin typeface="Calibri"/>
                <a:ea typeface="Calibri"/>
                <a:cs typeface="Calibri"/>
                <a:sym typeface="Calibri"/>
              </a:rPr>
              <a:t> </a:t>
            </a:r>
            <a:r>
              <a:rPr lang="en-US" sz="2200" b="1" dirty="0">
                <a:solidFill>
                  <a:srgbClr val="C00000"/>
                </a:solidFill>
                <a:latin typeface="Calibri"/>
                <a:ea typeface="Calibri"/>
                <a:cs typeface="Calibri"/>
                <a:sym typeface="Calibri"/>
              </a:rPr>
              <a:t>$1382.50</a:t>
            </a:r>
            <a:r>
              <a:rPr lang="en-US" sz="2200" dirty="0">
                <a:solidFill>
                  <a:srgbClr val="C00000"/>
                </a:solidFill>
                <a:latin typeface="Calibri"/>
                <a:ea typeface="Calibri"/>
                <a:cs typeface="Calibri"/>
                <a:sym typeface="Calibri"/>
              </a:rPr>
              <a:t> </a:t>
            </a:r>
            <a:r>
              <a:rPr lang="en-US" sz="2200" dirty="0" smtClean="0">
                <a:solidFill>
                  <a:srgbClr val="C00000"/>
                </a:solidFill>
                <a:latin typeface="Calibri"/>
                <a:ea typeface="Calibri"/>
                <a:cs typeface="Calibri"/>
                <a:sym typeface="Calibri"/>
              </a:rPr>
              <a:t>  </a:t>
            </a:r>
            <a:r>
              <a:rPr lang="en-US" sz="2200" b="1" dirty="0" smtClean="0">
                <a:latin typeface="Calibri"/>
                <a:ea typeface="Calibri"/>
                <a:cs typeface="Calibri"/>
                <a:sym typeface="Calibri"/>
              </a:rPr>
              <a:t>(U.S</a:t>
            </a:r>
            <a:r>
              <a:rPr lang="en-US" sz="2200" b="1" dirty="0">
                <a:latin typeface="Calibri"/>
                <a:ea typeface="Calibri"/>
                <a:cs typeface="Calibri"/>
                <a:sym typeface="Calibri"/>
              </a:rPr>
              <a:t>.)</a:t>
            </a:r>
            <a:r>
              <a:rPr lang="en-US" sz="2200" dirty="0" smtClean="0">
                <a:solidFill>
                  <a:srgbClr val="FF0000"/>
                </a:solidFill>
                <a:latin typeface="Calibri"/>
                <a:ea typeface="Calibri"/>
                <a:cs typeface="Calibri"/>
                <a:sym typeface="Calibri"/>
              </a:rPr>
              <a:t>    </a:t>
            </a:r>
            <a:r>
              <a:rPr lang="en-US" sz="2200" dirty="0" smtClean="0">
                <a:latin typeface="Calibri"/>
                <a:ea typeface="Calibri"/>
                <a:cs typeface="Calibri"/>
                <a:sym typeface="Calibri"/>
              </a:rPr>
              <a:t>vs     </a:t>
            </a:r>
            <a:r>
              <a:rPr lang="en-US" sz="2200" b="1" dirty="0">
                <a:solidFill>
                  <a:srgbClr val="0070C0"/>
                </a:solidFill>
                <a:latin typeface="Calibri"/>
                <a:ea typeface="Calibri"/>
                <a:cs typeface="Calibri"/>
                <a:sym typeface="Calibri"/>
              </a:rPr>
              <a:t>$285.45 </a:t>
            </a:r>
            <a:r>
              <a:rPr lang="en-US" sz="2200" b="1" dirty="0" smtClean="0">
                <a:latin typeface="Calibri"/>
                <a:ea typeface="Calibri"/>
                <a:cs typeface="Calibri"/>
                <a:sym typeface="Calibri"/>
              </a:rPr>
              <a:t>(Canada) </a:t>
            </a:r>
            <a:endParaRPr lang="en-US" sz="2200" b="1" dirty="0">
              <a:solidFill>
                <a:srgbClr val="0070C0"/>
              </a:solidFill>
              <a:latin typeface="Calibri"/>
              <a:ea typeface="Calibri"/>
              <a:cs typeface="Calibri"/>
              <a:sym typeface="Calibri"/>
            </a:endParaRPr>
          </a:p>
          <a:p>
            <a:pPr marL="0" lvl="0" indent="0" algn="l" rtl="0">
              <a:lnSpc>
                <a:spcPct val="80000"/>
              </a:lnSpc>
              <a:spcBef>
                <a:spcPts val="408"/>
              </a:spcBef>
              <a:spcAft>
                <a:spcPts val="0"/>
              </a:spcAft>
              <a:buClr>
                <a:schemeClr val="dk1"/>
              </a:buClr>
              <a:buSzPts val="1100"/>
              <a:buNone/>
            </a:pPr>
            <a:endParaRPr lang="en-US" sz="2400" dirty="0">
              <a:latin typeface="Calibri"/>
              <a:ea typeface="Calibri"/>
              <a:cs typeface="Calibri"/>
              <a:sym typeface="Calibri"/>
            </a:endParaRPr>
          </a:p>
          <a:p>
            <a:pPr marL="0" lvl="0" indent="0" algn="l" rtl="0">
              <a:lnSpc>
                <a:spcPct val="80000"/>
              </a:lnSpc>
              <a:spcBef>
                <a:spcPts val="408"/>
              </a:spcBef>
              <a:spcAft>
                <a:spcPts val="0"/>
              </a:spcAft>
              <a:buClr>
                <a:schemeClr val="dk1"/>
              </a:buClr>
              <a:buSzPts val="1100"/>
              <a:buNone/>
              <a:tabLst>
                <a:tab pos="1204913" algn="l"/>
              </a:tabLst>
            </a:pPr>
            <a:r>
              <a:rPr lang="en-US" sz="2400" b="1" dirty="0" smtClean="0">
                <a:solidFill>
                  <a:srgbClr val="C00000"/>
                </a:solidFill>
                <a:latin typeface="Calibri"/>
                <a:ea typeface="Calibri"/>
                <a:cs typeface="Calibri"/>
                <a:sym typeface="Calibri"/>
              </a:rPr>
              <a:t>SHIRE</a:t>
            </a:r>
            <a:r>
              <a:rPr lang="en-US" sz="2200" b="1" dirty="0" smtClean="0">
                <a:solidFill>
                  <a:srgbClr val="C00000"/>
                </a:solidFill>
                <a:latin typeface="Calibri"/>
                <a:ea typeface="Calibri"/>
                <a:cs typeface="Calibri"/>
                <a:sym typeface="Calibri"/>
              </a:rPr>
              <a:t>    	</a:t>
            </a:r>
            <a:r>
              <a:rPr lang="en-US" sz="2200" u="sng" dirty="0" smtClean="0">
                <a:latin typeface="Calibri"/>
                <a:ea typeface="Calibri"/>
                <a:cs typeface="Calibri"/>
                <a:sym typeface="Calibri"/>
              </a:rPr>
              <a:t>Regulated</a:t>
            </a:r>
            <a:r>
              <a:rPr lang="en-US" sz="2200" dirty="0" smtClean="0">
                <a:latin typeface="Calibri"/>
                <a:ea typeface="Calibri"/>
                <a:cs typeface="Calibri"/>
                <a:sym typeface="Calibri"/>
              </a:rPr>
              <a:t> </a:t>
            </a:r>
            <a:r>
              <a:rPr lang="en-US" sz="2200" dirty="0">
                <a:latin typeface="Calibri"/>
                <a:ea typeface="Calibri"/>
                <a:cs typeface="Calibri"/>
                <a:sym typeface="Calibri"/>
              </a:rPr>
              <a:t>in Canada by 3 separate gov’t agencies: </a:t>
            </a:r>
          </a:p>
          <a:p>
            <a:pPr marL="0" lvl="0" indent="0" rtl="0">
              <a:lnSpc>
                <a:spcPct val="80000"/>
              </a:lnSpc>
              <a:spcBef>
                <a:spcPts val="408"/>
              </a:spcBef>
              <a:spcAft>
                <a:spcPts val="0"/>
              </a:spcAft>
              <a:buClr>
                <a:schemeClr val="dk1"/>
              </a:buClr>
              <a:buSzPts val="1100"/>
              <a:buNone/>
            </a:pPr>
            <a:endParaRPr lang="en-US" sz="2200" dirty="0">
              <a:latin typeface="Calibri"/>
              <a:ea typeface="Calibri"/>
              <a:cs typeface="Calibri"/>
              <a:sym typeface="Calibri"/>
            </a:endParaRPr>
          </a:p>
          <a:p>
            <a:pPr marL="0" lvl="0" indent="0" rtl="0">
              <a:lnSpc>
                <a:spcPct val="80000"/>
              </a:lnSpc>
              <a:spcBef>
                <a:spcPts val="408"/>
              </a:spcBef>
              <a:spcAft>
                <a:spcPts val="0"/>
              </a:spcAft>
              <a:buClr>
                <a:schemeClr val="dk1"/>
              </a:buClr>
              <a:buSzPts val="1100"/>
              <a:buNone/>
            </a:pPr>
            <a:r>
              <a:rPr lang="en-US" sz="1800" dirty="0" smtClean="0">
                <a:latin typeface="Calibri"/>
                <a:ea typeface="Calibri"/>
                <a:cs typeface="Calibri"/>
                <a:sym typeface="Calibri"/>
              </a:rPr>
              <a:t>	PMPRB </a:t>
            </a:r>
            <a:r>
              <a:rPr lang="en-US" sz="1800" dirty="0">
                <a:latin typeface="Calibri"/>
                <a:ea typeface="Calibri"/>
                <a:cs typeface="Calibri"/>
                <a:sym typeface="Calibri"/>
              </a:rPr>
              <a:t>(federal agency) sets “ex-factory” price based on “medical value”</a:t>
            </a:r>
            <a:endParaRPr sz="1800" dirty="0">
              <a:latin typeface="Calibri"/>
              <a:ea typeface="Calibri"/>
              <a:cs typeface="Calibri"/>
              <a:sym typeface="Calibri"/>
            </a:endParaRPr>
          </a:p>
          <a:p>
            <a:pPr marL="0" lvl="0" indent="0" algn="l" rtl="0">
              <a:lnSpc>
                <a:spcPct val="80000"/>
              </a:lnSpc>
              <a:spcBef>
                <a:spcPts val="408"/>
              </a:spcBef>
              <a:spcAft>
                <a:spcPts val="0"/>
              </a:spcAft>
              <a:buSzPts val="2400"/>
              <a:buNone/>
            </a:pPr>
            <a:endParaRPr lang="en-US" sz="1800" dirty="0">
              <a:latin typeface="Calibri"/>
              <a:ea typeface="Calibri"/>
              <a:cs typeface="Calibri"/>
              <a:sym typeface="Calibri"/>
            </a:endParaRPr>
          </a:p>
          <a:p>
            <a:pPr marL="3175" lvl="0" indent="0" algn="l" rtl="0">
              <a:lnSpc>
                <a:spcPct val="80000"/>
              </a:lnSpc>
              <a:spcBef>
                <a:spcPts val="408"/>
              </a:spcBef>
              <a:spcAft>
                <a:spcPts val="0"/>
              </a:spcAft>
              <a:buSzPts val="2400"/>
              <a:buNone/>
            </a:pPr>
            <a:r>
              <a:rPr lang="en-US" sz="1800" dirty="0" smtClean="0">
                <a:latin typeface="Calibri"/>
                <a:ea typeface="Calibri"/>
                <a:cs typeface="Calibri"/>
                <a:sym typeface="Calibri"/>
              </a:rPr>
              <a:t>	17 </a:t>
            </a:r>
            <a:r>
              <a:rPr lang="en-US" sz="1800" dirty="0">
                <a:latin typeface="Calibri"/>
                <a:ea typeface="Calibri"/>
                <a:cs typeface="Calibri"/>
                <a:sym typeface="Calibri"/>
              </a:rPr>
              <a:t>federal, provincial public drug plans set price limits for their formularies</a:t>
            </a:r>
            <a:endParaRPr sz="1800" dirty="0">
              <a:latin typeface="Calibri"/>
              <a:ea typeface="Calibri"/>
              <a:cs typeface="Calibri"/>
              <a:sym typeface="Calibri"/>
            </a:endParaRPr>
          </a:p>
          <a:p>
            <a:pPr marL="76200" lvl="0" indent="0" algn="l" rtl="0">
              <a:lnSpc>
                <a:spcPct val="80000"/>
              </a:lnSpc>
              <a:spcBef>
                <a:spcPts val="408"/>
              </a:spcBef>
              <a:spcAft>
                <a:spcPts val="0"/>
              </a:spcAft>
              <a:buSzPts val="2400"/>
              <a:buNone/>
            </a:pPr>
            <a:endParaRPr lang="en-US" sz="1800" dirty="0">
              <a:latin typeface="Calibri"/>
              <a:ea typeface="Calibri"/>
              <a:cs typeface="Calibri"/>
              <a:sym typeface="Calibri"/>
            </a:endParaRPr>
          </a:p>
          <a:p>
            <a:pPr marL="0" lvl="0" indent="0" algn="l" rtl="0">
              <a:lnSpc>
                <a:spcPct val="80000"/>
              </a:lnSpc>
              <a:spcBef>
                <a:spcPts val="408"/>
              </a:spcBef>
              <a:spcAft>
                <a:spcPts val="0"/>
              </a:spcAft>
              <a:buSzPts val="2400"/>
              <a:buNone/>
            </a:pPr>
            <a:r>
              <a:rPr lang="en-US" sz="1800" dirty="0" smtClean="0">
                <a:latin typeface="Calibri"/>
                <a:ea typeface="Calibri"/>
                <a:cs typeface="Calibri"/>
                <a:sym typeface="Calibri"/>
              </a:rPr>
              <a:t>	Common </a:t>
            </a:r>
            <a:r>
              <a:rPr lang="en-US" sz="1800" dirty="0">
                <a:latin typeface="Calibri"/>
                <a:ea typeface="Calibri"/>
                <a:cs typeface="Calibri"/>
                <a:sym typeface="Calibri"/>
              </a:rPr>
              <a:t>Drug Review, federal agency (like FDA), “proposes” prices limits</a:t>
            </a:r>
            <a:endParaRPr sz="1800" dirty="0"/>
          </a:p>
        </p:txBody>
      </p:sp>
      <p:sp>
        <p:nvSpPr>
          <p:cNvPr id="3" name="TextBox 2"/>
          <p:cNvSpPr txBox="1"/>
          <p:nvPr/>
        </p:nvSpPr>
        <p:spPr>
          <a:xfrm>
            <a:off x="8345715" y="6415317"/>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15</a:t>
            </a:r>
          </a:p>
        </p:txBody>
      </p:sp>
      <p:sp>
        <p:nvSpPr>
          <p:cNvPr id="5" name="TextBox 4"/>
          <p:cNvSpPr txBox="1"/>
          <p:nvPr/>
        </p:nvSpPr>
        <p:spPr>
          <a:xfrm>
            <a:off x="0" y="6001793"/>
            <a:ext cx="9144000" cy="461665"/>
          </a:xfrm>
          <a:prstGeom prst="rect">
            <a:avLst/>
          </a:prstGeom>
          <a:noFill/>
        </p:spPr>
        <p:txBody>
          <a:bodyPr wrap="square" rtlCol="0">
            <a:spAutoFit/>
          </a:bodyPr>
          <a:lstStyle/>
          <a:p>
            <a:r>
              <a:rPr lang="en-US" sz="2400" b="1" dirty="0" smtClean="0">
                <a:solidFill>
                  <a:srgbClr val="C00000"/>
                </a:solidFill>
                <a:latin typeface="Calibri" panose="020F0502020204030204" pitchFamily="34" charset="0"/>
                <a:cs typeface="Calibri" panose="020F0502020204030204" pitchFamily="34" charset="0"/>
              </a:rPr>
              <a:t>Bottom Line:   </a:t>
            </a:r>
            <a:r>
              <a:rPr lang="en-US" sz="2200" b="1" dirty="0" smtClean="0">
                <a:solidFill>
                  <a:schemeClr val="tx1"/>
                </a:solidFill>
                <a:latin typeface="Calibri" panose="020F0502020204030204" pitchFamily="34" charset="0"/>
                <a:cs typeface="Calibri" panose="020F0502020204030204" pitchFamily="34" charset="0"/>
              </a:rPr>
              <a:t>X-Country Price Discrimination due to CA Price  Regulation </a:t>
            </a:r>
            <a:endParaRPr lang="en-US" sz="2200" b="1"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 calcmode="lin" valueType="num">
                                      <p:cBhvr additive="base">
                                        <p:cTn id="7" dur="25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anim calcmode="lin" valueType="num">
                                      <p:cBhvr additive="base">
                                        <p:cTn id="11" dur="25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22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anim calcmode="lin" valueType="num">
                                      <p:cBhvr additive="base">
                                        <p:cTn id="15" dur="250" fill="hold"/>
                                        <p:tgtEl>
                                          <p:spTgt spid="221">
                                            <p:txEl>
                                              <p:pRg st="2" end="2"/>
                                            </p:txEl>
                                          </p:spTgt>
                                        </p:tgtEl>
                                        <p:attrNameLst>
                                          <p:attrName>ppt_x</p:attrName>
                                        </p:attrNameLst>
                                      </p:cBhvr>
                                      <p:tavLst>
                                        <p:tav tm="0">
                                          <p:val>
                                            <p:strVal val="#ppt_x"/>
                                          </p:val>
                                        </p:tav>
                                        <p:tav tm="100000">
                                          <p:val>
                                            <p:strVal val="#ppt_x"/>
                                          </p:val>
                                        </p:tav>
                                      </p:tavLst>
                                    </p:anim>
                                    <p:anim calcmode="lin" valueType="num">
                                      <p:cBhvr additive="base">
                                        <p:cTn id="16" dur="250" fill="hold"/>
                                        <p:tgtEl>
                                          <p:spTgt spid="2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1">
                                            <p:txEl>
                                              <p:pRg st="4" end="4"/>
                                            </p:txEl>
                                          </p:spTgt>
                                        </p:tgtEl>
                                        <p:attrNameLst>
                                          <p:attrName>style.visibility</p:attrName>
                                        </p:attrNameLst>
                                      </p:cBhvr>
                                      <p:to>
                                        <p:strVal val="visible"/>
                                      </p:to>
                                    </p:set>
                                    <p:anim calcmode="lin" valueType="num">
                                      <p:cBhvr additive="base">
                                        <p:cTn id="21" dur="250" fill="hold"/>
                                        <p:tgtEl>
                                          <p:spTgt spid="221">
                                            <p:txEl>
                                              <p:pRg st="4" end="4"/>
                                            </p:txEl>
                                          </p:spTgt>
                                        </p:tgtEl>
                                        <p:attrNameLst>
                                          <p:attrName>ppt_x</p:attrName>
                                        </p:attrNameLst>
                                      </p:cBhvr>
                                      <p:tavLst>
                                        <p:tav tm="0">
                                          <p:val>
                                            <p:strVal val="#ppt_x"/>
                                          </p:val>
                                        </p:tav>
                                        <p:tav tm="100000">
                                          <p:val>
                                            <p:strVal val="#ppt_x"/>
                                          </p:val>
                                        </p:tav>
                                      </p:tavLst>
                                    </p:anim>
                                    <p:anim calcmode="lin" valueType="num">
                                      <p:cBhvr additive="base">
                                        <p:cTn id="22" dur="250" fill="hold"/>
                                        <p:tgtEl>
                                          <p:spTgt spid="22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1">
                                            <p:txEl>
                                              <p:pRg st="5" end="5"/>
                                            </p:txEl>
                                          </p:spTgt>
                                        </p:tgtEl>
                                        <p:attrNameLst>
                                          <p:attrName>style.visibility</p:attrName>
                                        </p:attrNameLst>
                                      </p:cBhvr>
                                      <p:to>
                                        <p:strVal val="visible"/>
                                      </p:to>
                                    </p:set>
                                    <p:anim calcmode="lin" valueType="num">
                                      <p:cBhvr additive="base">
                                        <p:cTn id="25" dur="250" fill="hold"/>
                                        <p:tgtEl>
                                          <p:spTgt spid="221">
                                            <p:txEl>
                                              <p:pRg st="5" end="5"/>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2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1">
                                            <p:txEl>
                                              <p:pRg st="7" end="7"/>
                                            </p:txEl>
                                          </p:spTgt>
                                        </p:tgtEl>
                                        <p:attrNameLst>
                                          <p:attrName>style.visibility</p:attrName>
                                        </p:attrNameLst>
                                      </p:cBhvr>
                                      <p:to>
                                        <p:strVal val="visible"/>
                                      </p:to>
                                    </p:set>
                                    <p:anim calcmode="lin" valueType="num">
                                      <p:cBhvr additive="base">
                                        <p:cTn id="31" dur="500" fill="hold"/>
                                        <p:tgtEl>
                                          <p:spTgt spid="22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1">
                                            <p:txEl>
                                              <p:pRg st="9" end="9"/>
                                            </p:txEl>
                                          </p:spTgt>
                                        </p:tgtEl>
                                        <p:attrNameLst>
                                          <p:attrName>style.visibility</p:attrName>
                                        </p:attrNameLst>
                                      </p:cBhvr>
                                      <p:to>
                                        <p:strVal val="visible"/>
                                      </p:to>
                                    </p:set>
                                    <p:anim calcmode="lin" valueType="num">
                                      <p:cBhvr additive="base">
                                        <p:cTn id="35" dur="500" fill="hold"/>
                                        <p:tgtEl>
                                          <p:spTgt spid="22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1">
                                            <p:txEl>
                                              <p:pRg st="11" end="11"/>
                                            </p:txEl>
                                          </p:spTgt>
                                        </p:tgtEl>
                                        <p:attrNameLst>
                                          <p:attrName>style.visibility</p:attrName>
                                        </p:attrNameLst>
                                      </p:cBhvr>
                                      <p:to>
                                        <p:strVal val="visible"/>
                                      </p:to>
                                    </p:set>
                                    <p:anim calcmode="lin" valueType="num">
                                      <p:cBhvr additive="base">
                                        <p:cTn id="39" dur="500" fill="hold"/>
                                        <p:tgtEl>
                                          <p:spTgt spid="221">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1">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1">
                                            <p:txEl>
                                              <p:pRg st="13" end="13"/>
                                            </p:txEl>
                                          </p:spTgt>
                                        </p:tgtEl>
                                        <p:attrNameLst>
                                          <p:attrName>style.visibility</p:attrName>
                                        </p:attrNameLst>
                                      </p:cBhvr>
                                      <p:to>
                                        <p:strVal val="visible"/>
                                      </p:to>
                                    </p:set>
                                    <p:anim calcmode="lin" valueType="num">
                                      <p:cBhvr additive="base">
                                        <p:cTn id="43" dur="500" fill="hold"/>
                                        <p:tgtEl>
                                          <p:spTgt spid="221">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0" y="0"/>
            <a:ext cx="9240900" cy="595086"/>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Parting Thoughts</a:t>
            </a:r>
            <a:endParaRPr sz="4000" b="1" dirty="0">
              <a:latin typeface="Calibri"/>
              <a:ea typeface="Calibri"/>
              <a:cs typeface="Calibri"/>
              <a:sym typeface="Calibri"/>
            </a:endParaRPr>
          </a:p>
        </p:txBody>
      </p:sp>
      <p:sp>
        <p:nvSpPr>
          <p:cNvPr id="229" name="Google Shape;229;p28"/>
          <p:cNvSpPr txBox="1">
            <a:spLocks noGrp="1"/>
          </p:cNvSpPr>
          <p:nvPr>
            <p:ph type="body" idx="1"/>
          </p:nvPr>
        </p:nvSpPr>
        <p:spPr>
          <a:xfrm>
            <a:off x="130629" y="1057296"/>
            <a:ext cx="9013371" cy="551191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400" b="1" dirty="0">
                <a:solidFill>
                  <a:srgbClr val="980000"/>
                </a:solidFill>
                <a:latin typeface="Calibri"/>
                <a:ea typeface="Calibri"/>
                <a:cs typeface="Calibri"/>
                <a:sym typeface="Calibri"/>
              </a:rPr>
              <a:t>PROBLEM:  </a:t>
            </a:r>
            <a:r>
              <a:rPr lang="en-US" sz="2400" b="1" dirty="0" smtClean="0">
                <a:solidFill>
                  <a:srgbClr val="980000"/>
                </a:solidFill>
                <a:latin typeface="Calibri"/>
                <a:ea typeface="Calibri"/>
                <a:cs typeface="Calibri"/>
                <a:sym typeface="Calibri"/>
              </a:rPr>
              <a:t>   </a:t>
            </a:r>
            <a:r>
              <a:rPr lang="en-US" sz="2000" b="1" dirty="0" smtClean="0">
                <a:solidFill>
                  <a:srgbClr val="000000"/>
                </a:solidFill>
                <a:latin typeface="Calibri"/>
                <a:ea typeface="Calibri"/>
                <a:cs typeface="Calibri"/>
                <a:sym typeface="Calibri"/>
              </a:rPr>
              <a:t>US </a:t>
            </a:r>
            <a:r>
              <a:rPr lang="en-US" sz="2000" b="1" dirty="0">
                <a:solidFill>
                  <a:srgbClr val="000000"/>
                </a:solidFill>
                <a:latin typeface="Calibri"/>
                <a:ea typeface="Calibri"/>
                <a:cs typeface="Calibri"/>
                <a:sym typeface="Calibri"/>
              </a:rPr>
              <a:t>drug prices =  higher than anywhere else</a:t>
            </a:r>
            <a:endParaRPr sz="2000" b="1" dirty="0">
              <a:solidFill>
                <a:srgbClr val="000000"/>
              </a:solidFill>
              <a:latin typeface="Calibri"/>
              <a:ea typeface="Calibri"/>
              <a:cs typeface="Calibri"/>
              <a:sym typeface="Calibri"/>
            </a:endParaRPr>
          </a:p>
          <a:p>
            <a:pPr marL="0" lvl="0" indent="0" algn="l" rtl="0">
              <a:spcBef>
                <a:spcPts val="360"/>
              </a:spcBef>
              <a:spcAft>
                <a:spcPts val="0"/>
              </a:spcAft>
              <a:buClr>
                <a:schemeClr val="dk1"/>
              </a:buClr>
              <a:buSzPts val="1100"/>
              <a:buFont typeface="Arial"/>
              <a:buNone/>
            </a:pPr>
            <a:endParaRPr sz="2000" dirty="0">
              <a:latin typeface="Calibri"/>
              <a:ea typeface="Calibri"/>
              <a:cs typeface="Calibri"/>
              <a:sym typeface="Calibri"/>
            </a:endParaRPr>
          </a:p>
          <a:p>
            <a:pPr marL="0" lvl="0" indent="0" algn="l" rtl="0">
              <a:spcBef>
                <a:spcPts val="360"/>
              </a:spcBef>
              <a:spcAft>
                <a:spcPts val="0"/>
              </a:spcAft>
              <a:buClr>
                <a:schemeClr val="dk1"/>
              </a:buClr>
              <a:buSzPts val="1100"/>
              <a:buFont typeface="Arial"/>
              <a:buNone/>
            </a:pPr>
            <a:r>
              <a:rPr lang="en-US" sz="2400" b="1" dirty="0">
                <a:solidFill>
                  <a:srgbClr val="980000"/>
                </a:solidFill>
                <a:latin typeface="Calibri"/>
                <a:ea typeface="Calibri"/>
                <a:cs typeface="Calibri"/>
                <a:sym typeface="Calibri"/>
              </a:rPr>
              <a:t>SOLUTION:</a:t>
            </a:r>
            <a:r>
              <a:rPr lang="en-US" sz="2400" dirty="0">
                <a:latin typeface="Calibri"/>
                <a:ea typeface="Calibri"/>
                <a:cs typeface="Calibri"/>
                <a:sym typeface="Calibri"/>
              </a:rPr>
              <a:t>   </a:t>
            </a:r>
            <a:r>
              <a:rPr lang="en-US" sz="2000" b="1" dirty="0">
                <a:latin typeface="Calibri"/>
                <a:ea typeface="Calibri"/>
                <a:cs typeface="Calibri"/>
                <a:sym typeface="Calibri"/>
              </a:rPr>
              <a:t>What to do?    We  differ </a:t>
            </a:r>
            <a:r>
              <a:rPr lang="en-US" sz="2000" b="1" dirty="0" smtClean="0">
                <a:latin typeface="Calibri"/>
                <a:ea typeface="Calibri"/>
                <a:cs typeface="Calibri"/>
                <a:sym typeface="Calibri"/>
              </a:rPr>
              <a:t>on</a:t>
            </a:r>
            <a:r>
              <a:rPr lang="en-US" sz="2000" b="1" dirty="0">
                <a:latin typeface="Calibri"/>
                <a:ea typeface="Calibri"/>
                <a:cs typeface="Calibri"/>
                <a:sym typeface="Calibri"/>
              </a:rPr>
              <a:t>:  </a:t>
            </a:r>
            <a:r>
              <a:rPr lang="en-US" sz="2000" b="1" dirty="0" smtClean="0">
                <a:latin typeface="Calibri"/>
                <a:ea typeface="Calibri"/>
                <a:cs typeface="Calibri"/>
                <a:sym typeface="Calibri"/>
              </a:rPr>
              <a:t>  Whether </a:t>
            </a:r>
            <a:r>
              <a:rPr lang="en-US" sz="2000" b="1" dirty="0">
                <a:latin typeface="Calibri"/>
                <a:ea typeface="Calibri"/>
                <a:cs typeface="Calibri"/>
                <a:sym typeface="Calibri"/>
              </a:rPr>
              <a:t>to </a:t>
            </a:r>
            <a:r>
              <a:rPr lang="en-US" sz="2000" b="1" dirty="0" smtClean="0">
                <a:latin typeface="Calibri"/>
                <a:ea typeface="Calibri"/>
                <a:cs typeface="Calibri"/>
                <a:sym typeface="Calibri"/>
              </a:rPr>
              <a:t>Regulate </a:t>
            </a:r>
            <a:r>
              <a:rPr lang="en-US" sz="2000" b="1" dirty="0">
                <a:latin typeface="Calibri"/>
                <a:ea typeface="Calibri"/>
                <a:cs typeface="Calibri"/>
                <a:sym typeface="Calibri"/>
              </a:rPr>
              <a:t>Price or Not </a:t>
            </a:r>
            <a:endParaRPr sz="20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b="1" dirty="0">
              <a:latin typeface="Calibri"/>
              <a:ea typeface="Calibri"/>
              <a:cs typeface="Calibri"/>
              <a:sym typeface="Calibri"/>
            </a:endParaRPr>
          </a:p>
          <a:p>
            <a:pPr marL="0" lvl="0" indent="0" algn="l" rtl="0">
              <a:spcBef>
                <a:spcPts val="360"/>
              </a:spcBef>
              <a:spcAft>
                <a:spcPts val="0"/>
              </a:spcAft>
              <a:buNone/>
              <a:tabLst>
                <a:tab pos="1379538" algn="l"/>
              </a:tabLst>
            </a:pPr>
            <a:r>
              <a:rPr lang="en-US" sz="2400" b="1" dirty="0">
                <a:solidFill>
                  <a:srgbClr val="980000"/>
                </a:solidFill>
                <a:latin typeface="Calibri"/>
                <a:ea typeface="Calibri"/>
                <a:cs typeface="Calibri"/>
                <a:sym typeface="Calibri"/>
              </a:rPr>
              <a:t>ISSUES:     </a:t>
            </a:r>
          </a:p>
          <a:p>
            <a:pPr marL="0" lvl="0" indent="0" algn="l" rtl="0">
              <a:spcBef>
                <a:spcPts val="360"/>
              </a:spcBef>
              <a:spcAft>
                <a:spcPts val="0"/>
              </a:spcAft>
              <a:buNone/>
              <a:tabLst>
                <a:tab pos="681038" algn="l"/>
              </a:tabLst>
            </a:pPr>
            <a:r>
              <a:rPr lang="en-US" sz="2400" b="1" dirty="0">
                <a:solidFill>
                  <a:srgbClr val="980000"/>
                </a:solidFill>
                <a:latin typeface="Calibri"/>
                <a:ea typeface="Calibri"/>
                <a:cs typeface="Calibri"/>
                <a:sym typeface="Calibri"/>
              </a:rPr>
              <a:t>	</a:t>
            </a:r>
            <a:r>
              <a:rPr lang="en-US" sz="2000" b="1" dirty="0" smtClean="0">
                <a:solidFill>
                  <a:srgbClr val="000000"/>
                </a:solidFill>
                <a:latin typeface="Calibri"/>
                <a:ea typeface="Calibri"/>
                <a:cs typeface="Calibri"/>
                <a:sym typeface="Calibri"/>
              </a:rPr>
              <a:t>High </a:t>
            </a:r>
            <a:r>
              <a:rPr lang="en-US" sz="2000" b="1" dirty="0">
                <a:solidFill>
                  <a:srgbClr val="000000"/>
                </a:solidFill>
                <a:latin typeface="Calibri"/>
                <a:ea typeface="Calibri"/>
                <a:cs typeface="Calibri"/>
                <a:sym typeface="Calibri"/>
              </a:rPr>
              <a:t>R&amp;D, sunk costs 	</a:t>
            </a:r>
            <a:r>
              <a:rPr lang="en-US" sz="2000" b="1" dirty="0" smtClean="0">
                <a:solidFill>
                  <a:srgbClr val="000000"/>
                </a:solidFill>
                <a:latin typeface="Calibri"/>
                <a:ea typeface="Calibri"/>
                <a:cs typeface="Calibri"/>
                <a:sym typeface="Calibri"/>
              </a:rPr>
              <a:t>	  vs </a:t>
            </a:r>
            <a:r>
              <a:rPr lang="en-US" sz="2000" b="1" dirty="0">
                <a:solidFill>
                  <a:srgbClr val="000000"/>
                </a:solidFill>
                <a:latin typeface="Calibri"/>
                <a:ea typeface="Calibri"/>
                <a:cs typeface="Calibri"/>
                <a:sym typeface="Calibri"/>
              </a:rPr>
              <a:t>	High US drug prices</a:t>
            </a:r>
            <a:endParaRPr sz="2000" b="1" dirty="0">
              <a:solidFill>
                <a:srgbClr val="000000"/>
              </a:solidFill>
              <a:latin typeface="Calibri"/>
              <a:ea typeface="Calibri"/>
              <a:cs typeface="Calibri"/>
              <a:sym typeface="Calibri"/>
            </a:endParaRPr>
          </a:p>
          <a:p>
            <a:pPr marL="0" lvl="0" indent="0" algn="l" rtl="0">
              <a:spcBef>
                <a:spcPts val="360"/>
              </a:spcBef>
              <a:spcAft>
                <a:spcPts val="0"/>
              </a:spcAft>
              <a:buNone/>
              <a:tabLst>
                <a:tab pos="681038" algn="l"/>
              </a:tabLst>
            </a:pPr>
            <a:r>
              <a:rPr lang="en-US" sz="2000" b="1" dirty="0">
                <a:solidFill>
                  <a:srgbClr val="000000"/>
                </a:solidFill>
                <a:latin typeface="Calibri"/>
                <a:ea typeface="Calibri"/>
                <a:cs typeface="Calibri"/>
                <a:sym typeface="Calibri"/>
              </a:rPr>
              <a:t>	Health care innovation   </a:t>
            </a:r>
            <a:r>
              <a:rPr lang="en-US" sz="2000" b="1" dirty="0" smtClean="0">
                <a:solidFill>
                  <a:srgbClr val="000000"/>
                </a:solidFill>
                <a:latin typeface="Calibri"/>
                <a:ea typeface="Calibri"/>
                <a:cs typeface="Calibri"/>
                <a:sym typeface="Calibri"/>
              </a:rPr>
              <a:t>	</a:t>
            </a:r>
            <a:r>
              <a:rPr lang="en-US" sz="2000" b="1" dirty="0">
                <a:solidFill>
                  <a:srgbClr val="000000"/>
                </a:solidFill>
                <a:latin typeface="Calibri"/>
                <a:ea typeface="Calibri"/>
                <a:cs typeface="Calibri"/>
                <a:sym typeface="Calibri"/>
              </a:rPr>
              <a:t>	</a:t>
            </a:r>
            <a:r>
              <a:rPr lang="en-US" sz="2000" b="1" dirty="0" smtClean="0">
                <a:solidFill>
                  <a:srgbClr val="000000"/>
                </a:solidFill>
                <a:latin typeface="Calibri"/>
                <a:ea typeface="Calibri"/>
                <a:cs typeface="Calibri"/>
                <a:sym typeface="Calibri"/>
              </a:rPr>
              <a:t>  vs</a:t>
            </a:r>
            <a:r>
              <a:rPr lang="en-US" sz="2000" b="1" dirty="0">
                <a:solidFill>
                  <a:srgbClr val="000000"/>
                </a:solidFill>
                <a:latin typeface="Calibri"/>
                <a:ea typeface="Calibri"/>
                <a:cs typeface="Calibri"/>
                <a:sym typeface="Calibri"/>
              </a:rPr>
              <a:t>	Medically superfluous drugs </a:t>
            </a:r>
            <a:endParaRPr sz="2000" b="1" dirty="0">
              <a:solidFill>
                <a:srgbClr val="000000"/>
              </a:solidFill>
              <a:latin typeface="Calibri"/>
              <a:ea typeface="Calibri"/>
              <a:cs typeface="Calibri"/>
              <a:sym typeface="Calibri"/>
            </a:endParaRPr>
          </a:p>
          <a:p>
            <a:pPr marL="0" lvl="0" indent="457200" algn="l" rtl="0">
              <a:spcBef>
                <a:spcPts val="360"/>
              </a:spcBef>
              <a:spcAft>
                <a:spcPts val="0"/>
              </a:spcAft>
              <a:buNone/>
              <a:tabLst>
                <a:tab pos="1379538" algn="l"/>
              </a:tabLst>
            </a:pPr>
            <a:r>
              <a:rPr lang="en-US" sz="2000" b="1" dirty="0" smtClean="0">
                <a:solidFill>
                  <a:srgbClr val="000000"/>
                </a:solidFill>
                <a:latin typeface="Calibri"/>
                <a:ea typeface="Calibri"/>
                <a:cs typeface="Calibri"/>
                <a:sym typeface="Calibri"/>
              </a:rPr>
              <a:t>U.S</a:t>
            </a:r>
            <a:r>
              <a:rPr lang="en-US" sz="2000" b="1" dirty="0">
                <a:solidFill>
                  <a:srgbClr val="000000"/>
                </a:solidFill>
                <a:latin typeface="Calibri"/>
                <a:ea typeface="Calibri"/>
                <a:cs typeface="Calibri"/>
                <a:sym typeface="Calibri"/>
              </a:rPr>
              <a:t>. GDP helped by Big </a:t>
            </a:r>
            <a:r>
              <a:rPr lang="en-US" sz="2000" b="1" dirty="0" smtClean="0">
                <a:solidFill>
                  <a:srgbClr val="000000"/>
                </a:solidFill>
                <a:latin typeface="Calibri"/>
                <a:ea typeface="Calibri"/>
                <a:cs typeface="Calibri"/>
                <a:sym typeface="Calibri"/>
              </a:rPr>
              <a:t>Pharma sales </a:t>
            </a:r>
            <a:r>
              <a:rPr lang="en-US" sz="2000" b="1" dirty="0">
                <a:solidFill>
                  <a:srgbClr val="000000"/>
                </a:solidFill>
                <a:latin typeface="Calibri"/>
                <a:ea typeface="Calibri"/>
                <a:cs typeface="Calibri"/>
                <a:sym typeface="Calibri"/>
              </a:rPr>
              <a:t>	</a:t>
            </a:r>
            <a:r>
              <a:rPr lang="en-US" sz="2000" b="1" dirty="0" smtClean="0">
                <a:solidFill>
                  <a:srgbClr val="000000"/>
                </a:solidFill>
                <a:latin typeface="Calibri"/>
                <a:ea typeface="Calibri"/>
                <a:cs typeface="Calibri"/>
                <a:sym typeface="Calibri"/>
              </a:rPr>
              <a:t>  vs</a:t>
            </a:r>
            <a:r>
              <a:rPr lang="en-US" sz="2000" b="1" dirty="0">
                <a:solidFill>
                  <a:srgbClr val="000000"/>
                </a:solidFill>
                <a:latin typeface="Calibri"/>
                <a:ea typeface="Calibri"/>
                <a:cs typeface="Calibri"/>
                <a:sym typeface="Calibri"/>
              </a:rPr>
              <a:t>	15 - 20 % in U.S. can’t afford </a:t>
            </a:r>
            <a:endParaRPr sz="2000" b="1" dirty="0">
              <a:solidFill>
                <a:srgbClr val="980000"/>
              </a:solidFill>
              <a:latin typeface="Calibri"/>
              <a:ea typeface="Calibri"/>
              <a:cs typeface="Calibri"/>
              <a:sym typeface="Calibri"/>
            </a:endParaRPr>
          </a:p>
          <a:p>
            <a:pPr marL="0" lvl="0" indent="457200" algn="l" rtl="0">
              <a:spcBef>
                <a:spcPts val="360"/>
              </a:spcBef>
              <a:spcAft>
                <a:spcPts val="0"/>
              </a:spcAft>
              <a:buNone/>
            </a:pPr>
            <a:endParaRPr sz="2000" b="1" dirty="0">
              <a:solidFill>
                <a:srgbClr val="980000"/>
              </a:solidFill>
              <a:latin typeface="Calibri"/>
              <a:ea typeface="Calibri"/>
              <a:cs typeface="Calibri"/>
              <a:sym typeface="Calibri"/>
            </a:endParaRPr>
          </a:p>
          <a:p>
            <a:pPr marL="0" lvl="0" indent="0" algn="l" rtl="0">
              <a:spcBef>
                <a:spcPts val="360"/>
              </a:spcBef>
              <a:spcAft>
                <a:spcPts val="0"/>
              </a:spcAft>
              <a:buClr>
                <a:schemeClr val="dk1"/>
              </a:buClr>
              <a:buSzPts val="1100"/>
              <a:buFont typeface="Arial"/>
              <a:buNone/>
            </a:pPr>
            <a:r>
              <a:rPr lang="en-US" sz="2400" b="1" dirty="0">
                <a:solidFill>
                  <a:srgbClr val="980000"/>
                </a:solidFill>
                <a:latin typeface="Calibri"/>
                <a:ea typeface="Calibri"/>
                <a:cs typeface="Calibri"/>
                <a:sym typeface="Calibri"/>
              </a:rPr>
              <a:t>PROPOSALS:  </a:t>
            </a:r>
            <a:endParaRPr sz="2400" b="1" dirty="0">
              <a:solidFill>
                <a:srgbClr val="980000"/>
              </a:solidFill>
              <a:latin typeface="Calibri"/>
              <a:ea typeface="Calibri"/>
              <a:cs typeface="Calibri"/>
              <a:sym typeface="Calibri"/>
            </a:endParaRPr>
          </a:p>
          <a:p>
            <a:pPr marL="0" lvl="0" indent="457200" algn="l" rtl="0">
              <a:spcBef>
                <a:spcPts val="360"/>
              </a:spcBef>
              <a:spcAft>
                <a:spcPts val="0"/>
              </a:spcAft>
              <a:buNone/>
            </a:pPr>
            <a:r>
              <a:rPr lang="en-US" sz="2000" b="1" dirty="0">
                <a:solidFill>
                  <a:srgbClr val="000000"/>
                </a:solidFill>
                <a:latin typeface="Calibri"/>
                <a:ea typeface="Calibri"/>
                <a:cs typeface="Calibri"/>
                <a:sym typeface="Calibri"/>
              </a:rPr>
              <a:t>		Limit drug patents to 10 years, BUT prices may spike more  </a:t>
            </a:r>
            <a:endParaRPr sz="2000" b="1" dirty="0">
              <a:solidFill>
                <a:srgbClr val="000000"/>
              </a:solidFill>
              <a:latin typeface="Calibri"/>
              <a:ea typeface="Calibri"/>
              <a:cs typeface="Calibri"/>
              <a:sym typeface="Calibri"/>
            </a:endParaRPr>
          </a:p>
          <a:p>
            <a:pPr marL="0" lvl="0" indent="457200" algn="l" rtl="0">
              <a:spcBef>
                <a:spcPts val="360"/>
              </a:spcBef>
              <a:spcAft>
                <a:spcPts val="0"/>
              </a:spcAft>
              <a:buNone/>
            </a:pPr>
            <a:r>
              <a:rPr lang="en-US" sz="2000" b="1" dirty="0">
                <a:solidFill>
                  <a:srgbClr val="000000"/>
                </a:solidFill>
                <a:latin typeface="Calibri"/>
                <a:ea typeface="Calibri"/>
                <a:cs typeface="Calibri"/>
                <a:sym typeface="Calibri"/>
              </a:rPr>
              <a:t>		Create US Drug Price Board, BUT Innovation may suffer</a:t>
            </a:r>
            <a:endParaRPr sz="2000" b="1" dirty="0">
              <a:solidFill>
                <a:srgbClr val="000000"/>
              </a:solidFill>
              <a:latin typeface="Calibri"/>
              <a:ea typeface="Calibri"/>
              <a:cs typeface="Calibri"/>
              <a:sym typeface="Calibri"/>
            </a:endParaRPr>
          </a:p>
          <a:p>
            <a:pPr marL="0" lvl="0" indent="457200" algn="l" rtl="0">
              <a:spcBef>
                <a:spcPts val="360"/>
              </a:spcBef>
              <a:spcAft>
                <a:spcPts val="0"/>
              </a:spcAft>
              <a:buNone/>
            </a:pPr>
            <a:r>
              <a:rPr lang="en-US" sz="2000" b="1" dirty="0">
                <a:solidFill>
                  <a:srgbClr val="000000"/>
                </a:solidFill>
                <a:latin typeface="Calibri"/>
                <a:ea typeface="Calibri"/>
                <a:cs typeface="Calibri"/>
                <a:sym typeface="Calibri"/>
              </a:rPr>
              <a:t>		Apply Game Theory, to see if Trump makes credible threat </a:t>
            </a:r>
            <a:endParaRPr sz="2000" b="1" dirty="0">
              <a:solidFill>
                <a:srgbClr val="000000"/>
              </a:solidFill>
              <a:latin typeface="Calibri"/>
              <a:ea typeface="Calibri"/>
              <a:cs typeface="Calibri"/>
              <a:sym typeface="Calibri"/>
            </a:endParaRPr>
          </a:p>
          <a:p>
            <a:pPr marL="914400" lvl="0" indent="457200" algn="l" rtl="0">
              <a:spcBef>
                <a:spcPts val="360"/>
              </a:spcBef>
              <a:spcAft>
                <a:spcPts val="0"/>
              </a:spcAft>
              <a:buNone/>
            </a:pPr>
            <a:r>
              <a:rPr lang="en-US" sz="2000" b="1" dirty="0">
                <a:solidFill>
                  <a:srgbClr val="000000"/>
                </a:solidFill>
                <a:latin typeface="Calibri"/>
                <a:ea typeface="Calibri"/>
                <a:cs typeface="Calibri"/>
                <a:sym typeface="Calibri"/>
              </a:rPr>
              <a:t>	Encourage Self-Regulation, but will that really work</a:t>
            </a:r>
            <a:r>
              <a:rPr lang="en-US" sz="2000" b="1" dirty="0" smtClean="0">
                <a:solidFill>
                  <a:srgbClr val="000000"/>
                </a:solidFill>
                <a:latin typeface="Calibri"/>
                <a:ea typeface="Calibri"/>
                <a:cs typeface="Calibri"/>
                <a:sym typeface="Calibri"/>
              </a:rPr>
              <a:t>?</a:t>
            </a:r>
            <a:endParaRPr sz="2000" b="1" dirty="0">
              <a:solidFill>
                <a:srgbClr val="000000"/>
              </a:solidFill>
              <a:latin typeface="Calibri"/>
              <a:ea typeface="Calibri"/>
              <a:cs typeface="Calibri"/>
              <a:sym typeface="Calibri"/>
            </a:endParaRPr>
          </a:p>
        </p:txBody>
      </p:sp>
      <p:sp>
        <p:nvSpPr>
          <p:cNvPr id="2" name="TextBox 1"/>
          <p:cNvSpPr txBox="1"/>
          <p:nvPr/>
        </p:nvSpPr>
        <p:spPr>
          <a:xfrm>
            <a:off x="8403774" y="6415318"/>
            <a:ext cx="36740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16</a:t>
            </a:r>
          </a:p>
        </p:txBody>
      </p:sp>
      <p:sp>
        <p:nvSpPr>
          <p:cNvPr id="3" name="Smiley Face 2"/>
          <p:cNvSpPr/>
          <p:nvPr/>
        </p:nvSpPr>
        <p:spPr>
          <a:xfrm>
            <a:off x="2693324" y="2177936"/>
            <a:ext cx="4073236" cy="2859578"/>
          </a:xfrm>
          <a:prstGeom prst="smileyFace">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rgbClr val="0033CC"/>
              </a:solidFill>
              <a:latin typeface="Calibri" panose="020F0502020204030204" pitchFamily="34" charset="0"/>
              <a:cs typeface="Calibri" panose="020F0502020204030204" pitchFamily="34" charset="0"/>
            </a:endParaRPr>
          </a:p>
          <a:p>
            <a:pPr algn="ctr"/>
            <a:r>
              <a:rPr lang="en-US" sz="2400" b="1" dirty="0" smtClean="0">
                <a:solidFill>
                  <a:srgbClr val="0033CC"/>
                </a:solidFill>
                <a:latin typeface="Calibri" panose="020F0502020204030204" pitchFamily="34" charset="0"/>
                <a:cs typeface="Calibri" panose="020F0502020204030204" pitchFamily="34" charset="0"/>
              </a:rPr>
              <a:t>What would you do?</a:t>
            </a:r>
            <a:endParaRPr lang="en-US" sz="2400" b="1" dirty="0">
              <a:solidFill>
                <a:srgbClr val="0033C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 calcmode="lin" valueType="num">
                                      <p:cBhvr additive="base">
                                        <p:cTn id="7" dur="250" fill="hold"/>
                                        <p:tgtEl>
                                          <p:spTgt spid="229">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9">
                                            <p:txEl>
                                              <p:pRg st="2" end="2"/>
                                            </p:txEl>
                                          </p:spTgt>
                                        </p:tgtEl>
                                        <p:attrNameLst>
                                          <p:attrName>style.visibility</p:attrName>
                                        </p:attrNameLst>
                                      </p:cBhvr>
                                      <p:to>
                                        <p:strVal val="visible"/>
                                      </p:to>
                                    </p:set>
                                    <p:anim calcmode="lin" valueType="num">
                                      <p:cBhvr additive="base">
                                        <p:cTn id="11" dur="250" fill="hold"/>
                                        <p:tgtEl>
                                          <p:spTgt spid="229">
                                            <p:txEl>
                                              <p:pRg st="2" end="2"/>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2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9">
                                            <p:txEl>
                                              <p:pRg st="4" end="4"/>
                                            </p:txEl>
                                          </p:spTgt>
                                        </p:tgtEl>
                                        <p:attrNameLst>
                                          <p:attrName>style.visibility</p:attrName>
                                        </p:attrNameLst>
                                      </p:cBhvr>
                                      <p:to>
                                        <p:strVal val="visible"/>
                                      </p:to>
                                    </p:set>
                                    <p:anim calcmode="lin" valueType="num">
                                      <p:cBhvr additive="base">
                                        <p:cTn id="17" dur="250" fill="hold"/>
                                        <p:tgtEl>
                                          <p:spTgt spid="229">
                                            <p:txEl>
                                              <p:pRg st="4" end="4"/>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2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9">
                                            <p:txEl>
                                              <p:pRg st="5" end="5"/>
                                            </p:txEl>
                                          </p:spTgt>
                                        </p:tgtEl>
                                        <p:attrNameLst>
                                          <p:attrName>style.visibility</p:attrName>
                                        </p:attrNameLst>
                                      </p:cBhvr>
                                      <p:to>
                                        <p:strVal val="visible"/>
                                      </p:to>
                                    </p:set>
                                    <p:anim calcmode="lin" valueType="num">
                                      <p:cBhvr additive="base">
                                        <p:cTn id="23" dur="250" fill="hold"/>
                                        <p:tgtEl>
                                          <p:spTgt spid="229">
                                            <p:txEl>
                                              <p:pRg st="5" end="5"/>
                                            </p:txEl>
                                          </p:spTgt>
                                        </p:tgtEl>
                                        <p:attrNameLst>
                                          <p:attrName>ppt_x</p:attrName>
                                        </p:attrNameLst>
                                      </p:cBhvr>
                                      <p:tavLst>
                                        <p:tav tm="0">
                                          <p:val>
                                            <p:strVal val="#ppt_x"/>
                                          </p:val>
                                        </p:tav>
                                        <p:tav tm="100000">
                                          <p:val>
                                            <p:strVal val="#ppt_x"/>
                                          </p:val>
                                        </p:tav>
                                      </p:tavLst>
                                    </p:anim>
                                    <p:anim calcmode="lin" valueType="num">
                                      <p:cBhvr additive="base">
                                        <p:cTn id="24" dur="250" fill="hold"/>
                                        <p:tgtEl>
                                          <p:spTgt spid="22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9">
                                            <p:txEl>
                                              <p:pRg st="6" end="6"/>
                                            </p:txEl>
                                          </p:spTgt>
                                        </p:tgtEl>
                                        <p:attrNameLst>
                                          <p:attrName>style.visibility</p:attrName>
                                        </p:attrNameLst>
                                      </p:cBhvr>
                                      <p:to>
                                        <p:strVal val="visible"/>
                                      </p:to>
                                    </p:set>
                                    <p:anim calcmode="lin" valueType="num">
                                      <p:cBhvr additive="base">
                                        <p:cTn id="27" dur="250" fill="hold"/>
                                        <p:tgtEl>
                                          <p:spTgt spid="229">
                                            <p:txEl>
                                              <p:pRg st="6" end="6"/>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22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9">
                                            <p:txEl>
                                              <p:pRg st="7" end="7"/>
                                            </p:txEl>
                                          </p:spTgt>
                                        </p:tgtEl>
                                        <p:attrNameLst>
                                          <p:attrName>style.visibility</p:attrName>
                                        </p:attrNameLst>
                                      </p:cBhvr>
                                      <p:to>
                                        <p:strVal val="visible"/>
                                      </p:to>
                                    </p:set>
                                    <p:anim calcmode="lin" valueType="num">
                                      <p:cBhvr additive="base">
                                        <p:cTn id="31" dur="250" fill="hold"/>
                                        <p:tgtEl>
                                          <p:spTgt spid="229">
                                            <p:txEl>
                                              <p:pRg st="7" end="7"/>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22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9">
                                            <p:txEl>
                                              <p:pRg st="9" end="9"/>
                                            </p:txEl>
                                          </p:spTgt>
                                        </p:tgtEl>
                                        <p:attrNameLst>
                                          <p:attrName>style.visibility</p:attrName>
                                        </p:attrNameLst>
                                      </p:cBhvr>
                                      <p:to>
                                        <p:strVal val="visible"/>
                                      </p:to>
                                    </p:set>
                                    <p:anim calcmode="lin" valueType="num">
                                      <p:cBhvr additive="base">
                                        <p:cTn id="37" dur="250" fill="hold"/>
                                        <p:tgtEl>
                                          <p:spTgt spid="229">
                                            <p:txEl>
                                              <p:pRg st="9" end="9"/>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22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229">
                                            <p:txEl>
                                              <p:pRg st="10" end="10"/>
                                            </p:txEl>
                                          </p:spTgt>
                                        </p:tgtEl>
                                        <p:attrNameLst>
                                          <p:attrName>style.visibility</p:attrName>
                                        </p:attrNameLst>
                                      </p:cBhvr>
                                      <p:to>
                                        <p:strVal val="visible"/>
                                      </p:to>
                                    </p:set>
                                    <p:anim calcmode="lin" valueType="num">
                                      <p:cBhvr additive="base">
                                        <p:cTn id="43" dur="250" fill="hold"/>
                                        <p:tgtEl>
                                          <p:spTgt spid="229">
                                            <p:txEl>
                                              <p:pRg st="10" end="10"/>
                                            </p:txEl>
                                          </p:spTgt>
                                        </p:tgtEl>
                                        <p:attrNameLst>
                                          <p:attrName>ppt_x</p:attrName>
                                        </p:attrNameLst>
                                      </p:cBhvr>
                                      <p:tavLst>
                                        <p:tav tm="0">
                                          <p:val>
                                            <p:strVal val="0-#ppt_w/2"/>
                                          </p:val>
                                        </p:tav>
                                        <p:tav tm="100000">
                                          <p:val>
                                            <p:strVal val="#ppt_x"/>
                                          </p:val>
                                        </p:tav>
                                      </p:tavLst>
                                    </p:anim>
                                    <p:anim calcmode="lin" valueType="num">
                                      <p:cBhvr additive="base">
                                        <p:cTn id="44" dur="250" fill="hold"/>
                                        <p:tgtEl>
                                          <p:spTgt spid="229">
                                            <p:txEl>
                                              <p:pRg st="10" end="1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nodeType="clickEffect">
                                  <p:stCondLst>
                                    <p:cond delay="0"/>
                                  </p:stCondLst>
                                  <p:childTnLst>
                                    <p:set>
                                      <p:cBhvr>
                                        <p:cTn id="48" dur="1" fill="hold">
                                          <p:stCondLst>
                                            <p:cond delay="0"/>
                                          </p:stCondLst>
                                        </p:cTn>
                                        <p:tgtEl>
                                          <p:spTgt spid="229">
                                            <p:txEl>
                                              <p:pRg st="11" end="11"/>
                                            </p:txEl>
                                          </p:spTgt>
                                        </p:tgtEl>
                                        <p:attrNameLst>
                                          <p:attrName>style.visibility</p:attrName>
                                        </p:attrNameLst>
                                      </p:cBhvr>
                                      <p:to>
                                        <p:strVal val="visible"/>
                                      </p:to>
                                    </p:set>
                                    <p:anim calcmode="lin" valueType="num">
                                      <p:cBhvr additive="base">
                                        <p:cTn id="49" dur="250" fill="hold"/>
                                        <p:tgtEl>
                                          <p:spTgt spid="229">
                                            <p:txEl>
                                              <p:pRg st="11" end="11"/>
                                            </p:txEl>
                                          </p:spTgt>
                                        </p:tgtEl>
                                        <p:attrNameLst>
                                          <p:attrName>ppt_x</p:attrName>
                                        </p:attrNameLst>
                                      </p:cBhvr>
                                      <p:tavLst>
                                        <p:tav tm="0">
                                          <p:val>
                                            <p:strVal val="1+#ppt_w/2"/>
                                          </p:val>
                                        </p:tav>
                                        <p:tav tm="100000">
                                          <p:val>
                                            <p:strVal val="#ppt_x"/>
                                          </p:val>
                                        </p:tav>
                                      </p:tavLst>
                                    </p:anim>
                                    <p:anim calcmode="lin" valueType="num">
                                      <p:cBhvr additive="base">
                                        <p:cTn id="50" dur="250" fill="hold"/>
                                        <p:tgtEl>
                                          <p:spTgt spid="229">
                                            <p:txEl>
                                              <p:pRg st="11" end="11"/>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2" fill="hold" nodeType="clickEffect">
                                  <p:stCondLst>
                                    <p:cond delay="0"/>
                                  </p:stCondLst>
                                  <p:childTnLst>
                                    <p:set>
                                      <p:cBhvr>
                                        <p:cTn id="54" dur="1" fill="hold">
                                          <p:stCondLst>
                                            <p:cond delay="0"/>
                                          </p:stCondLst>
                                        </p:cTn>
                                        <p:tgtEl>
                                          <p:spTgt spid="229">
                                            <p:txEl>
                                              <p:pRg st="12" end="12"/>
                                            </p:txEl>
                                          </p:spTgt>
                                        </p:tgtEl>
                                        <p:attrNameLst>
                                          <p:attrName>style.visibility</p:attrName>
                                        </p:attrNameLst>
                                      </p:cBhvr>
                                      <p:to>
                                        <p:strVal val="visible"/>
                                      </p:to>
                                    </p:set>
                                    <p:anim calcmode="lin" valueType="num">
                                      <p:cBhvr additive="base">
                                        <p:cTn id="55" dur="250" fill="hold"/>
                                        <p:tgtEl>
                                          <p:spTgt spid="229">
                                            <p:txEl>
                                              <p:pRg st="12" end="12"/>
                                            </p:txEl>
                                          </p:spTgt>
                                        </p:tgtEl>
                                        <p:attrNameLst>
                                          <p:attrName>ppt_x</p:attrName>
                                        </p:attrNameLst>
                                      </p:cBhvr>
                                      <p:tavLst>
                                        <p:tav tm="0">
                                          <p:val>
                                            <p:strVal val="0-#ppt_w/2"/>
                                          </p:val>
                                        </p:tav>
                                        <p:tav tm="100000">
                                          <p:val>
                                            <p:strVal val="#ppt_x"/>
                                          </p:val>
                                        </p:tav>
                                      </p:tavLst>
                                    </p:anim>
                                    <p:anim calcmode="lin" valueType="num">
                                      <p:cBhvr additive="base">
                                        <p:cTn id="56" dur="250" fill="hold"/>
                                        <p:tgtEl>
                                          <p:spTgt spid="22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nodeType="clickEffect">
                                  <p:stCondLst>
                                    <p:cond delay="0"/>
                                  </p:stCondLst>
                                  <p:childTnLst>
                                    <p:set>
                                      <p:cBhvr>
                                        <p:cTn id="60" dur="1" fill="hold">
                                          <p:stCondLst>
                                            <p:cond delay="0"/>
                                          </p:stCondLst>
                                        </p:cTn>
                                        <p:tgtEl>
                                          <p:spTgt spid="229">
                                            <p:txEl>
                                              <p:pRg st="13" end="13"/>
                                            </p:txEl>
                                          </p:spTgt>
                                        </p:tgtEl>
                                        <p:attrNameLst>
                                          <p:attrName>style.visibility</p:attrName>
                                        </p:attrNameLst>
                                      </p:cBhvr>
                                      <p:to>
                                        <p:strVal val="visible"/>
                                      </p:to>
                                    </p:set>
                                    <p:anim calcmode="lin" valueType="num">
                                      <p:cBhvr additive="base">
                                        <p:cTn id="61" dur="250" fill="hold"/>
                                        <p:tgtEl>
                                          <p:spTgt spid="229">
                                            <p:txEl>
                                              <p:pRg st="13" end="13"/>
                                            </p:txEl>
                                          </p:spTgt>
                                        </p:tgtEl>
                                        <p:attrNameLst>
                                          <p:attrName>ppt_x</p:attrName>
                                        </p:attrNameLst>
                                      </p:cBhvr>
                                      <p:tavLst>
                                        <p:tav tm="0">
                                          <p:val>
                                            <p:strVal val="1+#ppt_w/2"/>
                                          </p:val>
                                        </p:tav>
                                        <p:tav tm="100000">
                                          <p:val>
                                            <p:strVal val="#ppt_x"/>
                                          </p:val>
                                        </p:tav>
                                      </p:tavLst>
                                    </p:anim>
                                    <p:anim calcmode="lin" valueType="num">
                                      <p:cBhvr additive="base">
                                        <p:cTn id="62" dur="250" fill="hold"/>
                                        <p:tgtEl>
                                          <p:spTgt spid="22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145">
                                          <p:stCondLst>
                                            <p:cond delay="0"/>
                                          </p:stCondLst>
                                        </p:cTn>
                                        <p:tgtEl>
                                          <p:spTgt spid="3"/>
                                        </p:tgtEl>
                                      </p:cBhvr>
                                    </p:animEffect>
                                    <p:anim calcmode="lin" valueType="num">
                                      <p:cBhvr>
                                        <p:cTn id="68" dur="45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69" dur="16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70" dur="166" tmFilter="0, 0; 0.125,0.2665; 0.25,0.4; 0.375,0.465; 0.5,0.5;  0.625,0.535; 0.75,0.6; 0.875,0.7335; 1,1">
                                          <p:stCondLst>
                                            <p:cond delay="166"/>
                                          </p:stCondLst>
                                        </p:cTn>
                                        <p:tgtEl>
                                          <p:spTgt spid="3"/>
                                        </p:tgtEl>
                                        <p:attrNameLst>
                                          <p:attrName>ppt_y</p:attrName>
                                        </p:attrNameLst>
                                      </p:cBhvr>
                                      <p:tavLst>
                                        <p:tav tm="0" fmla="#ppt_y-sin(pi*$)/9">
                                          <p:val>
                                            <p:fltVal val="0"/>
                                          </p:val>
                                        </p:tav>
                                        <p:tav tm="100000">
                                          <p:val>
                                            <p:fltVal val="1"/>
                                          </p:val>
                                        </p:tav>
                                      </p:tavLst>
                                    </p:anim>
                                    <p:anim calcmode="lin" valueType="num">
                                      <p:cBhvr>
                                        <p:cTn id="71" dur="83" tmFilter="0, 0; 0.125,0.2665; 0.25,0.4; 0.375,0.465; 0.5,0.5;  0.625,0.535; 0.75,0.6; 0.875,0.7335; 1,1">
                                          <p:stCondLst>
                                            <p:cond delay="331"/>
                                          </p:stCondLst>
                                        </p:cTn>
                                        <p:tgtEl>
                                          <p:spTgt spid="3"/>
                                        </p:tgtEl>
                                        <p:attrNameLst>
                                          <p:attrName>ppt_y</p:attrName>
                                        </p:attrNameLst>
                                      </p:cBhvr>
                                      <p:tavLst>
                                        <p:tav tm="0" fmla="#ppt_y-sin(pi*$)/27">
                                          <p:val>
                                            <p:fltVal val="0"/>
                                          </p:val>
                                        </p:tav>
                                        <p:tav tm="100000">
                                          <p:val>
                                            <p:fltVal val="1"/>
                                          </p:val>
                                        </p:tav>
                                      </p:tavLst>
                                    </p:anim>
                                    <p:anim calcmode="lin" valueType="num">
                                      <p:cBhvr>
                                        <p:cTn id="72" dur="41" tmFilter="0, 0; 0.125,0.2665; 0.25,0.4; 0.375,0.465; 0.5,0.5;  0.625,0.535; 0.75,0.6; 0.875,0.7335; 1,1">
                                          <p:stCondLst>
                                            <p:cond delay="414"/>
                                          </p:stCondLst>
                                        </p:cTn>
                                        <p:tgtEl>
                                          <p:spTgt spid="3"/>
                                        </p:tgtEl>
                                        <p:attrNameLst>
                                          <p:attrName>ppt_y</p:attrName>
                                        </p:attrNameLst>
                                      </p:cBhvr>
                                      <p:tavLst>
                                        <p:tav tm="0" fmla="#ppt_y-sin(pi*$)/81">
                                          <p:val>
                                            <p:fltVal val="0"/>
                                          </p:val>
                                        </p:tav>
                                        <p:tav tm="100000">
                                          <p:val>
                                            <p:fltVal val="1"/>
                                          </p:val>
                                        </p:tav>
                                      </p:tavLst>
                                    </p:anim>
                                    <p:animScale>
                                      <p:cBhvr>
                                        <p:cTn id="73" dur="7">
                                          <p:stCondLst>
                                            <p:cond delay="162"/>
                                          </p:stCondLst>
                                        </p:cTn>
                                        <p:tgtEl>
                                          <p:spTgt spid="3"/>
                                        </p:tgtEl>
                                      </p:cBhvr>
                                      <p:to x="100000" y="60000"/>
                                    </p:animScale>
                                    <p:animScale>
                                      <p:cBhvr>
                                        <p:cTn id="74" dur="41" decel="50000">
                                          <p:stCondLst>
                                            <p:cond delay="169"/>
                                          </p:stCondLst>
                                        </p:cTn>
                                        <p:tgtEl>
                                          <p:spTgt spid="3"/>
                                        </p:tgtEl>
                                      </p:cBhvr>
                                      <p:to x="100000" y="100000"/>
                                    </p:animScale>
                                    <p:animScale>
                                      <p:cBhvr>
                                        <p:cTn id="75" dur="7">
                                          <p:stCondLst>
                                            <p:cond delay="328"/>
                                          </p:stCondLst>
                                        </p:cTn>
                                        <p:tgtEl>
                                          <p:spTgt spid="3"/>
                                        </p:tgtEl>
                                      </p:cBhvr>
                                      <p:to x="100000" y="80000"/>
                                    </p:animScale>
                                    <p:animScale>
                                      <p:cBhvr>
                                        <p:cTn id="76" dur="41" decel="50000">
                                          <p:stCondLst>
                                            <p:cond delay="335"/>
                                          </p:stCondLst>
                                        </p:cTn>
                                        <p:tgtEl>
                                          <p:spTgt spid="3"/>
                                        </p:tgtEl>
                                      </p:cBhvr>
                                      <p:to x="100000" y="100000"/>
                                    </p:animScale>
                                    <p:animScale>
                                      <p:cBhvr>
                                        <p:cTn id="77" dur="7">
                                          <p:stCondLst>
                                            <p:cond delay="410"/>
                                          </p:stCondLst>
                                        </p:cTn>
                                        <p:tgtEl>
                                          <p:spTgt spid="3"/>
                                        </p:tgtEl>
                                      </p:cBhvr>
                                      <p:to x="100000" y="90000"/>
                                    </p:animScale>
                                    <p:animScale>
                                      <p:cBhvr>
                                        <p:cTn id="78" dur="41" decel="50000">
                                          <p:stCondLst>
                                            <p:cond delay="417"/>
                                          </p:stCondLst>
                                        </p:cTn>
                                        <p:tgtEl>
                                          <p:spTgt spid="3"/>
                                        </p:tgtEl>
                                      </p:cBhvr>
                                      <p:to x="100000" y="100000"/>
                                    </p:animScale>
                                    <p:animScale>
                                      <p:cBhvr>
                                        <p:cTn id="79" dur="7">
                                          <p:stCondLst>
                                            <p:cond delay="452"/>
                                          </p:stCondLst>
                                        </p:cTn>
                                        <p:tgtEl>
                                          <p:spTgt spid="3"/>
                                        </p:tgtEl>
                                      </p:cBhvr>
                                      <p:to x="100000" y="95000"/>
                                    </p:animScale>
                                    <p:animScale>
                                      <p:cBhvr>
                                        <p:cTn id="80" dur="41" decel="50000">
                                          <p:stCondLst>
                                            <p:cond delay="459"/>
                                          </p:stCondLst>
                                        </p:cTn>
                                        <p:tgtEl>
                                          <p:spTgt spid="3"/>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animEffect transition="in" filter="wheel(1)">
                                      <p:cBhvr>
                                        <p:cTn id="85"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3600" b="1" dirty="0">
                <a:latin typeface="Calibri"/>
                <a:ea typeface="Calibri"/>
                <a:cs typeface="Calibri"/>
                <a:sym typeface="Calibri"/>
              </a:rPr>
              <a:t>NO Lialda® Substitutes  (</a:t>
            </a:r>
            <a:r>
              <a:rPr lang="en-US" sz="3600" b="1" dirty="0" err="1">
                <a:latin typeface="Calibri"/>
                <a:ea typeface="Calibri"/>
                <a:cs typeface="Calibri"/>
                <a:sym typeface="Calibri"/>
              </a:rPr>
              <a:t>Xtra</a:t>
            </a:r>
            <a:r>
              <a:rPr lang="en-US" sz="3600" b="1" dirty="0">
                <a:latin typeface="Calibri"/>
                <a:ea typeface="Calibri"/>
                <a:cs typeface="Calibri"/>
                <a:sym typeface="Calibri"/>
              </a:rPr>
              <a:t>)</a:t>
            </a:r>
            <a:endParaRPr sz="3600" b="1" dirty="0">
              <a:latin typeface="Calibri"/>
              <a:ea typeface="Calibri"/>
              <a:cs typeface="Calibri"/>
              <a:sym typeface="Calibri"/>
            </a:endParaRPr>
          </a:p>
        </p:txBody>
      </p:sp>
      <p:sp>
        <p:nvSpPr>
          <p:cNvPr id="245" name="Google Shape;245;p30"/>
          <p:cNvSpPr txBox="1">
            <a:spLocks noGrp="1"/>
          </p:cNvSpPr>
          <p:nvPr>
            <p:ph type="body" idx="1"/>
          </p:nvPr>
        </p:nvSpPr>
        <p:spPr>
          <a:xfrm>
            <a:off x="145866" y="2358569"/>
            <a:ext cx="9013374" cy="38245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dirty="0"/>
              <a:t>		</a:t>
            </a:r>
            <a:endParaRPr dirty="0"/>
          </a:p>
          <a:p>
            <a:pPr marL="0" lvl="0" indent="0" algn="l" rtl="0">
              <a:spcBef>
                <a:spcPts val="400"/>
              </a:spcBef>
              <a:spcAft>
                <a:spcPts val="0"/>
              </a:spcAft>
              <a:buClr>
                <a:srgbClr val="C00000"/>
              </a:buClr>
              <a:buSzPts val="2000"/>
              <a:buNone/>
            </a:pPr>
            <a:r>
              <a:rPr lang="en-US" sz="2400" b="1" dirty="0">
                <a:solidFill>
                  <a:srgbClr val="C00000"/>
                </a:solidFill>
                <a:latin typeface="Calibri"/>
                <a:ea typeface="Calibri"/>
                <a:cs typeface="Calibri"/>
                <a:sym typeface="Calibri"/>
              </a:rPr>
              <a:t>Lialda®	</a:t>
            </a:r>
            <a:r>
              <a:rPr lang="en-US" sz="2400" b="1" dirty="0">
                <a:solidFill>
                  <a:srgbClr val="980000"/>
                </a:solidFill>
                <a:latin typeface="Calibri"/>
                <a:ea typeface="Calibri"/>
                <a:cs typeface="Calibri"/>
                <a:sym typeface="Calibri"/>
              </a:rPr>
              <a:t>	</a:t>
            </a:r>
            <a:r>
              <a:rPr lang="en-US" sz="2400" dirty="0">
                <a:solidFill>
                  <a:schemeClr val="tx1"/>
                </a:solidFill>
                <a:latin typeface="Calibri"/>
                <a:ea typeface="Calibri"/>
                <a:cs typeface="Calibri"/>
                <a:sym typeface="Calibri"/>
              </a:rPr>
              <a:t>Shire</a:t>
            </a:r>
          </a:p>
          <a:p>
            <a:pPr marL="0" lvl="0" indent="0" algn="l" rtl="0">
              <a:spcBef>
                <a:spcPts val="400"/>
              </a:spcBef>
              <a:spcAft>
                <a:spcPts val="0"/>
              </a:spcAft>
              <a:buClr>
                <a:srgbClr val="C00000"/>
              </a:buClr>
              <a:buSzPts val="2000"/>
              <a:buNone/>
            </a:pPr>
            <a:r>
              <a:rPr lang="en-US" sz="2400" b="1" dirty="0">
                <a:solidFill>
                  <a:srgbClr val="980000"/>
                </a:solidFill>
                <a:latin typeface="Calibri"/>
                <a:ea typeface="Calibri"/>
                <a:cs typeface="Calibri"/>
                <a:sym typeface="Calibri"/>
              </a:rPr>
              <a:t>		</a:t>
            </a:r>
            <a:r>
              <a:rPr lang="en-US" sz="2400" b="1" dirty="0">
                <a:latin typeface="Calibri"/>
                <a:ea typeface="Calibri"/>
                <a:cs typeface="Calibri"/>
                <a:sym typeface="Calibri"/>
              </a:rPr>
              <a:t>Treatment = </a:t>
            </a:r>
            <a:r>
              <a:rPr lang="en-US" sz="2400" dirty="0">
                <a:latin typeface="Calibri"/>
                <a:ea typeface="Calibri"/>
                <a:cs typeface="Calibri"/>
                <a:sym typeface="Calibri"/>
              </a:rPr>
              <a:t>6 month remission of UC , NO other drug </a:t>
            </a:r>
            <a:endParaRPr sz="2400" dirty="0">
              <a:latin typeface="Calibri"/>
              <a:ea typeface="Calibri"/>
              <a:cs typeface="Calibri"/>
              <a:sym typeface="Calibri"/>
            </a:endParaRPr>
          </a:p>
          <a:p>
            <a:pPr marL="0" lvl="0" indent="0" algn="l" rtl="0">
              <a:spcBef>
                <a:spcPts val="400"/>
              </a:spcBef>
              <a:spcAft>
                <a:spcPts val="0"/>
              </a:spcAft>
              <a:buClr>
                <a:schemeClr val="dk1"/>
              </a:buClr>
              <a:buSzPts val="2000"/>
              <a:buNone/>
            </a:pPr>
            <a:endParaRPr sz="2400" dirty="0">
              <a:latin typeface="Calibri"/>
              <a:ea typeface="Calibri"/>
              <a:cs typeface="Calibri"/>
              <a:sym typeface="Calibri"/>
            </a:endParaRPr>
          </a:p>
          <a:p>
            <a:pPr marL="0" lvl="0" indent="0" algn="l" rtl="0">
              <a:spcBef>
                <a:spcPts val="400"/>
              </a:spcBef>
              <a:spcAft>
                <a:spcPts val="0"/>
              </a:spcAft>
              <a:buClr>
                <a:srgbClr val="C00000"/>
              </a:buClr>
              <a:buSzPts val="2000"/>
              <a:buNone/>
            </a:pPr>
            <a:r>
              <a:rPr lang="en-US" sz="2400" b="1" dirty="0" err="1">
                <a:solidFill>
                  <a:srgbClr val="C00000"/>
                </a:solidFill>
                <a:latin typeface="Calibri"/>
                <a:ea typeface="Calibri"/>
                <a:cs typeface="Calibri"/>
                <a:sym typeface="Calibri"/>
              </a:rPr>
              <a:t>Delzicol</a:t>
            </a:r>
            <a:r>
              <a:rPr lang="en-US" sz="2400" b="1" dirty="0">
                <a:solidFill>
                  <a:srgbClr val="C00000"/>
                </a:solidFill>
                <a:latin typeface="Calibri"/>
                <a:ea typeface="Calibri"/>
                <a:cs typeface="Calibri"/>
                <a:sym typeface="Calibri"/>
              </a:rPr>
              <a:t>®</a:t>
            </a:r>
            <a:r>
              <a:rPr lang="en-US" sz="2400" b="1" dirty="0">
                <a:solidFill>
                  <a:srgbClr val="980000"/>
                </a:solidFill>
                <a:latin typeface="Calibri"/>
                <a:ea typeface="Calibri"/>
                <a:cs typeface="Calibri"/>
                <a:sym typeface="Calibri"/>
              </a:rPr>
              <a:t>	</a:t>
            </a:r>
            <a:r>
              <a:rPr lang="en-US" sz="2400" dirty="0">
                <a:latin typeface="Calibri"/>
                <a:ea typeface="Calibri"/>
                <a:cs typeface="Calibri"/>
                <a:sym typeface="Calibri"/>
              </a:rPr>
              <a:t>Allergan: delayed release mesalamine, </a:t>
            </a:r>
            <a:endParaRPr sz="2400" dirty="0">
              <a:latin typeface="Calibri"/>
              <a:ea typeface="Calibri"/>
              <a:cs typeface="Calibri"/>
              <a:sym typeface="Calibri"/>
            </a:endParaRPr>
          </a:p>
          <a:p>
            <a:pPr marL="0" lvl="0" indent="0" algn="l" rtl="0">
              <a:spcBef>
                <a:spcPts val="400"/>
              </a:spcBef>
              <a:spcAft>
                <a:spcPts val="0"/>
              </a:spcAft>
              <a:buClr>
                <a:schemeClr val="dk1"/>
              </a:buClr>
              <a:buSzPts val="2000"/>
              <a:buNone/>
            </a:pPr>
            <a:r>
              <a:rPr lang="en-US" sz="2400" dirty="0">
                <a:latin typeface="Calibri"/>
                <a:ea typeface="Calibri"/>
                <a:cs typeface="Calibri"/>
                <a:sym typeface="Calibri"/>
              </a:rPr>
              <a:t>		</a:t>
            </a:r>
            <a:r>
              <a:rPr lang="en-US" sz="2400" b="1" dirty="0">
                <a:latin typeface="Calibri"/>
                <a:ea typeface="Calibri"/>
                <a:cs typeface="Calibri"/>
                <a:sym typeface="Calibri"/>
              </a:rPr>
              <a:t>Treatment:</a:t>
            </a:r>
            <a:r>
              <a:rPr lang="en-US" sz="2400" dirty="0">
                <a:latin typeface="Calibri"/>
                <a:ea typeface="Calibri"/>
                <a:cs typeface="Calibri"/>
                <a:sym typeface="Calibri"/>
              </a:rPr>
              <a:t> For acute, mild to moderate UC</a:t>
            </a:r>
            <a:endParaRPr sz="2400" dirty="0">
              <a:latin typeface="Calibri"/>
              <a:ea typeface="Calibri"/>
              <a:cs typeface="Calibri"/>
              <a:sym typeface="Calibri"/>
            </a:endParaRPr>
          </a:p>
          <a:p>
            <a:pPr marL="0" lvl="0" indent="0" algn="l" rtl="0">
              <a:spcBef>
                <a:spcPts val="400"/>
              </a:spcBef>
              <a:spcAft>
                <a:spcPts val="0"/>
              </a:spcAft>
              <a:buClr>
                <a:schemeClr val="dk1"/>
              </a:buClr>
              <a:buSzPts val="2000"/>
              <a:buNone/>
            </a:pPr>
            <a:endParaRPr sz="2400" dirty="0">
              <a:latin typeface="Calibri"/>
              <a:ea typeface="Calibri"/>
              <a:cs typeface="Calibri"/>
              <a:sym typeface="Calibri"/>
            </a:endParaRPr>
          </a:p>
          <a:p>
            <a:pPr marL="0" lvl="0" indent="0" algn="l" rtl="0">
              <a:spcBef>
                <a:spcPts val="400"/>
              </a:spcBef>
              <a:spcAft>
                <a:spcPts val="0"/>
              </a:spcAft>
              <a:buClr>
                <a:schemeClr val="dk1"/>
              </a:buClr>
              <a:buSzPts val="2000"/>
              <a:buNone/>
            </a:pPr>
            <a:r>
              <a:rPr lang="en-US" sz="2400" b="1" dirty="0" err="1">
                <a:solidFill>
                  <a:srgbClr val="C00000"/>
                </a:solidFill>
                <a:latin typeface="Calibri"/>
                <a:ea typeface="Calibri"/>
                <a:cs typeface="Calibri"/>
                <a:sym typeface="Calibri"/>
              </a:rPr>
              <a:t>Xeljanz</a:t>
            </a:r>
            <a:r>
              <a:rPr lang="en-US" sz="2400" b="1" dirty="0">
                <a:solidFill>
                  <a:srgbClr val="C00000"/>
                </a:solidFill>
                <a:latin typeface="Calibri"/>
                <a:ea typeface="Calibri"/>
                <a:cs typeface="Calibri"/>
                <a:sym typeface="Calibri"/>
              </a:rPr>
              <a:t>® </a:t>
            </a:r>
            <a:r>
              <a:rPr lang="en-US" sz="2400" b="1" dirty="0">
                <a:solidFill>
                  <a:srgbClr val="980000"/>
                </a:solidFill>
                <a:latin typeface="Calibri"/>
                <a:ea typeface="Calibri"/>
                <a:cs typeface="Calibri"/>
                <a:sym typeface="Calibri"/>
              </a:rPr>
              <a:t>	</a:t>
            </a:r>
            <a:r>
              <a:rPr lang="en-US" sz="2400" dirty="0">
                <a:latin typeface="Calibri"/>
                <a:ea typeface="Calibri"/>
                <a:cs typeface="Calibri"/>
                <a:sym typeface="Calibri"/>
              </a:rPr>
              <a:t>Pfizer: Antibody, Biologic, not a chemical </a:t>
            </a:r>
            <a:endParaRPr sz="2400" dirty="0">
              <a:latin typeface="Calibri"/>
              <a:ea typeface="Calibri"/>
              <a:cs typeface="Calibri"/>
              <a:sym typeface="Calibri"/>
            </a:endParaRPr>
          </a:p>
          <a:p>
            <a:pPr marL="914400" lvl="0" indent="457200" algn="l" rtl="0">
              <a:spcBef>
                <a:spcPts val="400"/>
              </a:spcBef>
              <a:spcAft>
                <a:spcPts val="0"/>
              </a:spcAft>
              <a:buClr>
                <a:schemeClr val="dk1"/>
              </a:buClr>
              <a:buSzPts val="2000"/>
              <a:buNone/>
            </a:pPr>
            <a:r>
              <a:rPr lang="en-US" sz="2400" b="1" dirty="0">
                <a:latin typeface="Calibri"/>
                <a:ea typeface="Calibri"/>
                <a:cs typeface="Calibri"/>
                <a:sym typeface="Calibri"/>
              </a:rPr>
              <a:t>	Treatment: </a:t>
            </a:r>
            <a:r>
              <a:rPr lang="en-US" sz="2400" dirty="0">
                <a:latin typeface="Calibri"/>
                <a:ea typeface="Calibri"/>
                <a:cs typeface="Calibri"/>
                <a:sym typeface="Calibri"/>
              </a:rPr>
              <a:t>rheumatoid arthritis, and GI inflammation	</a:t>
            </a:r>
            <a:endParaRPr sz="2400" dirty="0">
              <a:latin typeface="Calibri"/>
              <a:ea typeface="Calibri"/>
              <a:cs typeface="Calibri"/>
              <a:sym typeface="Calibri"/>
            </a:endParaRPr>
          </a:p>
          <a:p>
            <a:pPr marL="0" lvl="0" indent="0" algn="l" rtl="0">
              <a:spcBef>
                <a:spcPts val="400"/>
              </a:spcBef>
              <a:spcAft>
                <a:spcPts val="0"/>
              </a:spcAft>
              <a:buClr>
                <a:schemeClr val="dk1"/>
              </a:buClr>
              <a:buSzPts val="2000"/>
              <a:buNone/>
            </a:pPr>
            <a:r>
              <a:rPr lang="en-US" sz="2400" dirty="0">
                <a:latin typeface="Calibri"/>
                <a:ea typeface="Calibri"/>
                <a:cs typeface="Calibri"/>
                <a:sym typeface="Calibri"/>
              </a:rPr>
              <a:t>		</a:t>
            </a:r>
            <a:endParaRPr sz="2400" dirty="0">
              <a:latin typeface="Calibri"/>
              <a:ea typeface="Calibri"/>
              <a:cs typeface="Calibri"/>
              <a:sym typeface="Calibri"/>
            </a:endParaRPr>
          </a:p>
        </p:txBody>
      </p:sp>
      <p:sp>
        <p:nvSpPr>
          <p:cNvPr id="246" name="Google Shape;246;p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47" name="Google Shape;247;p30"/>
          <p:cNvSpPr/>
          <p:nvPr/>
        </p:nvSpPr>
        <p:spPr>
          <a:xfrm>
            <a:off x="15240" y="1407883"/>
            <a:ext cx="9144000" cy="5950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1" dirty="0">
                <a:solidFill>
                  <a:schemeClr val="dk1"/>
                </a:solidFill>
                <a:latin typeface="Calibri"/>
                <a:ea typeface="Calibri"/>
                <a:cs typeface="Calibri"/>
                <a:sym typeface="Calibri"/>
              </a:rPr>
              <a:t>Determined by FDA Approved Treatment </a:t>
            </a:r>
            <a:r>
              <a:rPr lang="en-US" sz="2400" b="1" dirty="0">
                <a:solidFill>
                  <a:schemeClr val="dk1"/>
                </a:solidFill>
                <a:latin typeface="Calibri"/>
                <a:ea typeface="Calibri"/>
                <a:cs typeface="Calibri"/>
                <a:sym typeface="Calibri"/>
              </a:rPr>
              <a:t/>
            </a:r>
            <a:br>
              <a:rPr lang="en-US" sz="2400" b="1" dirty="0">
                <a:solidFill>
                  <a:schemeClr val="dk1"/>
                </a:solidFill>
                <a:latin typeface="Calibri"/>
                <a:ea typeface="Calibri"/>
                <a:cs typeface="Calibri"/>
                <a:sym typeface="Calibri"/>
              </a:rPr>
            </a:br>
            <a:endParaRPr sz="2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46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 calcmode="lin" valueType="num">
                                      <p:cBhvr additive="base">
                                        <p:cTn id="7" dur="250"/>
                                        <p:tgtEl>
                                          <p:spTgt spid="2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8" y="1088571"/>
            <a:ext cx="8911771" cy="5355772"/>
          </a:xfrm>
          <a:prstGeom prst="rect">
            <a:avLst/>
          </a:prstGeom>
        </p:spPr>
        <p:txBody>
          <a:bodyPr spcFirstLastPara="1" wrap="square" lIns="91425" tIns="45700" rIns="91425" bIns="45700" anchor="t" anchorCtr="0">
            <a:noAutofit/>
          </a:bodyPr>
          <a:lstStyle/>
          <a:p>
            <a:pPr marL="114300" indent="0">
              <a:buNone/>
            </a:pPr>
            <a:r>
              <a:rPr lang="en-US" sz="2400" b="1" dirty="0"/>
              <a:t>Slide 3, 5, and 6: </a:t>
            </a:r>
            <a:endParaRPr lang="en-US" sz="2400" dirty="0"/>
          </a:p>
          <a:p>
            <a:pPr marL="114300" indent="0">
              <a:buNone/>
            </a:pPr>
            <a:r>
              <a:rPr lang="en-US" sz="1800" dirty="0"/>
              <a:t> </a:t>
            </a:r>
          </a:p>
          <a:p>
            <a:pPr marL="0" indent="0">
              <a:buNone/>
            </a:pPr>
            <a:r>
              <a:rPr lang="en-US" sz="2000" dirty="0">
                <a:latin typeface="Calibri" panose="020F0502020204030204" pitchFamily="34" charset="0"/>
                <a:cs typeface="Calibri" panose="020F0502020204030204" pitchFamily="34" charset="0"/>
              </a:rPr>
              <a:t> U.S. Securities and Exchange Commission, </a:t>
            </a:r>
            <a:r>
              <a:rPr lang="en-US" sz="2000" i="1" dirty="0">
                <a:latin typeface="Calibri" panose="020F0502020204030204" pitchFamily="34" charset="0"/>
                <a:cs typeface="Calibri" panose="020F0502020204030204" pitchFamily="34" charset="0"/>
              </a:rPr>
              <a:t>Form 10-K, Annual Report For Shire PLC For the Fiscal Year Ended December 31, 2017</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Commission File Number 0-29630, </a:t>
            </a:r>
            <a:r>
              <a:rPr lang="en-US" sz="2000" dirty="0">
                <a:latin typeface="Calibri" panose="020F0502020204030204" pitchFamily="34" charset="0"/>
                <a:cs typeface="Calibri" panose="020F0502020204030204" pitchFamily="34" charset="0"/>
              </a:rPr>
              <a:t>found at  </a:t>
            </a:r>
            <a:r>
              <a:rPr lang="en-US" sz="2000" u="sng" dirty="0">
                <a:latin typeface="Calibri" panose="020F0502020204030204" pitchFamily="34" charset="0"/>
                <a:cs typeface="Calibri" panose="020F0502020204030204" pitchFamily="34" charset="0"/>
                <a:hlinkClick r:id="rId3"/>
              </a:rPr>
              <a:t>http://investors.shire.com/~/media/Files/S/Shire-IR/documents/form-10k-annual-report-22-02-18.pdf</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Slide 3: </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Cosmo Pharmaceuticals 2017 Annual Report to Investors, 26 Mar 2018, found at </a:t>
            </a:r>
          </a:p>
          <a:p>
            <a:pPr marL="0" indent="0">
              <a:buNone/>
            </a:pPr>
            <a:r>
              <a:rPr lang="en-US" sz="2000" u="sng" dirty="0">
                <a:latin typeface="Calibri" panose="020F0502020204030204" pitchFamily="34" charset="0"/>
                <a:cs typeface="Calibri" panose="020F0502020204030204" pitchFamily="34" charset="0"/>
                <a:hlinkClick r:id="rId4"/>
              </a:rPr>
              <a:t>http://www.cosmopharmaceuticals.com/investor-relations/financial-reports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871483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2</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188686" y="1001486"/>
            <a:ext cx="8955314" cy="5573485"/>
          </a:xfrm>
          <a:prstGeom prst="rect">
            <a:avLst/>
          </a:prstGeom>
        </p:spPr>
        <p:txBody>
          <a:bodyPr spcFirstLastPara="1" wrap="square" lIns="91425" tIns="45700" rIns="91425" bIns="45700" anchor="t" anchorCtr="0">
            <a:noAutofit/>
          </a:bodyPr>
          <a:lstStyle/>
          <a:p>
            <a:pPr marL="114300" indent="0">
              <a:buNone/>
            </a:pPr>
            <a:r>
              <a:rPr lang="en-US" sz="2400" b="1" dirty="0"/>
              <a:t>Slide 3: </a:t>
            </a:r>
            <a:endParaRPr lang="en-US" sz="2400" dirty="0"/>
          </a:p>
          <a:p>
            <a:pPr marL="114300" indent="0">
              <a:buNone/>
            </a:pPr>
            <a:r>
              <a:rPr lang="en-US" sz="1800" dirty="0"/>
              <a:t> </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Lisa Du and Aoife White, </a:t>
            </a:r>
            <a:r>
              <a:rPr lang="en-US" sz="2000" i="1" dirty="0">
                <a:latin typeface="Calibri" panose="020F0502020204030204" pitchFamily="34" charset="0"/>
                <a:cs typeface="Calibri" panose="020F0502020204030204" pitchFamily="34" charset="0"/>
              </a:rPr>
              <a:t>Takeda Heads to Shire Vote With Backing from EU, Advisory Groups</a:t>
            </a:r>
            <a:r>
              <a:rPr lang="en-US" sz="2000" dirty="0">
                <a:latin typeface="Calibri" panose="020F0502020204030204" pitchFamily="34" charset="0"/>
                <a:cs typeface="Calibri" panose="020F0502020204030204" pitchFamily="34" charset="0"/>
              </a:rPr>
              <a:t>, 20 Nov 2018, </a:t>
            </a:r>
            <a:r>
              <a:rPr lang="en-US" sz="2000" cap="small" dirty="0">
                <a:latin typeface="Calibri" panose="020F0502020204030204" pitchFamily="34" charset="0"/>
                <a:cs typeface="Calibri" panose="020F0502020204030204" pitchFamily="34" charset="0"/>
              </a:rPr>
              <a:t>Bloomberg</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https://www.bloomberg.com/news/articles/2018-09-23/takeda-shareholder-said-to-be-skeptical-on-shire-takeover</a:t>
            </a:r>
            <a:endParaRPr lang="en-US" sz="2000" b="1"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Ben Hirschler, 12 Nov 2018, </a:t>
            </a:r>
            <a:r>
              <a:rPr lang="en-US" sz="2000" i="1" dirty="0">
                <a:latin typeface="Calibri" panose="020F0502020204030204" pitchFamily="34" charset="0"/>
                <a:cs typeface="Calibri" panose="020F0502020204030204" pitchFamily="34" charset="0"/>
              </a:rPr>
              <a:t>Takeda sets vote date, aims to close $62 billion Shire deal Jan. 8</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Reuters</a:t>
            </a:r>
            <a:r>
              <a:rPr lang="en-US" sz="2000" dirty="0">
                <a:latin typeface="Calibri" panose="020F0502020204030204" pitchFamily="34" charset="0"/>
                <a:cs typeface="Calibri" panose="020F0502020204030204" pitchFamily="34" charset="0"/>
              </a:rPr>
              <a:t>, found at </a:t>
            </a:r>
            <a:r>
              <a:rPr lang="en-US" sz="2000" dirty="0">
                <a:latin typeface="Calibri" panose="020F0502020204030204" pitchFamily="34" charset="0"/>
                <a:cs typeface="Calibri" panose="020F0502020204030204" pitchFamily="34" charset="0"/>
                <a:hlinkClick r:id="rId4"/>
              </a:rPr>
              <a:t>https://www.reuters.com/article/us-takeda-pharma-shire/takeda-sets-vote-date-aims-to-close-62-billion-shire-deal-jan-8-idUSKCN1NH0RR</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Mike Ward, A timeline of the Takeda-Shire merger, 2018, </a:t>
            </a:r>
            <a:r>
              <a:rPr lang="en-US" sz="2000" cap="small" dirty="0">
                <a:latin typeface="Calibri" panose="020F0502020204030204" pitchFamily="34" charset="0"/>
                <a:cs typeface="Calibri" panose="020F0502020204030204" pitchFamily="34" charset="0"/>
              </a:rPr>
              <a:t>Pharma Intelligence</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5"/>
              </a:rPr>
              <a:t>https://pharmaintelligence.informa.com/resources/product-content/a-timeline-of-the-takeda-shire-merger</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a:p>
            <a:pPr marL="0" lvl="0" indent="0" algn="l" rtl="0">
              <a:spcBef>
                <a:spcPts val="360"/>
              </a:spcBef>
              <a:spcAft>
                <a:spcPts val="0"/>
              </a:spcAft>
              <a:buNone/>
            </a:pPr>
            <a:endParaRPr lang="en-US" sz="2400" dirty="0">
              <a:latin typeface="Calibri"/>
              <a:ea typeface="Calibri"/>
              <a:cs typeface="Calibri"/>
              <a:sym typeface="Calibri"/>
            </a:endParaRPr>
          </a:p>
          <a:p>
            <a:pPr marL="0" lvl="0" indent="0" algn="l" rtl="0">
              <a:spcBef>
                <a:spcPts val="360"/>
              </a:spcBef>
              <a:spcAft>
                <a:spcPts val="0"/>
              </a:spcAft>
              <a:buNone/>
            </a:pPr>
            <a:endParaRPr sz="2400" dirty="0">
              <a:latin typeface="Calibri"/>
              <a:ea typeface="Calibri"/>
              <a:cs typeface="Calibri"/>
              <a:sym typeface="Calibri"/>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2275078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0" y="-1"/>
            <a:ext cx="9144000" cy="775855"/>
          </a:xfrm>
          <a:prstGeom prst="rect">
            <a:avLst/>
          </a:prstGeom>
          <a:noFill/>
          <a:ln>
            <a:noFill/>
          </a:ln>
        </p:spPr>
        <p:txBody>
          <a:bodyPr spcFirstLastPara="1" wrap="square" lIns="91425" tIns="45700" rIns="91425" bIns="45700" anchor="ctr" anchorCtr="0">
            <a:noAutofit/>
          </a:bodyPr>
          <a:lstStyle/>
          <a:p>
            <a:pPr marL="0" lvl="1" indent="0" algn="ctr" rtl="0">
              <a:lnSpc>
                <a:spcPct val="70000"/>
              </a:lnSpc>
              <a:spcBef>
                <a:spcPts val="0"/>
              </a:spcBef>
              <a:spcAft>
                <a:spcPts val="0"/>
              </a:spcAft>
              <a:buNone/>
            </a:pPr>
            <a:r>
              <a:rPr lang="en-US" sz="4000" b="1" dirty="0" smtClean="0">
                <a:solidFill>
                  <a:schemeClr val="tx1"/>
                </a:solidFill>
                <a:latin typeface="Calibri"/>
                <a:ea typeface="Calibri"/>
                <a:cs typeface="Calibri"/>
                <a:sym typeface="Calibri"/>
              </a:rPr>
              <a:t>Big Picture</a:t>
            </a:r>
            <a:endParaRPr sz="4000" dirty="0">
              <a:solidFill>
                <a:schemeClr val="tx1"/>
              </a:solidFill>
              <a:latin typeface="Calibri"/>
              <a:ea typeface="Calibri"/>
              <a:cs typeface="Calibri"/>
              <a:sym typeface="Calibri"/>
            </a:endParaRPr>
          </a:p>
        </p:txBody>
      </p:sp>
      <p:sp>
        <p:nvSpPr>
          <p:cNvPr id="97" name="Google Shape;97;p14"/>
          <p:cNvSpPr txBox="1">
            <a:spLocks noGrp="1"/>
          </p:cNvSpPr>
          <p:nvPr>
            <p:ph type="body" idx="1"/>
          </p:nvPr>
        </p:nvSpPr>
        <p:spPr>
          <a:xfrm>
            <a:off x="249381" y="1590396"/>
            <a:ext cx="8894619" cy="48270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408"/>
              </a:spcBef>
              <a:spcAft>
                <a:spcPts val="0"/>
              </a:spcAft>
              <a:buClr>
                <a:srgbClr val="C00000"/>
              </a:buClr>
              <a:buSzPts val="2400"/>
              <a:buNone/>
              <a:tabLst>
                <a:tab pos="3200400" algn="l"/>
              </a:tabLst>
            </a:pPr>
            <a:r>
              <a:rPr lang="en-US" sz="2400" b="1" dirty="0" smtClean="0">
                <a:solidFill>
                  <a:srgbClr val="C00000"/>
                </a:solidFill>
                <a:latin typeface="Calibri"/>
                <a:ea typeface="Calibri"/>
                <a:cs typeface="Calibri"/>
                <a:sym typeface="Calibri"/>
              </a:rPr>
              <a:t>Goal                  </a:t>
            </a:r>
            <a:r>
              <a:rPr lang="en-US" sz="2400" b="1" dirty="0" smtClean="0">
                <a:solidFill>
                  <a:srgbClr val="0070C0"/>
                </a:solidFill>
                <a:latin typeface="Calibri"/>
                <a:ea typeface="Calibri"/>
                <a:cs typeface="Calibri"/>
                <a:sym typeface="Calibri"/>
              </a:rPr>
              <a:t>Monopolistic</a:t>
            </a:r>
            <a:r>
              <a:rPr lang="en-US" sz="2400" b="1" dirty="0" smtClean="0">
                <a:latin typeface="Calibri"/>
                <a:ea typeface="Calibri"/>
                <a:cs typeface="Calibri"/>
                <a:sym typeface="Calibri"/>
              </a:rPr>
              <a:t> </a:t>
            </a:r>
            <a:r>
              <a:rPr lang="en-US" sz="2400" b="1" dirty="0">
                <a:latin typeface="Calibri"/>
                <a:ea typeface="Calibri"/>
                <a:cs typeface="Calibri"/>
                <a:sym typeface="Calibri"/>
              </a:rPr>
              <a:t>Behavior </a:t>
            </a:r>
            <a:r>
              <a:rPr lang="en-US" sz="2400" b="1" dirty="0" smtClean="0">
                <a:latin typeface="Calibri"/>
                <a:ea typeface="Calibri"/>
                <a:cs typeface="Calibri"/>
                <a:sym typeface="Calibri"/>
              </a:rPr>
              <a:t>of </a:t>
            </a:r>
            <a:r>
              <a:rPr lang="en-US" sz="2400" b="1" dirty="0">
                <a:latin typeface="Calibri"/>
                <a:ea typeface="Calibri"/>
                <a:cs typeface="Calibri"/>
                <a:sym typeface="Calibri"/>
              </a:rPr>
              <a:t>Selling Patented Drug in U.S.</a:t>
            </a:r>
            <a:endParaRPr sz="2400" b="1" dirty="0">
              <a:latin typeface="Calibri"/>
              <a:ea typeface="Calibri"/>
              <a:cs typeface="Calibri"/>
              <a:sym typeface="Calibri"/>
            </a:endParaRPr>
          </a:p>
          <a:p>
            <a:pPr marL="0" lvl="0" indent="0" algn="l" rtl="0">
              <a:lnSpc>
                <a:spcPct val="90000"/>
              </a:lnSpc>
              <a:spcBef>
                <a:spcPts val="408"/>
              </a:spcBef>
              <a:spcAft>
                <a:spcPts val="0"/>
              </a:spcAft>
              <a:buClr>
                <a:schemeClr val="dk1"/>
              </a:buClr>
              <a:buSzPts val="2400"/>
              <a:buNone/>
            </a:pPr>
            <a:r>
              <a:rPr lang="en-US" sz="2400" dirty="0">
                <a:solidFill>
                  <a:srgbClr val="980000"/>
                </a:solidFill>
                <a:latin typeface="Calibri"/>
                <a:ea typeface="Calibri"/>
                <a:cs typeface="Calibri"/>
                <a:sym typeface="Calibri"/>
              </a:rPr>
              <a:t>	</a:t>
            </a:r>
            <a:endParaRPr sz="2400" dirty="0">
              <a:solidFill>
                <a:srgbClr val="980000"/>
              </a:solidFill>
              <a:latin typeface="Calibri"/>
              <a:ea typeface="Calibri"/>
              <a:cs typeface="Calibri"/>
              <a:sym typeface="Calibri"/>
            </a:endParaRPr>
          </a:p>
          <a:p>
            <a:pPr marL="0" lvl="0" indent="0" rtl="0">
              <a:lnSpc>
                <a:spcPct val="90000"/>
              </a:lnSpc>
              <a:spcBef>
                <a:spcPts val="408"/>
              </a:spcBef>
              <a:spcAft>
                <a:spcPts val="0"/>
              </a:spcAft>
              <a:buClr>
                <a:srgbClr val="C00000"/>
              </a:buClr>
              <a:buSzPts val="2400"/>
              <a:buNone/>
              <a:tabLst>
                <a:tab pos="3200400" algn="l"/>
              </a:tabLst>
            </a:pPr>
            <a:r>
              <a:rPr lang="en-US" sz="2400" b="1" dirty="0" smtClean="0">
                <a:solidFill>
                  <a:srgbClr val="C00000"/>
                </a:solidFill>
                <a:latin typeface="Calibri"/>
                <a:ea typeface="Calibri"/>
                <a:cs typeface="Calibri"/>
                <a:sym typeface="Calibri"/>
              </a:rPr>
              <a:t>Firm / Drug                                                    </a:t>
            </a:r>
            <a:r>
              <a:rPr lang="en-US" sz="2600" b="1" dirty="0" smtClean="0">
                <a:solidFill>
                  <a:srgbClr val="0070C0"/>
                </a:solidFill>
                <a:latin typeface="Calibri"/>
                <a:ea typeface="Calibri"/>
                <a:cs typeface="Calibri"/>
                <a:sym typeface="Calibri"/>
              </a:rPr>
              <a:t>SHIRE </a:t>
            </a:r>
            <a:r>
              <a:rPr lang="en-US" sz="2600" b="1" cap="small" dirty="0" smtClean="0">
                <a:solidFill>
                  <a:srgbClr val="0070C0"/>
                </a:solidFill>
                <a:latin typeface="Calibri"/>
                <a:ea typeface="Calibri"/>
                <a:cs typeface="Calibri"/>
                <a:sym typeface="Calibri"/>
              </a:rPr>
              <a:t>plc</a:t>
            </a:r>
            <a:r>
              <a:rPr lang="en-US" sz="2600" b="1" dirty="0" smtClean="0">
                <a:solidFill>
                  <a:srgbClr val="0070C0"/>
                </a:solidFill>
                <a:latin typeface="Calibri"/>
                <a:ea typeface="Calibri"/>
                <a:cs typeface="Calibri"/>
                <a:sym typeface="Calibri"/>
              </a:rPr>
              <a:t>   </a:t>
            </a:r>
            <a:r>
              <a:rPr lang="en-US" sz="2600" b="1" dirty="0">
                <a:solidFill>
                  <a:srgbClr val="0070C0"/>
                </a:solidFill>
                <a:latin typeface="Calibri"/>
                <a:ea typeface="Calibri"/>
                <a:cs typeface="Calibri"/>
                <a:sym typeface="Calibri"/>
              </a:rPr>
              <a:t>/   </a:t>
            </a:r>
            <a:r>
              <a:rPr lang="en-US" sz="2600" b="1" dirty="0" smtClean="0">
                <a:solidFill>
                  <a:srgbClr val="0070C0"/>
                </a:solidFill>
                <a:latin typeface="Calibri"/>
                <a:ea typeface="Calibri"/>
                <a:cs typeface="Calibri"/>
                <a:sym typeface="Calibri"/>
              </a:rPr>
              <a:t>LIALDA®  </a:t>
            </a:r>
            <a:r>
              <a:rPr lang="en-US" sz="2400" b="1" dirty="0">
                <a:solidFill>
                  <a:srgbClr val="C00000"/>
                </a:solidFill>
                <a:latin typeface="Calibri"/>
                <a:ea typeface="Calibri"/>
                <a:cs typeface="Calibri"/>
                <a:sym typeface="Calibri"/>
              </a:rPr>
              <a:t>	</a:t>
            </a:r>
            <a:endParaRPr sz="2400" b="1" dirty="0">
              <a:latin typeface="Calibri"/>
              <a:ea typeface="Calibri"/>
              <a:cs typeface="Calibri"/>
              <a:sym typeface="Calibri"/>
            </a:endParaRPr>
          </a:p>
          <a:p>
            <a:pPr marL="0" lvl="0" indent="0" algn="l" rtl="0">
              <a:lnSpc>
                <a:spcPct val="90000"/>
              </a:lnSpc>
              <a:spcBef>
                <a:spcPts val="408"/>
              </a:spcBef>
              <a:spcAft>
                <a:spcPts val="0"/>
              </a:spcAft>
              <a:buClr>
                <a:schemeClr val="dk1"/>
              </a:buClr>
              <a:buSzPts val="2400"/>
              <a:buNone/>
            </a:pPr>
            <a:endParaRPr lang="en-US" sz="2400" b="1" dirty="0">
              <a:solidFill>
                <a:srgbClr val="980000"/>
              </a:solidFill>
              <a:latin typeface="Calibri"/>
              <a:ea typeface="Calibri"/>
              <a:cs typeface="Calibri"/>
              <a:sym typeface="Calibri"/>
            </a:endParaRPr>
          </a:p>
          <a:p>
            <a:pPr marL="0" lvl="0" indent="0" algn="l" rtl="0">
              <a:lnSpc>
                <a:spcPct val="90000"/>
              </a:lnSpc>
              <a:spcBef>
                <a:spcPts val="408"/>
              </a:spcBef>
              <a:spcAft>
                <a:spcPts val="0"/>
              </a:spcAft>
              <a:buClr>
                <a:srgbClr val="C00000"/>
              </a:buClr>
              <a:buSzPts val="2400"/>
              <a:buNone/>
            </a:pPr>
            <a:r>
              <a:rPr lang="en-US" sz="2400" b="1" dirty="0">
                <a:solidFill>
                  <a:srgbClr val="C00000"/>
                </a:solidFill>
                <a:latin typeface="Calibri"/>
                <a:ea typeface="Calibri"/>
                <a:cs typeface="Calibri"/>
                <a:sym typeface="Calibri"/>
              </a:rPr>
              <a:t>Lialda</a:t>
            </a:r>
            <a:r>
              <a:rPr lang="en-US" sz="2400" dirty="0">
                <a:solidFill>
                  <a:srgbClr val="C00000"/>
                </a:solidFill>
                <a:latin typeface="Calibri"/>
                <a:ea typeface="Calibri"/>
                <a:cs typeface="Calibri"/>
                <a:sym typeface="Calibri"/>
              </a:rPr>
              <a:t>® </a:t>
            </a:r>
            <a:r>
              <a:rPr lang="en-US" sz="2400" b="1" dirty="0" smtClean="0">
                <a:solidFill>
                  <a:srgbClr val="C00000"/>
                </a:solidFill>
                <a:latin typeface="Calibri"/>
                <a:ea typeface="Calibri"/>
                <a:cs typeface="Calibri"/>
                <a:sym typeface="Calibri"/>
              </a:rPr>
              <a:t>vs Generics’ U.S. Entry </a:t>
            </a:r>
          </a:p>
          <a:p>
            <a:pPr marL="0" lvl="0" indent="0" algn="r" rtl="0">
              <a:lnSpc>
                <a:spcPct val="90000"/>
              </a:lnSpc>
              <a:spcBef>
                <a:spcPts val="408"/>
              </a:spcBef>
              <a:spcAft>
                <a:spcPts val="0"/>
              </a:spcAft>
              <a:buClr>
                <a:srgbClr val="C00000"/>
              </a:buClr>
              <a:buSzPts val="2400"/>
              <a:buNone/>
            </a:pPr>
            <a:r>
              <a:rPr lang="en-US" sz="2800" b="1" dirty="0" err="1" smtClean="0">
                <a:ln>
                  <a:solidFill>
                    <a:schemeClr val="tx1"/>
                  </a:solidFill>
                </a:ln>
                <a:solidFill>
                  <a:srgbClr val="FF66FF"/>
                </a:solidFill>
                <a:latin typeface="Calibri"/>
                <a:ea typeface="Calibri"/>
                <a:cs typeface="Calibri"/>
                <a:sym typeface="Calibri"/>
              </a:rPr>
              <a:t>Lialda</a:t>
            </a:r>
            <a:r>
              <a:rPr lang="en-US" sz="2800" b="1" dirty="0">
                <a:ln>
                  <a:solidFill>
                    <a:schemeClr val="tx1"/>
                  </a:solidFill>
                </a:ln>
                <a:solidFill>
                  <a:srgbClr val="FF66FF"/>
                </a:solidFill>
                <a:latin typeface="Calibri"/>
                <a:ea typeface="Calibri"/>
                <a:cs typeface="Calibri"/>
                <a:sym typeface="Calibri"/>
              </a:rPr>
              <a:t>® Prices did NOT drop!</a:t>
            </a:r>
            <a:endParaRPr sz="2800" b="1" dirty="0">
              <a:ln>
                <a:solidFill>
                  <a:schemeClr val="tx1"/>
                </a:solidFill>
              </a:ln>
              <a:solidFill>
                <a:srgbClr val="FF66FF"/>
              </a:solidFill>
              <a:latin typeface="Calibri"/>
              <a:ea typeface="Calibri"/>
              <a:cs typeface="Calibri"/>
              <a:sym typeface="Calibri"/>
            </a:endParaRPr>
          </a:p>
          <a:p>
            <a:pPr marL="0" lvl="0" indent="0" algn="l" rtl="0">
              <a:lnSpc>
                <a:spcPct val="90000"/>
              </a:lnSpc>
              <a:spcBef>
                <a:spcPts val="408"/>
              </a:spcBef>
              <a:spcAft>
                <a:spcPts val="0"/>
              </a:spcAft>
              <a:buClr>
                <a:srgbClr val="C00000"/>
              </a:buClr>
              <a:buSzPts val="2400"/>
              <a:buNone/>
            </a:pPr>
            <a:r>
              <a:rPr lang="en-US" sz="2400" dirty="0">
                <a:latin typeface="Calibri"/>
                <a:ea typeface="Calibri"/>
                <a:cs typeface="Calibri"/>
                <a:sym typeface="Calibri"/>
              </a:rPr>
              <a:t>	</a:t>
            </a:r>
            <a:endParaRPr sz="2400" b="1" dirty="0">
              <a:solidFill>
                <a:srgbClr val="C00000"/>
              </a:solidFill>
              <a:latin typeface="Calibri"/>
              <a:ea typeface="Calibri"/>
              <a:cs typeface="Calibri"/>
              <a:sym typeface="Calibri"/>
            </a:endParaRPr>
          </a:p>
          <a:p>
            <a:pPr marL="0" lvl="0" indent="0" algn="l" rtl="0">
              <a:lnSpc>
                <a:spcPct val="90000"/>
              </a:lnSpc>
              <a:spcBef>
                <a:spcPts val="408"/>
              </a:spcBef>
              <a:spcAft>
                <a:spcPts val="0"/>
              </a:spcAft>
              <a:buClr>
                <a:srgbClr val="C00000"/>
              </a:buClr>
              <a:buSzPts val="2400"/>
              <a:buNone/>
            </a:pPr>
            <a:r>
              <a:rPr lang="en-US" sz="2400" b="1" dirty="0" smtClean="0">
                <a:solidFill>
                  <a:srgbClr val="C00000"/>
                </a:solidFill>
                <a:latin typeface="Calibri"/>
                <a:ea typeface="Calibri"/>
                <a:cs typeface="Calibri"/>
                <a:sym typeface="Calibri"/>
              </a:rPr>
              <a:t>Detail	</a:t>
            </a:r>
            <a:r>
              <a:rPr lang="en-US" sz="2400" b="1" dirty="0">
                <a:solidFill>
                  <a:srgbClr val="C00000"/>
                </a:solidFill>
                <a:latin typeface="Calibri"/>
                <a:ea typeface="Calibri"/>
                <a:cs typeface="Calibri"/>
                <a:sym typeface="Calibri"/>
              </a:rPr>
              <a:t>	 	</a:t>
            </a:r>
            <a:r>
              <a:rPr lang="en-US" sz="2400" b="1" dirty="0" smtClean="0">
                <a:solidFill>
                  <a:srgbClr val="C00000"/>
                </a:solidFill>
                <a:latin typeface="Calibri"/>
                <a:ea typeface="Calibri"/>
                <a:cs typeface="Calibri"/>
                <a:sym typeface="Calibri"/>
              </a:rPr>
              <a:t>                 </a:t>
            </a:r>
            <a:r>
              <a:rPr lang="en-US" sz="2400" b="1" dirty="0" smtClean="0">
                <a:latin typeface="Calibri"/>
                <a:ea typeface="Calibri"/>
                <a:cs typeface="Calibri"/>
                <a:sym typeface="Calibri"/>
              </a:rPr>
              <a:t>Price </a:t>
            </a:r>
            <a:r>
              <a:rPr lang="en-US" sz="2400" b="1" dirty="0">
                <a:latin typeface="Calibri"/>
                <a:ea typeface="Calibri"/>
                <a:cs typeface="Calibri"/>
                <a:sym typeface="Calibri"/>
              </a:rPr>
              <a:t>Elasticity, </a:t>
            </a:r>
            <a:r>
              <a:rPr lang="en-US" sz="2400" b="1" dirty="0" smtClean="0">
                <a:latin typeface="Calibri"/>
                <a:ea typeface="Calibri"/>
                <a:cs typeface="Calibri"/>
                <a:sym typeface="Calibri"/>
              </a:rPr>
              <a:t>Demand,  and  </a:t>
            </a:r>
            <a:r>
              <a:rPr lang="en-US" sz="2400" b="1" dirty="0">
                <a:latin typeface="Calibri"/>
                <a:ea typeface="Calibri"/>
                <a:cs typeface="Calibri"/>
                <a:sym typeface="Calibri"/>
              </a:rPr>
              <a:t>Supply </a:t>
            </a:r>
          </a:p>
          <a:p>
            <a:pPr marL="0" lvl="0" indent="0" algn="l" rtl="0">
              <a:lnSpc>
                <a:spcPct val="90000"/>
              </a:lnSpc>
              <a:spcBef>
                <a:spcPts val="408"/>
              </a:spcBef>
              <a:spcAft>
                <a:spcPts val="0"/>
              </a:spcAft>
              <a:buClr>
                <a:srgbClr val="C00000"/>
              </a:buClr>
              <a:buSzPts val="2400"/>
              <a:buNone/>
            </a:pPr>
            <a:endParaRPr sz="2400" b="1" dirty="0">
              <a:solidFill>
                <a:srgbClr val="C00000"/>
              </a:solidFill>
              <a:latin typeface="Calibri"/>
              <a:ea typeface="Calibri"/>
              <a:cs typeface="Calibri"/>
              <a:sym typeface="Calibri"/>
            </a:endParaRPr>
          </a:p>
          <a:p>
            <a:pPr marL="0" lvl="0" indent="0" algn="l" rtl="0">
              <a:lnSpc>
                <a:spcPct val="90000"/>
              </a:lnSpc>
              <a:spcBef>
                <a:spcPts val="408"/>
              </a:spcBef>
              <a:spcAft>
                <a:spcPts val="0"/>
              </a:spcAft>
              <a:buClr>
                <a:srgbClr val="C00000"/>
              </a:buClr>
              <a:buSzPts val="2400"/>
              <a:buNone/>
            </a:pPr>
            <a:r>
              <a:rPr lang="en-US" sz="2400" b="1" dirty="0">
                <a:solidFill>
                  <a:srgbClr val="C00000"/>
                </a:solidFill>
                <a:latin typeface="Calibri"/>
                <a:ea typeface="Calibri"/>
                <a:cs typeface="Calibri"/>
                <a:sym typeface="Calibri"/>
              </a:rPr>
              <a:t>Price </a:t>
            </a:r>
            <a:r>
              <a:rPr lang="en-US" sz="2400" b="1" dirty="0" smtClean="0">
                <a:solidFill>
                  <a:srgbClr val="C00000"/>
                </a:solidFill>
                <a:latin typeface="Calibri"/>
                <a:ea typeface="Calibri"/>
                <a:cs typeface="Calibri"/>
                <a:sym typeface="Calibri"/>
              </a:rPr>
              <a:t>Discrimination	  </a:t>
            </a:r>
            <a:r>
              <a:rPr lang="en-US" sz="2400" b="1" dirty="0">
                <a:solidFill>
                  <a:srgbClr val="980000"/>
                </a:solidFill>
                <a:latin typeface="Calibri"/>
                <a:ea typeface="Calibri"/>
                <a:cs typeface="Calibri"/>
                <a:sym typeface="Calibri"/>
              </a:rPr>
              <a:t>	</a:t>
            </a:r>
            <a:r>
              <a:rPr lang="en-US" sz="2400" b="1" dirty="0" smtClean="0">
                <a:solidFill>
                  <a:srgbClr val="980000"/>
                </a:solidFill>
                <a:latin typeface="Calibri"/>
                <a:ea typeface="Calibri"/>
                <a:cs typeface="Calibri"/>
                <a:sym typeface="Calibri"/>
              </a:rPr>
              <a:t>               </a:t>
            </a:r>
            <a:r>
              <a:rPr lang="en-US" sz="2400" b="1" dirty="0" smtClean="0">
                <a:solidFill>
                  <a:srgbClr val="000000"/>
                </a:solidFill>
                <a:latin typeface="Calibri"/>
                <a:ea typeface="Calibri"/>
                <a:cs typeface="Calibri"/>
                <a:sym typeface="Calibri"/>
              </a:rPr>
              <a:t>U.S</a:t>
            </a:r>
            <a:r>
              <a:rPr lang="en-US" sz="2400" b="1" dirty="0">
                <a:solidFill>
                  <a:srgbClr val="000000"/>
                </a:solidFill>
                <a:latin typeface="Calibri"/>
                <a:ea typeface="Calibri"/>
                <a:cs typeface="Calibri"/>
                <a:sym typeface="Calibri"/>
              </a:rPr>
              <a:t>.    vs     Canadian Prices</a:t>
            </a:r>
            <a:r>
              <a:rPr lang="en-US" sz="2400" b="1" dirty="0">
                <a:solidFill>
                  <a:srgbClr val="980000"/>
                </a:solidFill>
                <a:latin typeface="Calibri"/>
                <a:ea typeface="Calibri"/>
                <a:cs typeface="Calibri"/>
                <a:sym typeface="Calibri"/>
              </a:rPr>
              <a:t>	</a:t>
            </a:r>
            <a:r>
              <a:rPr lang="en-US" sz="2400" b="1" dirty="0">
                <a:latin typeface="Calibri"/>
                <a:ea typeface="Calibri"/>
                <a:cs typeface="Calibri"/>
                <a:sym typeface="Calibri"/>
              </a:rPr>
              <a:t>					</a:t>
            </a:r>
            <a:endParaRPr sz="2400" b="1" dirty="0">
              <a:latin typeface="Calibri"/>
              <a:ea typeface="Calibri"/>
              <a:cs typeface="Calibri"/>
              <a:sym typeface="Calibri"/>
            </a:endParaRPr>
          </a:p>
          <a:p>
            <a:pPr marL="0" lvl="1" indent="0" algn="l" rtl="0">
              <a:lnSpc>
                <a:spcPct val="90000"/>
              </a:lnSpc>
              <a:spcBef>
                <a:spcPts val="408"/>
              </a:spcBef>
              <a:spcAft>
                <a:spcPts val="0"/>
              </a:spcAft>
              <a:buClr>
                <a:schemeClr val="dk1"/>
              </a:buClr>
              <a:buSzPts val="2400"/>
              <a:buNone/>
            </a:pPr>
            <a:r>
              <a:rPr lang="en-US" sz="2400" b="1" dirty="0">
                <a:solidFill>
                  <a:srgbClr val="C00000"/>
                </a:solidFill>
                <a:latin typeface="Calibri"/>
                <a:ea typeface="Calibri"/>
                <a:cs typeface="Calibri"/>
                <a:sym typeface="Calibri"/>
              </a:rPr>
              <a:t>Parting </a:t>
            </a:r>
            <a:r>
              <a:rPr lang="en-US" sz="2400" b="1" dirty="0" smtClean="0">
                <a:solidFill>
                  <a:srgbClr val="C00000"/>
                </a:solidFill>
                <a:latin typeface="Calibri"/>
                <a:ea typeface="Calibri"/>
                <a:cs typeface="Calibri"/>
                <a:sym typeface="Calibri"/>
              </a:rPr>
              <a:t>Thoughts      </a:t>
            </a:r>
            <a:r>
              <a:rPr lang="en-US" sz="2400" b="1" dirty="0" smtClean="0">
                <a:solidFill>
                  <a:schemeClr val="tx1"/>
                </a:solidFill>
                <a:latin typeface="Calibri"/>
                <a:ea typeface="Calibri"/>
                <a:cs typeface="Calibri"/>
                <a:sym typeface="Calibri"/>
              </a:rPr>
              <a:t>???Future of Patented Drug Monopolies in U.S. </a:t>
            </a:r>
            <a:endParaRPr sz="2400" b="1" dirty="0">
              <a:solidFill>
                <a:schemeClr val="tx1"/>
              </a:solidFill>
              <a:latin typeface="Calibri"/>
              <a:ea typeface="Calibri"/>
              <a:cs typeface="Calibri"/>
              <a:sym typeface="Calibri"/>
            </a:endParaRPr>
          </a:p>
        </p:txBody>
      </p:sp>
      <p:sp>
        <p:nvSpPr>
          <p:cNvPr id="2" name="TextBox 1"/>
          <p:cNvSpPr txBox="1"/>
          <p:nvPr/>
        </p:nvSpPr>
        <p:spPr>
          <a:xfrm>
            <a:off x="8465124" y="6428513"/>
            <a:ext cx="27603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 calcmode="lin" valueType="num">
                                      <p:cBhvr additive="base">
                                        <p:cTn id="7" dur="250" fill="hold"/>
                                        <p:tgtEl>
                                          <p:spTgt spid="97">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9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97">
                                            <p:txEl>
                                              <p:pRg st="2" end="2"/>
                                            </p:txEl>
                                          </p:spTgt>
                                        </p:tgtEl>
                                        <p:attrNameLst>
                                          <p:attrName>style.visibility</p:attrName>
                                        </p:attrNameLst>
                                      </p:cBhvr>
                                      <p:to>
                                        <p:strVal val="visible"/>
                                      </p:to>
                                    </p:set>
                                    <p:anim calcmode="lin" valueType="num">
                                      <p:cBhvr additive="base">
                                        <p:cTn id="13" dur="250" fill="hold"/>
                                        <p:tgtEl>
                                          <p:spTgt spid="97">
                                            <p:txEl>
                                              <p:pRg st="2" end="2"/>
                                            </p:txEl>
                                          </p:spTgt>
                                        </p:tgtEl>
                                        <p:attrNameLst>
                                          <p:attrName>ppt_x</p:attrName>
                                        </p:attrNameLst>
                                      </p:cBhvr>
                                      <p:tavLst>
                                        <p:tav tm="0">
                                          <p:val>
                                            <p:strVal val="1+#ppt_w/2"/>
                                          </p:val>
                                        </p:tav>
                                        <p:tav tm="100000">
                                          <p:val>
                                            <p:strVal val="#ppt_x"/>
                                          </p:val>
                                        </p:tav>
                                      </p:tavLst>
                                    </p:anim>
                                    <p:anim calcmode="lin" valueType="num">
                                      <p:cBhvr additive="base">
                                        <p:cTn id="14" dur="250" fill="hold"/>
                                        <p:tgtEl>
                                          <p:spTgt spid="9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7">
                                            <p:txEl>
                                              <p:pRg st="4" end="4"/>
                                            </p:txEl>
                                          </p:spTgt>
                                        </p:tgtEl>
                                        <p:attrNameLst>
                                          <p:attrName>style.visibility</p:attrName>
                                        </p:attrNameLst>
                                      </p:cBhvr>
                                      <p:to>
                                        <p:strVal val="visible"/>
                                      </p:to>
                                    </p:set>
                                    <p:anim calcmode="lin" valueType="num">
                                      <p:cBhvr additive="base">
                                        <p:cTn id="19" dur="250" fill="hold"/>
                                        <p:tgtEl>
                                          <p:spTgt spid="97">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7">
                                            <p:txEl>
                                              <p:pRg st="5" end="5"/>
                                            </p:txEl>
                                          </p:spTgt>
                                        </p:tgtEl>
                                        <p:attrNameLst>
                                          <p:attrName>style.visibility</p:attrName>
                                        </p:attrNameLst>
                                      </p:cBhvr>
                                      <p:to>
                                        <p:strVal val="visible"/>
                                      </p:to>
                                    </p:set>
                                    <p:anim calcmode="lin" valueType="num">
                                      <p:cBhvr additive="base">
                                        <p:cTn id="25" dur="250" fill="hold"/>
                                        <p:tgtEl>
                                          <p:spTgt spid="97">
                                            <p:txEl>
                                              <p:pRg st="5" end="5"/>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9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97">
                                            <p:txEl>
                                              <p:pRg st="7" end="7"/>
                                            </p:txEl>
                                          </p:spTgt>
                                        </p:tgtEl>
                                        <p:attrNameLst>
                                          <p:attrName>style.visibility</p:attrName>
                                        </p:attrNameLst>
                                      </p:cBhvr>
                                      <p:to>
                                        <p:strVal val="visible"/>
                                      </p:to>
                                    </p:set>
                                    <p:anim calcmode="lin" valueType="num">
                                      <p:cBhvr additive="base">
                                        <p:cTn id="31" dur="250" fill="hold"/>
                                        <p:tgtEl>
                                          <p:spTgt spid="97">
                                            <p:txEl>
                                              <p:pRg st="7" end="7"/>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97">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97">
                                            <p:txEl>
                                              <p:pRg st="9" end="9"/>
                                            </p:txEl>
                                          </p:spTgt>
                                        </p:tgtEl>
                                        <p:attrNameLst>
                                          <p:attrName>style.visibility</p:attrName>
                                        </p:attrNameLst>
                                      </p:cBhvr>
                                      <p:to>
                                        <p:strVal val="visible"/>
                                      </p:to>
                                    </p:set>
                                    <p:anim calcmode="lin" valueType="num">
                                      <p:cBhvr additive="base">
                                        <p:cTn id="37" dur="250" fill="hold"/>
                                        <p:tgtEl>
                                          <p:spTgt spid="97">
                                            <p:txEl>
                                              <p:pRg st="9" end="9"/>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9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stCondLst>
                                    <p:cond delay="0"/>
                                  </p:stCondLst>
                                  <p:childTnLst>
                                    <p:set>
                                      <p:cBhvr>
                                        <p:cTn id="42" dur="1" fill="hold">
                                          <p:stCondLst>
                                            <p:cond delay="0"/>
                                          </p:stCondLst>
                                        </p:cTn>
                                        <p:tgtEl>
                                          <p:spTgt spid="97">
                                            <p:txEl>
                                              <p:pRg st="10" end="10"/>
                                            </p:txEl>
                                          </p:spTgt>
                                        </p:tgtEl>
                                        <p:attrNameLst>
                                          <p:attrName>style.visibility</p:attrName>
                                        </p:attrNameLst>
                                      </p:cBhvr>
                                      <p:to>
                                        <p:strVal val="visible"/>
                                      </p:to>
                                    </p:set>
                                    <p:anim calcmode="lin" valueType="num">
                                      <p:cBhvr additive="base">
                                        <p:cTn id="43" dur="250" fill="hold"/>
                                        <p:tgtEl>
                                          <p:spTgt spid="97">
                                            <p:txEl>
                                              <p:pRg st="10" end="10"/>
                                            </p:txEl>
                                          </p:spTgt>
                                        </p:tgtEl>
                                        <p:attrNameLst>
                                          <p:attrName>ppt_x</p:attrName>
                                        </p:attrNameLst>
                                      </p:cBhvr>
                                      <p:tavLst>
                                        <p:tav tm="0">
                                          <p:val>
                                            <p:strVal val="1+#ppt_w/2"/>
                                          </p:val>
                                        </p:tav>
                                        <p:tav tm="100000">
                                          <p:val>
                                            <p:strVal val="#ppt_x"/>
                                          </p:val>
                                        </p:tav>
                                      </p:tavLst>
                                    </p:anim>
                                    <p:anim calcmode="lin" valueType="num">
                                      <p:cBhvr additive="base">
                                        <p:cTn id="44" dur="250" fill="hold"/>
                                        <p:tgtEl>
                                          <p:spTgt spid="9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3</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0" y="990601"/>
            <a:ext cx="91440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dirty="0">
                <a:latin typeface="Calibri"/>
                <a:ea typeface="Calibri"/>
                <a:cs typeface="Calibri"/>
                <a:sym typeface="Calibri"/>
              </a:rPr>
              <a:t> </a:t>
            </a:r>
            <a:endParaRPr sz="2400" dirty="0">
              <a:latin typeface="Calibri"/>
              <a:ea typeface="Calibri"/>
              <a:cs typeface="Calibri"/>
              <a:sym typeface="Calibri"/>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2" name="Rectangle 1"/>
          <p:cNvSpPr/>
          <p:nvPr/>
        </p:nvSpPr>
        <p:spPr>
          <a:xfrm>
            <a:off x="174169" y="1400904"/>
            <a:ext cx="8984343" cy="5293757"/>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Slide 5: </a:t>
            </a:r>
            <a:endParaRPr lang="en-US" sz="24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Villa et al., U. S. Patent Number 6,773,720, </a:t>
            </a:r>
            <a:r>
              <a:rPr lang="en-US" sz="2000" i="1" dirty="0" err="1">
                <a:latin typeface="Calibri" panose="020F0502020204030204" pitchFamily="34" charset="0"/>
                <a:cs typeface="Calibri" panose="020F0502020204030204" pitchFamily="34" charset="0"/>
              </a:rPr>
              <a:t>Mesalazine</a:t>
            </a:r>
            <a:r>
              <a:rPr lang="en-US" sz="2000" i="1" dirty="0">
                <a:latin typeface="Calibri" panose="020F0502020204030204" pitchFamily="34" charset="0"/>
                <a:cs typeface="Calibri" panose="020F0502020204030204" pitchFamily="34" charset="0"/>
              </a:rPr>
              <a:t> controlled release oral pharmaceutical compositions</a:t>
            </a:r>
            <a:r>
              <a:rPr lang="en-US" sz="2000" dirty="0">
                <a:latin typeface="Calibri" panose="020F0502020204030204" pitchFamily="34" charset="0"/>
                <a:cs typeface="Calibri" panose="020F0502020204030204" pitchFamily="34" charset="0"/>
              </a:rPr>
              <a:t>, issued 10 Aug 2004, found at</a:t>
            </a:r>
            <a:r>
              <a:rPr lang="en-US" sz="2000" b="1"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hlinkClick r:id="rId3"/>
              </a:rPr>
              <a:t>https://patents.google.com/patent/US6773720B1/en?oq=US+6%2c773%2c720+</a:t>
            </a: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 Patent and Trademark Office, Global Dossier for U. S. Patent Number 6,773,720, showing issued patents for Lialda®, found at </a:t>
            </a:r>
            <a:r>
              <a:rPr lang="en-US" sz="2000" u="sng" dirty="0">
                <a:latin typeface="Calibri" panose="020F0502020204030204" pitchFamily="34" charset="0"/>
                <a:cs typeface="Calibri" panose="020F0502020204030204" pitchFamily="34" charset="0"/>
                <a:hlinkClick r:id="rId4"/>
              </a:rPr>
              <a:t>https://globaldossier.uspto.gov/#/result/application/US/10009491/520358</a:t>
            </a: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Lialda®, U.S. Registered Mark Nos. 3415795 and 35554440, found at </a:t>
            </a:r>
            <a:r>
              <a:rPr lang="en-US" sz="2000" u="sng" dirty="0">
                <a:latin typeface="Calibri" panose="020F0502020204030204" pitchFamily="34" charset="0"/>
                <a:cs typeface="Calibri" panose="020F0502020204030204" pitchFamily="34" charset="0"/>
                <a:hlinkClick r:id="rId5"/>
              </a:rPr>
              <a:t>http://tmsearch.uspto.gov/bin/showfield?f=toc&amp;state=4807%3A2l9py5.1.1&amp;p_search=searchss&amp;p_L=50&amp;BackReference=&amp;p_plural=yes&amp;p_s_PARA1=&amp;p_tagrepl%7E%3A=PARA1%24LD&amp;expr=PARA1+AND+PARA2&amp;p_s_PARA2=lialda&amp;p_tagrepl%7E%3A=PARA2%24COMB&amp;p_op_ALL=AND&amp;a_default=search&amp;a_search=Submit+Query&amp;a_search=Submit+Query</a:t>
            </a:r>
            <a:r>
              <a:rPr lang="en-US" sz="2000" dirty="0">
                <a:latin typeface="Calibri" panose="020F0502020204030204" pitchFamily="34" charset="0"/>
                <a:cs typeface="Calibri" panose="020F0502020204030204" pitchFamily="34" charset="0"/>
              </a:rPr>
              <a:t> </a:t>
            </a:r>
          </a:p>
          <a:p>
            <a:r>
              <a:rPr lang="en-US" dirty="0"/>
              <a:t> </a:t>
            </a:r>
          </a:p>
        </p:txBody>
      </p:sp>
    </p:spTree>
    <p:extLst>
      <p:ext uri="{BB962C8B-B14F-4D97-AF65-F5344CB8AC3E}">
        <p14:creationId xmlns:p14="http://schemas.microsoft.com/office/powerpoint/2010/main" val="249064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4</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75770" y="1015999"/>
            <a:ext cx="8868229" cy="5471887"/>
          </a:xfrm>
          <a:prstGeom prst="rect">
            <a:avLst/>
          </a:prstGeom>
        </p:spPr>
        <p:txBody>
          <a:bodyPr spcFirstLastPara="1" wrap="square" lIns="91425" tIns="45700" rIns="91425" bIns="45700" anchor="t" anchorCtr="0">
            <a:noAutofit/>
          </a:bodyPr>
          <a:lstStyle/>
          <a:p>
            <a:pPr marL="114300" indent="0">
              <a:buNone/>
            </a:pPr>
            <a:endParaRPr lang="en-US" sz="2400" dirty="0">
              <a:latin typeface="Calibri"/>
              <a:ea typeface="Calibri"/>
              <a:cs typeface="Calibri"/>
              <a:sym typeface="Calibri"/>
            </a:endParaRPr>
          </a:p>
          <a:p>
            <a:pPr marL="0" indent="0">
              <a:buNone/>
            </a:pPr>
            <a:r>
              <a:rPr lang="en-US" sz="2400" b="1" dirty="0">
                <a:latin typeface="Calibri" panose="020F0502020204030204" pitchFamily="34" charset="0"/>
                <a:cs typeface="Calibri" panose="020F0502020204030204" pitchFamily="34" charset="0"/>
              </a:rPr>
              <a:t>Slide 5: </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a:ea typeface="Calibri"/>
              <a:cs typeface="Calibri"/>
              <a:sym typeface="Calibri"/>
            </a:endParaRPr>
          </a:p>
          <a:p>
            <a:pPr marL="0" indent="0">
              <a:buNone/>
            </a:pPr>
            <a:r>
              <a:rPr lang="en-US" sz="2400" b="1" dirty="0">
                <a:latin typeface="Calibri"/>
                <a:ea typeface="Calibri"/>
                <a:cs typeface="Calibri"/>
                <a:sym typeface="Calibri"/>
              </a:rPr>
              <a:t> </a:t>
            </a:r>
            <a:r>
              <a:rPr lang="en-US" sz="2000" b="1" dirty="0">
                <a:latin typeface="Calibri" panose="020F0502020204030204" pitchFamily="34" charset="0"/>
                <a:cs typeface="Calibri" panose="020F0502020204030204" pitchFamily="34" charset="0"/>
              </a:rPr>
              <a:t>About Mesalamine and Lialda®  </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Generic Name: mesalamine;  Brand Name: Lialda,® Last reviewed on RxList: 8/7/2017, found at </a:t>
            </a:r>
            <a:r>
              <a:rPr lang="en-US" sz="2000" u="sng" dirty="0">
                <a:latin typeface="Calibri" panose="020F0502020204030204" pitchFamily="34" charset="0"/>
                <a:cs typeface="Calibri" panose="020F0502020204030204" pitchFamily="34" charset="0"/>
                <a:hlinkClick r:id="rId3"/>
              </a:rPr>
              <a:t>https://www.rxlist.com/lialda-drug.htm</a:t>
            </a:r>
            <a:endParaRPr lang="en-US" sz="2000" u="sng" dirty="0">
              <a:latin typeface="Calibri" panose="020F0502020204030204" pitchFamily="34" charset="0"/>
              <a:cs typeface="Calibri" panose="020F0502020204030204" pitchFamily="34" charset="0"/>
            </a:endParaRPr>
          </a:p>
          <a:p>
            <a:pPr marL="0" indent="0">
              <a:buNone/>
            </a:pPr>
            <a:endParaRPr lang="en-US" sz="2000" u="sng"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See also:  </a:t>
            </a:r>
            <a:r>
              <a:rPr lang="en-US" sz="2000" u="sng" dirty="0">
                <a:hlinkClick r:id="rId4"/>
              </a:rPr>
              <a:t>https://www.rxlist.com/lialda-drug.htm#side_effects</a:t>
            </a:r>
            <a:endParaRPr lang="en-US" sz="2000" dirty="0"/>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u="sng" dirty="0">
                <a:latin typeface="Calibri" panose="020F0502020204030204" pitchFamily="34" charset="0"/>
                <a:cs typeface="Calibri" panose="020F0502020204030204" pitchFamily="34" charset="0"/>
                <a:hlinkClick r:id="rId5"/>
              </a:rPr>
              <a:t>https://www.webmd.com/drugs/2/drug-147055/lialda-oral/details</a:t>
            </a:r>
            <a:endParaRPr lang="en-US" sz="2000" dirty="0">
              <a:latin typeface="Calibri" panose="020F0502020204030204" pitchFamily="34" charset="0"/>
              <a:cs typeface="Calibri" panose="020F0502020204030204" pitchFamily="34" charset="0"/>
            </a:endParaRPr>
          </a:p>
          <a:p>
            <a:pPr marL="0" indent="0">
              <a:buNone/>
            </a:pPr>
            <a:endParaRPr lang="en-US" sz="2000" u="sng" dirty="0">
              <a:latin typeface="Calibri" panose="020F0502020204030204" pitchFamily="34" charset="0"/>
              <a:cs typeface="Calibri" panose="020F0502020204030204" pitchFamily="34" charset="0"/>
              <a:hlinkClick r:id="rId6"/>
            </a:endParaRPr>
          </a:p>
          <a:p>
            <a:pPr marL="0" indent="0">
              <a:buNone/>
            </a:pPr>
            <a:r>
              <a:rPr lang="en-US" sz="2000" u="sng" dirty="0">
                <a:latin typeface="Calibri" panose="020F0502020204030204" pitchFamily="34" charset="0"/>
                <a:cs typeface="Calibri" panose="020F0502020204030204" pitchFamily="34" charset="0"/>
                <a:hlinkClick r:id="rId6"/>
              </a:rPr>
              <a:t>https://www.mayoclinic.org/drugs-supplements/mesalamine-oral-route/proper-use/drg-20064708</a:t>
            </a:r>
            <a:endParaRPr sz="2000" dirty="0">
              <a:latin typeface="Calibri" panose="020F0502020204030204" pitchFamily="34" charset="0"/>
              <a:ea typeface="Calibri"/>
              <a:cs typeface="Calibri" panose="020F0502020204030204" pitchFamily="34" charset="0"/>
              <a:sym typeface="Calibri"/>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988151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5</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0" y="990601"/>
            <a:ext cx="91440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dirty="0">
                <a:latin typeface="Calibri"/>
                <a:ea typeface="Calibri"/>
                <a:cs typeface="Calibri"/>
                <a:sym typeface="Calibri"/>
              </a:rPr>
              <a:t> </a:t>
            </a:r>
            <a:endParaRPr sz="2400" dirty="0">
              <a:latin typeface="Calibri"/>
              <a:ea typeface="Calibri"/>
              <a:cs typeface="Calibri"/>
              <a:sym typeface="Calibri"/>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2" name="Rectangle 1"/>
          <p:cNvSpPr/>
          <p:nvPr/>
        </p:nvSpPr>
        <p:spPr>
          <a:xfrm>
            <a:off x="159655" y="1734726"/>
            <a:ext cx="8984343" cy="4154984"/>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Slide 5: </a:t>
            </a:r>
            <a:endParaRPr lang="en-US" sz="24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Food and Drug Administration, Orange Book, Approval of Lialda®, Jan 2007 </a:t>
            </a:r>
            <a:r>
              <a:rPr lang="en-US" sz="2000" u="sng" dirty="0">
                <a:latin typeface="Calibri" panose="020F0502020204030204" pitchFamily="34" charset="0"/>
                <a:cs typeface="Calibri" panose="020F0502020204030204" pitchFamily="34" charset="0"/>
                <a:hlinkClick r:id="rId3"/>
              </a:rPr>
              <a:t>https://www.accessdata.fda.gov/scripts/cder/ob/results_product.cfm?Appl_Type=N&amp;Appl_No=022000</a:t>
            </a:r>
            <a:endParaRPr lang="en-US" sz="2000" u="sng" dirty="0">
              <a:latin typeface="Calibri" panose="020F0502020204030204" pitchFamily="34" charset="0"/>
              <a:cs typeface="Calibri" panose="020F0502020204030204" pitchFamily="34" charset="0"/>
            </a:endParaRPr>
          </a:p>
          <a:p>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Danese, Silvio, M.D., </a:t>
            </a:r>
            <a:r>
              <a:rPr lang="en-US" sz="2000" i="1" dirty="0">
                <a:latin typeface="Calibri" panose="020F0502020204030204" pitchFamily="34" charset="0"/>
                <a:cs typeface="Calibri" panose="020F0502020204030204" pitchFamily="34" charset="0"/>
              </a:rPr>
              <a:t>et al.</a:t>
            </a:r>
            <a:r>
              <a:rPr lang="en-US" sz="2000" dirty="0">
                <a:latin typeface="Calibri" panose="020F0502020204030204" pitchFamily="34" charset="0"/>
                <a:cs typeface="Calibri" panose="020F0502020204030204" pitchFamily="34" charset="0"/>
              </a:rPr>
              <a:t>, 3 Nov 2011,  </a:t>
            </a:r>
            <a:r>
              <a:rPr lang="en-US" sz="2000" i="1" dirty="0">
                <a:latin typeface="Calibri" panose="020F0502020204030204" pitchFamily="34" charset="0"/>
                <a:cs typeface="Calibri" panose="020F0502020204030204" pitchFamily="34" charset="0"/>
              </a:rPr>
              <a:t>Ulcerative Colitis,</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N </a:t>
            </a:r>
            <a:r>
              <a:rPr lang="en-US" sz="2000" cap="small" dirty="0" err="1">
                <a:latin typeface="Calibri" panose="020F0502020204030204" pitchFamily="34" charset="0"/>
                <a:cs typeface="Calibri" panose="020F0502020204030204" pitchFamily="34" charset="0"/>
              </a:rPr>
              <a:t>Engl</a:t>
            </a:r>
            <a:r>
              <a:rPr lang="en-US" sz="2000" cap="small" dirty="0">
                <a:latin typeface="Calibri" panose="020F0502020204030204" pitchFamily="34" charset="0"/>
                <a:cs typeface="Calibri" panose="020F0502020204030204" pitchFamily="34" charset="0"/>
              </a:rPr>
              <a:t> J Med</a:t>
            </a:r>
            <a:r>
              <a:rPr lang="en-US" sz="2000" dirty="0">
                <a:latin typeface="Calibri" panose="020F0502020204030204" pitchFamily="34" charset="0"/>
                <a:cs typeface="Calibri" panose="020F0502020204030204" pitchFamily="34" charset="0"/>
              </a:rPr>
              <a:t> 365:1713-1725.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Ulcerative Colitis Statistics, found at  </a:t>
            </a:r>
            <a:r>
              <a:rPr lang="en-US" sz="2000" u="sng" dirty="0">
                <a:latin typeface="Calibri" panose="020F0502020204030204" pitchFamily="34" charset="0"/>
                <a:cs typeface="Calibri" panose="020F0502020204030204" pitchFamily="34" charset="0"/>
                <a:hlinkClick r:id="rId4"/>
              </a:rPr>
              <a:t>https://inflammatoryboweldisease.net/types-of-ibd/ulcerative-colitis/ulcerative-colitis-statistics/</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534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9735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6</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46742" y="1527619"/>
            <a:ext cx="8897257" cy="4526100"/>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panose="020F0502020204030204" pitchFamily="34" charset="0"/>
                <a:ea typeface="Calibri"/>
                <a:cs typeface="Calibri" panose="020F0502020204030204" pitchFamily="34" charset="0"/>
                <a:sym typeface="Calibri"/>
              </a:rPr>
              <a:t>Slide 8: </a:t>
            </a:r>
          </a:p>
          <a:p>
            <a:pPr marL="0" indent="0">
              <a:buNone/>
            </a:pPr>
            <a:endParaRPr lang="en-US" sz="2400" b="1" dirty="0">
              <a:latin typeface="Calibri" panose="020F0502020204030204" pitchFamily="34" charset="0"/>
              <a:ea typeface="Calibri"/>
              <a:cs typeface="Calibri" panose="020F0502020204030204" pitchFamily="34" charset="0"/>
              <a:sym typeface="Calibri"/>
            </a:endParaRPr>
          </a:p>
          <a:p>
            <a:pPr marL="114300" indent="0">
              <a:buNone/>
            </a:pPr>
            <a:r>
              <a:rPr lang="en-US" sz="2000" dirty="0">
                <a:latin typeface="Calibri" panose="020F0502020204030204" pitchFamily="34" charset="0"/>
                <a:cs typeface="Calibri" panose="020F0502020204030204" pitchFamily="34" charset="0"/>
              </a:rPr>
              <a:t>Traci Staton, 26 Feb 2015, </a:t>
            </a:r>
            <a:r>
              <a:rPr lang="en-US" sz="2000" i="1" dirty="0">
                <a:latin typeface="Calibri" panose="020F0502020204030204" pitchFamily="34" charset="0"/>
                <a:cs typeface="Calibri" panose="020F0502020204030204" pitchFamily="34" charset="0"/>
              </a:rPr>
              <a:t>Supreme Court pitches patent fight over Shire's Lialda after Teva ruling</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Fierce Pharma</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https://www.fiercepharma.com/legal/supreme-court-pitches-patent-fight-over-shire-s-lialda-after-teva-ruling</a:t>
            </a:r>
            <a:endParaRPr lang="en-US" sz="2000" b="1" dirty="0">
              <a:latin typeface="Calibri" panose="020F0502020204030204" pitchFamily="34" charset="0"/>
              <a:cs typeface="Calibri" panose="020F0502020204030204" pitchFamily="34" charset="0"/>
            </a:endParaRPr>
          </a:p>
          <a:p>
            <a:pPr marL="114300" indent="0">
              <a:buNone/>
            </a:pPr>
            <a:endParaRPr lang="en-US" sz="2000" i="1" dirty="0">
              <a:latin typeface="Calibri" panose="020F0502020204030204" pitchFamily="34" charset="0"/>
              <a:cs typeface="Calibri" panose="020F0502020204030204" pitchFamily="34" charset="0"/>
            </a:endParaRPr>
          </a:p>
          <a:p>
            <a:pPr marL="114300" indent="0">
              <a:buNone/>
            </a:pPr>
            <a:r>
              <a:rPr lang="en-US" sz="2000" i="1" dirty="0">
                <a:latin typeface="Calibri" panose="020F0502020204030204" pitchFamily="34" charset="0"/>
                <a:cs typeface="Calibri" panose="020F0502020204030204" pitchFamily="34" charset="0"/>
              </a:rPr>
              <a:t>Shire Development LLC, et al. v. Watson Pharmaceuticals, Inc.</a:t>
            </a:r>
            <a:r>
              <a:rPr lang="en-US" sz="2000" dirty="0">
                <a:latin typeface="Calibri" panose="020F0502020204030204" pitchFamily="34" charset="0"/>
                <a:cs typeface="Calibri" panose="020F0502020204030204" pitchFamily="34" charset="0"/>
              </a:rPr>
              <a:t>, </a:t>
            </a:r>
            <a:r>
              <a:rPr lang="en-US" sz="2000" dirty="0"/>
              <a:t>848 F.3d 981 </a:t>
            </a:r>
            <a:r>
              <a:rPr lang="en-US" sz="2000" dirty="0">
                <a:latin typeface="Calibri" panose="020F0502020204030204" pitchFamily="34" charset="0"/>
                <a:cs typeface="Calibri" panose="020F0502020204030204" pitchFamily="34" charset="0"/>
              </a:rPr>
              <a:t>(Fed Cir.2017)</a:t>
            </a:r>
          </a:p>
          <a:p>
            <a:pPr marL="114300" indent="0">
              <a:buNone/>
            </a:pPr>
            <a:r>
              <a:rPr lang="en-US" sz="2000" dirty="0">
                <a:latin typeface="Calibri" panose="020F0502020204030204" pitchFamily="34" charset="0"/>
                <a:cs typeface="Calibri" panose="020F0502020204030204" pitchFamily="34" charset="0"/>
              </a:rPr>
              <a:t> </a:t>
            </a:r>
          </a:p>
          <a:p>
            <a:pPr marL="114300" indent="0">
              <a:buNone/>
            </a:pP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Shire Development LLC, et al. v Cadila Healthcare Limited, dba Zydus Cadila, et al.</a:t>
            </a:r>
            <a:r>
              <a:rPr lang="en-US" sz="2000" dirty="0">
                <a:latin typeface="Calibri" panose="020F0502020204030204" pitchFamily="34" charset="0"/>
                <a:cs typeface="Calibri" panose="020F0502020204030204" pitchFamily="34" charset="0"/>
              </a:rPr>
              <a:t>, No. 2017-1048  (Fed Cir.2017).  </a:t>
            </a:r>
          </a:p>
          <a:p>
            <a:pPr marL="114300" indent="0">
              <a:buNone/>
            </a:pP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114300" indent="0">
              <a:buNone/>
            </a:pPr>
            <a:r>
              <a:rPr lang="en-US" sz="2000" dirty="0"/>
              <a:t> </a:t>
            </a:r>
            <a:endParaRPr lang="en-US" sz="2000" b="1" dirty="0"/>
          </a:p>
          <a:p>
            <a:pPr marL="114300" indent="0">
              <a:buNone/>
            </a:pPr>
            <a:endParaRPr lang="en-US" sz="2000" b="1" dirty="0"/>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extLst>
      <p:ext uri="{BB962C8B-B14F-4D97-AF65-F5344CB8AC3E}">
        <p14:creationId xmlns:p14="http://schemas.microsoft.com/office/powerpoint/2010/main" val="210996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7</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46743" y="1309916"/>
            <a:ext cx="8897257" cy="5032828"/>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8: </a:t>
            </a:r>
          </a:p>
          <a:p>
            <a:pPr marL="0" indent="0">
              <a:buNone/>
            </a:pPr>
            <a:endParaRPr lang="en-US" sz="2400" b="1" dirty="0">
              <a:latin typeface="Calibri"/>
              <a:ea typeface="Calibri"/>
              <a:cs typeface="Calibri"/>
              <a:sym typeface="Calibri"/>
            </a:endParaRPr>
          </a:p>
          <a:p>
            <a:pPr marL="0" indent="0">
              <a:buNone/>
            </a:pPr>
            <a:r>
              <a:rPr lang="en-US" sz="2000" dirty="0">
                <a:latin typeface="Calibri" panose="020F0502020204030204" pitchFamily="34" charset="0"/>
                <a:cs typeface="Calibri" panose="020F0502020204030204" pitchFamily="34" charset="0"/>
              </a:rPr>
              <a:t> _______ , 30 Apr 2012, </a:t>
            </a:r>
            <a:r>
              <a:rPr lang="en-US" sz="2000" i="1" dirty="0">
                <a:latin typeface="Calibri" panose="020F0502020204030204" pitchFamily="34" charset="0"/>
                <a:cs typeface="Calibri" panose="020F0502020204030204" pitchFamily="34" charset="0"/>
              </a:rPr>
              <a:t>Watson Pharmaceuticals: Acquisition of Actavis Creates a Lot of Value</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Seeking Alpha,</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https://seekingalpha.com/article/541021-watson-pharmaceuticals-acquisition-of-actavis-creates-a-lot-of-value</a:t>
            </a:r>
            <a:endParaRPr lang="en-US" sz="2000" b="1"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Keith Speights, 11 May 2017, </a:t>
            </a:r>
            <a:r>
              <a:rPr lang="en-US" sz="2000" i="1" dirty="0">
                <a:latin typeface="Calibri" panose="020F0502020204030204" pitchFamily="34" charset="0"/>
                <a:cs typeface="Calibri" panose="020F0502020204030204" pitchFamily="34" charset="0"/>
              </a:rPr>
              <a:t>Actavis Generics Acquisition Drives Teva Pharmaceutical Industries Ltd. First-Quarter Sales Higher</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The Motley Fool</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4"/>
              </a:rPr>
              <a:t>https://www.fool.com/investing/2017/05/11/actavis-generics-acquisition-drives-teva-pharmaceu.aspx</a:t>
            </a:r>
            <a:endParaRPr lang="en-US" sz="2000" b="1"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Sohini Das, 8 Jun 2017, </a:t>
            </a:r>
            <a:r>
              <a:rPr lang="en-US" sz="2000" i="1" dirty="0">
                <a:latin typeface="Calibri" panose="020F0502020204030204" pitchFamily="34" charset="0"/>
                <a:cs typeface="Calibri" panose="020F0502020204030204" pitchFamily="34" charset="0"/>
              </a:rPr>
              <a:t>FDA nod for generic Lialda launch to boost US biz for Zydus Cadila in FY18</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Business Standard</a:t>
            </a:r>
            <a:r>
              <a:rPr lang="en-US" sz="2000" dirty="0">
                <a:latin typeface="Calibri" panose="020F0502020204030204" pitchFamily="34" charset="0"/>
                <a:cs typeface="Calibri" panose="020F0502020204030204" pitchFamily="34" charset="0"/>
              </a:rPr>
              <a:t>, found at Appendix 1 here because article no longer free.</a:t>
            </a:r>
          </a:p>
          <a:p>
            <a:pPr marL="114300" indent="0">
              <a:buNone/>
            </a:pPr>
            <a:endParaRPr lang="en-US" sz="2000" b="1" dirty="0"/>
          </a:p>
          <a:p>
            <a:pPr marL="114300" indent="0">
              <a:buNone/>
            </a:pPr>
            <a:endParaRPr lang="en-US" sz="2000" b="1" dirty="0"/>
          </a:p>
          <a:p>
            <a:pPr marL="114300" indent="0">
              <a:buNone/>
            </a:pPr>
            <a:endParaRPr lang="en-US" sz="2000" dirty="0"/>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extLst>
      <p:ext uri="{BB962C8B-B14F-4D97-AF65-F5344CB8AC3E}">
        <p14:creationId xmlns:p14="http://schemas.microsoft.com/office/powerpoint/2010/main" val="334023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8</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9" y="1291771"/>
            <a:ext cx="8911771" cy="5123531"/>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8: </a:t>
            </a:r>
          </a:p>
          <a:p>
            <a:pPr marL="0" indent="0">
              <a:buNone/>
            </a:pPr>
            <a:endParaRPr lang="en-US" sz="2400" b="1" dirty="0">
              <a:latin typeface="Calibri"/>
              <a:ea typeface="Calibri"/>
              <a:cs typeface="Calibri"/>
              <a:sym typeface="Calibri"/>
            </a:endParaRPr>
          </a:p>
          <a:p>
            <a:pPr marL="114300" indent="0">
              <a:buNone/>
            </a:pPr>
            <a:r>
              <a:rPr lang="en-US" sz="2000" dirty="0">
                <a:latin typeface="Calibri" panose="020F0502020204030204" pitchFamily="34" charset="0"/>
                <a:cs typeface="Calibri" panose="020F0502020204030204" pitchFamily="34" charset="0"/>
              </a:rPr>
              <a:t>Press Release, Cosmo Pharmaceuticals, 8 Jun 2017, </a:t>
            </a:r>
            <a:r>
              <a:rPr lang="en-US" sz="2000" i="1" dirty="0">
                <a:latin typeface="Calibri" panose="020F0502020204030204" pitchFamily="34" charset="0"/>
                <a:cs typeface="Calibri" panose="020F0502020204030204" pitchFamily="34" charset="0"/>
              </a:rPr>
              <a:t>FDA approves generic of Lialda®</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https://www.cosmopharma.com/news-and-media/press-releases-and-company-news/2017/170608</a:t>
            </a:r>
            <a:endParaRPr lang="en-US" sz="2000" b="1"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Sohini Das, Zydus faces stiff competition for blockbuster drug in US from Teva Pharma, </a:t>
            </a:r>
            <a:r>
              <a:rPr lang="en-US" sz="2000" cap="small" dirty="0">
                <a:latin typeface="Calibri" panose="020F0502020204030204" pitchFamily="34" charset="0"/>
                <a:cs typeface="Calibri" panose="020F0502020204030204" pitchFamily="34" charset="0"/>
              </a:rPr>
              <a:t>Business Standard</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4"/>
              </a:rPr>
              <a:t>https://www.business-standard.com/article/companies/zydus-faces-stiff-competition-for-blockbuster-drug-in-us-from-teva-pharma-118033100689_1.html</a:t>
            </a:r>
            <a:endParaRPr lang="en-US" sz="2000" b="1"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 </a:t>
            </a:r>
          </a:p>
          <a:p>
            <a:pPr marL="114300" indent="0">
              <a:buNone/>
            </a:pPr>
            <a:r>
              <a:rPr lang="en-US" sz="2000" dirty="0">
                <a:latin typeface="Calibri" panose="020F0502020204030204" pitchFamily="34" charset="0"/>
                <a:cs typeface="Calibri" panose="020F0502020204030204" pitchFamily="34" charset="0"/>
              </a:rPr>
              <a:t>_________, 26 March 2018, </a:t>
            </a:r>
            <a:r>
              <a:rPr lang="en-US" sz="2000" i="1" dirty="0">
                <a:latin typeface="Calibri" panose="020F0502020204030204" pitchFamily="34" charset="0"/>
                <a:cs typeface="Calibri" panose="020F0502020204030204" pitchFamily="34" charset="0"/>
              </a:rPr>
              <a:t>Teva Announces the Launch of a Generic Version of Lialda</a:t>
            </a:r>
            <a:r>
              <a:rPr lang="en-US" sz="2000" i="1" baseline="30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in the United States</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Business Wire</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5"/>
              </a:rPr>
              <a:t>https://www.businesswire.com/news/home/20180326006022/en</a:t>
            </a:r>
            <a:endParaRPr lang="en-US" sz="2000" b="1" dirty="0">
              <a:latin typeface="Calibri" panose="020F0502020204030204" pitchFamily="34" charset="0"/>
              <a:ea typeface="Calibri"/>
              <a:cs typeface="Calibri" panose="020F0502020204030204" pitchFamily="34" charset="0"/>
              <a:sym typeface="Calibri"/>
            </a:endParaRPr>
          </a:p>
          <a:p>
            <a:pPr marL="0" indent="0">
              <a:buNone/>
            </a:pPr>
            <a:endParaRPr lang="en-US" sz="2000" b="1" dirty="0">
              <a:latin typeface="Calibri" panose="020F0502020204030204" pitchFamily="34" charset="0"/>
              <a:ea typeface="Calibri"/>
              <a:cs typeface="Calibri" panose="020F0502020204030204" pitchFamily="34" charset="0"/>
              <a:sym typeface="Calibri"/>
            </a:endParaRP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24664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9</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46743" y="1117603"/>
            <a:ext cx="8911771" cy="5500911"/>
          </a:xfrm>
          <a:prstGeom prst="rect">
            <a:avLst/>
          </a:prstGeom>
        </p:spPr>
        <p:txBody>
          <a:bodyPr spcFirstLastPara="1" wrap="square" lIns="91425" tIns="45700" rIns="91425" bIns="45700" anchor="t" anchorCtr="0">
            <a:noAutofit/>
          </a:bodyPr>
          <a:lstStyle/>
          <a:p>
            <a:pPr marL="0" indent="0">
              <a:spcBef>
                <a:spcPts val="0"/>
              </a:spcBef>
              <a:buNone/>
            </a:pPr>
            <a:r>
              <a:rPr lang="en-US" sz="2400" b="1" dirty="0">
                <a:latin typeface="Calibri" panose="020F0502020204030204" pitchFamily="34" charset="0"/>
                <a:cs typeface="Calibri" panose="020F0502020204030204" pitchFamily="34" charset="0"/>
              </a:rPr>
              <a:t>Slide  9:   </a:t>
            </a:r>
            <a:r>
              <a:rPr lang="en-US" sz="2000" dirty="0">
                <a:latin typeface="Calibri" panose="020F0502020204030204" pitchFamily="34" charset="0"/>
                <a:cs typeface="Calibri" panose="020F0502020204030204" pitchFamily="34" charset="0"/>
              </a:rPr>
              <a:t>All Lialda® &amp; Mesalamine Medicaid Prices </a:t>
            </a:r>
          </a:p>
          <a:p>
            <a:pPr marL="0" indent="0">
              <a:spcBef>
                <a:spcPts val="0"/>
              </a:spcBef>
              <a:buNone/>
            </a:pPr>
            <a:r>
              <a:rPr lang="en-US" sz="2000" dirty="0">
                <a:latin typeface="Calibri" panose="020F0502020204030204" pitchFamily="34" charset="0"/>
                <a:cs typeface="Calibri" panose="020F0502020204030204" pitchFamily="34" charset="0"/>
              </a:rPr>
              <a:t>taken from Data.Medicaid.Gov found here </a:t>
            </a:r>
            <a:r>
              <a:rPr lang="en-US" sz="2000" dirty="0">
                <a:latin typeface="Calibri" panose="020F0502020204030204" pitchFamily="34" charset="0"/>
                <a:cs typeface="Calibri" panose="020F0502020204030204" pitchFamily="34" charset="0"/>
                <a:hlinkClick r:id="rId3"/>
              </a:rPr>
              <a:t>https://data.medicaid.gov/Drug-Pricing-and-Payment/NADAC-National-Average-Drug-Acquisition-Cost-/a4y5-998d/data</a:t>
            </a:r>
            <a:endParaRPr lang="en-US" sz="2400" b="1" dirty="0">
              <a:latin typeface="Calibri" panose="020F0502020204030204" pitchFamily="34" charset="0"/>
              <a:cs typeface="Calibri" panose="020F0502020204030204" pitchFamily="34" charset="0"/>
            </a:endParaRPr>
          </a:p>
          <a:p>
            <a:pPr marL="0" indent="0">
              <a:spcBef>
                <a:spcPts val="0"/>
              </a:spcBef>
              <a:buNone/>
            </a:pPr>
            <a:endParaRPr lang="en-US" sz="2400" b="1" dirty="0">
              <a:latin typeface="Calibri" panose="020F0502020204030204" pitchFamily="34" charset="0"/>
              <a:cs typeface="Calibri" panose="020F0502020204030204" pitchFamily="34" charset="0"/>
            </a:endParaRPr>
          </a:p>
          <a:p>
            <a:pPr marL="0" indent="0">
              <a:spcBef>
                <a:spcPts val="0"/>
              </a:spcBef>
              <a:buNone/>
            </a:pPr>
            <a:endParaRPr lang="en-US" sz="2400" b="1" dirty="0">
              <a:latin typeface="Calibri" panose="020F0502020204030204" pitchFamily="34" charset="0"/>
              <a:cs typeface="Calibri" panose="020F0502020204030204" pitchFamily="34" charset="0"/>
            </a:endParaRPr>
          </a:p>
          <a:p>
            <a:pPr marL="0" indent="0">
              <a:spcBef>
                <a:spcPts val="0"/>
              </a:spcBef>
              <a:buNone/>
            </a:pPr>
            <a:r>
              <a:rPr lang="en-US" sz="2400" b="1" dirty="0">
                <a:latin typeface="Calibri" panose="020F0502020204030204" pitchFamily="34" charset="0"/>
                <a:cs typeface="Calibri" panose="020F0502020204030204" pitchFamily="34" charset="0"/>
              </a:rPr>
              <a:t>Slide 10:   </a:t>
            </a:r>
            <a:r>
              <a:rPr lang="en-US" sz="2000" dirty="0">
                <a:latin typeface="Calibri" panose="020F0502020204030204" pitchFamily="34" charset="0"/>
                <a:cs typeface="Calibri" panose="020F0502020204030204" pitchFamily="34" charset="0"/>
              </a:rPr>
              <a:t>U.S. Drug Price Research, found at </a:t>
            </a:r>
            <a:r>
              <a:rPr lang="en-US" sz="2000" dirty="0">
                <a:latin typeface="Calibri" panose="020F0502020204030204" pitchFamily="34" charset="0"/>
                <a:cs typeface="Calibri" panose="020F0502020204030204" pitchFamily="34" charset="0"/>
                <a:hlinkClick r:id="rId4"/>
              </a:rPr>
              <a:t>https:///www.goodrx.com</a:t>
            </a:r>
            <a:endParaRPr lang="en-US" sz="2000" dirty="0">
              <a:latin typeface="Calibri" panose="020F0502020204030204" pitchFamily="34" charset="0"/>
              <a:cs typeface="Calibri" panose="020F0502020204030204" pitchFamily="34" charset="0"/>
            </a:endParaRPr>
          </a:p>
          <a:p>
            <a:pPr marL="0" indent="0">
              <a:spcBef>
                <a:spcPts val="0"/>
              </a:spcBef>
              <a:buNone/>
            </a:pPr>
            <a:endParaRPr lang="en-US" sz="2000" b="1"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Lialda not on 2018 or 2019 Express Scripts Formulary:  </a:t>
            </a:r>
            <a:r>
              <a:rPr lang="en-US" sz="2000" u="sng" dirty="0">
                <a:latin typeface="Calibri" panose="020F0502020204030204" pitchFamily="34" charset="0"/>
                <a:cs typeface="Calibri" panose="020F0502020204030204" pitchFamily="34" charset="0"/>
                <a:hlinkClick r:id="rId5"/>
              </a:rPr>
              <a:t>https://www.express-scripts.com/art/pdf/Preferred_Drug_List_Exclusions2018.pdf</a:t>
            </a:r>
            <a:endParaRPr lang="en-US" sz="2000" dirty="0">
              <a:latin typeface="Calibri" panose="020F0502020204030204" pitchFamily="34" charset="0"/>
              <a:cs typeface="Calibri" panose="020F0502020204030204" pitchFamily="34" charset="0"/>
            </a:endParaRPr>
          </a:p>
          <a:p>
            <a:pPr marL="0" indent="0">
              <a:spcBef>
                <a:spcPts val="0"/>
              </a:spcBef>
              <a:buNone/>
            </a:pPr>
            <a:endParaRPr lang="en-US" sz="2400" b="1" dirty="0">
              <a:latin typeface="Calibri" panose="020F0502020204030204" pitchFamily="34" charset="0"/>
              <a:cs typeface="Calibri" panose="020F0502020204030204" pitchFamily="34" charset="0"/>
            </a:endParaRPr>
          </a:p>
          <a:p>
            <a:pPr marL="0" indent="0">
              <a:spcBef>
                <a:spcPts val="0"/>
              </a:spcBef>
              <a:buNone/>
            </a:pPr>
            <a:endParaRPr lang="en-US" sz="2400" b="1" dirty="0">
              <a:latin typeface="Calibri" panose="020F0502020204030204" pitchFamily="34" charset="0"/>
              <a:cs typeface="Calibri" panose="020F0502020204030204" pitchFamily="34" charset="0"/>
            </a:endParaRPr>
          </a:p>
          <a:p>
            <a:pPr marL="0" indent="0">
              <a:spcBef>
                <a:spcPts val="0"/>
              </a:spcBef>
              <a:buNone/>
            </a:pPr>
            <a:r>
              <a:rPr lang="en-US" sz="2400" b="1" dirty="0">
                <a:latin typeface="Calibri" panose="020F0502020204030204" pitchFamily="34" charset="0"/>
                <a:cs typeface="Calibri" panose="020F0502020204030204" pitchFamily="34" charset="0"/>
              </a:rPr>
              <a:t>Slide 14:</a:t>
            </a:r>
          </a:p>
          <a:p>
            <a:pPr marL="0" indent="58738">
              <a:spcBef>
                <a:spcPts val="0"/>
              </a:spcBef>
              <a:buNone/>
            </a:pPr>
            <a:r>
              <a:rPr lang="en-US" sz="2400" b="1" dirty="0">
                <a:latin typeface="Calibri" panose="020F0502020204030204" pitchFamily="34" charset="0"/>
                <a:cs typeface="Calibri" panose="020F0502020204030204" pitchFamily="34" charset="0"/>
              </a:rPr>
              <a:t> </a:t>
            </a:r>
          </a:p>
          <a:p>
            <a:pPr marL="0" indent="58738">
              <a:spcBef>
                <a:spcPts val="0"/>
              </a:spcBef>
              <a:buNone/>
            </a:pPr>
            <a:r>
              <a:rPr lang="en-US" sz="2000" dirty="0">
                <a:latin typeface="Calibri" panose="020F0502020204030204" pitchFamily="34" charset="0"/>
                <a:cs typeface="Calibri" panose="020F0502020204030204" pitchFamily="34" charset="0"/>
              </a:rPr>
              <a:t>Supriya Guru, Absence of Supply Curve under Monopoly, found at </a:t>
            </a:r>
            <a:r>
              <a:rPr lang="en-US" sz="2000" u="sng" dirty="0">
                <a:latin typeface="Calibri" panose="020F0502020204030204" pitchFamily="34" charset="0"/>
                <a:cs typeface="Calibri" panose="020F0502020204030204" pitchFamily="34" charset="0"/>
                <a:hlinkClick r:id="rId6"/>
              </a:rPr>
              <a:t>http://www.yourarticlelibrary.com/economics/supply-curve/absence-of-supply-curve-under-monopoly/37197</a:t>
            </a:r>
            <a:endParaRPr lang="en-US" sz="2000" b="1" dirty="0">
              <a:latin typeface="Calibri" panose="020F0502020204030204" pitchFamily="34" charset="0"/>
              <a:cs typeface="Calibri" panose="020F0502020204030204" pitchFamily="34" charset="0"/>
            </a:endParaRPr>
          </a:p>
          <a:p>
            <a:pPr marL="0" indent="0">
              <a:spcBef>
                <a:spcPts val="0"/>
              </a:spcBef>
              <a:buNone/>
            </a:pPr>
            <a:endParaRPr lang="en-US" sz="2400" b="1" dirty="0">
              <a:latin typeface="Calibri" panose="020F0502020204030204" pitchFamily="34" charset="0"/>
              <a:ea typeface="Calibri"/>
              <a:cs typeface="Calibri" panose="020F0502020204030204" pitchFamily="34" charset="0"/>
              <a:sym typeface="Calibri"/>
            </a:endParaRPr>
          </a:p>
          <a:p>
            <a:pPr marL="114300" indent="0">
              <a:spcBef>
                <a:spcPts val="0"/>
              </a:spcBef>
              <a:buNone/>
            </a:pPr>
            <a:endParaRPr lang="en-US" sz="2000" dirty="0">
              <a:latin typeface="Calibri" panose="020F0502020204030204" pitchFamily="34" charset="0"/>
              <a:cs typeface="Calibri" panose="020F0502020204030204" pitchFamily="34" charset="0"/>
            </a:endParaRPr>
          </a:p>
          <a:p>
            <a:pPr marL="114300" indent="0">
              <a:spcBef>
                <a:spcPts val="0"/>
              </a:spcBef>
              <a:buNone/>
            </a:pP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extLst>
      <p:ext uri="{BB962C8B-B14F-4D97-AF65-F5344CB8AC3E}">
        <p14:creationId xmlns:p14="http://schemas.microsoft.com/office/powerpoint/2010/main" val="2740604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10</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9" y="1161142"/>
            <a:ext cx="8911771" cy="5138056"/>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15: </a:t>
            </a:r>
          </a:p>
          <a:p>
            <a:pPr marL="0" indent="0">
              <a:buNone/>
            </a:pPr>
            <a:r>
              <a:rPr lang="en-US" sz="2000" dirty="0"/>
              <a:t> </a:t>
            </a:r>
          </a:p>
          <a:p>
            <a:pPr marL="0" indent="0">
              <a:buNone/>
            </a:pPr>
            <a:r>
              <a:rPr lang="en-US" sz="2000" dirty="0">
                <a:latin typeface="Calibri" panose="020F0502020204030204" pitchFamily="34" charset="0"/>
                <a:cs typeface="Calibri" panose="020F0502020204030204" pitchFamily="34" charset="0"/>
              </a:rPr>
              <a:t>Kristina M. L. Acri, July 2018, </a:t>
            </a:r>
            <a:r>
              <a:rPr lang="en-US" sz="2000" i="1" dirty="0">
                <a:latin typeface="Calibri" panose="020F0502020204030204" pitchFamily="34" charset="0"/>
                <a:cs typeface="Calibri" panose="020F0502020204030204" pitchFamily="34" charset="0"/>
              </a:rPr>
              <a:t>Implications of the proposed changes to Canada's pharmaceutical pricing regulations,</a:t>
            </a:r>
            <a:r>
              <a:rPr lang="en-US" sz="2000" dirty="0">
                <a:latin typeface="Calibri" panose="020F0502020204030204" pitchFamily="34" charset="0"/>
                <a:cs typeface="Calibri" panose="020F0502020204030204" pitchFamily="34" charset="0"/>
              </a:rPr>
              <a:t> found at </a:t>
            </a:r>
            <a:r>
              <a:rPr lang="en-US" sz="2000" i="1" u="sng" dirty="0">
                <a:latin typeface="Calibri" panose="020F0502020204030204" pitchFamily="34" charset="0"/>
                <a:cs typeface="Calibri" panose="020F0502020204030204" pitchFamily="34" charset="0"/>
                <a:hlinkClick r:id="rId3"/>
              </a:rPr>
              <a:t>https://www.fraserinstitute.org/studies/implications-of-the-proposed-changes-to-canadas-pharmaceutical-pricing-regulations</a:t>
            </a:r>
            <a:r>
              <a:rPr lang="en-US" sz="2000" i="1"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0" indent="0">
              <a:buNone/>
            </a:pPr>
            <a:endParaRPr lang="en-US" sz="2000" dirty="0"/>
          </a:p>
          <a:p>
            <a:pPr marL="0" indent="0">
              <a:buNone/>
            </a:pPr>
            <a:r>
              <a:rPr lang="en-US" sz="2000" dirty="0">
                <a:latin typeface="Calibri" panose="020F0502020204030204" pitchFamily="34" charset="0"/>
                <a:cs typeface="Calibri" panose="020F0502020204030204" pitchFamily="34" charset="0"/>
              </a:rPr>
              <a:t>Joel Lexchin, 2015, </a:t>
            </a:r>
            <a:r>
              <a:rPr lang="en-US" sz="2000" i="1" dirty="0">
                <a:latin typeface="Calibri" panose="020F0502020204030204" pitchFamily="34" charset="0"/>
                <a:cs typeface="Calibri" panose="020F0502020204030204" pitchFamily="34" charset="0"/>
              </a:rPr>
              <a:t>Drug Pricing in Canada</a:t>
            </a:r>
            <a:r>
              <a:rPr lang="en-US" sz="2000" dirty="0">
                <a:latin typeface="Calibri" panose="020F0502020204030204" pitchFamily="34" charset="0"/>
                <a:cs typeface="Calibri" panose="020F0502020204030204" pitchFamily="34" charset="0"/>
              </a:rPr>
              <a:t>, Chapter 2, </a:t>
            </a:r>
            <a:r>
              <a:rPr lang="en-US" sz="2000" cap="small" dirty="0">
                <a:latin typeface="Calibri" panose="020F0502020204030204" pitchFamily="34" charset="0"/>
                <a:cs typeface="Calibri" panose="020F0502020204030204" pitchFamily="34" charset="0"/>
              </a:rPr>
              <a:t>Pharmaceutical Prices in the 21st Century</a:t>
            </a:r>
            <a:r>
              <a:rPr lang="en-US" sz="2000" dirty="0">
                <a:latin typeface="Calibri" panose="020F0502020204030204" pitchFamily="34" charset="0"/>
                <a:cs typeface="Calibri" panose="020F0502020204030204" pitchFamily="34" charset="0"/>
              </a:rPr>
              <a:t>, ed. By U.-D. Babar, Springer International Publishing Switzerland. </a:t>
            </a:r>
          </a:p>
          <a:p>
            <a:pPr marL="0" indent="0">
              <a:buNone/>
            </a:pPr>
            <a:endParaRPr lang="en-US" sz="2000" dirty="0"/>
          </a:p>
          <a:p>
            <a:pPr marL="0" indent="0">
              <a:buNone/>
            </a:pPr>
            <a:r>
              <a:rPr lang="en-US" sz="2000" dirty="0"/>
              <a:t>_______ , </a:t>
            </a:r>
            <a:r>
              <a:rPr lang="en-US" sz="2000" i="1" dirty="0"/>
              <a:t>Price Regulation of Patented Medicines in Canada</a:t>
            </a:r>
            <a:r>
              <a:rPr lang="en-US" sz="2000" dirty="0"/>
              <a:t>, January 2009, </a:t>
            </a:r>
            <a:r>
              <a:rPr lang="en-US" sz="2000" cap="small" dirty="0"/>
              <a:t>PMPRB Presentation to the First Presentation to the First Pan-American Seminar on the Economic Regulation of Pharmaceuticals, </a:t>
            </a:r>
            <a:r>
              <a:rPr lang="en-US" sz="2000" dirty="0"/>
              <a:t>found at </a:t>
            </a:r>
            <a:r>
              <a:rPr lang="en-US" sz="2000" u="sng" dirty="0">
                <a:hlinkClick r:id="rId4"/>
              </a:rPr>
              <a:t>https://slideplayer.com/slide/5773039/</a:t>
            </a:r>
            <a:endParaRPr lang="en-US" sz="2000" dirty="0"/>
          </a:p>
          <a:p>
            <a:pPr marL="0" indent="0">
              <a:buNone/>
            </a:pPr>
            <a:r>
              <a:rPr lang="en-US" sz="2000" dirty="0"/>
              <a:t> </a:t>
            </a: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extLst>
      <p:ext uri="{BB962C8B-B14F-4D97-AF65-F5344CB8AC3E}">
        <p14:creationId xmlns:p14="http://schemas.microsoft.com/office/powerpoint/2010/main" val="2765646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11</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9" y="1103090"/>
            <a:ext cx="8911771" cy="5384795"/>
          </a:xfrm>
          <a:prstGeom prst="rect">
            <a:avLst/>
          </a:prstGeom>
        </p:spPr>
        <p:txBody>
          <a:bodyPr spcFirstLastPara="1" wrap="square" lIns="91425" tIns="45700" rIns="91425" bIns="45700" anchor="t" anchorCtr="0">
            <a:noAutofit/>
          </a:bodyPr>
          <a:lstStyle/>
          <a:p>
            <a:pPr marL="0" indent="0">
              <a:buNone/>
            </a:pPr>
            <a:r>
              <a:rPr lang="en-US" sz="2400" b="1" dirty="0">
                <a:latin typeface="Calibri" panose="020F0502020204030204" pitchFamily="34" charset="0"/>
                <a:ea typeface="Calibri"/>
                <a:cs typeface="Calibri" panose="020F0502020204030204" pitchFamily="34" charset="0"/>
                <a:sym typeface="Calibri"/>
              </a:rPr>
              <a:t>Slide 15: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Wayne Critchley, Executive Director PMPRB, 27 January 2005, </a:t>
            </a:r>
            <a:r>
              <a:rPr lang="en-US" sz="2000" i="1" dirty="0">
                <a:latin typeface="Calibri" panose="020F0502020204030204" pitchFamily="34" charset="0"/>
                <a:cs typeface="Calibri" panose="020F0502020204030204" pitchFamily="34" charset="0"/>
              </a:rPr>
              <a:t>Drug Prices in the U.S. and Canada: More than Meets the Eye</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National Academy of Social Insurance Annual Conference</a:t>
            </a:r>
            <a:r>
              <a:rPr lang="en-US" sz="2000" dirty="0">
                <a:latin typeface="Calibri" panose="020F0502020204030204" pitchFamily="34" charset="0"/>
                <a:cs typeface="Calibri" panose="020F0502020204030204" pitchFamily="34" charset="0"/>
              </a:rPr>
              <a:t>, found at </a:t>
            </a:r>
            <a:r>
              <a:rPr lang="en-US" sz="2000" i="1" u="sng" dirty="0">
                <a:latin typeface="Calibri" panose="020F0502020204030204" pitchFamily="34" charset="0"/>
                <a:cs typeface="Calibri" panose="020F0502020204030204" pitchFamily="34" charset="0"/>
                <a:hlinkClick r:id="rId3"/>
              </a:rPr>
              <a:t>https://slideplayer.com/slide/7529153/</a:t>
            </a:r>
            <a:r>
              <a:rPr lang="en-US" sz="2000" i="1"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0" indent="0">
              <a:buNone/>
            </a:pPr>
            <a:endParaRPr lang="en-US" sz="2000" b="1" dirty="0">
              <a:latin typeface="Calibri" panose="020F0502020204030204" pitchFamily="34" charset="0"/>
              <a:ea typeface="Calibri"/>
              <a:cs typeface="Calibri" panose="020F0502020204030204" pitchFamily="34" charset="0"/>
              <a:sym typeface="Calibri"/>
            </a:endParaRPr>
          </a:p>
          <a:p>
            <a:pPr marL="0" indent="0">
              <a:buNone/>
            </a:pPr>
            <a:r>
              <a:rPr lang="en-US" sz="2000" dirty="0">
                <a:latin typeface="Calibri" panose="020F0502020204030204" pitchFamily="34" charset="0"/>
                <a:cs typeface="Calibri" panose="020F0502020204030204" pitchFamily="34" charset="0"/>
              </a:rPr>
              <a:t>Canadian Drug Price Research at </a:t>
            </a:r>
            <a:r>
              <a:rPr lang="en-US" sz="2000" u="sng" dirty="0">
                <a:latin typeface="Calibri" panose="020F0502020204030204" pitchFamily="34" charset="0"/>
                <a:cs typeface="Calibri" panose="020F0502020204030204" pitchFamily="34" charset="0"/>
                <a:hlinkClick r:id="rId4"/>
              </a:rPr>
              <a:t>https://www.pharmacychecker.com/online-pharmacy-ratings</a:t>
            </a:r>
            <a:endParaRPr lang="en-US" sz="2000" b="1" dirty="0">
              <a:latin typeface="Calibri" panose="020F0502020204030204" pitchFamily="34" charset="0"/>
              <a:cs typeface="Calibri" panose="020F0502020204030204" pitchFamily="34" charset="0"/>
            </a:endParaRPr>
          </a:p>
          <a:p>
            <a:pPr marL="0" indent="0">
              <a:buNone/>
            </a:pPr>
            <a:endParaRPr lang="en-US" sz="2000" b="1" dirty="0">
              <a:latin typeface="Calibri" panose="020F0502020204030204" pitchFamily="34" charset="0"/>
              <a:ea typeface="Calibri"/>
              <a:cs typeface="Calibri" panose="020F0502020204030204" pitchFamily="34" charset="0"/>
              <a:sym typeface="Calibri"/>
            </a:endParaRPr>
          </a:p>
          <a:p>
            <a:pPr marL="0" indent="0">
              <a:buNone/>
            </a:pPr>
            <a:r>
              <a:rPr lang="en-US" sz="2400" b="1" dirty="0">
                <a:latin typeface="Calibri" panose="020F0502020204030204" pitchFamily="34" charset="0"/>
                <a:ea typeface="Calibri"/>
                <a:cs typeface="Calibri" panose="020F0502020204030204" pitchFamily="34" charset="0"/>
                <a:sym typeface="Calibri"/>
              </a:rPr>
              <a:t>Slide 16: </a:t>
            </a:r>
          </a:p>
          <a:p>
            <a:pPr marL="0" indent="0">
              <a:buNone/>
            </a:pPr>
            <a:endParaRPr lang="en-US" sz="2000" b="1" dirty="0">
              <a:latin typeface="Calibri" panose="020F0502020204030204" pitchFamily="34" charset="0"/>
              <a:ea typeface="Calibri"/>
              <a:cs typeface="Calibri" panose="020F0502020204030204" pitchFamily="34" charset="0"/>
              <a:sym typeface="Calibri"/>
            </a:endParaRPr>
          </a:p>
          <a:p>
            <a:pPr marL="0" indent="0">
              <a:buNone/>
            </a:pPr>
            <a:r>
              <a:rPr lang="en-US" sz="2000" dirty="0">
                <a:latin typeface="Calibri" panose="020F0502020204030204" pitchFamily="34" charset="0"/>
                <a:cs typeface="Calibri" panose="020F0502020204030204" pitchFamily="34" charset="0"/>
              </a:rPr>
              <a:t>Trisha Torrey, (Reviewed by Richard N. Fogoros, MD), 8 Nov 2018, </a:t>
            </a:r>
            <a:r>
              <a:rPr lang="en-US" sz="2000" i="1" dirty="0">
                <a:latin typeface="Calibri" panose="020F0502020204030204" pitchFamily="34" charset="0"/>
                <a:cs typeface="Calibri" panose="020F0502020204030204" pitchFamily="34" charset="0"/>
              </a:rPr>
              <a:t>How to Buy Prescription Drugs from a Foreign Pharmacy</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VeryWellHealth</a:t>
            </a:r>
            <a:r>
              <a:rPr lang="en-US" sz="2000" dirty="0">
                <a:latin typeface="Calibri" panose="020F0502020204030204" pitchFamily="34" charset="0"/>
                <a:cs typeface="Calibri" panose="020F0502020204030204" pitchFamily="34" charset="0"/>
              </a:rPr>
              <a:t>, found at  </a:t>
            </a:r>
          </a:p>
          <a:p>
            <a:pPr marL="0" indent="0">
              <a:buNone/>
            </a:pPr>
            <a:r>
              <a:rPr lang="en-US" sz="2000" u="sng" dirty="0">
                <a:latin typeface="Calibri" panose="020F0502020204030204" pitchFamily="34" charset="0"/>
                <a:cs typeface="Calibri" panose="020F0502020204030204" pitchFamily="34" charset="0"/>
                <a:hlinkClick r:id="rId5"/>
              </a:rPr>
              <a:t>https://www.verywellhealth.com/how-to-buy-drugs-from-foreign-pharmacies-2614905</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000" b="1" i="1" dirty="0">
              <a:latin typeface="Calibri" panose="020F0502020204030204" pitchFamily="34" charset="0"/>
              <a:cs typeface="Calibri" panose="020F0502020204030204" pitchFamily="34" charset="0"/>
            </a:endParaRPr>
          </a:p>
          <a:p>
            <a:pPr marL="114300" indent="0">
              <a:buNone/>
            </a:pPr>
            <a:endParaRPr lang="en-US" sz="2000" b="1" i="1" dirty="0">
              <a:latin typeface="Calibri" panose="020F0502020204030204" pitchFamily="34" charset="0"/>
              <a:cs typeface="Calibri" panose="020F0502020204030204" pitchFamily="34" charset="0"/>
            </a:endParaRP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extLst>
      <p:ext uri="{BB962C8B-B14F-4D97-AF65-F5344CB8AC3E}">
        <p14:creationId xmlns:p14="http://schemas.microsoft.com/office/powerpoint/2010/main" val="627029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12</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8" y="1277254"/>
            <a:ext cx="8911771" cy="4833252"/>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16: </a:t>
            </a:r>
          </a:p>
          <a:p>
            <a:pPr marL="0" indent="0">
              <a:buNone/>
            </a:pPr>
            <a:endParaRPr lang="en-US" sz="2000" b="1" dirty="0">
              <a:latin typeface="Calibri"/>
              <a:ea typeface="Calibri"/>
              <a:cs typeface="Calibri"/>
              <a:sym typeface="Calibri"/>
            </a:endParaRPr>
          </a:p>
          <a:p>
            <a:pPr marL="0" indent="0">
              <a:buNone/>
            </a:pPr>
            <a:r>
              <a:rPr lang="en-US" sz="2000" dirty="0">
                <a:latin typeface="Calibri" panose="020F0502020204030204" pitchFamily="34" charset="0"/>
                <a:cs typeface="Calibri" panose="020F0502020204030204" pitchFamily="34" charset="0"/>
              </a:rPr>
              <a:t>Jon Greenwood, 29 Oct 2018, </a:t>
            </a:r>
            <a:r>
              <a:rPr lang="en-US" sz="2000" i="1" dirty="0">
                <a:latin typeface="Calibri" panose="020F0502020204030204" pitchFamily="34" charset="0"/>
                <a:cs typeface="Calibri" panose="020F0502020204030204" pitchFamily="34" charset="0"/>
              </a:rPr>
              <a:t>Trump’s Socialist Health-Care Scheme</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Wall Street Journal</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https://www.wsj.com/articles/trumps-socialist-health-care-scheme-1540852130</a:t>
            </a:r>
            <a:endParaRPr lang="en-US" sz="2000" b="1"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The Editorial Board, 28 Oct 2018, </a:t>
            </a:r>
            <a:r>
              <a:rPr lang="en-US" sz="2000" i="1" dirty="0">
                <a:latin typeface="Calibri" panose="020F0502020204030204" pitchFamily="34" charset="0"/>
                <a:cs typeface="Calibri" panose="020F0502020204030204" pitchFamily="34" charset="0"/>
              </a:rPr>
              <a:t>Why are Drugs Cheaper in Europe?</a:t>
            </a:r>
            <a:r>
              <a:rPr lang="en-US" sz="2000" dirty="0">
                <a:latin typeface="Calibri" panose="020F0502020204030204" pitchFamily="34" charset="0"/>
                <a:cs typeface="Calibri" panose="020F0502020204030204" pitchFamily="34" charset="0"/>
              </a:rPr>
              <a:t>, , </a:t>
            </a:r>
            <a:r>
              <a:rPr lang="en-US" sz="2000" cap="small" dirty="0">
                <a:latin typeface="Calibri" panose="020F0502020204030204" pitchFamily="34" charset="0"/>
                <a:cs typeface="Calibri" panose="020F0502020204030204" pitchFamily="34" charset="0"/>
              </a:rPr>
              <a:t>Wall Street Journal</a:t>
            </a:r>
            <a:r>
              <a:rPr lang="en-US" sz="2000" dirty="0">
                <a:latin typeface="Calibri" panose="020F0502020204030204" pitchFamily="34" charset="0"/>
                <a:cs typeface="Calibri" panose="020F0502020204030204" pitchFamily="34" charset="0"/>
              </a:rPr>
              <a:t> found at </a:t>
            </a:r>
            <a:r>
              <a:rPr lang="en-US" sz="2000" dirty="0">
                <a:latin typeface="Calibri" panose="020F0502020204030204" pitchFamily="34" charset="0"/>
                <a:cs typeface="Calibri" panose="020F0502020204030204" pitchFamily="34" charset="0"/>
                <a:hlinkClick r:id="rId4"/>
              </a:rPr>
              <a:t>https://www.wsj.com/articles/why-are-drugs-cheaper-in-europe-1540760855</a:t>
            </a:r>
            <a:endParaRPr lang="en-US" sz="2000" dirty="0">
              <a:latin typeface="Calibri" panose="020F0502020204030204" pitchFamily="34" charset="0"/>
              <a:cs typeface="Calibri" panose="020F0502020204030204" pitchFamily="34" charset="0"/>
            </a:endParaRPr>
          </a:p>
          <a:p>
            <a:pPr marL="0" indent="0">
              <a:buNone/>
            </a:pPr>
            <a:endParaRPr lang="en-US" sz="2000" b="1" dirty="0">
              <a:latin typeface="Calibri" panose="020F0502020204030204" pitchFamily="34" charset="0"/>
              <a:ea typeface="Calibri"/>
              <a:cs typeface="Calibri" panose="020F0502020204030204" pitchFamily="34" charset="0"/>
              <a:sym typeface="Calibri"/>
            </a:endParaRPr>
          </a:p>
          <a:p>
            <a:pPr marL="0" indent="0">
              <a:buNone/>
            </a:pPr>
            <a:r>
              <a:rPr lang="en-US" sz="2000" dirty="0">
                <a:latin typeface="Calibri" panose="020F0502020204030204" pitchFamily="34" charset="0"/>
                <a:cs typeface="Calibri" panose="020F0502020204030204" pitchFamily="34" charset="0"/>
              </a:rPr>
              <a:t>Robert Pear</a:t>
            </a:r>
            <a:r>
              <a:rPr lang="en-US" sz="2000" cap="small" dirty="0">
                <a:latin typeface="Calibri" panose="020F0502020204030204" pitchFamily="34" charset="0"/>
                <a:cs typeface="Calibri" panose="020F0502020204030204" pitchFamily="34" charset="0"/>
              </a:rPr>
              <a:t>, 20 Oct 2018, </a:t>
            </a:r>
            <a:r>
              <a:rPr lang="en-US" sz="2000" i="1" dirty="0">
                <a:latin typeface="Calibri" panose="020F0502020204030204" pitchFamily="34" charset="0"/>
                <a:cs typeface="Calibri" panose="020F0502020204030204" pitchFamily="34" charset="0"/>
              </a:rPr>
              <a:t>What Big Pharma Fears Most: A Trump Alliance with Democrats to Cut Drug Prices</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New York Times</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5"/>
              </a:rPr>
              <a:t>https://www.nytimes.com/2018/10/20/us/politics/trump-pharmaceutical-industry-healthcare.html</a:t>
            </a:r>
            <a:endParaRPr lang="en-US" sz="2000" u="sng" dirty="0">
              <a:latin typeface="Calibri" panose="020F0502020204030204" pitchFamily="34" charset="0"/>
              <a:cs typeface="Calibri" panose="020F0502020204030204" pitchFamily="34" charset="0"/>
            </a:endParaRPr>
          </a:p>
          <a:p>
            <a:pPr marL="0" indent="0">
              <a:buNone/>
            </a:pPr>
            <a:endParaRPr lang="en-US" sz="2000" u="sng" dirty="0">
              <a:latin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cs typeface="Calibri" panose="020F0502020204030204" pitchFamily="34" charset="0"/>
              </a:rPr>
              <a:t> </a:t>
            </a:r>
          </a:p>
          <a:p>
            <a:pPr marL="0" indent="0">
              <a:buNone/>
            </a:pPr>
            <a:endParaRPr lang="en-US" sz="2400" b="1" dirty="0">
              <a:latin typeface="Calibri"/>
              <a:ea typeface="Calibri"/>
              <a:cs typeface="Calibri"/>
              <a:sym typeface="Calibri"/>
            </a:endParaRPr>
          </a:p>
          <a:p>
            <a:pPr marL="114300" indent="0">
              <a:buNone/>
            </a:pPr>
            <a:r>
              <a:rPr lang="en-US" sz="2000" dirty="0"/>
              <a:t> </a:t>
            </a:r>
          </a:p>
          <a:p>
            <a:pPr marL="114300" indent="0">
              <a:buNone/>
            </a:pPr>
            <a:r>
              <a:rPr lang="en-US" sz="2000" i="1" dirty="0"/>
              <a:t> </a:t>
            </a:r>
            <a:endParaRPr lang="en-US" sz="2000" b="1" dirty="0"/>
          </a:p>
          <a:p>
            <a:pPr marL="0" indent="0">
              <a:buNone/>
            </a:pPr>
            <a:endParaRPr lang="en-US" sz="2400" b="1" dirty="0">
              <a:latin typeface="Calibri"/>
              <a:ea typeface="Calibri"/>
              <a:cs typeface="Calibri"/>
              <a:sym typeface="Calibri"/>
            </a:endParaRP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extLst>
      <p:ext uri="{BB962C8B-B14F-4D97-AF65-F5344CB8AC3E}">
        <p14:creationId xmlns:p14="http://schemas.microsoft.com/office/powerpoint/2010/main" val="271791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0" y="8238"/>
            <a:ext cx="9067800" cy="753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Shire PLC:   Big &amp; Getting Bigger</a:t>
            </a:r>
            <a:endParaRPr sz="4000" b="1" dirty="0">
              <a:latin typeface="Calibri"/>
              <a:ea typeface="Calibri"/>
              <a:cs typeface="Calibri"/>
              <a:sym typeface="Calibri"/>
            </a:endParaRPr>
          </a:p>
        </p:txBody>
      </p:sp>
      <p:sp>
        <p:nvSpPr>
          <p:cNvPr id="104" name="Google Shape;104;p15"/>
          <p:cNvSpPr txBox="1">
            <a:spLocks noGrp="1"/>
          </p:cNvSpPr>
          <p:nvPr>
            <p:ph type="body" idx="1"/>
          </p:nvPr>
        </p:nvSpPr>
        <p:spPr>
          <a:xfrm>
            <a:off x="263236" y="1277380"/>
            <a:ext cx="8880764" cy="50707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00"/>
              </a:buClr>
              <a:buSzPts val="2000"/>
              <a:buNone/>
              <a:tabLst>
                <a:tab pos="1828800" algn="l"/>
              </a:tabLst>
            </a:pPr>
            <a:r>
              <a:rPr lang="en-US" sz="2400" b="1" dirty="0">
                <a:solidFill>
                  <a:srgbClr val="C00000"/>
                </a:solidFill>
                <a:latin typeface="Calibri"/>
                <a:ea typeface="Calibri"/>
                <a:cs typeface="Calibri"/>
                <a:sym typeface="Calibri"/>
              </a:rPr>
              <a:t>Basics</a:t>
            </a:r>
            <a:r>
              <a:rPr lang="en-US" sz="2400" dirty="0">
                <a:solidFill>
                  <a:srgbClr val="C00000"/>
                </a:solidFill>
                <a:latin typeface="Calibri"/>
                <a:ea typeface="Calibri"/>
                <a:cs typeface="Calibri"/>
                <a:sym typeface="Calibri"/>
              </a:rPr>
              <a:t>  </a:t>
            </a:r>
            <a:r>
              <a:rPr lang="en-US" sz="2400" dirty="0">
                <a:solidFill>
                  <a:schemeClr val="tx1"/>
                </a:solidFill>
                <a:latin typeface="Calibri"/>
                <a:ea typeface="Calibri"/>
                <a:cs typeface="Calibri"/>
                <a:sym typeface="Calibri"/>
              </a:rPr>
              <a:t>	ONLY 30 years </a:t>
            </a:r>
            <a:r>
              <a:rPr lang="en-US" sz="2400" dirty="0">
                <a:latin typeface="Calibri"/>
                <a:ea typeface="Calibri"/>
                <a:cs typeface="Calibri"/>
                <a:sym typeface="Calibri"/>
              </a:rPr>
              <a:t>old,  based in Ireland, NOW 23</a:t>
            </a:r>
            <a:r>
              <a:rPr lang="en-US" sz="2400" baseline="30000" dirty="0">
                <a:latin typeface="Calibri"/>
                <a:ea typeface="Calibri"/>
                <a:cs typeface="Calibri"/>
                <a:sym typeface="Calibri"/>
              </a:rPr>
              <a:t>rd</a:t>
            </a:r>
            <a:r>
              <a:rPr lang="en-US" sz="2400" dirty="0">
                <a:latin typeface="Calibri"/>
                <a:ea typeface="Calibri"/>
                <a:cs typeface="Calibri"/>
                <a:sym typeface="Calibri"/>
              </a:rPr>
              <a:t> largest  </a:t>
            </a:r>
            <a:endParaRPr sz="2400" dirty="0">
              <a:latin typeface="Calibri"/>
              <a:ea typeface="Calibri"/>
              <a:cs typeface="Calibri"/>
              <a:sym typeface="Calibri"/>
            </a:endParaRPr>
          </a:p>
          <a:p>
            <a:pPr marL="0" lvl="0" indent="0" algn="l" rtl="0">
              <a:spcBef>
                <a:spcPts val="0"/>
              </a:spcBef>
              <a:spcAft>
                <a:spcPts val="0"/>
              </a:spcAft>
              <a:buClr>
                <a:srgbClr val="C00000"/>
              </a:buClr>
              <a:buSzPts val="2000"/>
              <a:buNone/>
            </a:pPr>
            <a:endParaRPr sz="2400" dirty="0">
              <a:latin typeface="Calibri"/>
              <a:ea typeface="Calibri"/>
              <a:cs typeface="Calibri"/>
              <a:sym typeface="Calibri"/>
            </a:endParaRPr>
          </a:p>
          <a:p>
            <a:pPr marL="0" lvl="0" indent="0" algn="l" rtl="0">
              <a:spcBef>
                <a:spcPts val="408"/>
              </a:spcBef>
              <a:spcAft>
                <a:spcPts val="0"/>
              </a:spcAft>
              <a:buClr>
                <a:srgbClr val="C00000"/>
              </a:buClr>
              <a:buSzPts val="2000"/>
              <a:buNone/>
              <a:tabLst>
                <a:tab pos="1828800" algn="l"/>
              </a:tabLst>
            </a:pPr>
            <a:r>
              <a:rPr lang="en-US" sz="2400" b="1" dirty="0">
                <a:solidFill>
                  <a:srgbClr val="C00000"/>
                </a:solidFill>
                <a:latin typeface="Calibri"/>
                <a:ea typeface="Calibri"/>
                <a:cs typeface="Calibri"/>
                <a:sym typeface="Calibri"/>
              </a:rPr>
              <a:t>Organization </a:t>
            </a:r>
            <a:r>
              <a:rPr lang="en-US" sz="2400" dirty="0">
                <a:latin typeface="Calibri"/>
                <a:ea typeface="Calibri"/>
                <a:cs typeface="Calibri"/>
                <a:sym typeface="Calibri"/>
              </a:rPr>
              <a:t>	Headquarters = Decision-Maker  of Drugs to Invest In</a:t>
            </a:r>
            <a:endParaRPr sz="2400" dirty="0">
              <a:latin typeface="Calibri"/>
              <a:ea typeface="Calibri"/>
              <a:cs typeface="Calibri"/>
              <a:sym typeface="Calibri"/>
            </a:endParaRPr>
          </a:p>
          <a:p>
            <a:pPr marL="166688" lvl="0" indent="0" algn="l" rtl="0">
              <a:spcBef>
                <a:spcPts val="408"/>
              </a:spcBef>
              <a:spcAft>
                <a:spcPts val="0"/>
              </a:spcAft>
              <a:buClr>
                <a:srgbClr val="C00000"/>
              </a:buClr>
              <a:buSzPts val="2000"/>
              <a:buNone/>
            </a:pPr>
            <a:r>
              <a:rPr lang="en-US" sz="2400" dirty="0">
                <a:latin typeface="Calibri"/>
                <a:ea typeface="Calibri"/>
                <a:cs typeface="Calibri"/>
                <a:sym typeface="Calibri"/>
              </a:rPr>
              <a:t>		Rest of Company Distributed:  </a:t>
            </a:r>
          </a:p>
          <a:p>
            <a:pPr marL="166688" lvl="0" indent="0" algn="l" rtl="0">
              <a:spcBef>
                <a:spcPts val="408"/>
              </a:spcBef>
              <a:spcAft>
                <a:spcPts val="0"/>
              </a:spcAft>
              <a:buClr>
                <a:srgbClr val="C00000"/>
              </a:buClr>
              <a:buSzPts val="2000"/>
              <a:buNone/>
            </a:pPr>
            <a:r>
              <a:rPr lang="en-US" sz="2400" dirty="0">
                <a:latin typeface="Calibri"/>
                <a:ea typeface="Calibri"/>
                <a:cs typeface="Calibri"/>
                <a:sym typeface="Calibri"/>
              </a:rPr>
              <a:t>		&gt; 120 subs for differentiated activity</a:t>
            </a:r>
            <a:endParaRPr sz="2400" dirty="0">
              <a:latin typeface="Calibri"/>
              <a:ea typeface="Calibri"/>
              <a:cs typeface="Calibri"/>
              <a:sym typeface="Calibri"/>
            </a:endParaRPr>
          </a:p>
          <a:p>
            <a:pPr marL="0" lvl="0" indent="0" algn="l" rtl="0">
              <a:spcBef>
                <a:spcPts val="408"/>
              </a:spcBef>
              <a:spcAft>
                <a:spcPts val="0"/>
              </a:spcAft>
              <a:buClr>
                <a:schemeClr val="dk1"/>
              </a:buClr>
              <a:buSzPts val="2000"/>
              <a:buNone/>
            </a:pPr>
            <a:r>
              <a:rPr lang="en-US" sz="2400" dirty="0">
                <a:latin typeface="Calibri"/>
                <a:ea typeface="Calibri"/>
                <a:cs typeface="Calibri"/>
                <a:sym typeface="Calibri"/>
              </a:rPr>
              <a:t>		</a:t>
            </a:r>
            <a:endParaRPr sz="2400" b="1" dirty="0">
              <a:solidFill>
                <a:srgbClr val="C00000"/>
              </a:solidFill>
              <a:latin typeface="Calibri"/>
              <a:ea typeface="Calibri"/>
              <a:cs typeface="Calibri"/>
              <a:sym typeface="Calibri"/>
            </a:endParaRPr>
          </a:p>
          <a:p>
            <a:pPr marL="0" lvl="0" indent="0" algn="l" rtl="0">
              <a:spcBef>
                <a:spcPts val="408"/>
              </a:spcBef>
              <a:spcAft>
                <a:spcPts val="0"/>
              </a:spcAft>
              <a:buClr>
                <a:srgbClr val="C00000"/>
              </a:buClr>
              <a:buSzPts val="2000"/>
              <a:buNone/>
              <a:tabLst>
                <a:tab pos="1828800" algn="l"/>
              </a:tabLst>
            </a:pPr>
            <a:r>
              <a:rPr lang="en-US" sz="2400" b="1" dirty="0">
                <a:solidFill>
                  <a:srgbClr val="C00000"/>
                </a:solidFill>
                <a:latin typeface="Calibri"/>
                <a:ea typeface="Calibri"/>
                <a:cs typeface="Calibri"/>
                <a:sym typeface="Calibri"/>
              </a:rPr>
              <a:t>Biz Model  	</a:t>
            </a:r>
            <a:r>
              <a:rPr lang="en-US" sz="2400" dirty="0">
                <a:latin typeface="Calibri"/>
                <a:ea typeface="Calibri"/>
                <a:cs typeface="Calibri"/>
                <a:sym typeface="Calibri"/>
              </a:rPr>
              <a:t>Licenses </a:t>
            </a:r>
            <a:r>
              <a:rPr lang="en-US" sz="2400" dirty="0" smtClean="0">
                <a:latin typeface="Calibri"/>
                <a:ea typeface="Calibri"/>
                <a:cs typeface="Calibri"/>
                <a:sym typeface="Calibri"/>
              </a:rPr>
              <a:t>R &amp; D </a:t>
            </a:r>
            <a:r>
              <a:rPr lang="en-US" sz="2400" dirty="0">
                <a:latin typeface="Calibri"/>
                <a:ea typeface="Calibri"/>
                <a:cs typeface="Calibri"/>
                <a:sym typeface="Calibri"/>
              </a:rPr>
              <a:t>&amp; Drug </a:t>
            </a:r>
            <a:r>
              <a:rPr lang="en-US" sz="2400" dirty="0" smtClean="0">
                <a:latin typeface="Calibri"/>
                <a:ea typeface="Calibri"/>
                <a:cs typeface="Calibri"/>
                <a:sym typeface="Calibri"/>
              </a:rPr>
              <a:t>Manufacturing </a:t>
            </a:r>
            <a:endParaRPr lang="en-US" sz="2400" dirty="0">
              <a:latin typeface="Calibri"/>
              <a:ea typeface="Calibri"/>
              <a:cs typeface="Calibri"/>
              <a:sym typeface="Calibri"/>
            </a:endParaRPr>
          </a:p>
          <a:p>
            <a:pPr marL="0" lvl="0" indent="0" algn="l" rtl="0">
              <a:spcBef>
                <a:spcPts val="408"/>
              </a:spcBef>
              <a:spcAft>
                <a:spcPts val="0"/>
              </a:spcAft>
              <a:buClr>
                <a:srgbClr val="C00000"/>
              </a:buClr>
              <a:buSzPts val="2000"/>
              <a:buNone/>
              <a:tabLst>
                <a:tab pos="1828800" algn="l"/>
              </a:tabLst>
            </a:pPr>
            <a:r>
              <a:rPr lang="en-US" sz="2400" dirty="0">
                <a:latin typeface="Calibri"/>
                <a:ea typeface="Calibri"/>
                <a:cs typeface="Calibri"/>
                <a:sym typeface="Calibri"/>
              </a:rPr>
              <a:t>	No own </a:t>
            </a:r>
            <a:r>
              <a:rPr lang="en-US" sz="2400" dirty="0" smtClean="0">
                <a:latin typeface="Calibri"/>
                <a:ea typeface="Calibri"/>
                <a:cs typeface="Calibri"/>
                <a:sym typeface="Calibri"/>
              </a:rPr>
              <a:t>R &amp; D;    </a:t>
            </a:r>
            <a:r>
              <a:rPr lang="en-US" sz="2400" dirty="0">
                <a:latin typeface="Calibri"/>
                <a:ea typeface="Calibri"/>
                <a:cs typeface="Calibri"/>
                <a:sym typeface="Calibri"/>
              </a:rPr>
              <a:t>Grows </a:t>
            </a:r>
            <a:r>
              <a:rPr lang="en-US" sz="2400" dirty="0" smtClean="0">
                <a:latin typeface="Calibri"/>
                <a:ea typeface="Calibri"/>
                <a:cs typeface="Calibri"/>
                <a:sym typeface="Calibri"/>
              </a:rPr>
              <a:t>ONLY by Merger</a:t>
            </a:r>
            <a:endParaRPr lang="en-US" sz="2400" dirty="0">
              <a:latin typeface="Calibri"/>
              <a:ea typeface="Calibri"/>
              <a:cs typeface="Calibri"/>
              <a:sym typeface="Calibri"/>
            </a:endParaRPr>
          </a:p>
          <a:p>
            <a:pPr marL="0" lvl="0" indent="0" algn="l" rtl="0">
              <a:spcBef>
                <a:spcPts val="408"/>
              </a:spcBef>
              <a:spcAft>
                <a:spcPts val="0"/>
              </a:spcAft>
              <a:buClr>
                <a:srgbClr val="C00000"/>
              </a:buClr>
              <a:buSzPts val="2000"/>
              <a:buNone/>
              <a:tabLst>
                <a:tab pos="1828800" algn="l"/>
              </a:tabLst>
            </a:pPr>
            <a:r>
              <a:rPr lang="en-US" sz="2400" dirty="0">
                <a:latin typeface="Calibri"/>
                <a:ea typeface="Calibri"/>
                <a:cs typeface="Calibri"/>
                <a:sym typeface="Calibri"/>
              </a:rPr>
              <a:t>	ONLY NICHE drugs:   </a:t>
            </a:r>
            <a:r>
              <a:rPr lang="en-US" sz="2000" dirty="0">
                <a:latin typeface="Calibri"/>
                <a:ea typeface="Calibri"/>
                <a:cs typeface="Calibri"/>
                <a:sym typeface="Calibri"/>
              </a:rPr>
              <a:t>NOT easily made OR competed against </a:t>
            </a:r>
            <a:endParaRPr sz="2000" dirty="0">
              <a:latin typeface="Calibri"/>
              <a:ea typeface="Calibri"/>
              <a:cs typeface="Calibri"/>
              <a:sym typeface="Calibri"/>
            </a:endParaRPr>
          </a:p>
          <a:p>
            <a:pPr marL="0" indent="0" algn="ctr">
              <a:spcBef>
                <a:spcPts val="408"/>
              </a:spcBef>
              <a:buSzPts val="2000"/>
              <a:buNone/>
            </a:pPr>
            <a:r>
              <a:rPr lang="en-US" sz="2600" b="1" spc="160" dirty="0" smtClean="0">
                <a:solidFill>
                  <a:srgbClr val="C00000"/>
                </a:solidFill>
                <a:latin typeface="Calibri"/>
                <a:ea typeface="Calibri"/>
                <a:cs typeface="Calibri"/>
                <a:sym typeface="Calibri"/>
              </a:rPr>
              <a:t>THINK</a:t>
            </a:r>
            <a:r>
              <a:rPr lang="en-US" sz="2600" b="1" spc="160" dirty="0">
                <a:solidFill>
                  <a:srgbClr val="C00000"/>
                </a:solidFill>
                <a:latin typeface="Calibri"/>
                <a:ea typeface="Calibri"/>
                <a:cs typeface="Calibri"/>
                <a:sym typeface="Calibri"/>
              </a:rPr>
              <a:t>:</a:t>
            </a:r>
            <a:r>
              <a:rPr lang="en-US" sz="2600" b="1" spc="160" dirty="0">
                <a:solidFill>
                  <a:schemeClr val="tx1"/>
                </a:solidFill>
                <a:latin typeface="Calibri"/>
                <a:ea typeface="Calibri"/>
                <a:cs typeface="Calibri"/>
                <a:sym typeface="Calibri"/>
              </a:rPr>
              <a:t> </a:t>
            </a:r>
            <a:r>
              <a:rPr lang="en-US" sz="2600" b="1" spc="160" dirty="0" smtClean="0">
                <a:solidFill>
                  <a:schemeClr val="tx1"/>
                </a:solidFill>
                <a:latin typeface="Calibri"/>
                <a:ea typeface="Calibri"/>
                <a:cs typeface="Calibri"/>
                <a:sym typeface="Calibri"/>
              </a:rPr>
              <a:t> </a:t>
            </a:r>
            <a:r>
              <a:rPr lang="en-US" sz="2400" b="1" spc="160" dirty="0" smtClean="0">
                <a:solidFill>
                  <a:schemeClr val="tx1"/>
                </a:solidFill>
                <a:latin typeface="Calibri"/>
                <a:ea typeface="Calibri"/>
                <a:cs typeface="Calibri"/>
                <a:sym typeface="Calibri"/>
              </a:rPr>
              <a:t>Drug </a:t>
            </a:r>
            <a:r>
              <a:rPr lang="en-US" sz="2400" b="1" spc="160" dirty="0">
                <a:solidFill>
                  <a:schemeClr val="tx1"/>
                </a:solidFill>
                <a:latin typeface="Calibri"/>
                <a:ea typeface="Calibri"/>
                <a:cs typeface="Calibri"/>
                <a:sym typeface="Calibri"/>
              </a:rPr>
              <a:t>INVESTMENT Firm, NOT Drug Maker</a:t>
            </a:r>
          </a:p>
          <a:p>
            <a:pPr marL="0" lvl="0" indent="0" algn="l" rtl="0">
              <a:spcBef>
                <a:spcPts val="408"/>
              </a:spcBef>
              <a:spcAft>
                <a:spcPts val="0"/>
              </a:spcAft>
              <a:buClr>
                <a:srgbClr val="C00000"/>
              </a:buClr>
              <a:buSzPts val="2000"/>
              <a:buNone/>
            </a:pPr>
            <a:endParaRPr lang="en-US" sz="2400" b="1" dirty="0" smtClean="0">
              <a:solidFill>
                <a:srgbClr val="980000"/>
              </a:solidFill>
              <a:latin typeface="Calibri"/>
              <a:ea typeface="Calibri"/>
              <a:cs typeface="Calibri"/>
              <a:sym typeface="Calibri"/>
            </a:endParaRPr>
          </a:p>
          <a:p>
            <a:pPr marL="0" lvl="0" indent="0" algn="l" rtl="0">
              <a:spcBef>
                <a:spcPts val="408"/>
              </a:spcBef>
              <a:spcAft>
                <a:spcPts val="0"/>
              </a:spcAft>
              <a:buClr>
                <a:srgbClr val="C00000"/>
              </a:buClr>
              <a:buSzPts val="2000"/>
              <a:buNone/>
            </a:pPr>
            <a:r>
              <a:rPr lang="en-US" sz="2400" b="1" dirty="0" smtClean="0">
                <a:solidFill>
                  <a:srgbClr val="980000"/>
                </a:solidFill>
                <a:latin typeface="Calibri"/>
                <a:ea typeface="Calibri"/>
                <a:cs typeface="Calibri"/>
                <a:sym typeface="Calibri"/>
              </a:rPr>
              <a:t>Merger  </a:t>
            </a:r>
            <a:r>
              <a:rPr lang="en-US" sz="2400" dirty="0">
                <a:latin typeface="Calibri"/>
                <a:ea typeface="Calibri"/>
                <a:cs typeface="Calibri"/>
                <a:sym typeface="Calibri"/>
              </a:rPr>
              <a:t>	2019: w/Takeda (</a:t>
            </a:r>
            <a:r>
              <a:rPr lang="en-US" sz="2000" dirty="0">
                <a:latin typeface="Calibri"/>
                <a:ea typeface="Calibri"/>
                <a:cs typeface="Calibri"/>
                <a:sym typeface="Calibri"/>
              </a:rPr>
              <a:t>biggest</a:t>
            </a:r>
            <a:r>
              <a:rPr lang="en-US" sz="2400" dirty="0">
                <a:latin typeface="Calibri"/>
                <a:ea typeface="Calibri"/>
                <a:cs typeface="Calibri"/>
                <a:sym typeface="Calibri"/>
              </a:rPr>
              <a:t> JP drug firm), THEN 8</a:t>
            </a:r>
            <a:r>
              <a:rPr lang="en-US" sz="2400" baseline="30000" dirty="0">
                <a:latin typeface="Calibri"/>
                <a:ea typeface="Calibri"/>
                <a:cs typeface="Calibri"/>
                <a:sym typeface="Calibri"/>
              </a:rPr>
              <a:t>th</a:t>
            </a:r>
            <a:r>
              <a:rPr lang="en-US" sz="2400" dirty="0">
                <a:latin typeface="Calibri"/>
                <a:ea typeface="Calibri"/>
                <a:cs typeface="Calibri"/>
                <a:sym typeface="Calibri"/>
              </a:rPr>
              <a:t>  largest</a:t>
            </a:r>
            <a:endParaRPr sz="2400" dirty="0">
              <a:latin typeface="Calibri"/>
              <a:ea typeface="Calibri"/>
              <a:cs typeface="Calibri"/>
              <a:sym typeface="Calibri"/>
            </a:endParaRPr>
          </a:p>
        </p:txBody>
      </p:sp>
      <p:sp>
        <p:nvSpPr>
          <p:cNvPr id="106" name="Google Shape;106;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TextBox 1"/>
          <p:cNvSpPr txBox="1"/>
          <p:nvPr/>
        </p:nvSpPr>
        <p:spPr>
          <a:xfrm>
            <a:off x="8631379" y="6414645"/>
            <a:ext cx="284052"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 calcmode="lin" valueType="num">
                                      <p:cBhvr additive="base">
                                        <p:cTn id="13" dur="250" fill="hold"/>
                                        <p:tgtEl>
                                          <p:spTgt spid="104">
                                            <p:txEl>
                                              <p:pRg st="2" end="2"/>
                                            </p:txEl>
                                          </p:spTgt>
                                        </p:tgtEl>
                                        <p:attrNameLst>
                                          <p:attrName>ppt_x</p:attrName>
                                        </p:attrNameLst>
                                      </p:cBhvr>
                                      <p:tavLst>
                                        <p:tav tm="0">
                                          <p:val>
                                            <p:strVal val="1+#ppt_w/2"/>
                                          </p:val>
                                        </p:tav>
                                        <p:tav tm="100000">
                                          <p:val>
                                            <p:strVal val="#ppt_x"/>
                                          </p:val>
                                        </p:tav>
                                      </p:tavLst>
                                    </p:anim>
                                    <p:anim calcmode="lin" valueType="num">
                                      <p:cBhvr additive="base">
                                        <p:cTn id="14" dur="250" fill="hold"/>
                                        <p:tgtEl>
                                          <p:spTgt spid="104">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anim calcmode="lin" valueType="num">
                                      <p:cBhvr additive="base">
                                        <p:cTn id="17" dur="250" fill="hold"/>
                                        <p:tgtEl>
                                          <p:spTgt spid="104">
                                            <p:txEl>
                                              <p:pRg st="3" end="3"/>
                                            </p:txEl>
                                          </p:spTgt>
                                        </p:tgtEl>
                                        <p:attrNameLst>
                                          <p:attrName>ppt_x</p:attrName>
                                        </p:attrNameLst>
                                      </p:cBhvr>
                                      <p:tavLst>
                                        <p:tav tm="0">
                                          <p:val>
                                            <p:strVal val="1+#ppt_w/2"/>
                                          </p:val>
                                        </p:tav>
                                        <p:tav tm="100000">
                                          <p:val>
                                            <p:strVal val="#ppt_x"/>
                                          </p:val>
                                        </p:tav>
                                      </p:tavLst>
                                    </p:anim>
                                    <p:anim calcmode="lin" valueType="num">
                                      <p:cBhvr additive="base">
                                        <p:cTn id="18" dur="250" fill="hold"/>
                                        <p:tgtEl>
                                          <p:spTgt spid="104">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anim calcmode="lin" valueType="num">
                                      <p:cBhvr additive="base">
                                        <p:cTn id="21" dur="250" fill="hold"/>
                                        <p:tgtEl>
                                          <p:spTgt spid="104">
                                            <p:txEl>
                                              <p:pRg st="4" end="4"/>
                                            </p:txEl>
                                          </p:spTgt>
                                        </p:tgtEl>
                                        <p:attrNameLst>
                                          <p:attrName>ppt_x</p:attrName>
                                        </p:attrNameLst>
                                      </p:cBhvr>
                                      <p:tavLst>
                                        <p:tav tm="0">
                                          <p:val>
                                            <p:strVal val="1+#ppt_w/2"/>
                                          </p:val>
                                        </p:tav>
                                        <p:tav tm="100000">
                                          <p:val>
                                            <p:strVal val="#ppt_x"/>
                                          </p:val>
                                        </p:tav>
                                      </p:tavLst>
                                    </p:anim>
                                    <p:anim calcmode="lin" valueType="num">
                                      <p:cBhvr additive="base">
                                        <p:cTn id="22" dur="250" fill="hold"/>
                                        <p:tgtEl>
                                          <p:spTgt spid="1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04">
                                            <p:txEl>
                                              <p:pRg st="6" end="6"/>
                                            </p:txEl>
                                          </p:spTgt>
                                        </p:tgtEl>
                                        <p:attrNameLst>
                                          <p:attrName>style.visibility</p:attrName>
                                        </p:attrNameLst>
                                      </p:cBhvr>
                                      <p:to>
                                        <p:strVal val="visible"/>
                                      </p:to>
                                    </p:set>
                                    <p:anim calcmode="lin" valueType="num">
                                      <p:cBhvr additive="base">
                                        <p:cTn id="27" dur="250" fill="hold"/>
                                        <p:tgtEl>
                                          <p:spTgt spid="104">
                                            <p:txEl>
                                              <p:pRg st="6" end="6"/>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104">
                                            <p:txEl>
                                              <p:pRg st="6" end="6"/>
                                            </p:txEl>
                                          </p:spTgt>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04">
                                            <p:txEl>
                                              <p:pRg st="7" end="7"/>
                                            </p:txEl>
                                          </p:spTgt>
                                        </p:tgtEl>
                                        <p:attrNameLst>
                                          <p:attrName>style.visibility</p:attrName>
                                        </p:attrNameLst>
                                      </p:cBhvr>
                                      <p:to>
                                        <p:strVal val="visible"/>
                                      </p:to>
                                    </p:set>
                                    <p:anim calcmode="lin" valueType="num">
                                      <p:cBhvr additive="base">
                                        <p:cTn id="31" dur="250" fill="hold"/>
                                        <p:tgtEl>
                                          <p:spTgt spid="104">
                                            <p:txEl>
                                              <p:pRg st="7" end="7"/>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104">
                                            <p:txEl>
                                              <p:pRg st="7" end="7"/>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104">
                                            <p:txEl>
                                              <p:pRg st="8" end="8"/>
                                            </p:txEl>
                                          </p:spTgt>
                                        </p:tgtEl>
                                        <p:attrNameLst>
                                          <p:attrName>style.visibility</p:attrName>
                                        </p:attrNameLst>
                                      </p:cBhvr>
                                      <p:to>
                                        <p:strVal val="visible"/>
                                      </p:to>
                                    </p:set>
                                    <p:anim calcmode="lin" valueType="num">
                                      <p:cBhvr additive="base">
                                        <p:cTn id="35" dur="250" fill="hold"/>
                                        <p:tgtEl>
                                          <p:spTgt spid="104">
                                            <p:txEl>
                                              <p:pRg st="8" end="8"/>
                                            </p:txEl>
                                          </p:spTgt>
                                        </p:tgtEl>
                                        <p:attrNameLst>
                                          <p:attrName>ppt_x</p:attrName>
                                        </p:attrNameLst>
                                      </p:cBhvr>
                                      <p:tavLst>
                                        <p:tav tm="0">
                                          <p:val>
                                            <p:strVal val="#ppt_x"/>
                                          </p:val>
                                        </p:tav>
                                        <p:tav tm="100000">
                                          <p:val>
                                            <p:strVal val="#ppt_x"/>
                                          </p:val>
                                        </p:tav>
                                      </p:tavLst>
                                    </p:anim>
                                    <p:anim calcmode="lin" valueType="num">
                                      <p:cBhvr additive="base">
                                        <p:cTn id="36" dur="250" fill="hold"/>
                                        <p:tgtEl>
                                          <p:spTgt spid="104">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04">
                                            <p:txEl>
                                              <p:pRg st="9" end="9"/>
                                            </p:txEl>
                                          </p:spTgt>
                                        </p:tgtEl>
                                        <p:attrNameLst>
                                          <p:attrName>style.visibility</p:attrName>
                                        </p:attrNameLst>
                                      </p:cBhvr>
                                      <p:to>
                                        <p:strVal val="visible"/>
                                      </p:to>
                                    </p:set>
                                    <p:anim calcmode="lin" valueType="num">
                                      <p:cBhvr>
                                        <p:cTn id="41" dur="250" fill="hold"/>
                                        <p:tgtEl>
                                          <p:spTgt spid="104">
                                            <p:txEl>
                                              <p:pRg st="9" end="9"/>
                                            </p:txEl>
                                          </p:spTgt>
                                        </p:tgtEl>
                                        <p:attrNameLst>
                                          <p:attrName>ppt_w</p:attrName>
                                        </p:attrNameLst>
                                      </p:cBhvr>
                                      <p:tavLst>
                                        <p:tav tm="0">
                                          <p:val>
                                            <p:fltVal val="0"/>
                                          </p:val>
                                        </p:tav>
                                        <p:tav tm="100000">
                                          <p:val>
                                            <p:strVal val="#ppt_w"/>
                                          </p:val>
                                        </p:tav>
                                      </p:tavLst>
                                    </p:anim>
                                    <p:anim calcmode="lin" valueType="num">
                                      <p:cBhvr>
                                        <p:cTn id="42" dur="250" fill="hold"/>
                                        <p:tgtEl>
                                          <p:spTgt spid="104">
                                            <p:txEl>
                                              <p:pRg st="9" end="9"/>
                                            </p:txEl>
                                          </p:spTgt>
                                        </p:tgtEl>
                                        <p:attrNameLst>
                                          <p:attrName>ppt_h</p:attrName>
                                        </p:attrNameLst>
                                      </p:cBhvr>
                                      <p:tavLst>
                                        <p:tav tm="0">
                                          <p:val>
                                            <p:fltVal val="0"/>
                                          </p:val>
                                        </p:tav>
                                        <p:tav tm="100000">
                                          <p:val>
                                            <p:strVal val="#ppt_h"/>
                                          </p:val>
                                        </p:tav>
                                      </p:tavLst>
                                    </p:anim>
                                    <p:animEffect transition="in" filter="fade">
                                      <p:cBhvr>
                                        <p:cTn id="43" dur="250"/>
                                        <p:tgtEl>
                                          <p:spTgt spid="10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4">
                                            <p:txEl>
                                              <p:pRg st="11" end="11"/>
                                            </p:txEl>
                                          </p:spTgt>
                                        </p:tgtEl>
                                        <p:attrNameLst>
                                          <p:attrName>style.visibility</p:attrName>
                                        </p:attrNameLst>
                                      </p:cBhvr>
                                      <p:to>
                                        <p:strVal val="visible"/>
                                      </p:to>
                                    </p:set>
                                    <p:anim calcmode="lin" valueType="num">
                                      <p:cBhvr additive="base">
                                        <p:cTn id="48" dur="250" fill="hold"/>
                                        <p:tgtEl>
                                          <p:spTgt spid="104">
                                            <p:txEl>
                                              <p:pRg st="11" end="11"/>
                                            </p:txEl>
                                          </p:spTgt>
                                        </p:tgtEl>
                                        <p:attrNameLst>
                                          <p:attrName>ppt_x</p:attrName>
                                        </p:attrNameLst>
                                      </p:cBhvr>
                                      <p:tavLst>
                                        <p:tav tm="0">
                                          <p:val>
                                            <p:strVal val="#ppt_x"/>
                                          </p:val>
                                        </p:tav>
                                        <p:tav tm="100000">
                                          <p:val>
                                            <p:strVal val="#ppt_x"/>
                                          </p:val>
                                        </p:tav>
                                      </p:tavLst>
                                    </p:anim>
                                    <p:anim calcmode="lin" valueType="num">
                                      <p:cBhvr additive="base">
                                        <p:cTn id="49" dur="250" fill="hold"/>
                                        <p:tgtEl>
                                          <p:spTgt spid="10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13</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9" y="986971"/>
            <a:ext cx="8911771" cy="5544458"/>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16: </a:t>
            </a:r>
          </a:p>
          <a:p>
            <a:pPr marL="0" indent="0">
              <a:buNone/>
            </a:pPr>
            <a:endParaRPr lang="en-US" sz="2400" b="1" dirty="0">
              <a:latin typeface="Calibri"/>
              <a:ea typeface="Calibri"/>
              <a:cs typeface="Calibri"/>
              <a:sym typeface="Calibri"/>
            </a:endParaRPr>
          </a:p>
          <a:p>
            <a:pPr marL="0" indent="0">
              <a:buNone/>
            </a:pPr>
            <a:r>
              <a:rPr lang="en-US" sz="2000" dirty="0">
                <a:latin typeface="Calibri" panose="020F0502020204030204" pitchFamily="34" charset="0"/>
                <a:cs typeface="Calibri" panose="020F0502020204030204" pitchFamily="34" charset="0"/>
              </a:rPr>
              <a:t>The Editorial Board, 18 Oct 2018, </a:t>
            </a:r>
            <a:r>
              <a:rPr lang="en-US" sz="2000" i="1" dirty="0">
                <a:latin typeface="Calibri" panose="020F0502020204030204" pitchFamily="34" charset="0"/>
                <a:cs typeface="Calibri" panose="020F0502020204030204" pitchFamily="34" charset="0"/>
              </a:rPr>
              <a:t>Trump’s Drug Price Bust</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Wall Street Journal</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https://www.wsj.com/articles/trumps-drug-price-bust-1539905098</a:t>
            </a:r>
            <a:endParaRPr lang="en-US" sz="2000" u="sng" dirty="0">
              <a:latin typeface="Calibri" panose="020F0502020204030204" pitchFamily="34" charset="0"/>
              <a:cs typeface="Calibri" panose="020F0502020204030204" pitchFamily="34" charset="0"/>
            </a:endParaRPr>
          </a:p>
          <a:p>
            <a:pPr marL="0" indent="0">
              <a:buNone/>
            </a:pPr>
            <a:endParaRPr lang="en-US" sz="2000" b="1" dirty="0">
              <a:latin typeface="Calibri"/>
              <a:ea typeface="Calibri"/>
              <a:cs typeface="Calibri"/>
              <a:sym typeface="Calibri"/>
            </a:endParaRPr>
          </a:p>
          <a:p>
            <a:pPr marL="0" indent="0">
              <a:buNone/>
            </a:pPr>
            <a:r>
              <a:rPr lang="en-US" sz="2000" dirty="0">
                <a:latin typeface="Calibri" panose="020F0502020204030204" pitchFamily="34" charset="0"/>
                <a:cs typeface="Calibri" panose="020F0502020204030204" pitchFamily="34" charset="0"/>
              </a:rPr>
              <a:t> Associated Press, 25 Sep 2018, </a:t>
            </a:r>
            <a:r>
              <a:rPr lang="en-US" sz="2000" i="1" dirty="0">
                <a:latin typeface="Calibri" panose="020F0502020204030204" pitchFamily="34" charset="0"/>
                <a:cs typeface="Calibri" panose="020F0502020204030204" pitchFamily="34" charset="0"/>
              </a:rPr>
              <a:t>Drug prices climb despite Trump promise, investigation finds</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nbcnews.com</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4"/>
              </a:rPr>
              <a:t>https://www.nbcnews.com/health/health-news/drug-prices-climb-despite-trump-promise-investigation-finds-n913011</a:t>
            </a:r>
            <a:endParaRPr lang="en-US" sz="20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________, 21 August 2018, Executive Summary: P</a:t>
            </a:r>
            <a:r>
              <a:rPr lang="en-US" sz="2000" i="1" dirty="0">
                <a:latin typeface="Calibri" panose="020F0502020204030204" pitchFamily="34" charset="0"/>
                <a:cs typeface="Calibri" panose="020F0502020204030204" pitchFamily="34" charset="0"/>
              </a:rPr>
              <a:t>rescription Pharmaceutical Price Changes since the Release of the President’s Drug Pricing Blueprint, </a:t>
            </a:r>
            <a:r>
              <a:rPr lang="en-US" sz="2000" cap="small" dirty="0">
                <a:latin typeface="Calibri" panose="020F0502020204030204" pitchFamily="34" charset="0"/>
                <a:cs typeface="Calibri" panose="020F0502020204030204" pitchFamily="34" charset="0"/>
              </a:rPr>
              <a:t>U.S. Department of Health and Human Services</a:t>
            </a:r>
            <a:r>
              <a:rPr lang="en-US" sz="2000" dirty="0">
                <a:latin typeface="Calibri" panose="020F0502020204030204" pitchFamily="34" charset="0"/>
                <a:cs typeface="Calibri" panose="020F0502020204030204" pitchFamily="34" charset="0"/>
              </a:rPr>
              <a:t>, found at </a:t>
            </a:r>
            <a:r>
              <a:rPr lang="en-US" sz="2000" i="1" u="sng" dirty="0">
                <a:latin typeface="Calibri" panose="020F0502020204030204" pitchFamily="34" charset="0"/>
                <a:cs typeface="Calibri" panose="020F0502020204030204" pitchFamily="34" charset="0"/>
                <a:hlinkClick r:id="rId5"/>
              </a:rPr>
              <a:t>https://aspe.hhs.gov/pdf-report/data-point-prescription-pharmaceutical-price-changes-release-presidents-drug-pricing-blueprint</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[trying to prove Trump’s threat of drug price regulation in the U.S. is causing drug companies to self-regulate and lower prices.]</a:t>
            </a:r>
            <a:endParaRPr lang="en-US" sz="20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3268903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0" y="-30150"/>
            <a:ext cx="9144000" cy="8719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Calibri"/>
                <a:ea typeface="Calibri"/>
                <a:cs typeface="Calibri"/>
                <a:sym typeface="Calibri"/>
              </a:rPr>
              <a:t>References 14</a:t>
            </a:r>
            <a:endParaRPr sz="4000" b="1" dirty="0">
              <a:latin typeface="Calibri"/>
              <a:ea typeface="Calibri"/>
              <a:cs typeface="Calibri"/>
              <a:sym typeface="Calibri"/>
            </a:endParaRPr>
          </a:p>
        </p:txBody>
      </p:sp>
      <p:sp>
        <p:nvSpPr>
          <p:cNvPr id="237" name="Google Shape;237;p29"/>
          <p:cNvSpPr txBox="1">
            <a:spLocks noGrp="1"/>
          </p:cNvSpPr>
          <p:nvPr>
            <p:ph type="body" idx="1"/>
          </p:nvPr>
        </p:nvSpPr>
        <p:spPr>
          <a:xfrm>
            <a:off x="232229" y="1335315"/>
            <a:ext cx="8911771" cy="4891314"/>
          </a:xfrm>
          <a:prstGeom prst="rect">
            <a:avLst/>
          </a:prstGeom>
        </p:spPr>
        <p:txBody>
          <a:bodyPr spcFirstLastPara="1" wrap="square" lIns="91425" tIns="45700" rIns="91425" bIns="45700" anchor="t" anchorCtr="0">
            <a:noAutofit/>
          </a:bodyPr>
          <a:lstStyle/>
          <a:p>
            <a:pPr marL="0" indent="0">
              <a:buNone/>
            </a:pPr>
            <a:r>
              <a:rPr lang="en-US" sz="2400" dirty="0">
                <a:latin typeface="Calibri"/>
                <a:ea typeface="Calibri"/>
                <a:cs typeface="Calibri"/>
                <a:sym typeface="Calibri"/>
              </a:rPr>
              <a:t> </a:t>
            </a:r>
            <a:r>
              <a:rPr lang="en-US" sz="2400" b="1" dirty="0">
                <a:latin typeface="Calibri"/>
                <a:ea typeface="Calibri"/>
                <a:cs typeface="Calibri"/>
                <a:sym typeface="Calibri"/>
              </a:rPr>
              <a:t>Slide 16: </a:t>
            </a:r>
          </a:p>
          <a:p>
            <a:pPr marL="0" indent="0">
              <a:buNone/>
            </a:pPr>
            <a:endParaRPr lang="en-US" sz="2400" b="1" dirty="0">
              <a:latin typeface="Calibri"/>
              <a:ea typeface="Calibri"/>
              <a:cs typeface="Calibri"/>
              <a:sym typeface="Calibri"/>
            </a:endParaRPr>
          </a:p>
          <a:p>
            <a:pPr marL="0" indent="0">
              <a:buNone/>
            </a:pPr>
            <a:r>
              <a:rPr lang="en-US" sz="2000" dirty="0">
                <a:latin typeface="Calibri" panose="020F0502020204030204" pitchFamily="34" charset="0"/>
                <a:cs typeface="Calibri" panose="020F0502020204030204" pitchFamily="34" charset="0"/>
              </a:rPr>
              <a:t>Sarah Kliff, 10 May 2018, </a:t>
            </a:r>
            <a:r>
              <a:rPr lang="en-US" sz="2000" i="1" dirty="0">
                <a:latin typeface="Calibri" panose="020F0502020204030204" pitchFamily="34" charset="0"/>
                <a:cs typeface="Calibri" panose="020F0502020204030204" pitchFamily="34" charset="0"/>
              </a:rPr>
              <a:t>The true story of America’s sky-high prescription drug prices</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Vox</a:t>
            </a:r>
            <a:r>
              <a:rPr lang="en-US" sz="2000" dirty="0">
                <a:latin typeface="Calibri" panose="020F0502020204030204" pitchFamily="34" charset="0"/>
                <a:cs typeface="Calibri" panose="020F0502020204030204" pitchFamily="34" charset="0"/>
              </a:rPr>
              <a:t>, found at </a:t>
            </a:r>
            <a:r>
              <a:rPr lang="en-US" sz="2000" u="sng" dirty="0">
                <a:latin typeface="Calibri" panose="020F0502020204030204" pitchFamily="34" charset="0"/>
                <a:cs typeface="Calibri" panose="020F0502020204030204" pitchFamily="34" charset="0"/>
                <a:hlinkClick r:id="rId3"/>
              </a:rPr>
              <a:t>https://www.vox.com/science-and-health/2016/11/30/12945756/prescription-drug-prices-explained </a:t>
            </a:r>
            <a:r>
              <a:rPr lang="en-US" sz="2000" dirty="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Rebecca Robbins, 26 Mar 2018,</a:t>
            </a:r>
            <a:r>
              <a:rPr lang="en-US" sz="2000" i="1" dirty="0">
                <a:latin typeface="Calibri" panose="020F0502020204030204" pitchFamily="34" charset="0"/>
                <a:cs typeface="Calibri" panose="020F0502020204030204" pitchFamily="34" charset="0"/>
              </a:rPr>
              <a:t> A billionaire couple is pumping money into the drug pricing debate. Can they loosen pharma’s grip</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Stat News,  </a:t>
            </a:r>
            <a:r>
              <a:rPr lang="en-US" sz="2000" dirty="0">
                <a:latin typeface="Calibri" panose="020F0502020204030204" pitchFamily="34" charset="0"/>
                <a:cs typeface="Calibri" panose="020F0502020204030204" pitchFamily="34" charset="0"/>
              </a:rPr>
              <a:t>found at </a:t>
            </a:r>
            <a:r>
              <a:rPr lang="en-US" sz="2000" u="sng" dirty="0">
                <a:latin typeface="Calibri" panose="020F0502020204030204" pitchFamily="34" charset="0"/>
                <a:cs typeface="Calibri" panose="020F0502020204030204" pitchFamily="34" charset="0"/>
                <a:hlinkClick r:id="rId4"/>
              </a:rPr>
              <a:t>https://www.statnews.com/2018/03/26/john-laura-arnold-drug-prices/</a:t>
            </a:r>
            <a:endParaRPr lang="en-US" sz="2000" u="sng" dirty="0">
              <a:latin typeface="Calibri" panose="020F0502020204030204" pitchFamily="34" charset="0"/>
              <a:cs typeface="Calibri" panose="020F0502020204030204" pitchFamily="34" charset="0"/>
            </a:endParaRPr>
          </a:p>
          <a:p>
            <a:pPr marL="0" indent="0">
              <a:buNone/>
            </a:pPr>
            <a:endParaRPr lang="en-US" sz="2000" b="1" u="sng"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Editorial Staff, 29 February 2016, </a:t>
            </a:r>
            <a:r>
              <a:rPr lang="en-US" sz="2000" i="1" dirty="0">
                <a:latin typeface="Calibri" panose="020F0502020204030204" pitchFamily="34" charset="0"/>
                <a:cs typeface="Calibri" panose="020F0502020204030204" pitchFamily="34" charset="0"/>
              </a:rPr>
              <a:t>Chart Comparing Global Drug Prices Exposes How US Govt Creates Mega Profits for Big Pharma</a:t>
            </a:r>
            <a:r>
              <a:rPr lang="en-US" sz="2000" dirty="0">
                <a:latin typeface="Calibri" panose="020F0502020204030204" pitchFamily="34" charset="0"/>
                <a:cs typeface="Calibri" panose="020F0502020204030204" pitchFamily="34" charset="0"/>
              </a:rPr>
              <a:t>, </a:t>
            </a:r>
            <a:r>
              <a:rPr lang="en-US" sz="2000" cap="small" dirty="0">
                <a:latin typeface="Calibri" panose="020F0502020204030204" pitchFamily="34" charset="0"/>
                <a:cs typeface="Calibri" panose="020F0502020204030204" pitchFamily="34" charset="0"/>
              </a:rPr>
              <a:t>Daily Health Post</a:t>
            </a:r>
            <a:r>
              <a:rPr lang="en-US" sz="2000" dirty="0">
                <a:latin typeface="Calibri" panose="020F0502020204030204" pitchFamily="34" charset="0"/>
                <a:cs typeface="Calibri" panose="020F0502020204030204" pitchFamily="34" charset="0"/>
              </a:rPr>
              <a:t> , found at </a:t>
            </a:r>
            <a:r>
              <a:rPr lang="en-US" sz="2000" u="sng" dirty="0">
                <a:latin typeface="Calibri" panose="020F0502020204030204" pitchFamily="34" charset="0"/>
                <a:cs typeface="Calibri" panose="020F0502020204030204" pitchFamily="34" charset="0"/>
                <a:hlinkClick r:id="rId5"/>
              </a:rPr>
              <a:t>https://dailyhealthpost.com/american-pay-on-average-2-6-times-more-for-lifesaving-drugs/</a:t>
            </a:r>
            <a:endParaRPr lang="en-US" sz="2000" dirty="0">
              <a:latin typeface="Calibri" panose="020F0502020204030204" pitchFamily="34" charset="0"/>
              <a:cs typeface="Calibri" panose="020F0502020204030204" pitchFamily="34" charset="0"/>
            </a:endParaRPr>
          </a:p>
          <a:p>
            <a:pPr marL="114300" indent="0">
              <a:buNone/>
            </a:pPr>
            <a:endParaRPr lang="en-US" sz="2000" b="1" dirty="0">
              <a:latin typeface="Calibri" panose="020F0502020204030204" pitchFamily="34" charset="0"/>
              <a:cs typeface="Calibri" panose="020F0502020204030204" pitchFamily="34" charset="0"/>
            </a:endParaRPr>
          </a:p>
        </p:txBody>
      </p:sp>
      <p:sp>
        <p:nvSpPr>
          <p:cNvPr id="238" name="Google Shape;238;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extLst>
      <p:ext uri="{BB962C8B-B14F-4D97-AF65-F5344CB8AC3E}">
        <p14:creationId xmlns:p14="http://schemas.microsoft.com/office/powerpoint/2010/main" val="1892861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Rectangle 4"/>
          <p:cNvSpPr/>
          <p:nvPr/>
        </p:nvSpPr>
        <p:spPr>
          <a:xfrm>
            <a:off x="0" y="0"/>
            <a:ext cx="9144000" cy="584775"/>
          </a:xfrm>
          <a:prstGeom prst="rect">
            <a:avLst/>
          </a:prstGeom>
        </p:spPr>
        <p:txBody>
          <a:bodyPr wrap="square">
            <a:spAutoFit/>
          </a:bodyPr>
          <a:lstStyle/>
          <a:p>
            <a:pPr algn="ctr"/>
            <a:r>
              <a:rPr lang="en-US" sz="3200" b="1" dirty="0">
                <a:latin typeface="Calibri"/>
                <a:ea typeface="Calibri"/>
                <a:cs typeface="Calibri"/>
                <a:sym typeface="Calibri"/>
              </a:rPr>
              <a:t>Appendix 1</a:t>
            </a:r>
            <a:endParaRPr lang="en-US" sz="3200" dirty="0"/>
          </a:p>
        </p:txBody>
      </p:sp>
      <p:sp>
        <p:nvSpPr>
          <p:cNvPr id="9" name="Rectangle 5"/>
          <p:cNvSpPr>
            <a:spLocks noChangeArrowheads="1"/>
          </p:cNvSpPr>
          <p:nvPr/>
        </p:nvSpPr>
        <p:spPr bwMode="auto">
          <a:xfrm>
            <a:off x="259307" y="811441"/>
            <a:ext cx="850773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Sohini Das, 8 Jun 2017, </a:t>
            </a:r>
            <a:r>
              <a:rPr kumimoji="0" lang="en-US" altLang="en-US" sz="1200" b="0" i="1" u="none" strike="noStrike" cap="none" normalizeH="0" baseline="0" dirty="0">
                <a:ln>
                  <a:noFill/>
                </a:ln>
                <a:solidFill>
                  <a:schemeClr val="tx1"/>
                </a:solidFill>
                <a:effectLst/>
                <a:latin typeface="Calibri" pitchFamily="34" charset="0"/>
                <a:ea typeface="Times New Roman" pitchFamily="18" charset="0"/>
                <a:cs typeface="Calibri" pitchFamily="34" charset="0"/>
              </a:rPr>
              <a:t>FDA nod for generic Lialda launch to boost US biz for Zydus Cadila in FY18</a:t>
            </a:r>
            <a:r>
              <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Business Standard, found </a:t>
            </a:r>
            <a:r>
              <a:rPr kumimoji="0" lang="en-US"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here:</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200" dirty="0">
              <a:solidFill>
                <a:schemeClr val="tx1"/>
              </a:solidFill>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Ahmedabad-headquartered pharma major Zydus Cadila has got the final nod from the US drug regulator to market mesalamine tablets in the US. The ulcerative colitis drug is estimated to have a market size of $1.145 billion.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While most pharma majors are witnessing degrowth in the US, Zydus Cadila (or Cadila Healthcare) has managed to post a 2.5 per cent rise in its US revenues to Rs 985 crore during the fourth quarter of FY17. Analysts feel the launch of this blockbuster drug that has limited competition is will further boost its US business in FY18. Angel Broking estimated the company can add $60 million in sales and $20 million in net profit in the US market during the current financial year.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In fact, Zydus was the first to file an abbreviated new drug application (ANDA) for a generic version of Lialda (Mesalamine) in the US. In May, Zydus had said it had received a favourable judgment from a US federal court in a patent infringement case in favour of its US subsidiary, Zydus Pharmaceuticals (USA) Inc. The United States Court of Appeals for the Federal Circuit has affirmed the judgment in favour of its US subsidiary, Zydus Pharmaceuticals, holding that its proposed generic version of Lialda (Mesalamine) does not infringe US Patent No. 6,773,720. This basically paved the way for the launch of generic Lialda in the 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endParaRPr>
          </a:p>
          <a:p>
            <a:r>
              <a:rPr lang="en-US" sz="1200" dirty="0">
                <a:latin typeface="Calibri" panose="020F0502020204030204" pitchFamily="34" charset="0"/>
                <a:cs typeface="Calibri" panose="020F0502020204030204" pitchFamily="34" charset="0"/>
              </a:rPr>
              <a:t>Shire's Lialda treats ulcerative colitis, a form of irritable bowel disease that affects approximately 700,000 people in the US. In February, Shire had announced total sales of $792 million for Lialda in 2016, which had grown 16 per cent over last year.  The generic version of Lialda, thus, presents a significant opportunity for Zydus in the US.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US market contributes around 40 per cent to Zydus Cadila’s sales. According to Angel Broking, its overall revenue from the US market in FY17 was Rs 3,709 crore, or 40.22 per cent of its consolidated annual turnover of Rs 9,220 crore</a:t>
            </a:r>
            <a:r>
              <a:rPr lang="en-US" sz="1200" dirty="0" smtClean="0">
                <a:latin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052" name="Picture 1" descr="FDA nod for generic Lialda launch to boost US biz for Zydus Cadila in FY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938" y="4966425"/>
            <a:ext cx="3601103" cy="173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0" y="0"/>
            <a:ext cx="9144000" cy="584775"/>
          </a:xfrm>
          <a:prstGeom prst="rect">
            <a:avLst/>
          </a:prstGeom>
        </p:spPr>
        <p:txBody>
          <a:bodyPr wrap="square">
            <a:spAutoFit/>
          </a:bodyPr>
          <a:lstStyle/>
          <a:p>
            <a:pPr algn="ctr"/>
            <a:r>
              <a:rPr lang="en-US" sz="3200" b="1">
                <a:latin typeface="Calibri"/>
                <a:ea typeface="Calibri"/>
                <a:cs typeface="Calibri"/>
                <a:sym typeface="Calibri"/>
              </a:rPr>
              <a:t>Appendix 2</a:t>
            </a:r>
            <a:endParaRPr lang="en-US" sz="3200" dirty="0"/>
          </a:p>
        </p:txBody>
      </p:sp>
      <p:sp>
        <p:nvSpPr>
          <p:cNvPr id="7" name="TextBox 6"/>
          <p:cNvSpPr txBox="1"/>
          <p:nvPr/>
        </p:nvSpPr>
        <p:spPr>
          <a:xfrm>
            <a:off x="0" y="667669"/>
            <a:ext cx="9245600" cy="307777"/>
          </a:xfrm>
          <a:prstGeom prst="rect">
            <a:avLst/>
          </a:prstGeom>
          <a:noFill/>
        </p:spPr>
        <p:txBody>
          <a:bodyPr wrap="square" rtlCol="0">
            <a:spAutoFit/>
          </a:bodyPr>
          <a:lstStyle/>
          <a:p>
            <a:pPr algn="ctr"/>
            <a:r>
              <a:rPr lang="en-US" b="1" dirty="0">
                <a:solidFill>
                  <a:srgbClr val="C00000"/>
                </a:solidFill>
                <a:latin typeface="Calibri" panose="020F0502020204030204" pitchFamily="34" charset="0"/>
                <a:cs typeface="Calibri" panose="020F0502020204030204" pitchFamily="34" charset="0"/>
              </a:rPr>
              <a:t>From Cosmo 2017 Annual </a:t>
            </a:r>
            <a:r>
              <a:rPr lang="en-US" b="1" dirty="0">
                <a:latin typeface="Calibri" panose="020F0502020204030204" pitchFamily="34" charset="0"/>
                <a:cs typeface="Calibri" panose="020F0502020204030204" pitchFamily="34" charset="0"/>
              </a:rPr>
              <a:t>Report:  COSMO’s Actual &amp; Projected Revenue for Patented Mesalamine &amp;  No. of Pills Sold</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275771" y="5552957"/>
            <a:ext cx="8592457" cy="1200329"/>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Assumption 1:    30 day supply= 60 1.2g pills  *  6 /  months   = 360 pills per year / per prescription (or Person)</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Assumption 2:  most Lialda® takers use  for long-term remission,:  they take for about 6 mos and then take a break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Assumption 3:  Goodness of Fit of Calculations:  Since there are about 700,000 US adults  in U.S. with Ulcerative Colitis, the calculated numbers of 500,000 + may make sense</a:t>
            </a:r>
          </a:p>
        </p:txBody>
      </p:sp>
      <p:graphicFrame>
        <p:nvGraphicFramePr>
          <p:cNvPr id="11" name="Table 10"/>
          <p:cNvGraphicFramePr>
            <a:graphicFrameLocks noGrp="1"/>
          </p:cNvGraphicFramePr>
          <p:nvPr>
            <p:extLst>
              <p:ext uri="{D42A27DB-BD31-4B8C-83A1-F6EECF244321}">
                <p14:modId xmlns:p14="http://schemas.microsoft.com/office/powerpoint/2010/main" val="3616421157"/>
              </p:ext>
            </p:extLst>
          </p:nvPr>
        </p:nvGraphicFramePr>
        <p:xfrm>
          <a:off x="130630" y="1219205"/>
          <a:ext cx="8968282" cy="4223651"/>
        </p:xfrm>
        <a:graphic>
          <a:graphicData uri="http://schemas.openxmlformats.org/drawingml/2006/table">
            <a:tbl>
              <a:tblPr firstRow="1" firstCol="1" bandRow="1">
                <a:tableStyleId>{E3E1D318-DCF0-4CF9-9906-C73A1185EC38}</a:tableStyleId>
              </a:tblPr>
              <a:tblGrid>
                <a:gridCol w="1454748">
                  <a:extLst>
                    <a:ext uri="{9D8B030D-6E8A-4147-A177-3AD203B41FA5}">
                      <a16:colId xmlns:a16="http://schemas.microsoft.com/office/drawing/2014/main" xmlns="" val="20000"/>
                    </a:ext>
                  </a:extLst>
                </a:gridCol>
                <a:gridCol w="1824208">
                  <a:extLst>
                    <a:ext uri="{9D8B030D-6E8A-4147-A177-3AD203B41FA5}">
                      <a16:colId xmlns:a16="http://schemas.microsoft.com/office/drawing/2014/main" xmlns="" val="20001"/>
                    </a:ext>
                  </a:extLst>
                </a:gridCol>
                <a:gridCol w="1692765">
                  <a:extLst>
                    <a:ext uri="{9D8B030D-6E8A-4147-A177-3AD203B41FA5}">
                      <a16:colId xmlns:a16="http://schemas.microsoft.com/office/drawing/2014/main" xmlns="" val="20002"/>
                    </a:ext>
                  </a:extLst>
                </a:gridCol>
                <a:gridCol w="1918349">
                  <a:extLst>
                    <a:ext uri="{9D8B030D-6E8A-4147-A177-3AD203B41FA5}">
                      <a16:colId xmlns:a16="http://schemas.microsoft.com/office/drawing/2014/main" xmlns="" val="20003"/>
                    </a:ext>
                  </a:extLst>
                </a:gridCol>
                <a:gridCol w="2078212">
                  <a:extLst>
                    <a:ext uri="{9D8B030D-6E8A-4147-A177-3AD203B41FA5}">
                      <a16:colId xmlns:a16="http://schemas.microsoft.com/office/drawing/2014/main" xmlns="" val="20004"/>
                    </a:ext>
                  </a:extLst>
                </a:gridCol>
              </a:tblGrid>
              <a:tr h="191984">
                <a:tc>
                  <a:txBody>
                    <a:bodyPr/>
                    <a:lstStyle/>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2015 Actual </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a:effectLst/>
                        </a:rPr>
                        <a:t>2016 Actual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2017 Actual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2018 Projected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191984">
                <a:tc>
                  <a:txBody>
                    <a:bodyPr/>
                    <a:lstStyle/>
                    <a:p>
                      <a:pPr marL="0" marR="0">
                        <a:lnSpc>
                          <a:spcPct val="115000"/>
                        </a:lnSpc>
                        <a:spcBef>
                          <a:spcPts val="0"/>
                        </a:spcBef>
                        <a:spcAft>
                          <a:spcPts val="0"/>
                        </a:spcAft>
                      </a:pPr>
                      <a:r>
                        <a:rPr lang="en-US" sz="1000">
                          <a:effectLst/>
                          <a:latin typeface="Calibri" panose="020F0502020204030204" pitchFamily="34" charset="0"/>
                          <a:cs typeface="Calibri" panose="020F0502020204030204" pitchFamily="34" charset="0"/>
                        </a:rPr>
                        <a:t>Total Pills</a:t>
                      </a:r>
                      <a:endParaRPr lang="en-US" sz="110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a:effectLst/>
                        </a:rPr>
                        <a:t>285,800,000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1151905">
                <a:tc>
                  <a:txBody>
                    <a:bodyPr/>
                    <a:lstStyle/>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Total Mesalamine Revenue</a:t>
                      </a:r>
                      <a:endParaRPr lang="en-US" sz="1100" dirty="0">
                        <a:effectLst/>
                        <a:latin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(in Euros &amp; $)</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rPr>
                        <a:t>E20,052,000</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a:t>
                      </a:r>
                      <a:r>
                        <a:rPr lang="en-US" sz="1000" b="1" dirty="0">
                          <a:effectLst/>
                        </a:rPr>
                        <a:t>22,733,920.61</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E22,205,000</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$25,174,880.67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E25,216,000</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$28,588,596.76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E19,014,000</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$21,557,089.89</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 (24% loss of total sales from 2017)</a:t>
                      </a:r>
                      <a:endParaRPr lang="en-US" sz="1100">
                        <a:effectLst/>
                      </a:endParaRPr>
                    </a:p>
                    <a:p>
                      <a:pPr marL="0" marR="0">
                        <a:lnSpc>
                          <a:spcPct val="115000"/>
                        </a:lnSpc>
                        <a:spcBef>
                          <a:spcPts val="0"/>
                        </a:spcBef>
                        <a:spcAft>
                          <a:spcPts val="0"/>
                        </a:spcAft>
                      </a:pPr>
                      <a:r>
                        <a:rPr lang="en-US" sz="1000">
                          <a:effectLst/>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383968">
                <a:tc>
                  <a:txBody>
                    <a:bodyPr/>
                    <a:lstStyle/>
                    <a:p>
                      <a:pPr marL="0" marR="0">
                        <a:lnSpc>
                          <a:spcPct val="115000"/>
                        </a:lnSpc>
                        <a:spcBef>
                          <a:spcPts val="0"/>
                        </a:spcBef>
                        <a:spcAft>
                          <a:spcPts val="0"/>
                        </a:spcAft>
                      </a:pPr>
                      <a:r>
                        <a:rPr lang="en-US" sz="1000">
                          <a:effectLst/>
                          <a:latin typeface="Calibri" panose="020F0502020204030204" pitchFamily="34" charset="0"/>
                          <a:cs typeface="Calibri" panose="020F0502020204030204" pitchFamily="34" charset="0"/>
                        </a:rPr>
                        <a:t>US  Lialda® Pills</a:t>
                      </a:r>
                      <a:endParaRPr lang="en-US" sz="110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rPr>
                        <a:t>183,100,000</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221,500,000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215,900,000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55,400,000</a:t>
                      </a:r>
                      <a:endParaRPr lang="en-US" sz="1100">
                        <a:effectLst/>
                      </a:endParaRPr>
                    </a:p>
                    <a:p>
                      <a:pPr marL="0" marR="0">
                        <a:lnSpc>
                          <a:spcPct val="115000"/>
                        </a:lnSpc>
                        <a:spcBef>
                          <a:spcPts val="0"/>
                        </a:spcBef>
                        <a:spcAft>
                          <a:spcPts val="0"/>
                        </a:spcAft>
                      </a:pPr>
                      <a:r>
                        <a:rPr lang="en-US" sz="1000">
                          <a:effectLst/>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1535873">
                <a:tc>
                  <a:txBody>
                    <a:bodyPr/>
                    <a:lstStyle/>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US Lialda® Revenue </a:t>
                      </a:r>
                      <a:endParaRPr lang="en-US" sz="1100" dirty="0">
                        <a:effectLst/>
                        <a:latin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(in Euros &amp; $)</a:t>
                      </a:r>
                      <a:endParaRPr lang="en-US" sz="1100" dirty="0">
                        <a:effectLst/>
                        <a:latin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a:effectLst/>
                        </a:rPr>
                        <a:t>E10,944,000</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$12,407,741.23</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 (52% of Total Sales)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E13,299,000</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$15,077,718.44</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(60% of Total Sales)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E12,957,000</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$14,689,976.53</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(51.38%of Total Sales) </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Shows effect of Generic entry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E3,361,000 </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$3,810,527.99</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(17% of Total Sales)</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(74% loss of US sales from 2017)</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767937">
                <a:tc>
                  <a:txBody>
                    <a:bodyPr/>
                    <a:lstStyle/>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Q in US = </a:t>
                      </a:r>
                      <a:endParaRPr lang="en-US" sz="1100" dirty="0">
                        <a:effectLst/>
                        <a:latin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000" dirty="0">
                          <a:effectLst/>
                          <a:latin typeface="Calibri" panose="020F0502020204030204" pitchFamily="34" charset="0"/>
                          <a:cs typeface="Calibri" panose="020F0502020204030204" pitchFamily="34" charset="0"/>
                        </a:rPr>
                        <a:t>No. of US takers of Lialda®</a:t>
                      </a:r>
                      <a:endParaRPr lang="en-US" sz="11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000">
                          <a:effectLst/>
                        </a:rPr>
                        <a:t>183,100,000 / 360 =</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 508,611  </a:t>
                      </a:r>
                      <a:endParaRPr lang="en-US" sz="1100">
                        <a:effectLst/>
                      </a:endParaRPr>
                    </a:p>
                    <a:p>
                      <a:pPr marL="0" marR="0">
                        <a:lnSpc>
                          <a:spcPct val="115000"/>
                        </a:lnSpc>
                        <a:spcBef>
                          <a:spcPts val="0"/>
                        </a:spcBef>
                        <a:spcAft>
                          <a:spcPts val="0"/>
                        </a:spcAft>
                      </a:pPr>
                      <a:r>
                        <a:rPr lang="en-US" sz="10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221,500,000 / 360 = </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 615,278</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215,900,000 / 360 = </a:t>
                      </a:r>
                      <a:endParaRPr lang="en-US" sz="1100">
                        <a:effectLst/>
                      </a:endParaRPr>
                    </a:p>
                    <a:p>
                      <a:pPr marL="0" marR="0">
                        <a:lnSpc>
                          <a:spcPct val="115000"/>
                        </a:lnSpc>
                        <a:spcBef>
                          <a:spcPts val="0"/>
                        </a:spcBef>
                        <a:spcAft>
                          <a:spcPts val="0"/>
                        </a:spcAft>
                      </a:pPr>
                      <a:r>
                        <a:rPr lang="en-US" sz="1000">
                          <a:effectLst/>
                        </a:rPr>
                        <a:t> </a:t>
                      </a:r>
                      <a:endParaRPr lang="en-US" sz="1100">
                        <a:effectLst/>
                      </a:endParaRPr>
                    </a:p>
                    <a:p>
                      <a:pPr marL="0" marR="0">
                        <a:lnSpc>
                          <a:spcPct val="115000"/>
                        </a:lnSpc>
                        <a:spcBef>
                          <a:spcPts val="0"/>
                        </a:spcBef>
                        <a:spcAft>
                          <a:spcPts val="0"/>
                        </a:spcAft>
                      </a:pPr>
                      <a:r>
                        <a:rPr lang="en-US" sz="1000">
                          <a:effectLst/>
                        </a:rPr>
                        <a:t>~ 599,722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55,400,000 / 360 =</a:t>
                      </a:r>
                      <a:endParaRPr lang="en-US" sz="1100" dirty="0">
                        <a:effectLst/>
                      </a:endParaRPr>
                    </a:p>
                    <a:p>
                      <a:pPr marL="0" marR="0">
                        <a:lnSpc>
                          <a:spcPct val="115000"/>
                        </a:lnSpc>
                        <a:spcBef>
                          <a:spcPts val="0"/>
                        </a:spcBef>
                        <a:spcAft>
                          <a:spcPts val="0"/>
                        </a:spcAft>
                      </a:pPr>
                      <a:r>
                        <a:rPr lang="en-US" sz="1000" dirty="0">
                          <a:effectLst/>
                        </a:rPr>
                        <a:t> </a:t>
                      </a:r>
                      <a:endParaRPr lang="en-US" sz="1100" dirty="0">
                        <a:effectLst/>
                      </a:endParaRPr>
                    </a:p>
                    <a:p>
                      <a:pPr marL="0" marR="0">
                        <a:lnSpc>
                          <a:spcPct val="115000"/>
                        </a:lnSpc>
                        <a:spcBef>
                          <a:spcPts val="0"/>
                        </a:spcBef>
                        <a:spcAft>
                          <a:spcPts val="0"/>
                        </a:spcAft>
                      </a:pPr>
                      <a:r>
                        <a:rPr lang="en-US" sz="1000" dirty="0">
                          <a:effectLst/>
                        </a:rPr>
                        <a:t>~ 153,888</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2295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6"/>
          <p:cNvSpPr txBox="1">
            <a:spLocks noGrp="1"/>
          </p:cNvSpPr>
          <p:nvPr>
            <p:ph type="title"/>
          </p:nvPr>
        </p:nvSpPr>
        <p:spPr>
          <a:xfrm>
            <a:off x="0" y="8238"/>
            <a:ext cx="9067800" cy="753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Shire Operations</a:t>
            </a:r>
            <a:endParaRPr sz="4000" b="1" dirty="0">
              <a:latin typeface="Calibri"/>
              <a:ea typeface="Calibri"/>
              <a:cs typeface="Calibri"/>
              <a:sym typeface="Calibri"/>
            </a:endParaRPr>
          </a:p>
        </p:txBody>
      </p:sp>
      <p:pic>
        <p:nvPicPr>
          <p:cNvPr id="112" name="Google Shape;112;p16" descr="C:\Users\me.LAPTOP-I7A0LM8J\Downloads\ourfootprint.png"/>
          <p:cNvPicPr preferRelativeResize="0"/>
          <p:nvPr/>
        </p:nvPicPr>
        <p:blipFill rotWithShape="1">
          <a:blip r:embed="rId3">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3875"/>
                    </a14:imgEffect>
                    <a14:imgEffect>
                      <a14:brightnessContrast bright="-40000"/>
                    </a14:imgEffect>
                  </a14:imgLayer>
                </a14:imgProps>
              </a:ext>
            </a:extLst>
          </a:blip>
          <a:srcRect/>
          <a:stretch/>
        </p:blipFill>
        <p:spPr>
          <a:xfrm>
            <a:off x="0" y="1257794"/>
            <a:ext cx="9144000" cy="5334000"/>
          </a:xfrm>
          <a:prstGeom prst="rect">
            <a:avLst/>
          </a:prstGeom>
          <a:ln w="190500" cap="sq">
            <a:noFill/>
            <a:prstDash val="solid"/>
            <a:miter lim="800000"/>
          </a:ln>
          <a:effectLst>
            <a:glow rad="774700">
              <a:schemeClr val="accent2">
                <a:lumMod val="40000"/>
                <a:lumOff val="60000"/>
                <a:alpha val="64000"/>
              </a:schemeClr>
            </a:glow>
            <a:outerShdw blurRad="254000" algn="bl" rotWithShape="0">
              <a:srgbClr val="000000">
                <a:alpha val="43000"/>
              </a:srgbClr>
            </a:outerShdw>
          </a:effectLst>
        </p:spPr>
      </p:pic>
      <p:sp>
        <p:nvSpPr>
          <p:cNvPr id="3" name="TextBox 2"/>
          <p:cNvSpPr txBox="1"/>
          <p:nvPr/>
        </p:nvSpPr>
        <p:spPr>
          <a:xfrm>
            <a:off x="8520544" y="6386938"/>
            <a:ext cx="284052"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outVertical)">
                                      <p:cBhvr>
                                        <p:cTn id="7" dur="25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0" y="0"/>
            <a:ext cx="9144000" cy="66501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Lialda® Monopoly in U.S. </a:t>
            </a:r>
            <a:endParaRPr sz="4000" b="1" dirty="0">
              <a:latin typeface="Calibri"/>
              <a:ea typeface="Calibri"/>
              <a:cs typeface="Calibri"/>
              <a:sym typeface="Calibri"/>
            </a:endParaRPr>
          </a:p>
        </p:txBody>
      </p:sp>
      <p:sp>
        <p:nvSpPr>
          <p:cNvPr id="120" name="Google Shape;120;p17"/>
          <p:cNvSpPr txBox="1">
            <a:spLocks noGrp="1"/>
          </p:cNvSpPr>
          <p:nvPr>
            <p:ph type="body" idx="1"/>
          </p:nvPr>
        </p:nvSpPr>
        <p:spPr>
          <a:xfrm>
            <a:off x="267682" y="836820"/>
            <a:ext cx="8876318" cy="5874327"/>
          </a:xfrm>
          <a:prstGeom prst="rect">
            <a:avLst/>
          </a:prstGeom>
          <a:noFill/>
          <a:ln>
            <a:noFill/>
          </a:ln>
        </p:spPr>
        <p:txBody>
          <a:bodyPr spcFirstLastPara="1" wrap="square" lIns="91425" tIns="45700" rIns="91425" bIns="45700" anchor="t" anchorCtr="0">
            <a:noAutofit/>
          </a:bodyPr>
          <a:lstStyle/>
          <a:p>
            <a:pPr marL="0" indent="0">
              <a:lnSpc>
                <a:spcPct val="80000"/>
              </a:lnSpc>
              <a:spcBef>
                <a:spcPts val="408"/>
              </a:spcBef>
              <a:buClr>
                <a:srgbClr val="C00000"/>
              </a:buClr>
              <a:buSzPts val="2000"/>
              <a:buNone/>
              <a:tabLst>
                <a:tab pos="1773238" algn="l"/>
              </a:tabLst>
            </a:pPr>
            <a:r>
              <a:rPr lang="en-US" sz="2200" b="1" dirty="0">
                <a:solidFill>
                  <a:srgbClr val="C00000"/>
                </a:solidFill>
                <a:latin typeface="Calibri"/>
                <a:ea typeface="Calibri"/>
                <a:cs typeface="Calibri"/>
                <a:sym typeface="Calibri"/>
              </a:rPr>
              <a:t>Lialda®   </a:t>
            </a:r>
            <a:r>
              <a:rPr lang="en-US" sz="2000" b="1" dirty="0">
                <a:solidFill>
                  <a:srgbClr val="C00000"/>
                </a:solidFill>
                <a:latin typeface="Calibri"/>
                <a:ea typeface="Calibri"/>
                <a:cs typeface="Calibri"/>
                <a:sym typeface="Calibri"/>
              </a:rPr>
              <a:t>	</a:t>
            </a:r>
            <a:r>
              <a:rPr lang="en-US" sz="2000" b="1" dirty="0">
                <a:solidFill>
                  <a:schemeClr val="tx1"/>
                </a:solidFill>
                <a:latin typeface="Calibri"/>
                <a:ea typeface="Calibri"/>
                <a:cs typeface="Calibri"/>
                <a:sym typeface="Calibri"/>
              </a:rPr>
              <a:t>2</a:t>
            </a:r>
            <a:r>
              <a:rPr lang="en-US" sz="2000" b="1" baseline="30000" dirty="0">
                <a:solidFill>
                  <a:schemeClr val="tx1"/>
                </a:solidFill>
                <a:latin typeface="Calibri"/>
                <a:ea typeface="Calibri"/>
                <a:cs typeface="Calibri"/>
                <a:sym typeface="Calibri"/>
              </a:rPr>
              <a:t>nd</a:t>
            </a:r>
            <a:r>
              <a:rPr lang="en-US" sz="2000" b="1" dirty="0">
                <a:solidFill>
                  <a:schemeClr val="tx1"/>
                </a:solidFill>
                <a:latin typeface="Calibri"/>
                <a:ea typeface="Calibri"/>
                <a:cs typeface="Calibri"/>
                <a:sym typeface="Calibri"/>
              </a:rPr>
              <a:t> Best Selling </a:t>
            </a:r>
            <a:r>
              <a:rPr lang="en-US" sz="2000" dirty="0">
                <a:latin typeface="Calibri"/>
                <a:ea typeface="Calibri"/>
                <a:cs typeface="Calibri"/>
                <a:sym typeface="Calibri"/>
              </a:rPr>
              <a:t>of 27 Shire Drugs;  = </a:t>
            </a:r>
            <a:r>
              <a:rPr lang="en-US" sz="2000" b="1" dirty="0">
                <a:latin typeface="Calibri"/>
                <a:ea typeface="Calibri"/>
                <a:cs typeface="Calibri"/>
                <a:sym typeface="Calibri"/>
              </a:rPr>
              <a:t>10+ </a:t>
            </a:r>
            <a:r>
              <a:rPr lang="en-US" sz="2000" dirty="0">
                <a:latin typeface="Calibri"/>
                <a:ea typeface="Calibri"/>
                <a:cs typeface="Calibri"/>
                <a:sym typeface="Calibri"/>
              </a:rPr>
              <a:t>% of </a:t>
            </a:r>
            <a:r>
              <a:rPr lang="en-US" sz="2000" b="1" dirty="0">
                <a:latin typeface="Calibri"/>
                <a:ea typeface="Calibri"/>
                <a:cs typeface="Calibri"/>
                <a:sym typeface="Calibri"/>
              </a:rPr>
              <a:t>ALL</a:t>
            </a:r>
            <a:r>
              <a:rPr lang="en-US" sz="2000" dirty="0">
                <a:latin typeface="Calibri"/>
                <a:ea typeface="Calibri"/>
                <a:cs typeface="Calibri"/>
                <a:sym typeface="Calibri"/>
              </a:rPr>
              <a:t> Shire Sales	</a:t>
            </a:r>
          </a:p>
          <a:p>
            <a:pPr marL="0" lvl="0" indent="0" algn="l" rtl="0">
              <a:lnSpc>
                <a:spcPct val="80000"/>
              </a:lnSpc>
              <a:spcBef>
                <a:spcPts val="408"/>
              </a:spcBef>
              <a:spcAft>
                <a:spcPts val="0"/>
              </a:spcAft>
              <a:buClr>
                <a:srgbClr val="C00000"/>
              </a:buClr>
              <a:buSzPts val="2000"/>
              <a:buNone/>
              <a:tabLst>
                <a:tab pos="1773238" algn="l"/>
              </a:tabLst>
            </a:pPr>
            <a:r>
              <a:rPr lang="en-US" sz="2000" b="1" dirty="0">
                <a:latin typeface="Calibri"/>
                <a:ea typeface="Calibri"/>
                <a:cs typeface="Calibri"/>
                <a:sym typeface="Calibri"/>
              </a:rPr>
              <a:t>	Shire’s Best-Selling Gastro-Intestinal (GI) Drug </a:t>
            </a:r>
            <a:r>
              <a:rPr lang="en-US" sz="2000" dirty="0">
                <a:latin typeface="Calibri"/>
                <a:ea typeface="Calibri"/>
                <a:cs typeface="Calibri"/>
                <a:sym typeface="Calibri"/>
              </a:rPr>
              <a:t>	</a:t>
            </a:r>
          </a:p>
          <a:p>
            <a:pPr marL="0" indent="0">
              <a:lnSpc>
                <a:spcPct val="80000"/>
              </a:lnSpc>
              <a:spcBef>
                <a:spcPts val="408"/>
              </a:spcBef>
              <a:buSzPts val="2000"/>
              <a:buNone/>
              <a:tabLst>
                <a:tab pos="1828800" algn="l"/>
              </a:tabLst>
            </a:pPr>
            <a:r>
              <a:rPr lang="en-US" sz="2000" dirty="0">
                <a:latin typeface="Calibri"/>
                <a:ea typeface="Calibri"/>
                <a:cs typeface="Calibri"/>
                <a:sym typeface="Calibri"/>
              </a:rPr>
              <a:t>	</a:t>
            </a:r>
          </a:p>
          <a:p>
            <a:pPr marL="0" indent="0">
              <a:lnSpc>
                <a:spcPct val="80000"/>
              </a:lnSpc>
              <a:spcBef>
                <a:spcPts val="408"/>
              </a:spcBef>
              <a:buSzPts val="2000"/>
              <a:buNone/>
              <a:tabLst>
                <a:tab pos="1828800" algn="l"/>
              </a:tabLst>
            </a:pPr>
            <a:r>
              <a:rPr lang="en-US" sz="2200" b="1" dirty="0">
                <a:solidFill>
                  <a:srgbClr val="C00000"/>
                </a:solidFill>
                <a:latin typeface="Calibri"/>
                <a:ea typeface="Calibri"/>
                <a:cs typeface="Calibri"/>
                <a:sym typeface="Calibri"/>
              </a:rPr>
              <a:t>Active Part </a:t>
            </a:r>
            <a:r>
              <a:rPr lang="en-US" sz="2000" dirty="0">
                <a:latin typeface="Calibri"/>
                <a:ea typeface="Calibri"/>
                <a:cs typeface="Calibri"/>
                <a:sym typeface="Calibri"/>
              </a:rPr>
              <a:t>	Mesalamine (</a:t>
            </a:r>
            <a:r>
              <a:rPr lang="en-US" sz="2000" dirty="0" smtClean="0">
                <a:latin typeface="Calibri"/>
                <a:ea typeface="Calibri"/>
                <a:cs typeface="Calibri"/>
                <a:sym typeface="Calibri"/>
              </a:rPr>
              <a:t>Aspirin-Like) in </a:t>
            </a:r>
            <a:r>
              <a:rPr lang="en-US" sz="2000" dirty="0">
                <a:latin typeface="Calibri"/>
                <a:ea typeface="Calibri"/>
                <a:cs typeface="Calibri"/>
                <a:sym typeface="Calibri"/>
              </a:rPr>
              <a:t>Patented Delayed-Release (DR) Layer </a:t>
            </a:r>
          </a:p>
          <a:p>
            <a:pPr marL="0" indent="0">
              <a:lnSpc>
                <a:spcPct val="80000"/>
              </a:lnSpc>
              <a:spcBef>
                <a:spcPts val="408"/>
              </a:spcBef>
              <a:buSzPts val="2000"/>
              <a:buNone/>
              <a:tabLst>
                <a:tab pos="1828800" algn="l"/>
              </a:tabLst>
            </a:pPr>
            <a:endParaRPr lang="en-US" sz="2000" dirty="0">
              <a:latin typeface="Calibri"/>
              <a:ea typeface="Calibri"/>
              <a:cs typeface="Calibri"/>
              <a:sym typeface="Calibri"/>
            </a:endParaRPr>
          </a:p>
          <a:p>
            <a:pPr marL="0" indent="0">
              <a:lnSpc>
                <a:spcPct val="80000"/>
              </a:lnSpc>
              <a:spcBef>
                <a:spcPts val="408"/>
              </a:spcBef>
              <a:buSzPts val="2000"/>
              <a:buNone/>
              <a:tabLst>
                <a:tab pos="1828800" algn="l"/>
              </a:tabLst>
            </a:pPr>
            <a:r>
              <a:rPr lang="en-US" sz="2200" b="1" dirty="0">
                <a:solidFill>
                  <a:srgbClr val="C00000"/>
                </a:solidFill>
                <a:latin typeface="Calibri"/>
                <a:ea typeface="Calibri"/>
                <a:cs typeface="Calibri"/>
                <a:sym typeface="Calibri"/>
              </a:rPr>
              <a:t>Treats </a:t>
            </a:r>
            <a:r>
              <a:rPr lang="en-US" sz="2000" dirty="0">
                <a:latin typeface="Calibri"/>
                <a:ea typeface="Calibri"/>
                <a:cs typeface="Calibri"/>
                <a:sym typeface="Calibri"/>
              </a:rPr>
              <a:t>	Mild </a:t>
            </a:r>
            <a:r>
              <a:rPr lang="en-US" sz="2000" dirty="0" smtClean="0">
                <a:latin typeface="Calibri"/>
                <a:ea typeface="Calibri"/>
                <a:cs typeface="Calibri"/>
                <a:sym typeface="Calibri"/>
              </a:rPr>
              <a:t>to </a:t>
            </a:r>
            <a:r>
              <a:rPr lang="en-US" sz="2000" dirty="0">
                <a:latin typeface="Calibri"/>
                <a:ea typeface="Calibri"/>
                <a:cs typeface="Calibri"/>
                <a:sym typeface="Calibri"/>
              </a:rPr>
              <a:t>Moderate </a:t>
            </a:r>
            <a:r>
              <a:rPr lang="en-US" sz="2000" u="sng" dirty="0">
                <a:latin typeface="Calibri"/>
                <a:ea typeface="Calibri"/>
                <a:cs typeface="Calibri"/>
                <a:sym typeface="Calibri"/>
              </a:rPr>
              <a:t>Adult</a:t>
            </a:r>
            <a:r>
              <a:rPr lang="en-US" sz="2000" dirty="0">
                <a:latin typeface="Calibri"/>
                <a:ea typeface="Calibri"/>
                <a:cs typeface="Calibri"/>
                <a:sym typeface="Calibri"/>
              </a:rPr>
              <a:t> Ulcerative Colitis (“UC</a:t>
            </a:r>
            <a:r>
              <a:rPr lang="en-US" sz="2000" dirty="0" smtClean="0">
                <a:latin typeface="Calibri"/>
                <a:ea typeface="Calibri"/>
                <a:cs typeface="Calibri"/>
                <a:sym typeface="Calibri"/>
              </a:rPr>
              <a:t>”)</a:t>
            </a:r>
            <a:endParaRPr lang="en-US" sz="2000" dirty="0">
              <a:latin typeface="Calibri"/>
              <a:ea typeface="Calibri"/>
              <a:cs typeface="Calibri"/>
              <a:sym typeface="Calibri"/>
            </a:endParaRPr>
          </a:p>
          <a:p>
            <a:pPr marL="0" indent="0">
              <a:lnSpc>
                <a:spcPct val="80000"/>
              </a:lnSpc>
              <a:spcBef>
                <a:spcPts val="408"/>
              </a:spcBef>
              <a:buClr>
                <a:srgbClr val="C00000"/>
              </a:buClr>
              <a:buSzPts val="2000"/>
              <a:buNone/>
              <a:tabLst>
                <a:tab pos="1828800" algn="l"/>
              </a:tabLst>
            </a:pPr>
            <a:r>
              <a:rPr lang="en-US" sz="2000" dirty="0">
                <a:latin typeface="Calibri"/>
                <a:ea typeface="Calibri"/>
                <a:cs typeface="Calibri"/>
                <a:sym typeface="Calibri"/>
              </a:rPr>
              <a:t>	</a:t>
            </a:r>
          </a:p>
          <a:p>
            <a:pPr marL="0" indent="0">
              <a:lnSpc>
                <a:spcPct val="80000"/>
              </a:lnSpc>
              <a:spcBef>
                <a:spcPts val="408"/>
              </a:spcBef>
              <a:buClr>
                <a:srgbClr val="C00000"/>
              </a:buClr>
              <a:buSzPts val="2000"/>
              <a:buNone/>
              <a:tabLst>
                <a:tab pos="1828800" algn="l"/>
              </a:tabLst>
            </a:pPr>
            <a:r>
              <a:rPr lang="en-US" sz="2200" b="1" dirty="0">
                <a:solidFill>
                  <a:srgbClr val="C00000"/>
                </a:solidFill>
                <a:latin typeface="Calibri"/>
                <a:ea typeface="Calibri"/>
                <a:cs typeface="Calibri"/>
                <a:sym typeface="Calibri"/>
              </a:rPr>
              <a:t>FDA </a:t>
            </a:r>
            <a:r>
              <a:rPr lang="en-US" sz="2200" b="1" dirty="0" smtClean="0">
                <a:solidFill>
                  <a:srgbClr val="C00000"/>
                </a:solidFill>
                <a:latin typeface="Calibri"/>
                <a:ea typeface="Calibri"/>
                <a:cs typeface="Calibri"/>
                <a:sym typeface="Calibri"/>
              </a:rPr>
              <a:t>Uses</a:t>
            </a:r>
            <a:r>
              <a:rPr lang="en-US" sz="2000" dirty="0">
                <a:latin typeface="Calibri"/>
                <a:ea typeface="Calibri"/>
                <a:cs typeface="Calibri"/>
                <a:sym typeface="Calibri"/>
              </a:rPr>
              <a:t>	</a:t>
            </a:r>
            <a:r>
              <a:rPr lang="en-US" sz="2000" b="1" dirty="0">
                <a:latin typeface="Calibri"/>
                <a:ea typeface="Calibri"/>
                <a:cs typeface="Calibri"/>
                <a:sym typeface="Calibri"/>
              </a:rPr>
              <a:t>Especially</a:t>
            </a:r>
            <a:r>
              <a:rPr lang="en-US" sz="2000" dirty="0">
                <a:latin typeface="Calibri"/>
                <a:ea typeface="Calibri"/>
                <a:cs typeface="Calibri"/>
                <a:sym typeface="Calibri"/>
              </a:rPr>
              <a:t> for UC Remission: </a:t>
            </a:r>
            <a:r>
              <a:rPr lang="en-US" sz="2000" b="1" dirty="0">
                <a:latin typeface="Calibri"/>
                <a:ea typeface="Calibri"/>
                <a:cs typeface="Calibri"/>
                <a:sym typeface="Calibri"/>
              </a:rPr>
              <a:t>6 month USAGE</a:t>
            </a:r>
          </a:p>
          <a:p>
            <a:pPr marL="0" lvl="0" indent="0" algn="l" rtl="0">
              <a:lnSpc>
                <a:spcPct val="80000"/>
              </a:lnSpc>
              <a:spcBef>
                <a:spcPts val="408"/>
              </a:spcBef>
              <a:spcAft>
                <a:spcPts val="0"/>
              </a:spcAft>
              <a:buClr>
                <a:srgbClr val="C00000"/>
              </a:buClr>
              <a:buSzPts val="2000"/>
              <a:buNone/>
            </a:pPr>
            <a:r>
              <a:rPr lang="en-US" sz="2000" dirty="0">
                <a:latin typeface="Calibri"/>
                <a:ea typeface="Calibri"/>
                <a:cs typeface="Calibri"/>
                <a:sym typeface="Calibri"/>
              </a:rPr>
              <a:t>							</a:t>
            </a:r>
            <a:endParaRPr sz="2000" b="1" dirty="0">
              <a:solidFill>
                <a:srgbClr val="C00000"/>
              </a:solidFill>
              <a:latin typeface="Calibri"/>
              <a:ea typeface="Calibri"/>
              <a:cs typeface="Calibri"/>
              <a:sym typeface="Calibri"/>
            </a:endParaRPr>
          </a:p>
          <a:p>
            <a:pPr marL="0" lvl="0" indent="0" algn="l" rtl="0">
              <a:lnSpc>
                <a:spcPct val="80000"/>
              </a:lnSpc>
              <a:spcBef>
                <a:spcPts val="408"/>
              </a:spcBef>
              <a:spcAft>
                <a:spcPts val="0"/>
              </a:spcAft>
              <a:buClr>
                <a:schemeClr val="dk1"/>
              </a:buClr>
              <a:buSzPts val="2000"/>
              <a:buNone/>
            </a:pPr>
            <a:r>
              <a:rPr lang="en-US" sz="2200" b="1" dirty="0">
                <a:solidFill>
                  <a:srgbClr val="C00000"/>
                </a:solidFill>
                <a:latin typeface="Calibri"/>
                <a:ea typeface="Calibri"/>
                <a:cs typeface="Calibri"/>
                <a:sym typeface="Calibri"/>
              </a:rPr>
              <a:t>U.S. Market  </a:t>
            </a:r>
            <a:r>
              <a:rPr lang="en-US" sz="2000" b="1" dirty="0">
                <a:solidFill>
                  <a:srgbClr val="980000"/>
                </a:solidFill>
                <a:latin typeface="Calibri"/>
                <a:ea typeface="Calibri"/>
                <a:cs typeface="Calibri"/>
                <a:sym typeface="Calibri"/>
              </a:rPr>
              <a:t>	</a:t>
            </a:r>
            <a:r>
              <a:rPr lang="en-US" sz="2000" dirty="0">
                <a:latin typeface="Calibri"/>
                <a:ea typeface="Calibri"/>
                <a:cs typeface="Calibri"/>
                <a:sym typeface="Calibri"/>
              </a:rPr>
              <a:t>700,000 have UC  </a:t>
            </a:r>
            <a:endParaRPr sz="2000" dirty="0">
              <a:latin typeface="Calibri"/>
              <a:ea typeface="Calibri"/>
              <a:cs typeface="Calibri"/>
              <a:sym typeface="Calibri"/>
            </a:endParaRPr>
          </a:p>
          <a:p>
            <a:pPr marL="0" lvl="0" indent="0" algn="l" rtl="0">
              <a:lnSpc>
                <a:spcPct val="80000"/>
              </a:lnSpc>
              <a:spcBef>
                <a:spcPts val="408"/>
              </a:spcBef>
              <a:spcAft>
                <a:spcPts val="0"/>
              </a:spcAft>
              <a:buClr>
                <a:schemeClr val="dk1"/>
              </a:buClr>
              <a:buSzPts val="2000"/>
              <a:buNone/>
            </a:pPr>
            <a:endParaRPr sz="2000" b="1" dirty="0">
              <a:solidFill>
                <a:srgbClr val="C00000"/>
              </a:solidFill>
              <a:latin typeface="Calibri"/>
              <a:ea typeface="Calibri"/>
              <a:cs typeface="Calibri"/>
              <a:sym typeface="Calibri"/>
            </a:endParaRPr>
          </a:p>
          <a:p>
            <a:pPr marL="0" lvl="0" indent="0" algn="l" rtl="0">
              <a:lnSpc>
                <a:spcPct val="80000"/>
              </a:lnSpc>
              <a:spcBef>
                <a:spcPts val="408"/>
              </a:spcBef>
              <a:spcAft>
                <a:spcPts val="0"/>
              </a:spcAft>
              <a:buClr>
                <a:srgbClr val="C00000"/>
              </a:buClr>
              <a:buSzPts val="2000"/>
              <a:buNone/>
            </a:pPr>
            <a:r>
              <a:rPr lang="en-US" sz="2200" b="1" dirty="0">
                <a:solidFill>
                  <a:srgbClr val="C00000"/>
                </a:solidFill>
                <a:latin typeface="Calibri"/>
                <a:ea typeface="Calibri"/>
                <a:cs typeface="Calibri"/>
                <a:sym typeface="Calibri"/>
              </a:rPr>
              <a:t>MONOPOLY</a:t>
            </a:r>
            <a:r>
              <a:rPr lang="en-US" sz="2000" b="1" dirty="0">
                <a:solidFill>
                  <a:srgbClr val="C00000"/>
                </a:solidFill>
                <a:latin typeface="Calibri"/>
                <a:ea typeface="Calibri"/>
                <a:cs typeface="Calibri"/>
                <a:sym typeface="Calibri"/>
              </a:rPr>
              <a:t> </a:t>
            </a:r>
            <a:r>
              <a:rPr lang="en-US" sz="2000" b="1" dirty="0">
                <a:solidFill>
                  <a:srgbClr val="980000"/>
                </a:solidFill>
                <a:latin typeface="Calibri"/>
                <a:ea typeface="Calibri"/>
                <a:cs typeface="Calibri"/>
                <a:sym typeface="Calibri"/>
              </a:rPr>
              <a:t>	</a:t>
            </a:r>
            <a:r>
              <a:rPr lang="en-US" sz="2000" dirty="0">
                <a:solidFill>
                  <a:schemeClr val="tx1"/>
                </a:solidFill>
                <a:latin typeface="Calibri"/>
                <a:ea typeface="Calibri"/>
                <a:cs typeface="Calibri"/>
                <a:sym typeface="Calibri"/>
              </a:rPr>
              <a:t>Arises from Patents, </a:t>
            </a:r>
            <a:r>
              <a:rPr lang="en-US" sz="2000" dirty="0" smtClean="0">
                <a:solidFill>
                  <a:schemeClr val="tx1"/>
                </a:solidFill>
                <a:latin typeface="Calibri"/>
                <a:ea typeface="Calibri"/>
                <a:cs typeface="Calibri"/>
                <a:sym typeface="Calibri"/>
              </a:rPr>
              <a:t>U.S. </a:t>
            </a:r>
            <a:r>
              <a:rPr lang="en-US" sz="2000" dirty="0">
                <a:solidFill>
                  <a:schemeClr val="tx1"/>
                </a:solidFill>
                <a:latin typeface="Calibri"/>
                <a:ea typeface="Calibri"/>
                <a:cs typeface="Calibri"/>
                <a:sym typeface="Calibri"/>
              </a:rPr>
              <a:t>Drug Regulation &amp; Drug Itself</a:t>
            </a:r>
            <a:r>
              <a:rPr lang="en-US" sz="2000" b="1" dirty="0">
                <a:solidFill>
                  <a:schemeClr val="tx1"/>
                </a:solidFill>
                <a:latin typeface="Calibri"/>
                <a:ea typeface="Calibri"/>
                <a:cs typeface="Calibri"/>
                <a:sym typeface="Calibri"/>
              </a:rPr>
              <a:t> </a:t>
            </a:r>
            <a:r>
              <a:rPr lang="en-US" sz="2000" b="1" dirty="0">
                <a:solidFill>
                  <a:srgbClr val="C00000"/>
                </a:solidFill>
                <a:latin typeface="Calibri"/>
                <a:ea typeface="Calibri"/>
                <a:cs typeface="Calibri"/>
                <a:sym typeface="Calibri"/>
              </a:rPr>
              <a:t>		</a:t>
            </a:r>
          </a:p>
          <a:p>
            <a:pPr marL="0" lvl="0" indent="0" algn="l" rtl="0">
              <a:lnSpc>
                <a:spcPct val="80000"/>
              </a:lnSpc>
              <a:spcBef>
                <a:spcPts val="408"/>
              </a:spcBef>
              <a:spcAft>
                <a:spcPts val="0"/>
              </a:spcAft>
              <a:buClr>
                <a:srgbClr val="C00000"/>
              </a:buClr>
              <a:buSzPts val="2000"/>
              <a:buNone/>
              <a:tabLst>
                <a:tab pos="457200" algn="l"/>
                <a:tab pos="2119313" algn="l"/>
              </a:tabLst>
            </a:pPr>
            <a:r>
              <a:rPr lang="en-US" sz="2100" b="1" dirty="0" smtClean="0">
                <a:solidFill>
                  <a:schemeClr val="tx1"/>
                </a:solidFill>
                <a:latin typeface="Calibri"/>
                <a:ea typeface="Calibri"/>
                <a:cs typeface="Calibri"/>
                <a:sym typeface="Calibri"/>
              </a:rPr>
              <a:t>	Patents</a:t>
            </a:r>
            <a:r>
              <a:rPr lang="en-US" sz="2100" b="1" dirty="0">
                <a:solidFill>
                  <a:schemeClr val="tx1"/>
                </a:solidFill>
                <a:latin typeface="Calibri"/>
                <a:ea typeface="Calibri"/>
                <a:cs typeface="Calibri"/>
                <a:sym typeface="Calibri"/>
              </a:rPr>
              <a:t>	</a:t>
            </a:r>
            <a:r>
              <a:rPr lang="en-US" sz="2000" b="1" dirty="0" smtClean="0">
                <a:solidFill>
                  <a:schemeClr val="tx1"/>
                </a:solidFill>
                <a:latin typeface="Calibri"/>
                <a:ea typeface="Calibri"/>
                <a:cs typeface="Calibri"/>
                <a:sym typeface="Calibri"/>
              </a:rPr>
              <a:t>Licenses </a:t>
            </a:r>
            <a:r>
              <a:rPr lang="en-US" sz="2000" b="1" dirty="0">
                <a:solidFill>
                  <a:schemeClr val="tx1"/>
                </a:solidFill>
                <a:latin typeface="Calibri"/>
                <a:ea typeface="Calibri"/>
                <a:cs typeface="Calibri"/>
                <a:sym typeface="Calibri"/>
              </a:rPr>
              <a:t>27 Patents worldwide, </a:t>
            </a:r>
            <a:r>
              <a:rPr lang="en-US" sz="2000" dirty="0" smtClean="0">
                <a:solidFill>
                  <a:schemeClr val="tx1"/>
                </a:solidFill>
                <a:latin typeface="Calibri"/>
                <a:ea typeface="Calibri"/>
                <a:cs typeface="Calibri"/>
                <a:sym typeface="Calibri"/>
              </a:rPr>
              <a:t>incl. </a:t>
            </a:r>
            <a:r>
              <a:rPr lang="en-US" sz="2000" dirty="0">
                <a:solidFill>
                  <a:schemeClr val="tx1"/>
                </a:solidFill>
                <a:latin typeface="Calibri"/>
                <a:ea typeface="Calibri"/>
                <a:cs typeface="Calibri"/>
                <a:sym typeface="Calibri"/>
              </a:rPr>
              <a:t>U.S. &amp; Canada</a:t>
            </a:r>
            <a:endParaRPr sz="2000" dirty="0">
              <a:solidFill>
                <a:schemeClr val="tx1"/>
              </a:solidFill>
              <a:latin typeface="Calibri"/>
              <a:ea typeface="Calibri"/>
              <a:cs typeface="Calibri"/>
              <a:sym typeface="Calibri"/>
            </a:endParaRPr>
          </a:p>
          <a:p>
            <a:pPr marL="0" lvl="0" indent="0" algn="l" rtl="0">
              <a:lnSpc>
                <a:spcPct val="80000"/>
              </a:lnSpc>
              <a:spcBef>
                <a:spcPts val="408"/>
              </a:spcBef>
              <a:spcAft>
                <a:spcPts val="0"/>
              </a:spcAft>
              <a:buClr>
                <a:schemeClr val="dk1"/>
              </a:buClr>
              <a:buSzPts val="2000"/>
              <a:buNone/>
              <a:tabLst>
                <a:tab pos="2063750" algn="l"/>
              </a:tabLst>
            </a:pPr>
            <a:r>
              <a:rPr lang="en-US" sz="2000" dirty="0">
                <a:solidFill>
                  <a:schemeClr val="tx1"/>
                </a:solidFill>
                <a:latin typeface="Calibri"/>
                <a:ea typeface="Calibri"/>
                <a:cs typeface="Calibri"/>
                <a:sym typeface="Calibri"/>
              </a:rPr>
              <a:t>	</a:t>
            </a:r>
            <a:r>
              <a:rPr lang="en-US" sz="2000" dirty="0" smtClean="0">
                <a:solidFill>
                  <a:schemeClr val="tx1"/>
                </a:solidFill>
                <a:latin typeface="Calibri"/>
                <a:ea typeface="Calibri"/>
                <a:cs typeface="Calibri"/>
                <a:sym typeface="Calibri"/>
              </a:rPr>
              <a:t>Expires</a:t>
            </a:r>
            <a:r>
              <a:rPr lang="en-US" sz="2000" dirty="0">
                <a:solidFill>
                  <a:schemeClr val="tx1"/>
                </a:solidFill>
                <a:latin typeface="Calibri"/>
                <a:ea typeface="Calibri"/>
                <a:cs typeface="Calibri"/>
                <a:sym typeface="Calibri"/>
              </a:rPr>
              <a:t>: 08 Jun 2020,   </a:t>
            </a:r>
            <a:r>
              <a:rPr lang="en-US" sz="2000" u="sng" dirty="0">
                <a:solidFill>
                  <a:schemeClr val="tx1"/>
                </a:solidFill>
                <a:latin typeface="Calibri"/>
                <a:ea typeface="Calibri"/>
                <a:cs typeface="Calibri"/>
                <a:sym typeface="Calibri"/>
              </a:rPr>
              <a:t>Patentee</a:t>
            </a:r>
            <a:r>
              <a:rPr lang="en-US" sz="2000" dirty="0">
                <a:solidFill>
                  <a:schemeClr val="tx1"/>
                </a:solidFill>
                <a:latin typeface="Calibri"/>
                <a:ea typeface="Calibri"/>
                <a:cs typeface="Calibri"/>
                <a:sym typeface="Calibri"/>
              </a:rPr>
              <a:t>:  Cosmo Pharmaceuticals </a:t>
            </a:r>
            <a:endParaRPr sz="2000" dirty="0">
              <a:solidFill>
                <a:schemeClr val="tx1"/>
              </a:solidFill>
              <a:latin typeface="Calibri"/>
              <a:ea typeface="Calibri"/>
              <a:cs typeface="Calibri"/>
              <a:sym typeface="Calibri"/>
            </a:endParaRPr>
          </a:p>
          <a:p>
            <a:pPr marL="0" lvl="0" indent="0" algn="l" rtl="0">
              <a:lnSpc>
                <a:spcPct val="80000"/>
              </a:lnSpc>
              <a:spcBef>
                <a:spcPts val="408"/>
              </a:spcBef>
              <a:spcAft>
                <a:spcPts val="0"/>
              </a:spcAft>
              <a:buClr>
                <a:schemeClr val="dk1"/>
              </a:buClr>
              <a:buSzPts val="2000"/>
              <a:buNone/>
            </a:pPr>
            <a:endParaRPr sz="2000" b="1" dirty="0">
              <a:solidFill>
                <a:schemeClr val="tx1"/>
              </a:solidFill>
              <a:latin typeface="Calibri"/>
              <a:ea typeface="Calibri"/>
              <a:cs typeface="Calibri"/>
              <a:sym typeface="Calibri"/>
            </a:endParaRPr>
          </a:p>
          <a:p>
            <a:pPr marL="0" lvl="0" indent="0" algn="l" rtl="0">
              <a:lnSpc>
                <a:spcPct val="80000"/>
              </a:lnSpc>
              <a:spcBef>
                <a:spcPts val="408"/>
              </a:spcBef>
              <a:spcAft>
                <a:spcPts val="0"/>
              </a:spcAft>
              <a:buClr>
                <a:srgbClr val="C00000"/>
              </a:buClr>
              <a:buSzPts val="2000"/>
              <a:buNone/>
              <a:tabLst>
                <a:tab pos="457200" algn="l"/>
              </a:tabLst>
            </a:pPr>
            <a:r>
              <a:rPr lang="en-US" sz="2100" b="1" dirty="0" smtClean="0">
                <a:solidFill>
                  <a:schemeClr val="tx1"/>
                </a:solidFill>
                <a:latin typeface="Calibri"/>
                <a:ea typeface="Calibri"/>
                <a:cs typeface="Calibri"/>
                <a:sym typeface="Calibri"/>
              </a:rPr>
              <a:t>	U.S. </a:t>
            </a:r>
            <a:r>
              <a:rPr lang="en-US" sz="2100" b="1" dirty="0">
                <a:solidFill>
                  <a:schemeClr val="tx1"/>
                </a:solidFill>
                <a:latin typeface="Calibri"/>
                <a:ea typeface="Calibri"/>
                <a:cs typeface="Calibri"/>
                <a:sym typeface="Calibri"/>
              </a:rPr>
              <a:t>Regulation  </a:t>
            </a:r>
            <a:r>
              <a:rPr lang="en-US" sz="2000" dirty="0" smtClean="0">
                <a:solidFill>
                  <a:schemeClr val="tx1"/>
                </a:solidFill>
                <a:latin typeface="Calibri"/>
                <a:ea typeface="Calibri"/>
                <a:cs typeface="Calibri"/>
                <a:sym typeface="Calibri"/>
              </a:rPr>
              <a:t>ONLY U.S</a:t>
            </a:r>
            <a:r>
              <a:rPr lang="en-US" sz="2000" dirty="0">
                <a:solidFill>
                  <a:schemeClr val="tx1"/>
                </a:solidFill>
                <a:latin typeface="Calibri"/>
                <a:ea typeface="Calibri"/>
                <a:cs typeface="Calibri"/>
                <a:sym typeface="Calibri"/>
              </a:rPr>
              <a:t>. script; </a:t>
            </a:r>
            <a:r>
              <a:rPr lang="en-US" sz="2000" dirty="0" smtClean="0">
                <a:solidFill>
                  <a:schemeClr val="tx1"/>
                </a:solidFill>
                <a:latin typeface="Calibri"/>
                <a:ea typeface="Calibri"/>
                <a:cs typeface="Calibri"/>
                <a:sym typeface="Calibri"/>
              </a:rPr>
              <a:t>ONLY FDA-approved use;  ONLY </a:t>
            </a:r>
            <a:r>
              <a:rPr lang="en-US" sz="2000" dirty="0">
                <a:solidFill>
                  <a:schemeClr val="tx1"/>
                </a:solidFill>
                <a:latin typeface="Calibri"/>
                <a:ea typeface="Calibri"/>
                <a:cs typeface="Calibri"/>
                <a:sym typeface="Calibri"/>
              </a:rPr>
              <a:t>as Lialda®</a:t>
            </a:r>
            <a:endParaRPr sz="2000" dirty="0">
              <a:solidFill>
                <a:schemeClr val="tx1"/>
              </a:solidFill>
              <a:latin typeface="Calibri"/>
              <a:ea typeface="Calibri"/>
              <a:cs typeface="Calibri"/>
              <a:sym typeface="Calibri"/>
            </a:endParaRPr>
          </a:p>
          <a:p>
            <a:pPr marL="0" lvl="0" indent="0" algn="l" rtl="0">
              <a:lnSpc>
                <a:spcPct val="80000"/>
              </a:lnSpc>
              <a:spcBef>
                <a:spcPts val="408"/>
              </a:spcBef>
              <a:spcAft>
                <a:spcPts val="0"/>
              </a:spcAft>
              <a:buClr>
                <a:schemeClr val="dk1"/>
              </a:buClr>
              <a:buSzPts val="2000"/>
              <a:buNone/>
            </a:pPr>
            <a:r>
              <a:rPr lang="en-US" sz="2000" dirty="0">
                <a:solidFill>
                  <a:schemeClr val="tx1"/>
                </a:solidFill>
                <a:latin typeface="Calibri"/>
                <a:ea typeface="Calibri"/>
                <a:cs typeface="Calibri"/>
                <a:sym typeface="Calibri"/>
              </a:rPr>
              <a:t>		           	</a:t>
            </a:r>
            <a:endParaRPr sz="2000" dirty="0">
              <a:solidFill>
                <a:schemeClr val="tx1"/>
              </a:solidFill>
              <a:latin typeface="Calibri"/>
              <a:ea typeface="Calibri"/>
              <a:cs typeface="Calibri"/>
              <a:sym typeface="Calibri"/>
            </a:endParaRPr>
          </a:p>
          <a:p>
            <a:pPr marL="0" lvl="0" indent="0" algn="l" rtl="0">
              <a:lnSpc>
                <a:spcPct val="80000"/>
              </a:lnSpc>
              <a:spcBef>
                <a:spcPts val="408"/>
              </a:spcBef>
              <a:spcAft>
                <a:spcPts val="0"/>
              </a:spcAft>
              <a:buClr>
                <a:srgbClr val="C00000"/>
              </a:buClr>
              <a:buSzPts val="2000"/>
              <a:buNone/>
              <a:tabLst>
                <a:tab pos="457200" algn="l"/>
                <a:tab pos="2063750" algn="l"/>
              </a:tabLst>
            </a:pPr>
            <a:r>
              <a:rPr lang="en-US" sz="2100" b="1" dirty="0" smtClean="0">
                <a:solidFill>
                  <a:schemeClr val="tx1"/>
                </a:solidFill>
                <a:latin typeface="Calibri"/>
                <a:ea typeface="Calibri"/>
                <a:cs typeface="Calibri"/>
                <a:sym typeface="Calibri"/>
              </a:rPr>
              <a:t>	Drug </a:t>
            </a:r>
            <a:r>
              <a:rPr lang="en-US" sz="2100" b="1" dirty="0">
                <a:solidFill>
                  <a:schemeClr val="tx1"/>
                </a:solidFill>
                <a:latin typeface="Calibri"/>
                <a:ea typeface="Calibri"/>
                <a:cs typeface="Calibri"/>
                <a:sym typeface="Calibri"/>
              </a:rPr>
              <a:t>Itself   </a:t>
            </a:r>
            <a:r>
              <a:rPr lang="en-US" sz="2000" b="1" dirty="0">
                <a:solidFill>
                  <a:srgbClr val="C00000"/>
                </a:solidFill>
                <a:latin typeface="Calibri"/>
                <a:ea typeface="Calibri"/>
                <a:cs typeface="Calibri"/>
                <a:sym typeface="Calibri"/>
              </a:rPr>
              <a:t>	</a:t>
            </a:r>
            <a:r>
              <a:rPr lang="en-US" sz="2000" dirty="0">
                <a:latin typeface="Calibri"/>
                <a:ea typeface="Calibri"/>
                <a:cs typeface="Calibri"/>
                <a:sym typeface="Calibri"/>
              </a:rPr>
              <a:t>Delayed Release Layering:  </a:t>
            </a:r>
            <a:r>
              <a:rPr lang="en-US" sz="2000" b="1" dirty="0">
                <a:latin typeface="Calibri"/>
                <a:ea typeface="Calibri"/>
                <a:cs typeface="Calibri"/>
                <a:sym typeface="Calibri"/>
              </a:rPr>
              <a:t>HARD TO COPY</a:t>
            </a:r>
            <a:endParaRPr sz="2000" b="1" dirty="0">
              <a:solidFill>
                <a:srgbClr val="C00000"/>
              </a:solidFill>
              <a:latin typeface="Calibri"/>
              <a:ea typeface="Calibri"/>
              <a:cs typeface="Calibri"/>
              <a:sym typeface="Calibri"/>
            </a:endParaRPr>
          </a:p>
        </p:txBody>
      </p:sp>
      <p:sp>
        <p:nvSpPr>
          <p:cNvPr id="2" name="TextBox 1"/>
          <p:cNvSpPr txBox="1"/>
          <p:nvPr/>
        </p:nvSpPr>
        <p:spPr>
          <a:xfrm>
            <a:off x="8118765" y="6400801"/>
            <a:ext cx="284052"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 calcmode="lin" valueType="num">
                                      <p:cBhvr additive="base">
                                        <p:cTn id="7" dur="250" fill="hold"/>
                                        <p:tgtEl>
                                          <p:spTgt spid="120">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12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anim calcmode="lin" valueType="num">
                                      <p:cBhvr additive="base">
                                        <p:cTn id="11" dur="250" fill="hold"/>
                                        <p:tgtEl>
                                          <p:spTgt spid="120">
                                            <p:txEl>
                                              <p:pRg st="1" end="1"/>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2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anim calcmode="lin" valueType="num">
                                      <p:cBhvr additive="base">
                                        <p:cTn id="17" dur="250" fill="hold"/>
                                        <p:tgtEl>
                                          <p:spTgt spid="120">
                                            <p:txEl>
                                              <p:pRg st="3" end="3"/>
                                            </p:txEl>
                                          </p:spTgt>
                                        </p:tgtEl>
                                        <p:attrNameLst>
                                          <p:attrName>ppt_x</p:attrName>
                                        </p:attrNameLst>
                                      </p:cBhvr>
                                      <p:tavLst>
                                        <p:tav tm="0">
                                          <p:val>
                                            <p:strVal val="1+#ppt_w/2"/>
                                          </p:val>
                                        </p:tav>
                                        <p:tav tm="100000">
                                          <p:val>
                                            <p:strVal val="#ppt_x"/>
                                          </p:val>
                                        </p:tav>
                                      </p:tavLst>
                                    </p:anim>
                                    <p:anim calcmode="lin" valueType="num">
                                      <p:cBhvr additive="base">
                                        <p:cTn id="18" dur="250" fill="hold"/>
                                        <p:tgtEl>
                                          <p:spTgt spid="120">
                                            <p:txEl>
                                              <p:pRg st="3" end="3"/>
                                            </p:txEl>
                                          </p:spTgt>
                                        </p:tgtEl>
                                        <p:attrNameLst>
                                          <p:attrName>ppt_y</p:attrName>
                                        </p:attrNameLst>
                                      </p:cBhvr>
                                      <p:tavLst>
                                        <p:tav tm="0">
                                          <p:val>
                                            <p:strVal val="0-#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anim calcmode="lin" valueType="num">
                                      <p:cBhvr additive="base">
                                        <p:cTn id="21" dur="250" fill="hold"/>
                                        <p:tgtEl>
                                          <p:spTgt spid="120">
                                            <p:txEl>
                                              <p:pRg st="5" end="5"/>
                                            </p:txEl>
                                          </p:spTgt>
                                        </p:tgtEl>
                                        <p:attrNameLst>
                                          <p:attrName>ppt_x</p:attrName>
                                        </p:attrNameLst>
                                      </p:cBhvr>
                                      <p:tavLst>
                                        <p:tav tm="0">
                                          <p:val>
                                            <p:strVal val="1+#ppt_w/2"/>
                                          </p:val>
                                        </p:tav>
                                        <p:tav tm="100000">
                                          <p:val>
                                            <p:strVal val="#ppt_x"/>
                                          </p:val>
                                        </p:tav>
                                      </p:tavLst>
                                    </p:anim>
                                    <p:anim calcmode="lin" valueType="num">
                                      <p:cBhvr additive="base">
                                        <p:cTn id="22" dur="250" fill="hold"/>
                                        <p:tgtEl>
                                          <p:spTgt spid="120">
                                            <p:txEl>
                                              <p:pRg st="5" end="5"/>
                                            </p:txEl>
                                          </p:spTgt>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anim calcmode="lin" valueType="num">
                                      <p:cBhvr additive="base">
                                        <p:cTn id="25" dur="250" fill="hold"/>
                                        <p:tgtEl>
                                          <p:spTgt spid="120">
                                            <p:txEl>
                                              <p:pRg st="7" end="7"/>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120">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
                                            <p:txEl>
                                              <p:pRg st="9" end="9"/>
                                            </p:txEl>
                                          </p:spTgt>
                                        </p:tgtEl>
                                        <p:attrNameLst>
                                          <p:attrName>style.visibility</p:attrName>
                                        </p:attrNameLst>
                                      </p:cBhvr>
                                      <p:to>
                                        <p:strVal val="visible"/>
                                      </p:to>
                                    </p:set>
                                    <p:anim calcmode="lin" valueType="num">
                                      <p:cBhvr additive="base">
                                        <p:cTn id="31" dur="250" fill="hold"/>
                                        <p:tgtEl>
                                          <p:spTgt spid="120">
                                            <p:txEl>
                                              <p:pRg st="9" end="9"/>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120">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0">
                                            <p:txEl>
                                              <p:pRg st="11" end="11"/>
                                            </p:txEl>
                                          </p:spTgt>
                                        </p:tgtEl>
                                        <p:attrNameLst>
                                          <p:attrName>style.visibility</p:attrName>
                                        </p:attrNameLst>
                                      </p:cBhvr>
                                      <p:to>
                                        <p:strVal val="visible"/>
                                      </p:to>
                                    </p:set>
                                    <p:anim calcmode="lin" valueType="num">
                                      <p:cBhvr additive="base">
                                        <p:cTn id="35" dur="250" fill="hold"/>
                                        <p:tgtEl>
                                          <p:spTgt spid="120">
                                            <p:txEl>
                                              <p:pRg st="11" end="11"/>
                                            </p:txEl>
                                          </p:spTgt>
                                        </p:tgtEl>
                                        <p:attrNameLst>
                                          <p:attrName>ppt_x</p:attrName>
                                        </p:attrNameLst>
                                      </p:cBhvr>
                                      <p:tavLst>
                                        <p:tav tm="0">
                                          <p:val>
                                            <p:strVal val="#ppt_x"/>
                                          </p:val>
                                        </p:tav>
                                        <p:tav tm="100000">
                                          <p:val>
                                            <p:strVal val="#ppt_x"/>
                                          </p:val>
                                        </p:tav>
                                      </p:tavLst>
                                    </p:anim>
                                    <p:anim calcmode="lin" valueType="num">
                                      <p:cBhvr additive="base">
                                        <p:cTn id="36" dur="250" fill="hold"/>
                                        <p:tgtEl>
                                          <p:spTgt spid="12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0">
                                            <p:txEl>
                                              <p:pRg st="12" end="12"/>
                                            </p:txEl>
                                          </p:spTgt>
                                        </p:tgtEl>
                                        <p:attrNameLst>
                                          <p:attrName>style.visibility</p:attrName>
                                        </p:attrNameLst>
                                      </p:cBhvr>
                                      <p:to>
                                        <p:strVal val="visible"/>
                                      </p:to>
                                    </p:set>
                                    <p:anim calcmode="lin" valueType="num">
                                      <p:cBhvr additive="base">
                                        <p:cTn id="41" dur="250" fill="hold"/>
                                        <p:tgtEl>
                                          <p:spTgt spid="120">
                                            <p:txEl>
                                              <p:pRg st="12" end="12"/>
                                            </p:txEl>
                                          </p:spTgt>
                                        </p:tgtEl>
                                        <p:attrNameLst>
                                          <p:attrName>ppt_x</p:attrName>
                                        </p:attrNameLst>
                                      </p:cBhvr>
                                      <p:tavLst>
                                        <p:tav tm="0">
                                          <p:val>
                                            <p:strVal val="0-#ppt_w/2"/>
                                          </p:val>
                                        </p:tav>
                                        <p:tav tm="100000">
                                          <p:val>
                                            <p:strVal val="#ppt_x"/>
                                          </p:val>
                                        </p:tav>
                                      </p:tavLst>
                                    </p:anim>
                                    <p:anim calcmode="lin" valueType="num">
                                      <p:cBhvr additive="base">
                                        <p:cTn id="42" dur="250" fill="hold"/>
                                        <p:tgtEl>
                                          <p:spTgt spid="120">
                                            <p:txEl>
                                              <p:pRg st="12" end="12"/>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0">
                                            <p:txEl>
                                              <p:pRg st="13" end="13"/>
                                            </p:txEl>
                                          </p:spTgt>
                                        </p:tgtEl>
                                        <p:attrNameLst>
                                          <p:attrName>style.visibility</p:attrName>
                                        </p:attrNameLst>
                                      </p:cBhvr>
                                      <p:to>
                                        <p:strVal val="visible"/>
                                      </p:to>
                                    </p:set>
                                    <p:anim calcmode="lin" valueType="num">
                                      <p:cBhvr additive="base">
                                        <p:cTn id="45" dur="250" fill="hold"/>
                                        <p:tgtEl>
                                          <p:spTgt spid="120">
                                            <p:txEl>
                                              <p:pRg st="13" end="13"/>
                                            </p:txEl>
                                          </p:spTgt>
                                        </p:tgtEl>
                                        <p:attrNameLst>
                                          <p:attrName>ppt_x</p:attrName>
                                        </p:attrNameLst>
                                      </p:cBhvr>
                                      <p:tavLst>
                                        <p:tav tm="0">
                                          <p:val>
                                            <p:strVal val="0-#ppt_w/2"/>
                                          </p:val>
                                        </p:tav>
                                        <p:tav tm="100000">
                                          <p:val>
                                            <p:strVal val="#ppt_x"/>
                                          </p:val>
                                        </p:tav>
                                      </p:tavLst>
                                    </p:anim>
                                    <p:anim calcmode="lin" valueType="num">
                                      <p:cBhvr additive="base">
                                        <p:cTn id="46" dur="250" fill="hold"/>
                                        <p:tgtEl>
                                          <p:spTgt spid="12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20">
                                            <p:txEl>
                                              <p:pRg st="15" end="15"/>
                                            </p:txEl>
                                          </p:spTgt>
                                        </p:tgtEl>
                                        <p:attrNameLst>
                                          <p:attrName>style.visibility</p:attrName>
                                        </p:attrNameLst>
                                      </p:cBhvr>
                                      <p:to>
                                        <p:strVal val="visible"/>
                                      </p:to>
                                    </p:set>
                                    <p:anim calcmode="lin" valueType="num">
                                      <p:cBhvr additive="base">
                                        <p:cTn id="51" dur="250" fill="hold"/>
                                        <p:tgtEl>
                                          <p:spTgt spid="120">
                                            <p:txEl>
                                              <p:pRg st="15" end="15"/>
                                            </p:txEl>
                                          </p:spTgt>
                                        </p:tgtEl>
                                        <p:attrNameLst>
                                          <p:attrName>ppt_x</p:attrName>
                                        </p:attrNameLst>
                                      </p:cBhvr>
                                      <p:tavLst>
                                        <p:tav tm="0">
                                          <p:val>
                                            <p:strVal val="1+#ppt_w/2"/>
                                          </p:val>
                                        </p:tav>
                                        <p:tav tm="100000">
                                          <p:val>
                                            <p:strVal val="#ppt_x"/>
                                          </p:val>
                                        </p:tav>
                                      </p:tavLst>
                                    </p:anim>
                                    <p:anim calcmode="lin" valueType="num">
                                      <p:cBhvr additive="base">
                                        <p:cTn id="52" dur="250" fill="hold"/>
                                        <p:tgtEl>
                                          <p:spTgt spid="120">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nodeType="clickEffect">
                                  <p:stCondLst>
                                    <p:cond delay="0"/>
                                  </p:stCondLst>
                                  <p:childTnLst>
                                    <p:set>
                                      <p:cBhvr>
                                        <p:cTn id="56" dur="1" fill="hold">
                                          <p:stCondLst>
                                            <p:cond delay="0"/>
                                          </p:stCondLst>
                                        </p:cTn>
                                        <p:tgtEl>
                                          <p:spTgt spid="120">
                                            <p:txEl>
                                              <p:pRg st="17" end="17"/>
                                            </p:txEl>
                                          </p:spTgt>
                                        </p:tgtEl>
                                        <p:attrNameLst>
                                          <p:attrName>style.visibility</p:attrName>
                                        </p:attrNameLst>
                                      </p:cBhvr>
                                      <p:to>
                                        <p:strVal val="visible"/>
                                      </p:to>
                                    </p:set>
                                    <p:anim calcmode="lin" valueType="num">
                                      <p:cBhvr additive="base">
                                        <p:cTn id="57" dur="250" fill="hold"/>
                                        <p:tgtEl>
                                          <p:spTgt spid="120">
                                            <p:txEl>
                                              <p:pRg st="17" end="17"/>
                                            </p:txEl>
                                          </p:spTgt>
                                        </p:tgtEl>
                                        <p:attrNameLst>
                                          <p:attrName>ppt_x</p:attrName>
                                        </p:attrNameLst>
                                      </p:cBhvr>
                                      <p:tavLst>
                                        <p:tav tm="0">
                                          <p:val>
                                            <p:strVal val="#ppt_x"/>
                                          </p:val>
                                        </p:tav>
                                        <p:tav tm="100000">
                                          <p:val>
                                            <p:strVal val="#ppt_x"/>
                                          </p:val>
                                        </p:tav>
                                      </p:tavLst>
                                    </p:anim>
                                    <p:anim calcmode="lin" valueType="num">
                                      <p:cBhvr additive="base">
                                        <p:cTn id="58" dur="250" fill="hold"/>
                                        <p:tgtEl>
                                          <p:spTgt spid="120">
                                            <p:txEl>
                                              <p:pRg st="17" end="1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8"/>
          <p:cNvSpPr txBox="1">
            <a:spLocks noGrp="1"/>
          </p:cNvSpPr>
          <p:nvPr>
            <p:ph type="title"/>
          </p:nvPr>
        </p:nvSpPr>
        <p:spPr>
          <a:xfrm>
            <a:off x="76200" y="32385"/>
            <a:ext cx="9144000" cy="7296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3600" b="1" dirty="0">
                <a:latin typeface="Calibri"/>
                <a:ea typeface="Calibri"/>
                <a:cs typeface="Calibri"/>
                <a:sym typeface="Calibri"/>
              </a:rPr>
              <a:t>U.S. Drug Supply Chain</a:t>
            </a:r>
            <a:endParaRPr sz="3600" b="1" dirty="0">
              <a:latin typeface="Calibri"/>
              <a:ea typeface="Calibri"/>
              <a:cs typeface="Calibri"/>
              <a:sym typeface="Calibri"/>
            </a:endParaRPr>
          </a:p>
        </p:txBody>
      </p:sp>
      <p:pic>
        <p:nvPicPr>
          <p:cNvPr id="129" name="Google Shape;129;p18"/>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a:stretch/>
        </p:blipFill>
        <p:spPr>
          <a:xfrm>
            <a:off x="0" y="886691"/>
            <a:ext cx="9144000" cy="5667989"/>
          </a:xfrm>
          <a:prstGeom prst="rect">
            <a:avLst/>
          </a:prstGeom>
          <a:ln>
            <a:noFill/>
          </a:ln>
          <a:effectLst>
            <a:outerShdw blurRad="292100" dist="139700" dir="2700000" algn="tl" rotWithShape="0">
              <a:srgbClr val="333333">
                <a:alpha val="65000"/>
              </a:srgbClr>
            </a:outerShdw>
          </a:effectLst>
        </p:spPr>
      </p:pic>
      <p:sp>
        <p:nvSpPr>
          <p:cNvPr id="2" name="Right Bracket 1"/>
          <p:cNvSpPr/>
          <p:nvPr/>
        </p:nvSpPr>
        <p:spPr>
          <a:xfrm flipH="1">
            <a:off x="1322013" y="1288465"/>
            <a:ext cx="543662" cy="3950512"/>
          </a:xfrm>
          <a:prstGeom prst="rightBracket">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p:txBody>
      </p:sp>
      <p:sp>
        <p:nvSpPr>
          <p:cNvPr id="3" name="Right Bracket 2"/>
          <p:cNvSpPr/>
          <p:nvPr/>
        </p:nvSpPr>
        <p:spPr>
          <a:xfrm>
            <a:off x="1630058" y="1288465"/>
            <a:ext cx="637309" cy="3950512"/>
          </a:xfrm>
          <a:prstGeom prst="righ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4" name="TextBox 3"/>
          <p:cNvSpPr txBox="1"/>
          <p:nvPr/>
        </p:nvSpPr>
        <p:spPr>
          <a:xfrm>
            <a:off x="8562107" y="6400792"/>
            <a:ext cx="27603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6</a:t>
            </a:r>
          </a:p>
        </p:txBody>
      </p:sp>
      <p:sp>
        <p:nvSpPr>
          <p:cNvPr id="5" name="TextBox 4"/>
          <p:cNvSpPr txBox="1"/>
          <p:nvPr/>
        </p:nvSpPr>
        <p:spPr>
          <a:xfrm>
            <a:off x="6219632" y="1802583"/>
            <a:ext cx="2396837" cy="307777"/>
          </a:xfrm>
          <a:prstGeom prst="rect">
            <a:avLst/>
          </a:prstGeom>
          <a:solidFill>
            <a:schemeClr val="accent3">
              <a:lumMod val="40000"/>
              <a:lumOff val="60000"/>
            </a:schemeClr>
          </a:solidFill>
        </p:spPr>
        <p:txBody>
          <a:bodyPr wrap="square" rtlCol="0">
            <a:spAutoFit/>
          </a:bodyPr>
          <a:lstStyle/>
          <a:p>
            <a:r>
              <a:rPr lang="en-US" b="1" dirty="0">
                <a:solidFill>
                  <a:srgbClr val="C00000"/>
                </a:solidFill>
              </a:rPr>
              <a:t>Cosmo = Patentee, Maker</a:t>
            </a:r>
          </a:p>
        </p:txBody>
      </p:sp>
      <p:cxnSp>
        <p:nvCxnSpPr>
          <p:cNvPr id="12" name="Straight Arrow Connector 11"/>
          <p:cNvCxnSpPr/>
          <p:nvPr/>
        </p:nvCxnSpPr>
        <p:spPr>
          <a:xfrm>
            <a:off x="6012873" y="1697928"/>
            <a:ext cx="206759" cy="104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0" y="0"/>
            <a:ext cx="91440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Lialda® Total &amp; U.S. Sales </a:t>
            </a:r>
            <a:r>
              <a:rPr lang="en-US" sz="2400" b="1" dirty="0">
                <a:latin typeface="Calibri"/>
                <a:ea typeface="Calibri"/>
                <a:cs typeface="Calibri"/>
                <a:sym typeface="Calibri"/>
              </a:rPr>
              <a:t>(In Millions)</a:t>
            </a:r>
            <a:endParaRPr sz="2400" b="1" dirty="0">
              <a:latin typeface="Calibri"/>
              <a:ea typeface="Calibri"/>
              <a:cs typeface="Calibri"/>
              <a:sym typeface="Calibri"/>
            </a:endParaRPr>
          </a:p>
        </p:txBody>
      </p:sp>
      <p:sp>
        <p:nvSpPr>
          <p:cNvPr id="135" name="Google Shape;135;p19"/>
          <p:cNvSpPr txBox="1">
            <a:spLocks noGrp="1"/>
          </p:cNvSpPr>
          <p:nvPr>
            <p:ph type="body" idx="1"/>
          </p:nvPr>
        </p:nvSpPr>
        <p:spPr>
          <a:xfrm>
            <a:off x="0" y="990600"/>
            <a:ext cx="91440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r>
              <a:rPr lang="en-US" sz="2400"/>
              <a:t>	 </a:t>
            </a:r>
            <a:endParaRPr sz="2400"/>
          </a:p>
          <a:p>
            <a:pPr marL="0" lvl="0" indent="0" algn="l" rtl="0">
              <a:spcBef>
                <a:spcPts val="480"/>
              </a:spcBef>
              <a:spcAft>
                <a:spcPts val="0"/>
              </a:spcAft>
              <a:buClr>
                <a:schemeClr val="dk1"/>
              </a:buClr>
              <a:buSzPts val="2400"/>
              <a:buNone/>
            </a:pPr>
            <a:endParaRPr sz="2400"/>
          </a:p>
        </p:txBody>
      </p:sp>
      <p:pic>
        <p:nvPicPr>
          <p:cNvPr id="137" name="Google Shape;137;p19" descr="C:\Users\me.LAPTOP-I7A0LM8J\Downloads\Lialda(r) sales.png"/>
          <p:cNvPicPr preferRelativeResize="0"/>
          <p:nvPr/>
        </p:nvPicPr>
        <p:blipFill rotWithShape="1">
          <a:blip r:embed="rId3">
            <a:alphaModFix/>
          </a:blip>
          <a:srcRect/>
          <a:stretch/>
        </p:blipFill>
        <p:spPr>
          <a:xfrm>
            <a:off x="0" y="2822809"/>
            <a:ext cx="9144000" cy="4035191"/>
          </a:xfrm>
          <a:prstGeom prst="rect">
            <a:avLst/>
          </a:prstGeom>
          <a:noFill/>
          <a:ln>
            <a:noFill/>
          </a:ln>
        </p:spPr>
      </p:pic>
      <p:graphicFrame>
        <p:nvGraphicFramePr>
          <p:cNvPr id="138" name="Google Shape;138;p19"/>
          <p:cNvGraphicFramePr/>
          <p:nvPr>
            <p:extLst>
              <p:ext uri="{D42A27DB-BD31-4B8C-83A1-F6EECF244321}">
                <p14:modId xmlns:p14="http://schemas.microsoft.com/office/powerpoint/2010/main" val="223172882"/>
              </p:ext>
            </p:extLst>
          </p:nvPr>
        </p:nvGraphicFramePr>
        <p:xfrm>
          <a:off x="0" y="1130488"/>
          <a:ext cx="9282545" cy="1737400"/>
        </p:xfrm>
        <a:graphic>
          <a:graphicData uri="http://schemas.openxmlformats.org/drawingml/2006/table">
            <a:tbl>
              <a:tblPr firstRow="1" bandRow="1">
                <a:noFill/>
                <a:tableStyleId>{E3E1D318-DCF0-4CF9-9906-C73A1185EC38}</a:tableStyleId>
              </a:tblPr>
              <a:tblGrid>
                <a:gridCol w="936055">
                  <a:extLst>
                    <a:ext uri="{9D8B030D-6E8A-4147-A177-3AD203B41FA5}">
                      <a16:colId xmlns:a16="http://schemas.microsoft.com/office/drawing/2014/main" xmlns="" val="20000"/>
                    </a:ext>
                  </a:extLst>
                </a:gridCol>
                <a:gridCol w="1092065">
                  <a:extLst>
                    <a:ext uri="{9D8B030D-6E8A-4147-A177-3AD203B41FA5}">
                      <a16:colId xmlns:a16="http://schemas.microsoft.com/office/drawing/2014/main" xmlns="" val="20001"/>
                    </a:ext>
                  </a:extLst>
                </a:gridCol>
                <a:gridCol w="1092065">
                  <a:extLst>
                    <a:ext uri="{9D8B030D-6E8A-4147-A177-3AD203B41FA5}">
                      <a16:colId xmlns:a16="http://schemas.microsoft.com/office/drawing/2014/main" xmlns="" val="20002"/>
                    </a:ext>
                  </a:extLst>
                </a:gridCol>
                <a:gridCol w="2592142">
                  <a:extLst>
                    <a:ext uri="{9D8B030D-6E8A-4147-A177-3AD203B41FA5}">
                      <a16:colId xmlns:a16="http://schemas.microsoft.com/office/drawing/2014/main" xmlns="" val="20003"/>
                    </a:ext>
                  </a:extLst>
                </a:gridCol>
                <a:gridCol w="1152077">
                  <a:extLst>
                    <a:ext uri="{9D8B030D-6E8A-4147-A177-3AD203B41FA5}">
                      <a16:colId xmlns:a16="http://schemas.microsoft.com/office/drawing/2014/main" xmlns="" val="20004"/>
                    </a:ext>
                  </a:extLst>
                </a:gridCol>
                <a:gridCol w="2418141">
                  <a:extLst>
                    <a:ext uri="{9D8B030D-6E8A-4147-A177-3AD203B41FA5}">
                      <a16:colId xmlns:a16="http://schemas.microsoft.com/office/drawing/2014/main" xmlns="" val="20005"/>
                    </a:ext>
                  </a:extLst>
                </a:gridCol>
              </a:tblGrid>
              <a:tr h="344185">
                <a:tc gridSpan="2">
                  <a:txBody>
                    <a:bodyPr/>
                    <a:lstStyle/>
                    <a:p>
                      <a:pPr marL="0" marR="0" lvl="0" indent="0" algn="ctr" rtl="0">
                        <a:spcBef>
                          <a:spcPts val="0"/>
                        </a:spcBef>
                        <a:spcAft>
                          <a:spcPts val="0"/>
                        </a:spcAft>
                        <a:buNone/>
                      </a:pPr>
                      <a:r>
                        <a:rPr lang="en-US" sz="2400" b="1" u="none" strike="noStrike" cap="none" dirty="0">
                          <a:latin typeface="Calibri"/>
                          <a:ea typeface="Calibri"/>
                          <a:cs typeface="Calibri"/>
                          <a:sym typeface="Calibri"/>
                        </a:rPr>
                        <a:t>2015</a:t>
                      </a:r>
                      <a:endParaRPr sz="2400" b="1" u="none" strike="noStrike" cap="none" dirty="0">
                        <a:solidFill>
                          <a:srgbClr val="C00000"/>
                        </a:solidFill>
                        <a:latin typeface="Calibri"/>
                        <a:ea typeface="Calibri"/>
                        <a:cs typeface="Calibri"/>
                        <a:sym typeface="Calibri"/>
                      </a:endParaRPr>
                    </a:p>
                  </a:txBody>
                  <a:tcPr marL="91450" marR="91450" marT="45725" marB="45725"/>
                </a:tc>
                <a:tc hMerge="1">
                  <a:txBody>
                    <a:bodyPr/>
                    <a:lstStyle/>
                    <a:p>
                      <a:endParaRPr lang="zh-CN"/>
                    </a:p>
                  </a:txBody>
                  <a:tcPr/>
                </a:tc>
                <a:tc gridSpan="2">
                  <a:txBody>
                    <a:bodyPr/>
                    <a:lstStyle/>
                    <a:p>
                      <a:pPr marL="0" marR="0" lvl="0" indent="0" algn="ctr" rtl="0">
                        <a:spcBef>
                          <a:spcPts val="0"/>
                        </a:spcBef>
                        <a:spcAft>
                          <a:spcPts val="0"/>
                        </a:spcAft>
                        <a:buNone/>
                      </a:pPr>
                      <a:r>
                        <a:rPr lang="en-US" sz="2400" b="1" u="none" strike="noStrike" cap="none" dirty="0">
                          <a:latin typeface="Calibri"/>
                          <a:ea typeface="Calibri"/>
                          <a:cs typeface="Calibri"/>
                          <a:sym typeface="Calibri"/>
                        </a:rPr>
                        <a:t>2016</a:t>
                      </a:r>
                      <a:endParaRPr sz="2400" b="1" u="none" strike="noStrike" cap="none" dirty="0">
                        <a:solidFill>
                          <a:srgbClr val="C00000"/>
                        </a:solidFill>
                        <a:latin typeface="Calibri"/>
                        <a:ea typeface="Calibri"/>
                        <a:cs typeface="Calibri"/>
                        <a:sym typeface="Calibri"/>
                      </a:endParaRPr>
                    </a:p>
                  </a:txBody>
                  <a:tcPr marL="91450" marR="91450" marT="45725" marB="45725"/>
                </a:tc>
                <a:tc hMerge="1">
                  <a:txBody>
                    <a:bodyPr/>
                    <a:lstStyle/>
                    <a:p>
                      <a:endParaRPr lang="zh-CN"/>
                    </a:p>
                  </a:txBody>
                  <a:tcPr/>
                </a:tc>
                <a:tc gridSpan="2">
                  <a:txBody>
                    <a:bodyPr/>
                    <a:lstStyle/>
                    <a:p>
                      <a:pPr marL="0" marR="0" lvl="0" indent="0" algn="ctr" rtl="0">
                        <a:spcBef>
                          <a:spcPts val="0"/>
                        </a:spcBef>
                        <a:spcAft>
                          <a:spcPts val="0"/>
                        </a:spcAft>
                        <a:buNone/>
                      </a:pPr>
                      <a:r>
                        <a:rPr lang="en-US" sz="2400" b="1" u="none" strike="noStrike" cap="none">
                          <a:latin typeface="Calibri"/>
                          <a:ea typeface="Calibri"/>
                          <a:cs typeface="Calibri"/>
                          <a:sym typeface="Calibri"/>
                        </a:rPr>
                        <a:t>2017</a:t>
                      </a:r>
                      <a:endParaRPr sz="2400" b="1" u="none" strike="noStrike" cap="none">
                        <a:solidFill>
                          <a:srgbClr val="C00000"/>
                        </a:solidFill>
                        <a:latin typeface="Calibri"/>
                        <a:ea typeface="Calibri"/>
                        <a:cs typeface="Calibri"/>
                        <a:sym typeface="Calibri"/>
                      </a:endParaRPr>
                    </a:p>
                  </a:txBody>
                  <a:tcPr marL="91450" marR="91450" marT="45725" marB="45725"/>
                </a:tc>
                <a:tc hMerge="1">
                  <a:txBody>
                    <a:bodyPr/>
                    <a:lstStyle/>
                    <a:p>
                      <a:endParaRPr lang="zh-CN"/>
                    </a:p>
                  </a:txBody>
                  <a:tcPr/>
                </a:tc>
                <a:extLst>
                  <a:ext uri="{0D108BD9-81ED-4DB2-BD59-A6C34878D82A}">
                    <a16:rowId xmlns:a16="http://schemas.microsoft.com/office/drawing/2014/main" xmlns="" val="10000"/>
                  </a:ext>
                </a:extLst>
              </a:tr>
              <a:tr h="321240">
                <a:tc>
                  <a:txBody>
                    <a:bodyPr/>
                    <a:lstStyle/>
                    <a:p>
                      <a:pPr marL="0" marR="0" lvl="0" indent="0" algn="ctr" rtl="0">
                        <a:spcBef>
                          <a:spcPts val="0"/>
                        </a:spcBef>
                        <a:spcAft>
                          <a:spcPts val="0"/>
                        </a:spcAft>
                        <a:buNone/>
                      </a:pPr>
                      <a:r>
                        <a:rPr lang="en-US" sz="2200" u="none" strike="noStrike" cap="none">
                          <a:latin typeface="Calibri"/>
                          <a:ea typeface="Calibri"/>
                          <a:cs typeface="Calibri"/>
                          <a:sym typeface="Calibri"/>
                        </a:rPr>
                        <a:t>Total</a:t>
                      </a:r>
                      <a:endParaRPr sz="2200" b="1"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200" b="1" u="none" strike="noStrike" cap="none" dirty="0">
                          <a:solidFill>
                            <a:srgbClr val="980000"/>
                          </a:solidFill>
                          <a:latin typeface="Calibri"/>
                          <a:ea typeface="Calibri"/>
                          <a:cs typeface="Calibri"/>
                          <a:sym typeface="Calibri"/>
                        </a:rPr>
                        <a:t>U.S.</a:t>
                      </a:r>
                      <a:endParaRPr sz="2200" b="1" u="none" strike="noStrike" cap="none" dirty="0">
                        <a:solidFill>
                          <a:srgbClr val="980000"/>
                        </a:solidFill>
                        <a:latin typeface="Calibri"/>
                        <a:ea typeface="Calibri"/>
                        <a:cs typeface="Calibri"/>
                        <a:sym typeface="Calibri"/>
                      </a:endParaRPr>
                    </a:p>
                  </a:txBody>
                  <a:tcPr marL="91450" marR="91450" marT="45725" marB="45725"/>
                </a:tc>
                <a:tc>
                  <a:txBody>
                    <a:bodyPr/>
                    <a:lstStyle/>
                    <a:p>
                      <a:pPr marL="55563" marR="0" lvl="0" indent="-55563" algn="r" rtl="0">
                        <a:spcBef>
                          <a:spcPts val="0"/>
                        </a:spcBef>
                        <a:spcAft>
                          <a:spcPts val="0"/>
                        </a:spcAft>
                        <a:buNone/>
                      </a:pPr>
                      <a:r>
                        <a:rPr lang="en-US" sz="2200" u="none" strike="noStrike" cap="none" dirty="0">
                          <a:latin typeface="Calibri"/>
                          <a:ea typeface="Calibri"/>
                          <a:cs typeface="Calibri"/>
                          <a:sym typeface="Calibri"/>
                        </a:rPr>
                        <a:t>Total </a:t>
                      </a:r>
                      <a:endParaRPr sz="2200" b="1" u="none" strike="noStrike" cap="none" dirty="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200" b="1" u="none" strike="noStrike" cap="none" dirty="0">
                          <a:solidFill>
                            <a:srgbClr val="980000"/>
                          </a:solidFill>
                          <a:latin typeface="Calibri"/>
                          <a:ea typeface="Calibri"/>
                          <a:cs typeface="Calibri"/>
                          <a:sym typeface="Calibri"/>
                        </a:rPr>
                        <a:t>U.S.</a:t>
                      </a:r>
                      <a:endParaRPr sz="2200" b="1" u="none" strike="noStrike" cap="none" dirty="0">
                        <a:solidFill>
                          <a:srgbClr val="980000"/>
                        </a:solidFill>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r>
                        <a:rPr lang="en-US" sz="2200" u="none" strike="noStrike" cap="none" dirty="0">
                          <a:latin typeface="Calibri"/>
                          <a:ea typeface="Calibri"/>
                          <a:cs typeface="Calibri"/>
                          <a:sym typeface="Calibri"/>
                        </a:rPr>
                        <a:t>Total </a:t>
                      </a:r>
                      <a:endParaRPr sz="2200" b="1" u="none" strike="noStrike" cap="none" dirty="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C00000"/>
                        </a:buClr>
                        <a:buSzPts val="2400"/>
                        <a:buFont typeface="Corbel"/>
                        <a:buNone/>
                      </a:pPr>
                      <a:r>
                        <a:rPr lang="en-US" sz="2200" b="1" u="none" strike="noStrike" cap="none" dirty="0">
                          <a:solidFill>
                            <a:srgbClr val="980000"/>
                          </a:solidFill>
                          <a:latin typeface="Calibri"/>
                          <a:ea typeface="Calibri"/>
                          <a:cs typeface="Calibri"/>
                          <a:sym typeface="Calibri"/>
                        </a:rPr>
                        <a:t>U.S.</a:t>
                      </a:r>
                      <a:endParaRPr sz="2200" b="1" u="none" strike="noStrike" cap="none" dirty="0">
                        <a:solidFill>
                          <a:srgbClr val="98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1"/>
                  </a:ext>
                </a:extLst>
              </a:tr>
              <a:tr h="321240">
                <a:tc>
                  <a:txBody>
                    <a:bodyPr/>
                    <a:lstStyle/>
                    <a:p>
                      <a:pPr marL="0" marR="0" lvl="0" indent="0" algn="ctr" rtl="0">
                        <a:spcBef>
                          <a:spcPts val="0"/>
                        </a:spcBef>
                        <a:spcAft>
                          <a:spcPts val="0"/>
                        </a:spcAft>
                        <a:buNone/>
                      </a:pPr>
                      <a:r>
                        <a:rPr lang="en-US" sz="2200" u="none" strike="noStrike" cap="none" dirty="0">
                          <a:latin typeface="Calibri"/>
                          <a:ea typeface="Calibri"/>
                          <a:cs typeface="Calibri"/>
                          <a:sym typeface="Calibri"/>
                        </a:rPr>
                        <a:t>684.4</a:t>
                      </a: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200" b="1" u="none" strike="noStrike" cap="none" dirty="0">
                          <a:solidFill>
                            <a:srgbClr val="980000"/>
                          </a:solidFill>
                          <a:latin typeface="Calibri"/>
                          <a:ea typeface="Calibri"/>
                          <a:cs typeface="Calibri"/>
                          <a:sym typeface="Calibri"/>
                        </a:rPr>
                        <a:t>~ 400</a:t>
                      </a:r>
                      <a:endParaRPr sz="2200" dirty="0">
                        <a:solidFill>
                          <a:srgbClr val="980000"/>
                        </a:solidFill>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r>
                        <a:rPr lang="en-US" sz="2200" u="none" strike="noStrike" cap="none" dirty="0">
                          <a:latin typeface="Calibri"/>
                          <a:ea typeface="Calibri"/>
                          <a:cs typeface="Calibri"/>
                          <a:sym typeface="Calibri"/>
                        </a:rPr>
                        <a:t>792.1</a:t>
                      </a: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r>
                        <a:rPr lang="en-US" sz="2200" b="1" u="none" strike="noStrike" cap="none" dirty="0">
                          <a:solidFill>
                            <a:srgbClr val="980000"/>
                          </a:solidFill>
                          <a:latin typeface="Calibri"/>
                          <a:ea typeface="Calibri"/>
                          <a:cs typeface="Calibri"/>
                          <a:sym typeface="Calibri"/>
                        </a:rPr>
                        <a:t>460 = 16 % Growth</a:t>
                      </a:r>
                      <a:endParaRPr sz="2200" b="1" u="none" strike="noStrike" cap="none" dirty="0">
                        <a:solidFill>
                          <a:srgbClr val="980000"/>
                        </a:solidFill>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r>
                        <a:rPr lang="en-US" sz="2200" u="none" strike="noStrike" cap="none" dirty="0">
                          <a:latin typeface="Calibri"/>
                          <a:ea typeface="Calibri"/>
                          <a:cs typeface="Calibri"/>
                          <a:sym typeface="Calibri"/>
                        </a:rPr>
                        <a:t> 569.4</a:t>
                      </a: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200" b="1" u="none" strike="noStrike" cap="none" dirty="0">
                          <a:solidFill>
                            <a:srgbClr val="980000"/>
                          </a:solidFill>
                          <a:latin typeface="Calibri"/>
                          <a:ea typeface="Calibri"/>
                          <a:cs typeface="Calibri"/>
                          <a:sym typeface="Calibri"/>
                        </a:rPr>
                        <a:t>330  =  28 % Loss</a:t>
                      </a:r>
                      <a:endParaRPr sz="2200" dirty="0">
                        <a:solidFill>
                          <a:srgbClr val="98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2"/>
                  </a:ext>
                </a:extLst>
              </a:tr>
              <a:tr h="321240">
                <a:tc>
                  <a:txBody>
                    <a:bodyPr/>
                    <a:lstStyle/>
                    <a:p>
                      <a:pPr marL="0" marR="0" lvl="0" indent="0" algn="r" rtl="0">
                        <a:spcBef>
                          <a:spcPts val="0"/>
                        </a:spcBef>
                        <a:spcAft>
                          <a:spcPts val="0"/>
                        </a:spcAft>
                        <a:buNone/>
                      </a:pP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endParaRPr sz="2200" dirty="0">
                        <a:solidFill>
                          <a:srgbClr val="980000"/>
                        </a:solidFill>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endParaRPr sz="2200" b="1" u="none" strike="noStrike" cap="none" dirty="0">
                        <a:solidFill>
                          <a:srgbClr val="980000"/>
                        </a:solidFill>
                        <a:latin typeface="Calibri"/>
                        <a:ea typeface="Calibri"/>
                        <a:cs typeface="Calibri"/>
                        <a:sym typeface="Calibri"/>
                      </a:endParaRPr>
                    </a:p>
                  </a:txBody>
                  <a:tcPr marL="91450" marR="91450" marT="45725" marB="45725"/>
                </a:tc>
                <a:tc>
                  <a:txBody>
                    <a:bodyPr/>
                    <a:lstStyle/>
                    <a:p>
                      <a:pPr marL="0" marR="0" lvl="0" indent="0" algn="r" rtl="0">
                        <a:spcBef>
                          <a:spcPts val="0"/>
                        </a:spcBef>
                        <a:spcAft>
                          <a:spcPts val="0"/>
                        </a:spcAft>
                        <a:buNone/>
                      </a:pPr>
                      <a:endParaRPr sz="2200" u="none" strike="noStrike" cap="none" dirty="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2200" dirty="0">
                        <a:solidFill>
                          <a:srgbClr val="98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3"/>
                  </a:ext>
                </a:extLst>
              </a:tr>
            </a:tbl>
          </a:graphicData>
        </a:graphic>
      </p:graphicFrame>
      <p:sp>
        <p:nvSpPr>
          <p:cNvPr id="2" name="TextBox 1"/>
          <p:cNvSpPr txBox="1"/>
          <p:nvPr/>
        </p:nvSpPr>
        <p:spPr>
          <a:xfrm>
            <a:off x="8811491" y="6442357"/>
            <a:ext cx="27603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250" fill="hold"/>
                                        <p:tgtEl>
                                          <p:spTgt spid="137"/>
                                        </p:tgtEl>
                                        <p:attrNameLst>
                                          <p:attrName>ppt_x</p:attrName>
                                        </p:attrNameLst>
                                      </p:cBhvr>
                                      <p:tavLst>
                                        <p:tav tm="0">
                                          <p:val>
                                            <p:strVal val="#ppt_x"/>
                                          </p:val>
                                        </p:tav>
                                        <p:tav tm="100000">
                                          <p:val>
                                            <p:strVal val="#ppt_x"/>
                                          </p:val>
                                        </p:tav>
                                      </p:tavLst>
                                    </p:anim>
                                    <p:anim calcmode="lin" valueType="num">
                                      <p:cBhvr additive="base">
                                        <p:cTn id="8" dur="25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0" y="0"/>
            <a:ext cx="91440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Generics Did </a:t>
            </a:r>
            <a:r>
              <a:rPr lang="en-US" sz="4000" b="1" dirty="0">
                <a:solidFill>
                  <a:srgbClr val="C00000"/>
                </a:solidFill>
                <a:latin typeface="Calibri"/>
                <a:ea typeface="Calibri"/>
                <a:cs typeface="Calibri"/>
                <a:sym typeface="Calibri"/>
              </a:rPr>
              <a:t>Not</a:t>
            </a:r>
            <a:r>
              <a:rPr lang="en-US" sz="4000" b="1" dirty="0">
                <a:latin typeface="Calibri"/>
                <a:ea typeface="Calibri"/>
                <a:cs typeface="Calibri"/>
                <a:sym typeface="Calibri"/>
              </a:rPr>
              <a:t> End Lialda® Monopoly</a:t>
            </a:r>
            <a:endParaRPr sz="4000" b="1" dirty="0">
              <a:latin typeface="Calibri"/>
              <a:ea typeface="Calibri"/>
              <a:cs typeface="Calibri"/>
              <a:sym typeface="Calibri"/>
            </a:endParaRPr>
          </a:p>
        </p:txBody>
      </p:sp>
      <p:sp>
        <p:nvSpPr>
          <p:cNvPr id="144" name="Google Shape;144;p20"/>
          <p:cNvSpPr txBox="1">
            <a:spLocks noGrp="1"/>
          </p:cNvSpPr>
          <p:nvPr>
            <p:ph type="body" idx="1"/>
          </p:nvPr>
        </p:nvSpPr>
        <p:spPr>
          <a:xfrm>
            <a:off x="263236" y="1094512"/>
            <a:ext cx="8880763" cy="5472544"/>
          </a:xfrm>
          <a:prstGeom prst="rect">
            <a:avLst/>
          </a:prstGeom>
          <a:noFill/>
          <a:ln>
            <a:noFill/>
          </a:ln>
        </p:spPr>
        <p:txBody>
          <a:bodyPr spcFirstLastPara="1" wrap="square" lIns="91425" tIns="45700" rIns="91425" bIns="45700" anchor="t" anchorCtr="0">
            <a:noAutofit/>
          </a:bodyPr>
          <a:lstStyle/>
          <a:p>
            <a:pPr marL="0" lvl="0" indent="0">
              <a:spcBef>
                <a:spcPts val="0"/>
              </a:spcBef>
              <a:buClr>
                <a:srgbClr val="C00000"/>
              </a:buClr>
              <a:buSzPts val="2000"/>
              <a:buNone/>
              <a:tabLst>
                <a:tab pos="2286000" algn="l"/>
              </a:tabLst>
            </a:pPr>
            <a:r>
              <a:rPr lang="en-US" sz="2400" b="1" dirty="0">
                <a:solidFill>
                  <a:srgbClr val="C00000"/>
                </a:solidFill>
                <a:latin typeface="Calibri"/>
                <a:ea typeface="Calibri"/>
                <a:cs typeface="Calibri"/>
                <a:sym typeface="Calibri"/>
              </a:rPr>
              <a:t>Litigation  </a:t>
            </a:r>
            <a:r>
              <a:rPr lang="en-US" sz="2400" b="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March  2017:  Zydus &amp; Teva products found Non-Infringing 			</a:t>
            </a:r>
            <a:endParaRPr sz="2000" dirty="0">
              <a:solidFill>
                <a:schemeClr val="tx1"/>
              </a:solidFill>
              <a:latin typeface="Calibri"/>
              <a:ea typeface="Calibri"/>
              <a:cs typeface="Calibri"/>
              <a:sym typeface="Calibri"/>
            </a:endParaRPr>
          </a:p>
          <a:p>
            <a:pPr marL="0" lvl="0" indent="0">
              <a:spcBef>
                <a:spcPts val="400"/>
              </a:spcBef>
              <a:buSzPts val="2000"/>
              <a:buNone/>
              <a:tabLst>
                <a:tab pos="2286000" algn="l"/>
              </a:tabLst>
            </a:pPr>
            <a:r>
              <a:rPr lang="en-US" sz="2400" b="1" dirty="0">
                <a:solidFill>
                  <a:srgbClr val="C00000"/>
                </a:solidFill>
                <a:latin typeface="Calibri"/>
                <a:ea typeface="Calibri"/>
                <a:cs typeface="Calibri"/>
                <a:sym typeface="Calibri"/>
              </a:rPr>
              <a:t>NON-Infringing</a:t>
            </a:r>
            <a:r>
              <a:rPr lang="en-US" sz="2400" b="1"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Means drug product not the same as Lialda®</a:t>
            </a:r>
          </a:p>
          <a:p>
            <a:pPr marL="0" lvl="0" indent="0" algn="l" rtl="0">
              <a:spcBef>
                <a:spcPts val="400"/>
              </a:spcBef>
              <a:spcAft>
                <a:spcPts val="0"/>
              </a:spcAft>
              <a:buClr>
                <a:schemeClr val="dk1"/>
              </a:buClr>
              <a:buSzPts val="2000"/>
              <a:buNone/>
              <a:tabLst>
                <a:tab pos="2286000" algn="l"/>
              </a:tabLst>
            </a:pPr>
            <a:r>
              <a:rPr lang="en-US" sz="2000" dirty="0">
                <a:solidFill>
                  <a:schemeClr val="tx1"/>
                </a:solidFill>
                <a:latin typeface="Calibri"/>
                <a:ea typeface="Calibri"/>
                <a:cs typeface="Calibri"/>
                <a:sym typeface="Calibri"/>
              </a:rPr>
              <a:t>	Patent Monopoly NOT BROKEN:  ONLY after 8 Jun 2020 </a:t>
            </a:r>
            <a:endParaRPr sz="2000" dirty="0">
              <a:solidFill>
                <a:schemeClr val="tx1"/>
              </a:solidFill>
              <a:latin typeface="Calibri"/>
              <a:ea typeface="Calibri"/>
              <a:cs typeface="Calibri"/>
              <a:sym typeface="Calibri"/>
            </a:endParaRPr>
          </a:p>
          <a:p>
            <a:pPr marL="0" lvl="0" indent="0" algn="l" rtl="0">
              <a:spcBef>
                <a:spcPts val="400"/>
              </a:spcBef>
              <a:spcAft>
                <a:spcPts val="0"/>
              </a:spcAft>
              <a:buClr>
                <a:schemeClr val="dk1"/>
              </a:buClr>
              <a:buSzPts val="2000"/>
              <a:buNone/>
              <a:tabLst>
                <a:tab pos="2286000" algn="l"/>
              </a:tabLst>
            </a:pPr>
            <a:endParaRPr lang="en-US" sz="2000" b="1" dirty="0">
              <a:solidFill>
                <a:schemeClr val="tx1"/>
              </a:solidFill>
              <a:latin typeface="Calibri"/>
              <a:ea typeface="Calibri"/>
              <a:cs typeface="Calibri"/>
              <a:sym typeface="Calibri"/>
            </a:endParaRPr>
          </a:p>
          <a:p>
            <a:pPr marL="0" lvl="0" indent="0" algn="l" rtl="0">
              <a:spcBef>
                <a:spcPts val="400"/>
              </a:spcBef>
              <a:spcAft>
                <a:spcPts val="0"/>
              </a:spcAft>
              <a:buClr>
                <a:schemeClr val="dk1"/>
              </a:buClr>
              <a:buSzPts val="2000"/>
              <a:buNone/>
              <a:tabLst>
                <a:tab pos="2286000" algn="l"/>
              </a:tabLst>
            </a:pPr>
            <a:r>
              <a:rPr lang="en-US" sz="2400" b="1" dirty="0">
                <a:solidFill>
                  <a:srgbClr val="C00000"/>
                </a:solidFill>
                <a:latin typeface="Calibri"/>
                <a:ea typeface="Calibri"/>
                <a:cs typeface="Calibri"/>
                <a:sym typeface="Calibri"/>
              </a:rPr>
              <a:t>FDA </a:t>
            </a:r>
            <a:r>
              <a:rPr lang="en-US" sz="2000" b="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Approved NON-Infringing Products as Generic</a:t>
            </a:r>
          </a:p>
          <a:p>
            <a:pPr marL="0" lvl="0" indent="0">
              <a:spcBef>
                <a:spcPts val="400"/>
              </a:spcBef>
              <a:buSzPts val="2000"/>
              <a:buNone/>
              <a:tabLst>
                <a:tab pos="2286000" algn="l"/>
              </a:tabLst>
            </a:pPr>
            <a:r>
              <a:rPr lang="en-US" sz="2000" dirty="0">
                <a:solidFill>
                  <a:schemeClr val="tx1"/>
                </a:solidFill>
                <a:latin typeface="Calibri"/>
                <a:ea typeface="Calibri"/>
                <a:cs typeface="Calibri"/>
                <a:sym typeface="Calibri"/>
              </a:rPr>
              <a:t>	Similar Enough to use LIALDA® Drug Testing</a:t>
            </a:r>
            <a:endParaRPr sz="2000" dirty="0">
              <a:solidFill>
                <a:schemeClr val="tx1"/>
              </a:solidFill>
              <a:latin typeface="Calibri"/>
              <a:ea typeface="Calibri"/>
              <a:cs typeface="Calibri"/>
              <a:sym typeface="Calibri"/>
            </a:endParaRPr>
          </a:p>
          <a:p>
            <a:pPr marL="0" lvl="0" indent="457200" algn="l" rtl="0">
              <a:spcBef>
                <a:spcPts val="400"/>
              </a:spcBef>
              <a:spcAft>
                <a:spcPts val="0"/>
              </a:spcAft>
              <a:buClr>
                <a:schemeClr val="dk1"/>
              </a:buClr>
              <a:buSzPts val="2000"/>
              <a:buNone/>
              <a:tabLst>
                <a:tab pos="2286000" algn="l"/>
              </a:tabLst>
            </a:pPr>
            <a:endParaRPr sz="2400" dirty="0">
              <a:solidFill>
                <a:schemeClr val="tx1"/>
              </a:solidFill>
              <a:latin typeface="Calibri"/>
              <a:ea typeface="Calibri"/>
              <a:cs typeface="Calibri"/>
              <a:sym typeface="Calibri"/>
            </a:endParaRPr>
          </a:p>
          <a:p>
            <a:pPr marL="0" lvl="0" indent="0" algn="l" rtl="0">
              <a:spcBef>
                <a:spcPts val="400"/>
              </a:spcBef>
              <a:spcAft>
                <a:spcPts val="0"/>
              </a:spcAft>
              <a:buClr>
                <a:schemeClr val="dk1"/>
              </a:buClr>
              <a:buSzPts val="2000"/>
              <a:buNone/>
              <a:tabLst>
                <a:tab pos="2286000" algn="l"/>
              </a:tabLst>
            </a:pPr>
            <a:r>
              <a:rPr lang="en-US" sz="2400" b="1" dirty="0">
                <a:solidFill>
                  <a:srgbClr val="C00000"/>
                </a:solidFill>
                <a:latin typeface="Calibri"/>
                <a:ea typeface="Calibri"/>
                <a:cs typeface="Calibri"/>
                <a:sym typeface="Calibri"/>
              </a:rPr>
              <a:t>Generic Entry</a:t>
            </a:r>
            <a:r>
              <a:rPr lang="en-US" sz="2000" dirty="0">
                <a:solidFill>
                  <a:schemeClr val="tx1"/>
                </a:solidFill>
                <a:latin typeface="Calibri"/>
                <a:ea typeface="Calibri"/>
                <a:cs typeface="Calibri"/>
                <a:sym typeface="Calibri"/>
              </a:rPr>
              <a:t>	June 2017:    	</a:t>
            </a:r>
            <a:r>
              <a:rPr lang="en-US" sz="2000" b="1" dirty="0">
                <a:solidFill>
                  <a:schemeClr val="tx1"/>
                </a:solidFill>
                <a:latin typeface="Calibri"/>
                <a:ea typeface="Calibri"/>
                <a:cs typeface="Calibri"/>
                <a:sym typeface="Calibri"/>
              </a:rPr>
              <a:t>Zydus</a:t>
            </a:r>
            <a:r>
              <a:rPr lang="en-US" sz="2000" dirty="0">
                <a:solidFill>
                  <a:schemeClr val="tx1"/>
                </a:solidFill>
                <a:latin typeface="Calibri"/>
                <a:ea typeface="Calibri"/>
                <a:cs typeface="Calibri"/>
                <a:sym typeface="Calibri"/>
              </a:rPr>
              <a:t> (Indian generic firm) in U.S.</a:t>
            </a:r>
            <a:endParaRPr sz="2000" dirty="0">
              <a:solidFill>
                <a:schemeClr val="tx1"/>
              </a:solidFill>
              <a:latin typeface="Calibri"/>
              <a:ea typeface="Calibri"/>
              <a:cs typeface="Calibri"/>
              <a:sym typeface="Calibri"/>
            </a:endParaRPr>
          </a:p>
          <a:p>
            <a:pPr marL="0" lvl="0" indent="0" algn="l" rtl="0">
              <a:spcBef>
                <a:spcPts val="400"/>
              </a:spcBef>
              <a:spcAft>
                <a:spcPts val="0"/>
              </a:spcAft>
              <a:buClr>
                <a:schemeClr val="dk1"/>
              </a:buClr>
              <a:buSzPts val="2000"/>
              <a:buNone/>
              <a:tabLst>
                <a:tab pos="2286000" algn="l"/>
                <a:tab pos="3657600" algn="l"/>
              </a:tabLst>
            </a:pPr>
            <a:r>
              <a:rPr lang="en-US" sz="2000" dirty="0">
                <a:solidFill>
                  <a:schemeClr val="tx1"/>
                </a:solidFill>
                <a:latin typeface="Calibri"/>
                <a:ea typeface="Calibri"/>
                <a:cs typeface="Calibri"/>
                <a:sym typeface="Calibri"/>
              </a:rPr>
              <a:t>	Mar 2018: 	</a:t>
            </a:r>
            <a:r>
              <a:rPr lang="en-US" sz="2000" b="1" dirty="0">
                <a:solidFill>
                  <a:schemeClr val="tx1"/>
                </a:solidFill>
                <a:latin typeface="Calibri"/>
                <a:ea typeface="Calibri"/>
                <a:cs typeface="Calibri"/>
                <a:sym typeface="Calibri"/>
              </a:rPr>
              <a:t>Teva  </a:t>
            </a:r>
            <a:r>
              <a:rPr lang="en-US" sz="2000" dirty="0">
                <a:solidFill>
                  <a:schemeClr val="tx1"/>
                </a:solidFill>
                <a:latin typeface="Calibri"/>
                <a:ea typeface="Calibri"/>
                <a:cs typeface="Calibri"/>
                <a:sym typeface="Calibri"/>
              </a:rPr>
              <a:t>(biggest generic firm)  entry in U.S.</a:t>
            </a:r>
            <a:endParaRPr sz="2000" dirty="0">
              <a:solidFill>
                <a:schemeClr val="tx1"/>
              </a:solidFill>
              <a:latin typeface="Calibri"/>
              <a:ea typeface="Calibri"/>
              <a:cs typeface="Calibri"/>
              <a:sym typeface="Calibri"/>
            </a:endParaRPr>
          </a:p>
          <a:p>
            <a:pPr marL="0" lvl="0" indent="0" algn="l" rtl="0">
              <a:spcBef>
                <a:spcPts val="400"/>
              </a:spcBef>
              <a:spcAft>
                <a:spcPts val="0"/>
              </a:spcAft>
              <a:buClr>
                <a:srgbClr val="C00000"/>
              </a:buClr>
              <a:buSzPts val="2000"/>
              <a:buNone/>
              <a:tabLst>
                <a:tab pos="2286000" algn="l"/>
              </a:tabLst>
            </a:pPr>
            <a:endParaRPr sz="2000" b="1" dirty="0">
              <a:solidFill>
                <a:schemeClr val="tx1"/>
              </a:solidFill>
              <a:latin typeface="Calibri"/>
              <a:ea typeface="Calibri"/>
              <a:cs typeface="Calibri"/>
              <a:sym typeface="Calibri"/>
            </a:endParaRPr>
          </a:p>
          <a:p>
            <a:pPr marL="0" lvl="0" indent="0" algn="l" rtl="0">
              <a:spcBef>
                <a:spcPts val="400"/>
              </a:spcBef>
              <a:spcAft>
                <a:spcPts val="0"/>
              </a:spcAft>
              <a:buClr>
                <a:srgbClr val="C00000"/>
              </a:buClr>
              <a:buSzPts val="2000"/>
              <a:buNone/>
              <a:tabLst>
                <a:tab pos="2286000" algn="l"/>
              </a:tabLst>
            </a:pPr>
            <a:r>
              <a:rPr lang="en-US" sz="2400" b="1" dirty="0">
                <a:solidFill>
                  <a:srgbClr val="C00000"/>
                </a:solidFill>
                <a:latin typeface="Calibri"/>
                <a:ea typeface="Calibri"/>
                <a:cs typeface="Calibri"/>
                <a:sym typeface="Calibri"/>
              </a:rPr>
              <a:t>Zydus U.S. Sales   </a:t>
            </a:r>
            <a:r>
              <a:rPr lang="en-US" sz="2000" b="1" dirty="0">
                <a:solidFill>
                  <a:srgbClr val="C00000"/>
                </a:solidFill>
                <a:latin typeface="Calibri"/>
                <a:ea typeface="Calibri"/>
                <a:cs typeface="Calibri"/>
                <a:sym typeface="Calibri"/>
              </a:rPr>
              <a:t>	</a:t>
            </a:r>
            <a:r>
              <a:rPr lang="en-US" sz="2000" dirty="0">
                <a:solidFill>
                  <a:schemeClr val="tx1"/>
                </a:solidFill>
                <a:latin typeface="Calibri"/>
                <a:ea typeface="Calibri"/>
                <a:cs typeface="Calibri"/>
                <a:sym typeface="Calibri"/>
              </a:rPr>
              <a:t>2017 Q3 &amp; 4:   Reduced Shire Sales by 28%</a:t>
            </a:r>
            <a:endParaRPr sz="2000" dirty="0">
              <a:solidFill>
                <a:schemeClr val="tx1"/>
              </a:solidFill>
              <a:latin typeface="Calibri"/>
              <a:ea typeface="Calibri"/>
              <a:cs typeface="Calibri"/>
              <a:sym typeface="Calibri"/>
            </a:endParaRPr>
          </a:p>
          <a:p>
            <a:pPr marL="0" lvl="0" indent="0" algn="l" rtl="0">
              <a:spcBef>
                <a:spcPts val="400"/>
              </a:spcBef>
              <a:spcAft>
                <a:spcPts val="0"/>
              </a:spcAft>
              <a:buClr>
                <a:srgbClr val="C00000"/>
              </a:buClr>
              <a:buSzPts val="2000"/>
              <a:buNone/>
              <a:tabLst>
                <a:tab pos="2286000" algn="l"/>
              </a:tabLst>
            </a:pPr>
            <a:endParaRPr lang="en-US" sz="2000" b="1" dirty="0">
              <a:solidFill>
                <a:schemeClr val="tx1"/>
              </a:solidFill>
              <a:latin typeface="Calibri"/>
              <a:ea typeface="Calibri"/>
              <a:cs typeface="Calibri"/>
              <a:sym typeface="Calibri"/>
            </a:endParaRPr>
          </a:p>
          <a:p>
            <a:pPr marL="0" lvl="0" indent="0" algn="l" rtl="0">
              <a:spcBef>
                <a:spcPts val="400"/>
              </a:spcBef>
              <a:spcAft>
                <a:spcPts val="0"/>
              </a:spcAft>
              <a:buClr>
                <a:srgbClr val="C00000"/>
              </a:buClr>
              <a:buSzPts val="2000"/>
              <a:buNone/>
              <a:tabLst>
                <a:tab pos="2286000" algn="l"/>
              </a:tabLst>
            </a:pPr>
            <a:r>
              <a:rPr lang="en-US" sz="2400" b="1" dirty="0">
                <a:solidFill>
                  <a:srgbClr val="C00000"/>
                </a:solidFill>
                <a:latin typeface="Calibri"/>
                <a:ea typeface="Calibri"/>
                <a:cs typeface="Calibri"/>
                <a:sym typeface="Calibri"/>
              </a:rPr>
              <a:t>Teva U.S. Sales      </a:t>
            </a:r>
            <a:r>
              <a:rPr lang="en-US" sz="2000" dirty="0">
                <a:solidFill>
                  <a:schemeClr val="tx1"/>
                </a:solidFill>
                <a:latin typeface="Calibri"/>
                <a:ea typeface="Calibri"/>
                <a:cs typeface="Calibri"/>
                <a:sym typeface="Calibri"/>
              </a:rPr>
              <a:t>2018  Q1 &amp; 2:  Reduced Zydus Sales by 25% </a:t>
            </a:r>
            <a:endParaRPr sz="2000" dirty="0">
              <a:solidFill>
                <a:schemeClr val="tx1"/>
              </a:solidFill>
            </a:endParaRPr>
          </a:p>
        </p:txBody>
      </p:sp>
      <p:sp>
        <p:nvSpPr>
          <p:cNvPr id="4" name="TextBox 3"/>
          <p:cNvSpPr txBox="1"/>
          <p:nvPr/>
        </p:nvSpPr>
        <p:spPr>
          <a:xfrm>
            <a:off x="8285019" y="6470076"/>
            <a:ext cx="27603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0" y="0"/>
            <a:ext cx="8991600" cy="764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orbel"/>
              <a:buNone/>
            </a:pPr>
            <a:r>
              <a:rPr lang="en-US" sz="4000" b="1" dirty="0">
                <a:latin typeface="Calibri"/>
                <a:ea typeface="Calibri"/>
                <a:cs typeface="Calibri"/>
                <a:sym typeface="Calibri"/>
              </a:rPr>
              <a:t>U.S. Medicaid Prices Per Pill </a:t>
            </a:r>
            <a:r>
              <a:rPr lang="en-US" sz="2400" b="1" dirty="0">
                <a:latin typeface="Calibri"/>
                <a:ea typeface="Calibri"/>
                <a:cs typeface="Calibri"/>
                <a:sym typeface="Calibri"/>
              </a:rPr>
              <a:t>(in Dollars)</a:t>
            </a:r>
            <a:endParaRPr sz="2400" b="1" dirty="0">
              <a:latin typeface="Calibri"/>
              <a:ea typeface="Calibri"/>
              <a:cs typeface="Calibri"/>
              <a:sym typeface="Calibri"/>
            </a:endParaRPr>
          </a:p>
        </p:txBody>
      </p:sp>
      <p:sp>
        <p:nvSpPr>
          <p:cNvPr id="154" name="Google Shape;154;p21"/>
          <p:cNvSpPr txBox="1"/>
          <p:nvPr/>
        </p:nvSpPr>
        <p:spPr>
          <a:xfrm>
            <a:off x="246742" y="5739935"/>
            <a:ext cx="8897257"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1" dirty="0">
                <a:solidFill>
                  <a:srgbClr val="980000"/>
                </a:solidFill>
                <a:latin typeface="Calibri"/>
                <a:ea typeface="Calibri"/>
                <a:cs typeface="Calibri"/>
                <a:sym typeface="Calibri"/>
              </a:rPr>
              <a:t>Bottom Line:   </a:t>
            </a:r>
            <a:r>
              <a:rPr lang="en-US" sz="2600" b="1" dirty="0">
                <a:solidFill>
                  <a:schemeClr val="dk1"/>
                </a:solidFill>
                <a:latin typeface="Calibri"/>
                <a:ea typeface="Calibri"/>
                <a:cs typeface="Calibri"/>
                <a:sym typeface="Calibri"/>
              </a:rPr>
              <a:t>Lialda® Prices Did NOT DROP After Generic Entry</a:t>
            </a:r>
          </a:p>
        </p:txBody>
      </p:sp>
      <p:graphicFrame>
        <p:nvGraphicFramePr>
          <p:cNvPr id="8" name="Chart 7">
            <a:extLst>
              <a:ext uri="{FF2B5EF4-FFF2-40B4-BE49-F238E27FC236}">
                <a16:creationId xmlns:a16="http://schemas.microsoft.com/office/drawing/2014/main" xmlns="" id="{210ECA30-2E9D-5645-B5B5-0E3CE89534B2}"/>
              </a:ext>
            </a:extLst>
          </p:cNvPr>
          <p:cNvGraphicFramePr/>
          <p:nvPr>
            <p:extLst>
              <p:ext uri="{D42A27DB-BD31-4B8C-83A1-F6EECF244321}">
                <p14:modId xmlns:p14="http://schemas.microsoft.com/office/powerpoint/2010/main" val="1361152190"/>
              </p:ext>
            </p:extLst>
          </p:nvPr>
        </p:nvGraphicFramePr>
        <p:xfrm>
          <a:off x="0" y="1404851"/>
          <a:ext cx="4571999" cy="3788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xmlns="" id="{D9771A23-F0FE-5E4A-BB2F-B589FA233BF7}"/>
              </a:ext>
            </a:extLst>
          </p:cNvPr>
          <p:cNvGraphicFramePr/>
          <p:nvPr>
            <p:extLst>
              <p:ext uri="{D42A27DB-BD31-4B8C-83A1-F6EECF244321}">
                <p14:modId xmlns:p14="http://schemas.microsoft.com/office/powerpoint/2010/main" val="1917273531"/>
              </p:ext>
            </p:extLst>
          </p:nvPr>
        </p:nvGraphicFramePr>
        <p:xfrm>
          <a:off x="4572000" y="2006137"/>
          <a:ext cx="4765964" cy="360218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8645235" y="6373081"/>
            <a:ext cx="276038" cy="307777"/>
          </a:xfrm>
          <a:prstGeom prst="rect">
            <a:avLst/>
          </a:prstGeom>
          <a:noFill/>
        </p:spPr>
        <p:txBody>
          <a:bodyPr wrap="none" rtlCol="0">
            <a:spAutoFit/>
          </a:bodyPr>
          <a:lstStyle/>
          <a:p>
            <a:r>
              <a:rPr lang="en-US" b="1" dirty="0">
                <a:solidFill>
                  <a:srgbClr val="C00000"/>
                </a:solidFill>
                <a:latin typeface="Calibri" panose="020F0502020204030204" pitchFamily="34" charset="0"/>
                <a:cs typeface="Calibri" panose="020F0502020204030204"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50" fill="hold"/>
                                        <p:tgtEl>
                                          <p:spTgt spid="9"/>
                                        </p:tgtEl>
                                        <p:attrNameLst>
                                          <p:attrName>ppt_x</p:attrName>
                                        </p:attrNameLst>
                                      </p:cBhvr>
                                      <p:tavLst>
                                        <p:tav tm="0">
                                          <p:val>
                                            <p:strVal val="#ppt_x"/>
                                          </p:val>
                                        </p:tav>
                                        <p:tav tm="100000">
                                          <p:val>
                                            <p:strVal val="#ppt_x"/>
                                          </p:val>
                                        </p:tav>
                                      </p:tavLst>
                                    </p:anim>
                                    <p:anim calcmode="lin" valueType="num">
                                      <p:cBhvr additive="base">
                                        <p:cTn id="14"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4"/>
                                        </p:tgtEl>
                                        <p:attrNameLst>
                                          <p:attrName>style.visibility</p:attrName>
                                        </p:attrNameLst>
                                      </p:cBhvr>
                                      <p:to>
                                        <p:strVal val="visible"/>
                                      </p:to>
                                    </p:set>
                                    <p:anim calcmode="lin" valueType="num">
                                      <p:cBhvr>
                                        <p:cTn id="19" dur="250" fill="hold"/>
                                        <p:tgtEl>
                                          <p:spTgt spid="154"/>
                                        </p:tgtEl>
                                        <p:attrNameLst>
                                          <p:attrName>ppt_w</p:attrName>
                                        </p:attrNameLst>
                                      </p:cBhvr>
                                      <p:tavLst>
                                        <p:tav tm="0">
                                          <p:val>
                                            <p:fltVal val="0"/>
                                          </p:val>
                                        </p:tav>
                                        <p:tav tm="100000">
                                          <p:val>
                                            <p:strVal val="#ppt_w"/>
                                          </p:val>
                                        </p:tav>
                                      </p:tavLst>
                                    </p:anim>
                                    <p:anim calcmode="lin" valueType="num">
                                      <p:cBhvr>
                                        <p:cTn id="20" dur="250" fill="hold"/>
                                        <p:tgtEl>
                                          <p:spTgt spid="154"/>
                                        </p:tgtEl>
                                        <p:attrNameLst>
                                          <p:attrName>ppt_h</p:attrName>
                                        </p:attrNameLst>
                                      </p:cBhvr>
                                      <p:tavLst>
                                        <p:tav tm="0">
                                          <p:val>
                                            <p:fltVal val="0"/>
                                          </p:val>
                                        </p:tav>
                                        <p:tav tm="100000">
                                          <p:val>
                                            <p:strVal val="#ppt_h"/>
                                          </p:val>
                                        </p:tav>
                                      </p:tavLst>
                                    </p:anim>
                                    <p:animEffect transition="in" filter="fade">
                                      <p:cBhvr>
                                        <p:cTn id="21" dur="25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Graphic spid="8" grpId="0">
        <p:bldAsOne/>
      </p:bldGraphic>
      <p:bldGraphic spid="9" grpId="0">
        <p:bldAsOne/>
      </p:bldGraphic>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2283</TotalTime>
  <Words>1749</Words>
  <Application>Microsoft Office PowerPoint</Application>
  <PresentationFormat>On-screen Show (4:3)</PresentationFormat>
  <Paragraphs>699</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Monopoly Power over Lialda® </vt:lpstr>
      <vt:lpstr>Big Picture</vt:lpstr>
      <vt:lpstr>Shire PLC:   Big &amp; Getting Bigger</vt:lpstr>
      <vt:lpstr>Shire Operations</vt:lpstr>
      <vt:lpstr>Lialda® Monopoly in U.S. </vt:lpstr>
      <vt:lpstr>U.S. Drug Supply Chain</vt:lpstr>
      <vt:lpstr>Lialda® Total &amp; U.S. Sales (In Millions)</vt:lpstr>
      <vt:lpstr>Generics Did Not End Lialda® Monopoly</vt:lpstr>
      <vt:lpstr>U.S. Medicaid Prices Per Pill (in Dollars)</vt:lpstr>
      <vt:lpstr>Average Price ($ /month):  Lialda® vs Generic</vt:lpstr>
      <vt:lpstr>Lialda® Price Elasticity</vt:lpstr>
      <vt:lpstr>PowerPoint Presentation</vt:lpstr>
      <vt:lpstr>PowerPoint Presentation</vt:lpstr>
      <vt:lpstr>PowerPoint Presentation</vt:lpstr>
      <vt:lpstr>Cross-Country Price Discrimination</vt:lpstr>
      <vt:lpstr>Parting Thoughts</vt:lpstr>
      <vt:lpstr>NO Lialda® Substitutes  (Xtra)</vt:lpstr>
      <vt:lpstr>References 1</vt:lpstr>
      <vt:lpstr>References 2</vt:lpstr>
      <vt:lpstr>References 3</vt:lpstr>
      <vt:lpstr>References 4</vt:lpstr>
      <vt:lpstr>References 5</vt:lpstr>
      <vt:lpstr>References 6</vt:lpstr>
      <vt:lpstr>References 7</vt:lpstr>
      <vt:lpstr>References 8</vt:lpstr>
      <vt:lpstr>References 9</vt:lpstr>
      <vt:lpstr>References 10</vt:lpstr>
      <vt:lpstr>References 11</vt:lpstr>
      <vt:lpstr>References 12</vt:lpstr>
      <vt:lpstr>References 13</vt:lpstr>
      <vt:lpstr>References 14</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Monopoly Power over Lialda®</dc:title>
  <dc:creator>me</dc:creator>
  <cp:lastModifiedBy>me</cp:lastModifiedBy>
  <cp:revision>141</cp:revision>
  <cp:lastPrinted>2018-11-28T15:55:47Z</cp:lastPrinted>
  <dcterms:modified xsi:type="dcterms:W3CDTF">2018-11-28T16:04:37Z</dcterms:modified>
</cp:coreProperties>
</file>