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0"/>
  </p:notesMasterIdLst>
  <p:handoutMasterIdLst>
    <p:handoutMasterId r:id="rId31"/>
  </p:handoutMasterIdLst>
  <p:sldIdLst>
    <p:sldId id="733" r:id="rId3"/>
    <p:sldId id="557" r:id="rId4"/>
    <p:sldId id="737" r:id="rId5"/>
    <p:sldId id="741" r:id="rId6"/>
    <p:sldId id="742" r:id="rId7"/>
    <p:sldId id="558" r:id="rId8"/>
    <p:sldId id="747" r:id="rId9"/>
    <p:sldId id="734" r:id="rId10"/>
    <p:sldId id="749" r:id="rId11"/>
    <p:sldId id="748" r:id="rId12"/>
    <p:sldId id="750" r:id="rId13"/>
    <p:sldId id="739" r:id="rId14"/>
    <p:sldId id="570" r:id="rId15"/>
    <p:sldId id="753" r:id="rId16"/>
    <p:sldId id="568" r:id="rId17"/>
    <p:sldId id="572" r:id="rId18"/>
    <p:sldId id="754" r:id="rId19"/>
    <p:sldId id="758" r:id="rId20"/>
    <p:sldId id="762" r:id="rId21"/>
    <p:sldId id="751" r:id="rId22"/>
    <p:sldId id="761" r:id="rId23"/>
    <p:sldId id="575" r:id="rId24"/>
    <p:sldId id="759" r:id="rId25"/>
    <p:sldId id="760" r:id="rId26"/>
    <p:sldId id="576" r:id="rId27"/>
    <p:sldId id="763" r:id="rId28"/>
    <p:sldId id="274" r:id="rId29"/>
  </p:sldIdLst>
  <p:sldSz cx="13493750" cy="7589838"/>
  <p:notesSz cx="6858000" cy="9144000"/>
  <p:embeddedFontLst>
    <p:embeddedFont>
      <p:font typeface="Calibri" panose="020F0502020204030204" pitchFamily="34" charset="0"/>
      <p:regular r:id="rId32"/>
      <p:bold r:id="rId33"/>
      <p:italic r:id="rId34"/>
      <p:boldItalic r:id="rId35"/>
    </p:embeddedFont>
    <p:embeddedFont>
      <p:font typeface="Comic Sans MS" panose="030F0702030302020204" pitchFamily="66" charset="0"/>
      <p:regular r:id="rId36"/>
      <p:bold r:id="rId37"/>
      <p:italic r:id="rId38"/>
      <p:boldItalic r:id="rId39"/>
    </p:embeddedFont>
    <p:embeddedFont>
      <p:font typeface="Georgia" panose="02040502050405020303" pitchFamily="18" charset="0"/>
      <p:regular r:id="rId40"/>
      <p:bold r:id="rId41"/>
      <p:italic r:id="rId42"/>
      <p:boldItalic r:id="rId43"/>
    </p:embeddedFont>
    <p:embeddedFont>
      <p:font typeface="Helvetica" panose="020B0604020202020204" pitchFamily="34" charset="0"/>
      <p:regular r:id="rId44"/>
      <p:bold r:id="rId45"/>
      <p:italic r:id="rId46"/>
      <p:boldItalic r:id="rId47"/>
    </p:embeddedFont>
    <p:embeddedFont>
      <p:font typeface="Merriweather" panose="020B0604020202020204"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1" userDrawn="1">
          <p15:clr>
            <a:srgbClr val="A4A3A4"/>
          </p15:clr>
        </p15:guide>
        <p15:guide id="2" pos="42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BEA66B-B53C-4B13-93AB-2BEC61F45808}">
  <a:tblStyle styleId="{4FBEA66B-B53C-4B13-93AB-2BEC61F458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4249" autoAdjust="0"/>
  </p:normalViewPr>
  <p:slideViewPr>
    <p:cSldViewPr snapToGrid="0">
      <p:cViewPr varScale="1">
        <p:scale>
          <a:sx n="58" d="100"/>
          <a:sy n="58" d="100"/>
        </p:scale>
        <p:origin x="276" y="72"/>
      </p:cViewPr>
      <p:guideLst>
        <p:guide orient="horz" pos="2391"/>
        <p:guide pos="4251"/>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0.fntdata"/><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CAC96-39A4-4B6D-9EC3-B7B76686715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5D4ECC7-5F7D-4253-9337-0756554378EB}">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2000" b="1" i="0" u="none" dirty="0"/>
            <a:t>Board of Directors</a:t>
          </a:r>
          <a:endParaRPr lang="en-US" sz="2000" b="0" dirty="0"/>
        </a:p>
      </dgm:t>
    </dgm:pt>
    <dgm:pt modelId="{C396DB1E-17D3-44FD-8577-4DF8C555F6D6}" type="parTrans" cxnId="{113009E0-0D8A-44A5-A07C-33C29493AFA4}">
      <dgm:prSet/>
      <dgm:spPr/>
      <dgm:t>
        <a:bodyPr/>
        <a:lstStyle/>
        <a:p>
          <a:endParaRPr lang="en-US"/>
        </a:p>
      </dgm:t>
    </dgm:pt>
    <dgm:pt modelId="{7FDCF08E-2726-4BC3-A33A-56B3013346F2}" type="sibTrans" cxnId="{113009E0-0D8A-44A5-A07C-33C29493AFA4}">
      <dgm:prSet/>
      <dgm:spPr/>
      <dgm:t>
        <a:bodyPr/>
        <a:lstStyle/>
        <a:p>
          <a:endParaRPr lang="en-US"/>
        </a:p>
      </dgm:t>
    </dgm:pt>
    <dgm:pt modelId="{AEE8993A-69DB-42E1-B4BF-5982CE26BE9E}">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a:t>EE Committee</a:t>
          </a:r>
        </a:p>
      </dgm:t>
    </dgm:pt>
    <dgm:pt modelId="{FBB7281D-F425-439F-BAA4-D389403E7829}" type="parTrans" cxnId="{1011692D-A985-47F2-A2F7-5A37EEA05CF5}">
      <dgm:prSet/>
      <dgm:spPr/>
      <dgm:t>
        <a:bodyPr/>
        <a:lstStyle/>
        <a:p>
          <a:endParaRPr lang="en-US"/>
        </a:p>
      </dgm:t>
    </dgm:pt>
    <dgm:pt modelId="{FF97EC83-1532-4D6A-8595-CF87B2760964}" type="sibTrans" cxnId="{1011692D-A985-47F2-A2F7-5A37EEA05CF5}">
      <dgm:prSet/>
      <dgm:spPr/>
      <dgm:t>
        <a:bodyPr/>
        <a:lstStyle/>
        <a:p>
          <a:endParaRPr lang="en-US"/>
        </a:p>
      </dgm:t>
    </dgm:pt>
    <dgm:pt modelId="{299F9461-E041-4C83-B384-017C636FBDCC}">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a:t>Non-profit  Committee</a:t>
          </a:r>
        </a:p>
      </dgm:t>
    </dgm:pt>
    <dgm:pt modelId="{9C6DBD23-1892-47A2-AC6D-9EAC08DDE06C}" type="parTrans" cxnId="{9ECA25C2-3B19-4B68-84C3-E9C26761CFB1}">
      <dgm:prSet/>
      <dgm:spPr/>
      <dgm:t>
        <a:bodyPr/>
        <a:lstStyle/>
        <a:p>
          <a:endParaRPr lang="en-US"/>
        </a:p>
      </dgm:t>
    </dgm:pt>
    <dgm:pt modelId="{D47F3F28-4DC0-458B-BFA0-EBBF6060D2F0}" type="sibTrans" cxnId="{9ECA25C2-3B19-4B68-84C3-E9C26761CFB1}">
      <dgm:prSet/>
      <dgm:spPr/>
      <dgm:t>
        <a:bodyPr/>
        <a:lstStyle/>
        <a:p>
          <a:endParaRPr lang="en-US"/>
        </a:p>
      </dgm:t>
    </dgm:pt>
    <dgm:pt modelId="{2D136553-8A94-49EB-87A1-27230169B0F1}">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a:t>Executive Director</a:t>
          </a:r>
        </a:p>
      </dgm:t>
    </dgm:pt>
    <dgm:pt modelId="{60D8D1FD-EFB8-4937-B231-C7FD601A2D2C}" type="parTrans" cxnId="{961C1485-83EE-4B1F-9ACA-84DFCE93E8D6}">
      <dgm:prSet/>
      <dgm:spPr/>
      <dgm:t>
        <a:bodyPr/>
        <a:lstStyle/>
        <a:p>
          <a:endParaRPr lang="en-US"/>
        </a:p>
      </dgm:t>
    </dgm:pt>
    <dgm:pt modelId="{C63FCB68-117A-4AB7-83AD-2E2AF46D9A48}" type="sibTrans" cxnId="{961C1485-83EE-4B1F-9ACA-84DFCE93E8D6}">
      <dgm:prSet/>
      <dgm:spPr/>
      <dgm:t>
        <a:bodyPr/>
        <a:lstStyle/>
        <a:p>
          <a:endParaRPr lang="en-US"/>
        </a:p>
      </dgm:t>
    </dgm:pt>
    <dgm:pt modelId="{CC9D744C-2401-4731-97BB-98D5F7EADC83}">
      <dgm:prSet>
        <dgm:style>
          <a:lnRef idx="0">
            <a:schemeClr val="accent3"/>
          </a:lnRef>
          <a:fillRef idx="3">
            <a:schemeClr val="accent3"/>
          </a:fillRef>
          <a:effectRef idx="3">
            <a:schemeClr val="accent3"/>
          </a:effectRef>
          <a:fontRef idx="minor">
            <a:schemeClr val="lt1"/>
          </a:fontRef>
        </dgm:style>
      </dgm:prSet>
      <dgm:spPr/>
      <dgm:t>
        <a:bodyPr/>
        <a:lstStyle/>
        <a:p>
          <a:r>
            <a:rPr lang="en-US" dirty="0"/>
            <a:t>CC Committee</a:t>
          </a:r>
        </a:p>
      </dgm:t>
    </dgm:pt>
    <dgm:pt modelId="{EABF3967-8E14-44EE-8C3E-9953E386CAB7}" type="parTrans" cxnId="{15C94B9A-CC3C-4602-83B9-80692DD67C3A}">
      <dgm:prSet/>
      <dgm:spPr/>
      <dgm:t>
        <a:bodyPr/>
        <a:lstStyle/>
        <a:p>
          <a:endParaRPr lang="en-US"/>
        </a:p>
      </dgm:t>
    </dgm:pt>
    <dgm:pt modelId="{118959B3-3FC7-4DC6-AC9D-C14E0AC106C1}" type="sibTrans" cxnId="{15C94B9A-CC3C-4602-83B9-80692DD67C3A}">
      <dgm:prSet/>
      <dgm:spPr/>
      <dgm:t>
        <a:bodyPr/>
        <a:lstStyle/>
        <a:p>
          <a:endParaRPr lang="en-US"/>
        </a:p>
      </dgm:t>
    </dgm:pt>
    <dgm:pt modelId="{E0939724-548F-48F3-87DB-A20170E04531}">
      <dgm:prSet>
        <dgm:style>
          <a:lnRef idx="0">
            <a:schemeClr val="accent5"/>
          </a:lnRef>
          <a:fillRef idx="3">
            <a:schemeClr val="accent5"/>
          </a:fillRef>
          <a:effectRef idx="3">
            <a:schemeClr val="accent5"/>
          </a:effectRef>
          <a:fontRef idx="minor">
            <a:schemeClr val="lt1"/>
          </a:fontRef>
        </dgm:style>
      </dgm:prSet>
      <dgm:spPr/>
      <dgm:t>
        <a:bodyPr/>
        <a:lstStyle/>
        <a:p>
          <a:r>
            <a:rPr lang="en-US" b="0" i="0" dirty="0"/>
            <a:t>Assistance Director (Operations and Programs)</a:t>
          </a:r>
          <a:endParaRPr lang="en-US" dirty="0"/>
        </a:p>
      </dgm:t>
    </dgm:pt>
    <dgm:pt modelId="{2418FA34-4665-45C7-AEA5-FA2C4E2241EB}" type="parTrans" cxnId="{8A4616B6-B716-47BC-A331-E4E9A7465EDD}">
      <dgm:prSet/>
      <dgm:spPr/>
      <dgm:t>
        <a:bodyPr/>
        <a:lstStyle/>
        <a:p>
          <a:endParaRPr lang="en-US"/>
        </a:p>
      </dgm:t>
    </dgm:pt>
    <dgm:pt modelId="{13410BE0-A25A-4A22-925E-1510C5016C43}" type="sibTrans" cxnId="{8A4616B6-B716-47BC-A331-E4E9A7465EDD}">
      <dgm:prSet/>
      <dgm:spPr/>
      <dgm:t>
        <a:bodyPr/>
        <a:lstStyle/>
        <a:p>
          <a:endParaRPr lang="en-US"/>
        </a:p>
      </dgm:t>
    </dgm:pt>
    <dgm:pt modelId="{8B5F5132-BBD0-45F6-97EF-88959147F80B}">
      <dgm:prSet>
        <dgm:style>
          <a:lnRef idx="0">
            <a:schemeClr val="accent5"/>
          </a:lnRef>
          <a:fillRef idx="3">
            <a:schemeClr val="accent5"/>
          </a:fillRef>
          <a:effectRef idx="3">
            <a:schemeClr val="accent5"/>
          </a:effectRef>
          <a:fontRef idx="minor">
            <a:schemeClr val="lt1"/>
          </a:fontRef>
        </dgm:style>
      </dgm:prSet>
      <dgm:spPr/>
      <dgm:t>
        <a:bodyPr/>
        <a:lstStyle/>
        <a:p>
          <a:r>
            <a:rPr lang="en-US" b="0" i="0" dirty="0"/>
            <a:t>Assistance Director (Fundraising &amp; Finance)</a:t>
          </a:r>
          <a:endParaRPr lang="en-US" dirty="0"/>
        </a:p>
      </dgm:t>
    </dgm:pt>
    <dgm:pt modelId="{44942E63-F27F-44E4-BCFC-7B2DA9344BE2}" type="parTrans" cxnId="{40202264-6D4E-468A-BC26-9B8DB91C1A99}">
      <dgm:prSet/>
      <dgm:spPr/>
      <dgm:t>
        <a:bodyPr/>
        <a:lstStyle/>
        <a:p>
          <a:endParaRPr lang="en-US"/>
        </a:p>
      </dgm:t>
    </dgm:pt>
    <dgm:pt modelId="{6C611BBA-3A27-41DC-BC4D-C46D78597C28}" type="sibTrans" cxnId="{40202264-6D4E-468A-BC26-9B8DB91C1A99}">
      <dgm:prSet/>
      <dgm:spPr/>
      <dgm:t>
        <a:bodyPr/>
        <a:lstStyle/>
        <a:p>
          <a:endParaRPr lang="en-US"/>
        </a:p>
      </dgm:t>
    </dgm:pt>
    <dgm:pt modelId="{45528303-79D9-46AE-B608-55F23927D7F4}">
      <dgm:prSet>
        <dgm:style>
          <a:lnRef idx="0">
            <a:schemeClr val="accent5"/>
          </a:lnRef>
          <a:fillRef idx="3">
            <a:schemeClr val="accent5"/>
          </a:fillRef>
          <a:effectRef idx="3">
            <a:schemeClr val="accent5"/>
          </a:effectRef>
          <a:fontRef idx="minor">
            <a:schemeClr val="lt1"/>
          </a:fontRef>
        </dgm:style>
      </dgm:prSet>
      <dgm:spPr/>
      <dgm:t>
        <a:bodyPr/>
        <a:lstStyle/>
        <a:p>
          <a:r>
            <a:rPr lang="en-US" b="0" i="0" dirty="0"/>
            <a:t>Assistance Director (Marketing/Social Media)</a:t>
          </a:r>
          <a:endParaRPr lang="en-US" dirty="0"/>
        </a:p>
      </dgm:t>
    </dgm:pt>
    <dgm:pt modelId="{EED85FC0-7B65-43D3-8B67-D3CA29EF9E06}" type="parTrans" cxnId="{11E50064-D828-46A2-B9E9-972A1E483A53}">
      <dgm:prSet/>
      <dgm:spPr/>
      <dgm:t>
        <a:bodyPr/>
        <a:lstStyle/>
        <a:p>
          <a:endParaRPr lang="en-US"/>
        </a:p>
      </dgm:t>
    </dgm:pt>
    <dgm:pt modelId="{6C30C41A-CE8A-4F40-95E2-D803650EDA7C}" type="sibTrans" cxnId="{11E50064-D828-46A2-B9E9-972A1E483A53}">
      <dgm:prSet/>
      <dgm:spPr/>
      <dgm:t>
        <a:bodyPr/>
        <a:lstStyle/>
        <a:p>
          <a:endParaRPr lang="en-US"/>
        </a:p>
      </dgm:t>
    </dgm:pt>
    <dgm:pt modelId="{E4E8A220-2917-4E7F-B69C-DF00E6ABF948}">
      <dgm:prSet>
        <dgm:style>
          <a:lnRef idx="1">
            <a:schemeClr val="accent1"/>
          </a:lnRef>
          <a:fillRef idx="2">
            <a:schemeClr val="accent1"/>
          </a:fillRef>
          <a:effectRef idx="1">
            <a:schemeClr val="accent1"/>
          </a:effectRef>
          <a:fontRef idx="minor">
            <a:schemeClr val="dk1"/>
          </a:fontRef>
        </dgm:style>
      </dgm:prSet>
      <dgm:spPr/>
      <dgm:t>
        <a:bodyPr/>
        <a:lstStyle/>
        <a:p>
          <a:r>
            <a:rPr lang="en-US" dirty="0"/>
            <a:t>Administrative Support</a:t>
          </a:r>
        </a:p>
        <a:p>
          <a:r>
            <a:rPr lang="en-US" dirty="0"/>
            <a:t>&amp;</a:t>
          </a:r>
        </a:p>
        <a:p>
          <a:r>
            <a:rPr lang="en-US" dirty="0"/>
            <a:t>Volunteers</a:t>
          </a:r>
        </a:p>
      </dgm:t>
    </dgm:pt>
    <dgm:pt modelId="{13FC2201-A2F9-4D1C-AF66-C38EF0B769BD}" type="parTrans" cxnId="{C63D0ABE-A24D-40A0-8A73-71DB7633B651}">
      <dgm:prSet/>
      <dgm:spPr/>
      <dgm:t>
        <a:bodyPr/>
        <a:lstStyle/>
        <a:p>
          <a:endParaRPr lang="en-US"/>
        </a:p>
      </dgm:t>
    </dgm:pt>
    <dgm:pt modelId="{50471D65-249A-4DD3-8817-D8205E5239F1}" type="sibTrans" cxnId="{C63D0ABE-A24D-40A0-8A73-71DB7633B651}">
      <dgm:prSet/>
      <dgm:spPr/>
      <dgm:t>
        <a:bodyPr/>
        <a:lstStyle/>
        <a:p>
          <a:endParaRPr lang="en-US"/>
        </a:p>
      </dgm:t>
    </dgm:pt>
    <dgm:pt modelId="{FD4F7BAE-F57F-4445-AEE0-1A5110A43DA1}">
      <dgm:prSet>
        <dgm:style>
          <a:lnRef idx="1">
            <a:schemeClr val="accent1"/>
          </a:lnRef>
          <a:fillRef idx="2">
            <a:schemeClr val="accent1"/>
          </a:fillRef>
          <a:effectRef idx="1">
            <a:schemeClr val="accent1"/>
          </a:effectRef>
          <a:fontRef idx="minor">
            <a:schemeClr val="dk1"/>
          </a:fontRef>
        </dgm:style>
      </dgm:prSet>
      <dgm:spPr/>
      <dgm:t>
        <a:bodyPr/>
        <a:lstStyle/>
        <a:p>
          <a:r>
            <a:rPr lang="en-US" dirty="0"/>
            <a:t>Administrative Support</a:t>
          </a:r>
        </a:p>
        <a:p>
          <a:r>
            <a:rPr lang="en-US" dirty="0"/>
            <a:t>&amp;</a:t>
          </a:r>
        </a:p>
        <a:p>
          <a:r>
            <a:rPr lang="en-US" dirty="0"/>
            <a:t>Volunteers</a:t>
          </a:r>
        </a:p>
      </dgm:t>
    </dgm:pt>
    <dgm:pt modelId="{41A0BD3A-DD75-49A0-8B84-6787CD6226ED}" type="parTrans" cxnId="{F5A75541-353E-44B1-ABFC-7268842F59F1}">
      <dgm:prSet/>
      <dgm:spPr/>
      <dgm:t>
        <a:bodyPr/>
        <a:lstStyle/>
        <a:p>
          <a:endParaRPr lang="en-US"/>
        </a:p>
      </dgm:t>
    </dgm:pt>
    <dgm:pt modelId="{42BBE750-63FD-4039-9B29-915AFF61C8F4}" type="sibTrans" cxnId="{F5A75541-353E-44B1-ABFC-7268842F59F1}">
      <dgm:prSet/>
      <dgm:spPr/>
      <dgm:t>
        <a:bodyPr/>
        <a:lstStyle/>
        <a:p>
          <a:endParaRPr lang="en-US"/>
        </a:p>
      </dgm:t>
    </dgm:pt>
    <dgm:pt modelId="{43EFE70E-00E5-4DFD-ADDC-AD59D1A9D239}">
      <dgm:prSet>
        <dgm:style>
          <a:lnRef idx="1">
            <a:schemeClr val="accent1"/>
          </a:lnRef>
          <a:fillRef idx="2">
            <a:schemeClr val="accent1"/>
          </a:fillRef>
          <a:effectRef idx="1">
            <a:schemeClr val="accent1"/>
          </a:effectRef>
          <a:fontRef idx="minor">
            <a:schemeClr val="dk1"/>
          </a:fontRef>
        </dgm:style>
      </dgm:prSet>
      <dgm:spPr/>
      <dgm:t>
        <a:bodyPr/>
        <a:lstStyle/>
        <a:p>
          <a:r>
            <a:rPr lang="en-US" dirty="0"/>
            <a:t>Administrative Support</a:t>
          </a:r>
        </a:p>
        <a:p>
          <a:r>
            <a:rPr lang="en-US" dirty="0"/>
            <a:t>&amp;</a:t>
          </a:r>
        </a:p>
        <a:p>
          <a:r>
            <a:rPr lang="en-US" dirty="0"/>
            <a:t>Volunteers</a:t>
          </a:r>
        </a:p>
      </dgm:t>
    </dgm:pt>
    <dgm:pt modelId="{D65132E1-63EF-4C4E-AC63-96F97C521FDB}" type="parTrans" cxnId="{5322418D-55EA-454F-9269-9BC14EDB0C25}">
      <dgm:prSet/>
      <dgm:spPr/>
      <dgm:t>
        <a:bodyPr/>
        <a:lstStyle/>
        <a:p>
          <a:endParaRPr lang="en-US"/>
        </a:p>
      </dgm:t>
    </dgm:pt>
    <dgm:pt modelId="{0E7F9AE2-4B82-4751-9375-5CCB9B242A46}" type="sibTrans" cxnId="{5322418D-55EA-454F-9269-9BC14EDB0C25}">
      <dgm:prSet/>
      <dgm:spPr/>
      <dgm:t>
        <a:bodyPr/>
        <a:lstStyle/>
        <a:p>
          <a:endParaRPr lang="en-US"/>
        </a:p>
      </dgm:t>
    </dgm:pt>
    <dgm:pt modelId="{A32A82E6-352F-4815-B45C-893CD0E4E3E2}" type="pres">
      <dgm:prSet presAssocID="{CBECAC96-39A4-4B6D-9EC3-B7B766867155}" presName="hierChild1" presStyleCnt="0">
        <dgm:presLayoutVars>
          <dgm:orgChart val="1"/>
          <dgm:chPref val="1"/>
          <dgm:dir/>
          <dgm:animOne val="branch"/>
          <dgm:animLvl val="lvl"/>
          <dgm:resizeHandles/>
        </dgm:presLayoutVars>
      </dgm:prSet>
      <dgm:spPr/>
    </dgm:pt>
    <dgm:pt modelId="{5278FA88-9018-40B7-9A14-25E473C402BA}" type="pres">
      <dgm:prSet presAssocID="{75D4ECC7-5F7D-4253-9337-0756554378EB}" presName="hierRoot1" presStyleCnt="0">
        <dgm:presLayoutVars>
          <dgm:hierBranch val="init"/>
        </dgm:presLayoutVars>
      </dgm:prSet>
      <dgm:spPr/>
    </dgm:pt>
    <dgm:pt modelId="{026E5617-5B8A-4555-91E9-586971E99445}" type="pres">
      <dgm:prSet presAssocID="{75D4ECC7-5F7D-4253-9337-0756554378EB}" presName="rootComposite1" presStyleCnt="0"/>
      <dgm:spPr/>
    </dgm:pt>
    <dgm:pt modelId="{482BDC6E-A2E9-44D1-A065-24E424A43E33}" type="pres">
      <dgm:prSet presAssocID="{75D4ECC7-5F7D-4253-9337-0756554378EB}" presName="rootText1" presStyleLbl="node0" presStyleIdx="0" presStyleCnt="1" custLinFactY="-14780" custLinFactNeighborX="-11135" custLinFactNeighborY="-100000">
        <dgm:presLayoutVars>
          <dgm:chPref val="3"/>
        </dgm:presLayoutVars>
      </dgm:prSet>
      <dgm:spPr/>
    </dgm:pt>
    <dgm:pt modelId="{A8BC4F4F-47A1-48A7-93B6-2133DDA13868}" type="pres">
      <dgm:prSet presAssocID="{75D4ECC7-5F7D-4253-9337-0756554378EB}" presName="rootConnector1" presStyleLbl="node1" presStyleIdx="0" presStyleCnt="0"/>
      <dgm:spPr/>
    </dgm:pt>
    <dgm:pt modelId="{7D2FA6D9-57F4-4BDB-B8F0-91F913E8CF0C}" type="pres">
      <dgm:prSet presAssocID="{75D4ECC7-5F7D-4253-9337-0756554378EB}" presName="hierChild2" presStyleCnt="0"/>
      <dgm:spPr/>
    </dgm:pt>
    <dgm:pt modelId="{00A8D2CF-E758-443A-AAF6-686A1ADD9ED9}" type="pres">
      <dgm:prSet presAssocID="{FBB7281D-F425-439F-BAA4-D389403E7829}" presName="Name37" presStyleLbl="parChTrans1D2" presStyleIdx="0" presStyleCnt="4"/>
      <dgm:spPr/>
    </dgm:pt>
    <dgm:pt modelId="{AE0305F2-0D5D-4D7F-BEB6-E76E77B55A23}" type="pres">
      <dgm:prSet presAssocID="{AEE8993A-69DB-42E1-B4BF-5982CE26BE9E}" presName="hierRoot2" presStyleCnt="0">
        <dgm:presLayoutVars>
          <dgm:hierBranch val="init"/>
        </dgm:presLayoutVars>
      </dgm:prSet>
      <dgm:spPr/>
    </dgm:pt>
    <dgm:pt modelId="{BA265A21-611F-451A-BAD8-A5CCB7CD04BF}" type="pres">
      <dgm:prSet presAssocID="{AEE8993A-69DB-42E1-B4BF-5982CE26BE9E}" presName="rootComposite" presStyleCnt="0"/>
      <dgm:spPr/>
    </dgm:pt>
    <dgm:pt modelId="{E936E4A8-832B-4866-BC28-B689B7893D70}" type="pres">
      <dgm:prSet presAssocID="{AEE8993A-69DB-42E1-B4BF-5982CE26BE9E}" presName="rootText" presStyleLbl="node2" presStyleIdx="0" presStyleCnt="4">
        <dgm:presLayoutVars>
          <dgm:chPref val="3"/>
        </dgm:presLayoutVars>
      </dgm:prSet>
      <dgm:spPr/>
    </dgm:pt>
    <dgm:pt modelId="{D69E4C66-8F1D-40CE-B51E-E7530DDD8BF9}" type="pres">
      <dgm:prSet presAssocID="{AEE8993A-69DB-42E1-B4BF-5982CE26BE9E}" presName="rootConnector" presStyleLbl="node2" presStyleIdx="0" presStyleCnt="4"/>
      <dgm:spPr/>
    </dgm:pt>
    <dgm:pt modelId="{6AAD584B-4392-44DE-80B8-0A3582B175C7}" type="pres">
      <dgm:prSet presAssocID="{AEE8993A-69DB-42E1-B4BF-5982CE26BE9E}" presName="hierChild4" presStyleCnt="0"/>
      <dgm:spPr/>
    </dgm:pt>
    <dgm:pt modelId="{5968C7FC-6037-4F3A-8470-5C39970B6972}" type="pres">
      <dgm:prSet presAssocID="{AEE8993A-69DB-42E1-B4BF-5982CE26BE9E}" presName="hierChild5" presStyleCnt="0"/>
      <dgm:spPr/>
    </dgm:pt>
    <dgm:pt modelId="{19E2D268-E264-4958-BC4A-B198B777692E}" type="pres">
      <dgm:prSet presAssocID="{9C6DBD23-1892-47A2-AC6D-9EAC08DDE06C}" presName="Name37" presStyleLbl="parChTrans1D2" presStyleIdx="1" presStyleCnt="4"/>
      <dgm:spPr/>
    </dgm:pt>
    <dgm:pt modelId="{57A21897-ACAD-4633-BCB4-77D7FC355D0C}" type="pres">
      <dgm:prSet presAssocID="{299F9461-E041-4C83-B384-017C636FBDCC}" presName="hierRoot2" presStyleCnt="0">
        <dgm:presLayoutVars>
          <dgm:hierBranch val="init"/>
        </dgm:presLayoutVars>
      </dgm:prSet>
      <dgm:spPr/>
    </dgm:pt>
    <dgm:pt modelId="{B5DDF3D5-610D-4ACB-A930-9DF71A68606B}" type="pres">
      <dgm:prSet presAssocID="{299F9461-E041-4C83-B384-017C636FBDCC}" presName="rootComposite" presStyleCnt="0"/>
      <dgm:spPr/>
    </dgm:pt>
    <dgm:pt modelId="{8C69448F-D739-4FCC-A4AC-DA1BC629FEF9}" type="pres">
      <dgm:prSet presAssocID="{299F9461-E041-4C83-B384-017C636FBDCC}" presName="rootText" presStyleLbl="node2" presStyleIdx="1" presStyleCnt="4">
        <dgm:presLayoutVars>
          <dgm:chPref val="3"/>
        </dgm:presLayoutVars>
      </dgm:prSet>
      <dgm:spPr/>
    </dgm:pt>
    <dgm:pt modelId="{0F688B46-2A96-42B8-840C-AAE4F453F65C}" type="pres">
      <dgm:prSet presAssocID="{299F9461-E041-4C83-B384-017C636FBDCC}" presName="rootConnector" presStyleLbl="node2" presStyleIdx="1" presStyleCnt="4"/>
      <dgm:spPr/>
    </dgm:pt>
    <dgm:pt modelId="{BAFF0CA0-B410-44DE-8608-5B453EBEF974}" type="pres">
      <dgm:prSet presAssocID="{299F9461-E041-4C83-B384-017C636FBDCC}" presName="hierChild4" presStyleCnt="0"/>
      <dgm:spPr/>
    </dgm:pt>
    <dgm:pt modelId="{FC6A82EE-2858-4F4D-88E8-03AC9BA78AB1}" type="pres">
      <dgm:prSet presAssocID="{299F9461-E041-4C83-B384-017C636FBDCC}" presName="hierChild5" presStyleCnt="0"/>
      <dgm:spPr/>
    </dgm:pt>
    <dgm:pt modelId="{A94426E9-898B-46B1-9AF0-A10A81CEA3D8}" type="pres">
      <dgm:prSet presAssocID="{60D8D1FD-EFB8-4937-B231-C7FD601A2D2C}" presName="Name37" presStyleLbl="parChTrans1D2" presStyleIdx="2" presStyleCnt="4"/>
      <dgm:spPr/>
    </dgm:pt>
    <dgm:pt modelId="{8E82B1CB-780C-4A24-951A-C7F2553B2F25}" type="pres">
      <dgm:prSet presAssocID="{2D136553-8A94-49EB-87A1-27230169B0F1}" presName="hierRoot2" presStyleCnt="0">
        <dgm:presLayoutVars>
          <dgm:hierBranch val="init"/>
        </dgm:presLayoutVars>
      </dgm:prSet>
      <dgm:spPr/>
    </dgm:pt>
    <dgm:pt modelId="{5ACA1E78-C0CF-453E-A6AB-02127F045F19}" type="pres">
      <dgm:prSet presAssocID="{2D136553-8A94-49EB-87A1-27230169B0F1}" presName="rootComposite" presStyleCnt="0"/>
      <dgm:spPr/>
    </dgm:pt>
    <dgm:pt modelId="{2F4BD9C6-0AA1-4628-9ABC-963D18441BC2}" type="pres">
      <dgm:prSet presAssocID="{2D136553-8A94-49EB-87A1-27230169B0F1}" presName="rootText" presStyleLbl="node2" presStyleIdx="2" presStyleCnt="4">
        <dgm:presLayoutVars>
          <dgm:chPref val="3"/>
        </dgm:presLayoutVars>
      </dgm:prSet>
      <dgm:spPr/>
    </dgm:pt>
    <dgm:pt modelId="{A78FDE7A-BE64-49A5-8B2F-26A7D8B452F9}" type="pres">
      <dgm:prSet presAssocID="{2D136553-8A94-49EB-87A1-27230169B0F1}" presName="rootConnector" presStyleLbl="node2" presStyleIdx="2" presStyleCnt="4"/>
      <dgm:spPr/>
    </dgm:pt>
    <dgm:pt modelId="{857EAC56-92C2-4B54-A0CB-D74188353DFB}" type="pres">
      <dgm:prSet presAssocID="{2D136553-8A94-49EB-87A1-27230169B0F1}" presName="hierChild4" presStyleCnt="0"/>
      <dgm:spPr/>
    </dgm:pt>
    <dgm:pt modelId="{20E73270-2343-4B60-B743-9C91557E2B18}" type="pres">
      <dgm:prSet presAssocID="{2418FA34-4665-45C7-AEA5-FA2C4E2241EB}" presName="Name37" presStyleLbl="parChTrans1D3" presStyleIdx="0" presStyleCnt="3"/>
      <dgm:spPr/>
    </dgm:pt>
    <dgm:pt modelId="{CE843203-8E5F-4FE0-8C65-4F21FF3970CD}" type="pres">
      <dgm:prSet presAssocID="{E0939724-548F-48F3-87DB-A20170E04531}" presName="hierRoot2" presStyleCnt="0">
        <dgm:presLayoutVars>
          <dgm:hierBranch val="init"/>
        </dgm:presLayoutVars>
      </dgm:prSet>
      <dgm:spPr/>
    </dgm:pt>
    <dgm:pt modelId="{EF994808-8EF3-4417-BBA9-14CD2EE0102E}" type="pres">
      <dgm:prSet presAssocID="{E0939724-548F-48F3-87DB-A20170E04531}" presName="rootComposite" presStyleCnt="0"/>
      <dgm:spPr/>
    </dgm:pt>
    <dgm:pt modelId="{98EC347B-F499-4191-94AA-75494B8ABDE4}" type="pres">
      <dgm:prSet presAssocID="{E0939724-548F-48F3-87DB-A20170E04531}" presName="rootText" presStyleLbl="node3" presStyleIdx="0" presStyleCnt="3">
        <dgm:presLayoutVars>
          <dgm:chPref val="3"/>
        </dgm:presLayoutVars>
      </dgm:prSet>
      <dgm:spPr/>
    </dgm:pt>
    <dgm:pt modelId="{CE809ADB-8263-4F09-82BA-18F249557D14}" type="pres">
      <dgm:prSet presAssocID="{E0939724-548F-48F3-87DB-A20170E04531}" presName="rootConnector" presStyleLbl="node3" presStyleIdx="0" presStyleCnt="3"/>
      <dgm:spPr/>
    </dgm:pt>
    <dgm:pt modelId="{31112E5D-CE7E-488A-81BC-1AF59AAB5123}" type="pres">
      <dgm:prSet presAssocID="{E0939724-548F-48F3-87DB-A20170E04531}" presName="hierChild4" presStyleCnt="0"/>
      <dgm:spPr/>
    </dgm:pt>
    <dgm:pt modelId="{C6C13B00-F856-49A2-A468-D1C9397B10C7}" type="pres">
      <dgm:prSet presAssocID="{13FC2201-A2F9-4D1C-AF66-C38EF0B769BD}" presName="Name37" presStyleLbl="parChTrans1D4" presStyleIdx="0" presStyleCnt="3"/>
      <dgm:spPr/>
    </dgm:pt>
    <dgm:pt modelId="{250DCD95-2B8D-4E80-816B-D16F900F1572}" type="pres">
      <dgm:prSet presAssocID="{E4E8A220-2917-4E7F-B69C-DF00E6ABF948}" presName="hierRoot2" presStyleCnt="0">
        <dgm:presLayoutVars>
          <dgm:hierBranch val="init"/>
        </dgm:presLayoutVars>
      </dgm:prSet>
      <dgm:spPr/>
    </dgm:pt>
    <dgm:pt modelId="{A3154EBC-4E01-40F5-89F6-7ABA13AF8EBF}" type="pres">
      <dgm:prSet presAssocID="{E4E8A220-2917-4E7F-B69C-DF00E6ABF948}" presName="rootComposite" presStyleCnt="0"/>
      <dgm:spPr/>
    </dgm:pt>
    <dgm:pt modelId="{4E60A4AD-8AA0-43B2-AC29-03B041099D03}" type="pres">
      <dgm:prSet presAssocID="{E4E8A220-2917-4E7F-B69C-DF00E6ABF948}" presName="rootText" presStyleLbl="node4" presStyleIdx="0" presStyleCnt="3">
        <dgm:presLayoutVars>
          <dgm:chPref val="3"/>
        </dgm:presLayoutVars>
      </dgm:prSet>
      <dgm:spPr/>
    </dgm:pt>
    <dgm:pt modelId="{89DF5121-9CB1-48B8-BDE9-8EF87CCE4F85}" type="pres">
      <dgm:prSet presAssocID="{E4E8A220-2917-4E7F-B69C-DF00E6ABF948}" presName="rootConnector" presStyleLbl="node4" presStyleIdx="0" presStyleCnt="3"/>
      <dgm:spPr/>
    </dgm:pt>
    <dgm:pt modelId="{AD2623C2-EA3E-4C4E-A175-7CC6C67AE21E}" type="pres">
      <dgm:prSet presAssocID="{E4E8A220-2917-4E7F-B69C-DF00E6ABF948}" presName="hierChild4" presStyleCnt="0"/>
      <dgm:spPr/>
    </dgm:pt>
    <dgm:pt modelId="{8A3D8949-5C3B-4161-9C92-37EAAAEA1A81}" type="pres">
      <dgm:prSet presAssocID="{E4E8A220-2917-4E7F-B69C-DF00E6ABF948}" presName="hierChild5" presStyleCnt="0"/>
      <dgm:spPr/>
    </dgm:pt>
    <dgm:pt modelId="{F19DA781-82BC-4786-A6FF-098F1E2A670B}" type="pres">
      <dgm:prSet presAssocID="{E0939724-548F-48F3-87DB-A20170E04531}" presName="hierChild5" presStyleCnt="0"/>
      <dgm:spPr/>
    </dgm:pt>
    <dgm:pt modelId="{831C7EE6-65BA-4ACA-8EB6-BCCE88F6F3ED}" type="pres">
      <dgm:prSet presAssocID="{44942E63-F27F-44E4-BCFC-7B2DA9344BE2}" presName="Name37" presStyleLbl="parChTrans1D3" presStyleIdx="1" presStyleCnt="3"/>
      <dgm:spPr/>
    </dgm:pt>
    <dgm:pt modelId="{B4064CD3-11DE-46BF-86EE-367EF56358A1}" type="pres">
      <dgm:prSet presAssocID="{8B5F5132-BBD0-45F6-97EF-88959147F80B}" presName="hierRoot2" presStyleCnt="0">
        <dgm:presLayoutVars>
          <dgm:hierBranch val="init"/>
        </dgm:presLayoutVars>
      </dgm:prSet>
      <dgm:spPr/>
    </dgm:pt>
    <dgm:pt modelId="{D3F36689-94C1-4321-9AE6-4C079B59909A}" type="pres">
      <dgm:prSet presAssocID="{8B5F5132-BBD0-45F6-97EF-88959147F80B}" presName="rootComposite" presStyleCnt="0"/>
      <dgm:spPr/>
    </dgm:pt>
    <dgm:pt modelId="{5E50A3BC-0A43-4C9E-9C07-DA8CD8C5615D}" type="pres">
      <dgm:prSet presAssocID="{8B5F5132-BBD0-45F6-97EF-88959147F80B}" presName="rootText" presStyleLbl="node3" presStyleIdx="1" presStyleCnt="3">
        <dgm:presLayoutVars>
          <dgm:chPref val="3"/>
        </dgm:presLayoutVars>
      </dgm:prSet>
      <dgm:spPr/>
    </dgm:pt>
    <dgm:pt modelId="{6EEEA0A4-CA04-4A43-82D9-10712C488F58}" type="pres">
      <dgm:prSet presAssocID="{8B5F5132-BBD0-45F6-97EF-88959147F80B}" presName="rootConnector" presStyleLbl="node3" presStyleIdx="1" presStyleCnt="3"/>
      <dgm:spPr/>
    </dgm:pt>
    <dgm:pt modelId="{C596DCD3-FD23-4A19-B577-BDD782D94F95}" type="pres">
      <dgm:prSet presAssocID="{8B5F5132-BBD0-45F6-97EF-88959147F80B}" presName="hierChild4" presStyleCnt="0"/>
      <dgm:spPr/>
    </dgm:pt>
    <dgm:pt modelId="{52EC3647-B7B1-4A6E-800C-9D7D5445A7DE}" type="pres">
      <dgm:prSet presAssocID="{41A0BD3A-DD75-49A0-8B84-6787CD6226ED}" presName="Name37" presStyleLbl="parChTrans1D4" presStyleIdx="1" presStyleCnt="3"/>
      <dgm:spPr/>
    </dgm:pt>
    <dgm:pt modelId="{50F2DC89-0C6B-406C-B5C0-620FA1788E73}" type="pres">
      <dgm:prSet presAssocID="{FD4F7BAE-F57F-4445-AEE0-1A5110A43DA1}" presName="hierRoot2" presStyleCnt="0">
        <dgm:presLayoutVars>
          <dgm:hierBranch val="init"/>
        </dgm:presLayoutVars>
      </dgm:prSet>
      <dgm:spPr/>
    </dgm:pt>
    <dgm:pt modelId="{1BA831DB-3C78-4091-8569-A41FAFCF6E8E}" type="pres">
      <dgm:prSet presAssocID="{FD4F7BAE-F57F-4445-AEE0-1A5110A43DA1}" presName="rootComposite" presStyleCnt="0"/>
      <dgm:spPr/>
    </dgm:pt>
    <dgm:pt modelId="{09A95C58-7AB6-49C8-83AB-EE76C6BFB4CD}" type="pres">
      <dgm:prSet presAssocID="{FD4F7BAE-F57F-4445-AEE0-1A5110A43DA1}" presName="rootText" presStyleLbl="node4" presStyleIdx="1" presStyleCnt="3">
        <dgm:presLayoutVars>
          <dgm:chPref val="3"/>
        </dgm:presLayoutVars>
      </dgm:prSet>
      <dgm:spPr/>
    </dgm:pt>
    <dgm:pt modelId="{14ECF50A-9451-4388-9387-98A6A2CD1CB1}" type="pres">
      <dgm:prSet presAssocID="{FD4F7BAE-F57F-4445-AEE0-1A5110A43DA1}" presName="rootConnector" presStyleLbl="node4" presStyleIdx="1" presStyleCnt="3"/>
      <dgm:spPr/>
    </dgm:pt>
    <dgm:pt modelId="{D8612774-22AC-41E3-9812-9ED4CD9CC21B}" type="pres">
      <dgm:prSet presAssocID="{FD4F7BAE-F57F-4445-AEE0-1A5110A43DA1}" presName="hierChild4" presStyleCnt="0"/>
      <dgm:spPr/>
    </dgm:pt>
    <dgm:pt modelId="{A9AF797B-1A1F-4DF1-B5DE-B33678DE1EB7}" type="pres">
      <dgm:prSet presAssocID="{FD4F7BAE-F57F-4445-AEE0-1A5110A43DA1}" presName="hierChild5" presStyleCnt="0"/>
      <dgm:spPr/>
    </dgm:pt>
    <dgm:pt modelId="{D9DA549E-44B4-4151-B6DA-3ABAD2E78FB9}" type="pres">
      <dgm:prSet presAssocID="{8B5F5132-BBD0-45F6-97EF-88959147F80B}" presName="hierChild5" presStyleCnt="0"/>
      <dgm:spPr/>
    </dgm:pt>
    <dgm:pt modelId="{93C21F0F-11BB-402F-92DC-F5D2ACFE9479}" type="pres">
      <dgm:prSet presAssocID="{EED85FC0-7B65-43D3-8B67-D3CA29EF9E06}" presName="Name37" presStyleLbl="parChTrans1D3" presStyleIdx="2" presStyleCnt="3"/>
      <dgm:spPr/>
    </dgm:pt>
    <dgm:pt modelId="{D3802703-DB53-4AB5-B06C-80A7D57BAFF2}" type="pres">
      <dgm:prSet presAssocID="{45528303-79D9-46AE-B608-55F23927D7F4}" presName="hierRoot2" presStyleCnt="0">
        <dgm:presLayoutVars>
          <dgm:hierBranch val="init"/>
        </dgm:presLayoutVars>
      </dgm:prSet>
      <dgm:spPr/>
    </dgm:pt>
    <dgm:pt modelId="{45F6B8D2-07F9-4DA8-965C-2836DA440C38}" type="pres">
      <dgm:prSet presAssocID="{45528303-79D9-46AE-B608-55F23927D7F4}" presName="rootComposite" presStyleCnt="0"/>
      <dgm:spPr/>
    </dgm:pt>
    <dgm:pt modelId="{712EB7F5-B51D-4EB1-B3B2-2034735666A3}" type="pres">
      <dgm:prSet presAssocID="{45528303-79D9-46AE-B608-55F23927D7F4}" presName="rootText" presStyleLbl="node3" presStyleIdx="2" presStyleCnt="3">
        <dgm:presLayoutVars>
          <dgm:chPref val="3"/>
        </dgm:presLayoutVars>
      </dgm:prSet>
      <dgm:spPr/>
    </dgm:pt>
    <dgm:pt modelId="{3E4ED536-8DDF-4908-A2F3-B801953F57C6}" type="pres">
      <dgm:prSet presAssocID="{45528303-79D9-46AE-B608-55F23927D7F4}" presName="rootConnector" presStyleLbl="node3" presStyleIdx="2" presStyleCnt="3"/>
      <dgm:spPr/>
    </dgm:pt>
    <dgm:pt modelId="{1C8F6CDA-5AD0-40DE-BEDA-927F9A5855D1}" type="pres">
      <dgm:prSet presAssocID="{45528303-79D9-46AE-B608-55F23927D7F4}" presName="hierChild4" presStyleCnt="0"/>
      <dgm:spPr/>
    </dgm:pt>
    <dgm:pt modelId="{DE6D9D27-77A6-4E54-9360-5FDE6E2107F7}" type="pres">
      <dgm:prSet presAssocID="{D65132E1-63EF-4C4E-AC63-96F97C521FDB}" presName="Name37" presStyleLbl="parChTrans1D4" presStyleIdx="2" presStyleCnt="3"/>
      <dgm:spPr/>
    </dgm:pt>
    <dgm:pt modelId="{1FED0217-B77C-416B-8582-7EC3C9EA54B3}" type="pres">
      <dgm:prSet presAssocID="{43EFE70E-00E5-4DFD-ADDC-AD59D1A9D239}" presName="hierRoot2" presStyleCnt="0">
        <dgm:presLayoutVars>
          <dgm:hierBranch val="init"/>
        </dgm:presLayoutVars>
      </dgm:prSet>
      <dgm:spPr/>
    </dgm:pt>
    <dgm:pt modelId="{BED867D9-088C-4AA5-B052-A837175F178E}" type="pres">
      <dgm:prSet presAssocID="{43EFE70E-00E5-4DFD-ADDC-AD59D1A9D239}" presName="rootComposite" presStyleCnt="0"/>
      <dgm:spPr/>
    </dgm:pt>
    <dgm:pt modelId="{7F4AB934-DD09-4F98-8877-6C03E0ACDAF6}" type="pres">
      <dgm:prSet presAssocID="{43EFE70E-00E5-4DFD-ADDC-AD59D1A9D239}" presName="rootText" presStyleLbl="node4" presStyleIdx="2" presStyleCnt="3">
        <dgm:presLayoutVars>
          <dgm:chPref val="3"/>
        </dgm:presLayoutVars>
      </dgm:prSet>
      <dgm:spPr/>
    </dgm:pt>
    <dgm:pt modelId="{3F8E4ECC-F98B-4EC6-A087-C551FF7EEDA8}" type="pres">
      <dgm:prSet presAssocID="{43EFE70E-00E5-4DFD-ADDC-AD59D1A9D239}" presName="rootConnector" presStyleLbl="node4" presStyleIdx="2" presStyleCnt="3"/>
      <dgm:spPr/>
    </dgm:pt>
    <dgm:pt modelId="{EB94CAF2-6533-4DD1-A1D0-39DD6E058B2E}" type="pres">
      <dgm:prSet presAssocID="{43EFE70E-00E5-4DFD-ADDC-AD59D1A9D239}" presName="hierChild4" presStyleCnt="0"/>
      <dgm:spPr/>
    </dgm:pt>
    <dgm:pt modelId="{8A033FEB-57E1-4258-9B28-DE51D5818851}" type="pres">
      <dgm:prSet presAssocID="{43EFE70E-00E5-4DFD-ADDC-AD59D1A9D239}" presName="hierChild5" presStyleCnt="0"/>
      <dgm:spPr/>
    </dgm:pt>
    <dgm:pt modelId="{E46397C4-FCBA-471B-9983-7DD5EF42E0C7}" type="pres">
      <dgm:prSet presAssocID="{45528303-79D9-46AE-B608-55F23927D7F4}" presName="hierChild5" presStyleCnt="0"/>
      <dgm:spPr/>
    </dgm:pt>
    <dgm:pt modelId="{15208EE4-976F-4450-8D11-08A7821AA54A}" type="pres">
      <dgm:prSet presAssocID="{2D136553-8A94-49EB-87A1-27230169B0F1}" presName="hierChild5" presStyleCnt="0"/>
      <dgm:spPr/>
    </dgm:pt>
    <dgm:pt modelId="{D2941BB7-DB41-4314-97DE-7B9D52129595}" type="pres">
      <dgm:prSet presAssocID="{EABF3967-8E14-44EE-8C3E-9953E386CAB7}" presName="Name37" presStyleLbl="parChTrans1D2" presStyleIdx="3" presStyleCnt="4"/>
      <dgm:spPr/>
    </dgm:pt>
    <dgm:pt modelId="{E03D8F81-FCF0-4DCE-9F12-70A658D241DA}" type="pres">
      <dgm:prSet presAssocID="{CC9D744C-2401-4731-97BB-98D5F7EADC83}" presName="hierRoot2" presStyleCnt="0">
        <dgm:presLayoutVars>
          <dgm:hierBranch val="init"/>
        </dgm:presLayoutVars>
      </dgm:prSet>
      <dgm:spPr/>
    </dgm:pt>
    <dgm:pt modelId="{DE8C0FCA-F278-45CD-8793-BB8525E22C5A}" type="pres">
      <dgm:prSet presAssocID="{CC9D744C-2401-4731-97BB-98D5F7EADC83}" presName="rootComposite" presStyleCnt="0"/>
      <dgm:spPr/>
    </dgm:pt>
    <dgm:pt modelId="{1C00A9FF-8F70-4F80-8861-064631C43804}" type="pres">
      <dgm:prSet presAssocID="{CC9D744C-2401-4731-97BB-98D5F7EADC83}" presName="rootText" presStyleLbl="node2" presStyleIdx="3" presStyleCnt="4">
        <dgm:presLayoutVars>
          <dgm:chPref val="3"/>
        </dgm:presLayoutVars>
      </dgm:prSet>
      <dgm:spPr/>
    </dgm:pt>
    <dgm:pt modelId="{843C348B-48D9-4CD3-81F3-B8706ACE74F6}" type="pres">
      <dgm:prSet presAssocID="{CC9D744C-2401-4731-97BB-98D5F7EADC83}" presName="rootConnector" presStyleLbl="node2" presStyleIdx="3" presStyleCnt="4"/>
      <dgm:spPr/>
    </dgm:pt>
    <dgm:pt modelId="{7942BBBD-2BEF-4A0F-8B81-BB7392BC1B8A}" type="pres">
      <dgm:prSet presAssocID="{CC9D744C-2401-4731-97BB-98D5F7EADC83}" presName="hierChild4" presStyleCnt="0"/>
      <dgm:spPr/>
    </dgm:pt>
    <dgm:pt modelId="{D99EA1AA-3C20-4144-98D4-D04D32740281}" type="pres">
      <dgm:prSet presAssocID="{CC9D744C-2401-4731-97BB-98D5F7EADC83}" presName="hierChild5" presStyleCnt="0"/>
      <dgm:spPr/>
    </dgm:pt>
    <dgm:pt modelId="{5F3C6736-9A3A-4327-BFD9-FAA665B44A2A}" type="pres">
      <dgm:prSet presAssocID="{75D4ECC7-5F7D-4253-9337-0756554378EB}" presName="hierChild3" presStyleCnt="0"/>
      <dgm:spPr/>
    </dgm:pt>
  </dgm:ptLst>
  <dgm:cxnLst>
    <dgm:cxn modelId="{BBFB5402-DDF4-4BF8-80EF-E88A557DAF85}" type="presOf" srcId="{2D136553-8A94-49EB-87A1-27230169B0F1}" destId="{2F4BD9C6-0AA1-4628-9ABC-963D18441BC2}" srcOrd="0" destOrd="0" presId="urn:microsoft.com/office/officeart/2005/8/layout/orgChart1"/>
    <dgm:cxn modelId="{B73FD714-EFCD-43DD-A40F-7C75F1A19817}" type="presOf" srcId="{CC9D744C-2401-4731-97BB-98D5F7EADC83}" destId="{843C348B-48D9-4CD3-81F3-B8706ACE74F6}" srcOrd="1" destOrd="0" presId="urn:microsoft.com/office/officeart/2005/8/layout/orgChart1"/>
    <dgm:cxn modelId="{D5690C29-6F2D-492E-A33E-2893694BDE88}" type="presOf" srcId="{44942E63-F27F-44E4-BCFC-7B2DA9344BE2}" destId="{831C7EE6-65BA-4ACA-8EB6-BCCE88F6F3ED}" srcOrd="0" destOrd="0" presId="urn:microsoft.com/office/officeart/2005/8/layout/orgChart1"/>
    <dgm:cxn modelId="{1011692D-A985-47F2-A2F7-5A37EEA05CF5}" srcId="{75D4ECC7-5F7D-4253-9337-0756554378EB}" destId="{AEE8993A-69DB-42E1-B4BF-5982CE26BE9E}" srcOrd="0" destOrd="0" parTransId="{FBB7281D-F425-439F-BAA4-D389403E7829}" sibTransId="{FF97EC83-1532-4D6A-8595-CF87B2760964}"/>
    <dgm:cxn modelId="{0AEAF931-063E-4441-9B82-B489371AD0C8}" type="presOf" srcId="{299F9461-E041-4C83-B384-017C636FBDCC}" destId="{8C69448F-D739-4FCC-A4AC-DA1BC629FEF9}" srcOrd="0" destOrd="0" presId="urn:microsoft.com/office/officeart/2005/8/layout/orgChart1"/>
    <dgm:cxn modelId="{EC4A6D33-BEF6-4F91-83CB-8410F47534CA}" type="presOf" srcId="{41A0BD3A-DD75-49A0-8B84-6787CD6226ED}" destId="{52EC3647-B7B1-4A6E-800C-9D7D5445A7DE}" srcOrd="0" destOrd="0" presId="urn:microsoft.com/office/officeart/2005/8/layout/orgChart1"/>
    <dgm:cxn modelId="{7615B935-974E-49C0-8D53-48321EE1D7BE}" type="presOf" srcId="{75D4ECC7-5F7D-4253-9337-0756554378EB}" destId="{A8BC4F4F-47A1-48A7-93B6-2133DDA13868}" srcOrd="1" destOrd="0" presId="urn:microsoft.com/office/officeart/2005/8/layout/orgChart1"/>
    <dgm:cxn modelId="{A4B7BE3A-2699-4653-8AC5-8994B2AD0863}" type="presOf" srcId="{FD4F7BAE-F57F-4445-AEE0-1A5110A43DA1}" destId="{14ECF50A-9451-4388-9387-98A6A2CD1CB1}" srcOrd="1" destOrd="0" presId="urn:microsoft.com/office/officeart/2005/8/layout/orgChart1"/>
    <dgm:cxn modelId="{41617C5C-FA04-4510-AFAA-F36BD22D6ED0}" type="presOf" srcId="{D65132E1-63EF-4C4E-AC63-96F97C521FDB}" destId="{DE6D9D27-77A6-4E54-9360-5FDE6E2107F7}" srcOrd="0" destOrd="0" presId="urn:microsoft.com/office/officeart/2005/8/layout/orgChart1"/>
    <dgm:cxn modelId="{F5A75541-353E-44B1-ABFC-7268842F59F1}" srcId="{8B5F5132-BBD0-45F6-97EF-88959147F80B}" destId="{FD4F7BAE-F57F-4445-AEE0-1A5110A43DA1}" srcOrd="0" destOrd="0" parTransId="{41A0BD3A-DD75-49A0-8B84-6787CD6226ED}" sibTransId="{42BBE750-63FD-4039-9B29-915AFF61C8F4}"/>
    <dgm:cxn modelId="{24B22863-CCB3-4DC2-94CD-C5473FB0C025}" type="presOf" srcId="{8B5F5132-BBD0-45F6-97EF-88959147F80B}" destId="{5E50A3BC-0A43-4C9E-9C07-DA8CD8C5615D}" srcOrd="0" destOrd="0" presId="urn:microsoft.com/office/officeart/2005/8/layout/orgChart1"/>
    <dgm:cxn modelId="{2BC0C363-1CE8-4158-8C6F-B4130A5C2F31}" type="presOf" srcId="{75D4ECC7-5F7D-4253-9337-0756554378EB}" destId="{482BDC6E-A2E9-44D1-A065-24E424A43E33}" srcOrd="0" destOrd="0" presId="urn:microsoft.com/office/officeart/2005/8/layout/orgChart1"/>
    <dgm:cxn modelId="{11E50064-D828-46A2-B9E9-972A1E483A53}" srcId="{2D136553-8A94-49EB-87A1-27230169B0F1}" destId="{45528303-79D9-46AE-B608-55F23927D7F4}" srcOrd="2" destOrd="0" parTransId="{EED85FC0-7B65-43D3-8B67-D3CA29EF9E06}" sibTransId="{6C30C41A-CE8A-4F40-95E2-D803650EDA7C}"/>
    <dgm:cxn modelId="{40202264-6D4E-468A-BC26-9B8DB91C1A99}" srcId="{2D136553-8A94-49EB-87A1-27230169B0F1}" destId="{8B5F5132-BBD0-45F6-97EF-88959147F80B}" srcOrd="1" destOrd="0" parTransId="{44942E63-F27F-44E4-BCFC-7B2DA9344BE2}" sibTransId="{6C611BBA-3A27-41DC-BC4D-C46D78597C28}"/>
    <dgm:cxn modelId="{7B897E45-4DA5-4532-96CF-53DE36D570D8}" type="presOf" srcId="{13FC2201-A2F9-4D1C-AF66-C38EF0B769BD}" destId="{C6C13B00-F856-49A2-A468-D1C9397B10C7}" srcOrd="0" destOrd="0" presId="urn:microsoft.com/office/officeart/2005/8/layout/orgChart1"/>
    <dgm:cxn modelId="{AC0A394A-985F-436B-8396-C30E198EF942}" type="presOf" srcId="{43EFE70E-00E5-4DFD-ADDC-AD59D1A9D239}" destId="{7F4AB934-DD09-4F98-8877-6C03E0ACDAF6}" srcOrd="0" destOrd="0" presId="urn:microsoft.com/office/officeart/2005/8/layout/orgChart1"/>
    <dgm:cxn modelId="{995BC770-84C1-4724-8DD9-3C17AD3FEA79}" type="presOf" srcId="{E0939724-548F-48F3-87DB-A20170E04531}" destId="{CE809ADB-8263-4F09-82BA-18F249557D14}" srcOrd="1" destOrd="0" presId="urn:microsoft.com/office/officeart/2005/8/layout/orgChart1"/>
    <dgm:cxn modelId="{0712F772-3713-41FF-B3C0-50CE131FAB97}" type="presOf" srcId="{CC9D744C-2401-4731-97BB-98D5F7EADC83}" destId="{1C00A9FF-8F70-4F80-8861-064631C43804}" srcOrd="0" destOrd="0" presId="urn:microsoft.com/office/officeart/2005/8/layout/orgChart1"/>
    <dgm:cxn modelId="{D29FC557-56FE-4987-A9FC-4D9B92598775}" type="presOf" srcId="{FBB7281D-F425-439F-BAA4-D389403E7829}" destId="{00A8D2CF-E758-443A-AAF6-686A1ADD9ED9}" srcOrd="0" destOrd="0" presId="urn:microsoft.com/office/officeart/2005/8/layout/orgChart1"/>
    <dgm:cxn modelId="{332EEC7E-BDC5-4121-9DDB-046846F1546B}" type="presOf" srcId="{FD4F7BAE-F57F-4445-AEE0-1A5110A43DA1}" destId="{09A95C58-7AB6-49C8-83AB-EE76C6BFB4CD}" srcOrd="0" destOrd="0" presId="urn:microsoft.com/office/officeart/2005/8/layout/orgChart1"/>
    <dgm:cxn modelId="{961C1485-83EE-4B1F-9ACA-84DFCE93E8D6}" srcId="{75D4ECC7-5F7D-4253-9337-0756554378EB}" destId="{2D136553-8A94-49EB-87A1-27230169B0F1}" srcOrd="2" destOrd="0" parTransId="{60D8D1FD-EFB8-4937-B231-C7FD601A2D2C}" sibTransId="{C63FCB68-117A-4AB7-83AD-2E2AF46D9A48}"/>
    <dgm:cxn modelId="{C573038D-23CE-4C84-80B8-720CE766D4BD}" type="presOf" srcId="{2D136553-8A94-49EB-87A1-27230169B0F1}" destId="{A78FDE7A-BE64-49A5-8B2F-26A7D8B452F9}" srcOrd="1" destOrd="0" presId="urn:microsoft.com/office/officeart/2005/8/layout/orgChart1"/>
    <dgm:cxn modelId="{5322418D-55EA-454F-9269-9BC14EDB0C25}" srcId="{45528303-79D9-46AE-B608-55F23927D7F4}" destId="{43EFE70E-00E5-4DFD-ADDC-AD59D1A9D239}" srcOrd="0" destOrd="0" parTransId="{D65132E1-63EF-4C4E-AC63-96F97C521FDB}" sibTransId="{0E7F9AE2-4B82-4751-9375-5CCB9B242A46}"/>
    <dgm:cxn modelId="{8E66FF8D-75E4-467B-804D-E2D1BBAD6A4A}" type="presOf" srcId="{43EFE70E-00E5-4DFD-ADDC-AD59D1A9D239}" destId="{3F8E4ECC-F98B-4EC6-A087-C551FF7EEDA8}" srcOrd="1" destOrd="0" presId="urn:microsoft.com/office/officeart/2005/8/layout/orgChart1"/>
    <dgm:cxn modelId="{15C94B9A-CC3C-4602-83B9-80692DD67C3A}" srcId="{75D4ECC7-5F7D-4253-9337-0756554378EB}" destId="{CC9D744C-2401-4731-97BB-98D5F7EADC83}" srcOrd="3" destOrd="0" parTransId="{EABF3967-8E14-44EE-8C3E-9953E386CAB7}" sibTransId="{118959B3-3FC7-4DC6-AC9D-C14E0AC106C1}"/>
    <dgm:cxn modelId="{6F90629F-6A32-45BA-A1DE-24D21A8FE7D4}" type="presOf" srcId="{AEE8993A-69DB-42E1-B4BF-5982CE26BE9E}" destId="{D69E4C66-8F1D-40CE-B51E-E7530DDD8BF9}" srcOrd="1" destOrd="0" presId="urn:microsoft.com/office/officeart/2005/8/layout/orgChart1"/>
    <dgm:cxn modelId="{F90B70A3-145F-47DF-B87C-A11741D7BE67}" type="presOf" srcId="{EABF3967-8E14-44EE-8C3E-9953E386CAB7}" destId="{D2941BB7-DB41-4314-97DE-7B9D52129595}" srcOrd="0" destOrd="0" presId="urn:microsoft.com/office/officeart/2005/8/layout/orgChart1"/>
    <dgm:cxn modelId="{96C2F9A5-D5D2-468B-9724-A6180FC45654}" type="presOf" srcId="{EED85FC0-7B65-43D3-8B67-D3CA29EF9E06}" destId="{93C21F0F-11BB-402F-92DC-F5D2ACFE9479}" srcOrd="0" destOrd="0" presId="urn:microsoft.com/office/officeart/2005/8/layout/orgChart1"/>
    <dgm:cxn modelId="{71C47FA6-A9A9-4BED-8339-55139F7552E3}" type="presOf" srcId="{2418FA34-4665-45C7-AEA5-FA2C4E2241EB}" destId="{20E73270-2343-4B60-B743-9C91557E2B18}" srcOrd="0" destOrd="0" presId="urn:microsoft.com/office/officeart/2005/8/layout/orgChart1"/>
    <dgm:cxn modelId="{206E6FAE-3E96-4924-95CD-2AB27DA0B28F}" type="presOf" srcId="{E0939724-548F-48F3-87DB-A20170E04531}" destId="{98EC347B-F499-4191-94AA-75494B8ABDE4}" srcOrd="0" destOrd="0" presId="urn:microsoft.com/office/officeart/2005/8/layout/orgChart1"/>
    <dgm:cxn modelId="{DD2889B4-D70A-470D-A2EC-5488C32D463A}" type="presOf" srcId="{299F9461-E041-4C83-B384-017C636FBDCC}" destId="{0F688B46-2A96-42B8-840C-AAE4F453F65C}" srcOrd="1" destOrd="0" presId="urn:microsoft.com/office/officeart/2005/8/layout/orgChart1"/>
    <dgm:cxn modelId="{F6C898B4-4AF2-4EA3-A3FF-FF88F849F05B}" type="presOf" srcId="{60D8D1FD-EFB8-4937-B231-C7FD601A2D2C}" destId="{A94426E9-898B-46B1-9AF0-A10A81CEA3D8}" srcOrd="0" destOrd="0" presId="urn:microsoft.com/office/officeart/2005/8/layout/orgChart1"/>
    <dgm:cxn modelId="{8A4616B6-B716-47BC-A331-E4E9A7465EDD}" srcId="{2D136553-8A94-49EB-87A1-27230169B0F1}" destId="{E0939724-548F-48F3-87DB-A20170E04531}" srcOrd="0" destOrd="0" parTransId="{2418FA34-4665-45C7-AEA5-FA2C4E2241EB}" sibTransId="{13410BE0-A25A-4A22-925E-1510C5016C43}"/>
    <dgm:cxn modelId="{DF9B17B6-3361-430E-8A45-1EDC695AA991}" type="presOf" srcId="{8B5F5132-BBD0-45F6-97EF-88959147F80B}" destId="{6EEEA0A4-CA04-4A43-82D9-10712C488F58}" srcOrd="1" destOrd="0" presId="urn:microsoft.com/office/officeart/2005/8/layout/orgChart1"/>
    <dgm:cxn modelId="{C63D0ABE-A24D-40A0-8A73-71DB7633B651}" srcId="{E0939724-548F-48F3-87DB-A20170E04531}" destId="{E4E8A220-2917-4E7F-B69C-DF00E6ABF948}" srcOrd="0" destOrd="0" parTransId="{13FC2201-A2F9-4D1C-AF66-C38EF0B769BD}" sibTransId="{50471D65-249A-4DD3-8817-D8205E5239F1}"/>
    <dgm:cxn modelId="{9ECA25C2-3B19-4B68-84C3-E9C26761CFB1}" srcId="{75D4ECC7-5F7D-4253-9337-0756554378EB}" destId="{299F9461-E041-4C83-B384-017C636FBDCC}" srcOrd="1" destOrd="0" parTransId="{9C6DBD23-1892-47A2-AC6D-9EAC08DDE06C}" sibTransId="{D47F3F28-4DC0-458B-BFA0-EBBF6060D2F0}"/>
    <dgm:cxn modelId="{A2A119C3-19AE-4ADE-A47C-98258B97BC88}" type="presOf" srcId="{45528303-79D9-46AE-B608-55F23927D7F4}" destId="{712EB7F5-B51D-4EB1-B3B2-2034735666A3}" srcOrd="0" destOrd="0" presId="urn:microsoft.com/office/officeart/2005/8/layout/orgChart1"/>
    <dgm:cxn modelId="{FE5F2DCF-4A63-42E6-BEB7-3EA1FAA246C4}" type="presOf" srcId="{9C6DBD23-1892-47A2-AC6D-9EAC08DDE06C}" destId="{19E2D268-E264-4958-BC4A-B198B777692E}" srcOrd="0" destOrd="0" presId="urn:microsoft.com/office/officeart/2005/8/layout/orgChart1"/>
    <dgm:cxn modelId="{0E574DD2-31B5-455A-99FB-D93B3DB3BEA8}" type="presOf" srcId="{E4E8A220-2917-4E7F-B69C-DF00E6ABF948}" destId="{4E60A4AD-8AA0-43B2-AC29-03B041099D03}" srcOrd="0" destOrd="0" presId="urn:microsoft.com/office/officeart/2005/8/layout/orgChart1"/>
    <dgm:cxn modelId="{F8D226DA-24D0-485F-94C5-B1C0D5BE394F}" type="presOf" srcId="{E4E8A220-2917-4E7F-B69C-DF00E6ABF948}" destId="{89DF5121-9CB1-48B8-BDE9-8EF87CCE4F85}" srcOrd="1" destOrd="0" presId="urn:microsoft.com/office/officeart/2005/8/layout/orgChart1"/>
    <dgm:cxn modelId="{113009E0-0D8A-44A5-A07C-33C29493AFA4}" srcId="{CBECAC96-39A4-4B6D-9EC3-B7B766867155}" destId="{75D4ECC7-5F7D-4253-9337-0756554378EB}" srcOrd="0" destOrd="0" parTransId="{C396DB1E-17D3-44FD-8577-4DF8C555F6D6}" sibTransId="{7FDCF08E-2726-4BC3-A33A-56B3013346F2}"/>
    <dgm:cxn modelId="{473F01E8-9EB4-42D5-B25C-306A005DAE25}" type="presOf" srcId="{45528303-79D9-46AE-B608-55F23927D7F4}" destId="{3E4ED536-8DDF-4908-A2F3-B801953F57C6}" srcOrd="1" destOrd="0" presId="urn:microsoft.com/office/officeart/2005/8/layout/orgChart1"/>
    <dgm:cxn modelId="{013F16F9-9CAD-4030-B842-AAE73B8F3EF2}" type="presOf" srcId="{AEE8993A-69DB-42E1-B4BF-5982CE26BE9E}" destId="{E936E4A8-832B-4866-BC28-B689B7893D70}" srcOrd="0" destOrd="0" presId="urn:microsoft.com/office/officeart/2005/8/layout/orgChart1"/>
    <dgm:cxn modelId="{78E151FC-A328-47DB-AE00-A3426CFB4F2A}" type="presOf" srcId="{CBECAC96-39A4-4B6D-9EC3-B7B766867155}" destId="{A32A82E6-352F-4815-B45C-893CD0E4E3E2}" srcOrd="0" destOrd="0" presId="urn:microsoft.com/office/officeart/2005/8/layout/orgChart1"/>
    <dgm:cxn modelId="{ECAD6A5F-A80D-4038-AF15-BBF24CDEEA66}" type="presParOf" srcId="{A32A82E6-352F-4815-B45C-893CD0E4E3E2}" destId="{5278FA88-9018-40B7-9A14-25E473C402BA}" srcOrd="0" destOrd="0" presId="urn:microsoft.com/office/officeart/2005/8/layout/orgChart1"/>
    <dgm:cxn modelId="{E40EE2D3-2FB5-428E-B3C6-B7C7DFAF772E}" type="presParOf" srcId="{5278FA88-9018-40B7-9A14-25E473C402BA}" destId="{026E5617-5B8A-4555-91E9-586971E99445}" srcOrd="0" destOrd="0" presId="urn:microsoft.com/office/officeart/2005/8/layout/orgChart1"/>
    <dgm:cxn modelId="{31E63215-F449-4729-8177-BBE437772BF7}" type="presParOf" srcId="{026E5617-5B8A-4555-91E9-586971E99445}" destId="{482BDC6E-A2E9-44D1-A065-24E424A43E33}" srcOrd="0" destOrd="0" presId="urn:microsoft.com/office/officeart/2005/8/layout/orgChart1"/>
    <dgm:cxn modelId="{70B23549-1876-4BB7-8DA9-D35FBD6DC8B7}" type="presParOf" srcId="{026E5617-5B8A-4555-91E9-586971E99445}" destId="{A8BC4F4F-47A1-48A7-93B6-2133DDA13868}" srcOrd="1" destOrd="0" presId="urn:microsoft.com/office/officeart/2005/8/layout/orgChart1"/>
    <dgm:cxn modelId="{9B6C7A4A-BAEF-46AF-9B73-D6B1FCCE00FA}" type="presParOf" srcId="{5278FA88-9018-40B7-9A14-25E473C402BA}" destId="{7D2FA6D9-57F4-4BDB-B8F0-91F913E8CF0C}" srcOrd="1" destOrd="0" presId="urn:microsoft.com/office/officeart/2005/8/layout/orgChart1"/>
    <dgm:cxn modelId="{CCC5E71B-8553-4033-8EC4-37A3D0EA139C}" type="presParOf" srcId="{7D2FA6D9-57F4-4BDB-B8F0-91F913E8CF0C}" destId="{00A8D2CF-E758-443A-AAF6-686A1ADD9ED9}" srcOrd="0" destOrd="0" presId="urn:microsoft.com/office/officeart/2005/8/layout/orgChart1"/>
    <dgm:cxn modelId="{CABC4295-C3B5-45BE-8DA1-DA518566709E}" type="presParOf" srcId="{7D2FA6D9-57F4-4BDB-B8F0-91F913E8CF0C}" destId="{AE0305F2-0D5D-4D7F-BEB6-E76E77B55A23}" srcOrd="1" destOrd="0" presId="urn:microsoft.com/office/officeart/2005/8/layout/orgChart1"/>
    <dgm:cxn modelId="{9B661B03-7A13-46DC-8496-6DC0EB8AA318}" type="presParOf" srcId="{AE0305F2-0D5D-4D7F-BEB6-E76E77B55A23}" destId="{BA265A21-611F-451A-BAD8-A5CCB7CD04BF}" srcOrd="0" destOrd="0" presId="urn:microsoft.com/office/officeart/2005/8/layout/orgChart1"/>
    <dgm:cxn modelId="{90E67C11-E390-46C8-80DE-47D99A69CEDC}" type="presParOf" srcId="{BA265A21-611F-451A-BAD8-A5CCB7CD04BF}" destId="{E936E4A8-832B-4866-BC28-B689B7893D70}" srcOrd="0" destOrd="0" presId="urn:microsoft.com/office/officeart/2005/8/layout/orgChart1"/>
    <dgm:cxn modelId="{2E6FA1EC-549F-4D90-AB0C-DC1BEDABDA96}" type="presParOf" srcId="{BA265A21-611F-451A-BAD8-A5CCB7CD04BF}" destId="{D69E4C66-8F1D-40CE-B51E-E7530DDD8BF9}" srcOrd="1" destOrd="0" presId="urn:microsoft.com/office/officeart/2005/8/layout/orgChart1"/>
    <dgm:cxn modelId="{16A2CD80-2870-4B56-964F-1ABDDD4D7D16}" type="presParOf" srcId="{AE0305F2-0D5D-4D7F-BEB6-E76E77B55A23}" destId="{6AAD584B-4392-44DE-80B8-0A3582B175C7}" srcOrd="1" destOrd="0" presId="urn:microsoft.com/office/officeart/2005/8/layout/orgChart1"/>
    <dgm:cxn modelId="{EA67BFC9-501A-404B-9388-A8D0E8796595}" type="presParOf" srcId="{AE0305F2-0D5D-4D7F-BEB6-E76E77B55A23}" destId="{5968C7FC-6037-4F3A-8470-5C39970B6972}" srcOrd="2" destOrd="0" presId="urn:microsoft.com/office/officeart/2005/8/layout/orgChart1"/>
    <dgm:cxn modelId="{D8FB2B9F-F928-40A1-A85F-07423516C28C}" type="presParOf" srcId="{7D2FA6D9-57F4-4BDB-B8F0-91F913E8CF0C}" destId="{19E2D268-E264-4958-BC4A-B198B777692E}" srcOrd="2" destOrd="0" presId="urn:microsoft.com/office/officeart/2005/8/layout/orgChart1"/>
    <dgm:cxn modelId="{0404C3E8-AC58-484A-9DAB-B2329C6DEC96}" type="presParOf" srcId="{7D2FA6D9-57F4-4BDB-B8F0-91F913E8CF0C}" destId="{57A21897-ACAD-4633-BCB4-77D7FC355D0C}" srcOrd="3" destOrd="0" presId="urn:microsoft.com/office/officeart/2005/8/layout/orgChart1"/>
    <dgm:cxn modelId="{6B2BA3B9-8E98-4EFE-8737-CE2D14BB9E90}" type="presParOf" srcId="{57A21897-ACAD-4633-BCB4-77D7FC355D0C}" destId="{B5DDF3D5-610D-4ACB-A930-9DF71A68606B}" srcOrd="0" destOrd="0" presId="urn:microsoft.com/office/officeart/2005/8/layout/orgChart1"/>
    <dgm:cxn modelId="{C791A6EB-5108-45D9-A337-C8BFE58116A2}" type="presParOf" srcId="{B5DDF3D5-610D-4ACB-A930-9DF71A68606B}" destId="{8C69448F-D739-4FCC-A4AC-DA1BC629FEF9}" srcOrd="0" destOrd="0" presId="urn:microsoft.com/office/officeart/2005/8/layout/orgChart1"/>
    <dgm:cxn modelId="{D81D106D-E3B0-43DF-BFBD-66553F21DAA2}" type="presParOf" srcId="{B5DDF3D5-610D-4ACB-A930-9DF71A68606B}" destId="{0F688B46-2A96-42B8-840C-AAE4F453F65C}" srcOrd="1" destOrd="0" presId="urn:microsoft.com/office/officeart/2005/8/layout/orgChart1"/>
    <dgm:cxn modelId="{0754FD07-5AE6-454B-99E7-D2E67B58B11D}" type="presParOf" srcId="{57A21897-ACAD-4633-BCB4-77D7FC355D0C}" destId="{BAFF0CA0-B410-44DE-8608-5B453EBEF974}" srcOrd="1" destOrd="0" presId="urn:microsoft.com/office/officeart/2005/8/layout/orgChart1"/>
    <dgm:cxn modelId="{D21D06CA-9F6B-4946-9557-F44B66090B0C}" type="presParOf" srcId="{57A21897-ACAD-4633-BCB4-77D7FC355D0C}" destId="{FC6A82EE-2858-4F4D-88E8-03AC9BA78AB1}" srcOrd="2" destOrd="0" presId="urn:microsoft.com/office/officeart/2005/8/layout/orgChart1"/>
    <dgm:cxn modelId="{3C7FC004-7FAB-4817-A871-1E8B055F269A}" type="presParOf" srcId="{7D2FA6D9-57F4-4BDB-B8F0-91F913E8CF0C}" destId="{A94426E9-898B-46B1-9AF0-A10A81CEA3D8}" srcOrd="4" destOrd="0" presId="urn:microsoft.com/office/officeart/2005/8/layout/orgChart1"/>
    <dgm:cxn modelId="{69F25087-CA06-4B51-98FE-FB02FDFD9754}" type="presParOf" srcId="{7D2FA6D9-57F4-4BDB-B8F0-91F913E8CF0C}" destId="{8E82B1CB-780C-4A24-951A-C7F2553B2F25}" srcOrd="5" destOrd="0" presId="urn:microsoft.com/office/officeart/2005/8/layout/orgChart1"/>
    <dgm:cxn modelId="{F51BE5A3-B710-4115-B712-5DA76AAF37B9}" type="presParOf" srcId="{8E82B1CB-780C-4A24-951A-C7F2553B2F25}" destId="{5ACA1E78-C0CF-453E-A6AB-02127F045F19}" srcOrd="0" destOrd="0" presId="urn:microsoft.com/office/officeart/2005/8/layout/orgChart1"/>
    <dgm:cxn modelId="{DB07B1B9-7449-4826-8328-6F1025E38AD3}" type="presParOf" srcId="{5ACA1E78-C0CF-453E-A6AB-02127F045F19}" destId="{2F4BD9C6-0AA1-4628-9ABC-963D18441BC2}" srcOrd="0" destOrd="0" presId="urn:microsoft.com/office/officeart/2005/8/layout/orgChart1"/>
    <dgm:cxn modelId="{14BBC5C6-C7FA-445B-92FE-C5B79A8FD68B}" type="presParOf" srcId="{5ACA1E78-C0CF-453E-A6AB-02127F045F19}" destId="{A78FDE7A-BE64-49A5-8B2F-26A7D8B452F9}" srcOrd="1" destOrd="0" presId="urn:microsoft.com/office/officeart/2005/8/layout/orgChart1"/>
    <dgm:cxn modelId="{F3A2F47F-22BC-4AC5-BCB9-435638011F7B}" type="presParOf" srcId="{8E82B1CB-780C-4A24-951A-C7F2553B2F25}" destId="{857EAC56-92C2-4B54-A0CB-D74188353DFB}" srcOrd="1" destOrd="0" presId="urn:microsoft.com/office/officeart/2005/8/layout/orgChart1"/>
    <dgm:cxn modelId="{51035504-86E3-45AC-B710-8AB8BC5983E6}" type="presParOf" srcId="{857EAC56-92C2-4B54-A0CB-D74188353DFB}" destId="{20E73270-2343-4B60-B743-9C91557E2B18}" srcOrd="0" destOrd="0" presId="urn:microsoft.com/office/officeart/2005/8/layout/orgChart1"/>
    <dgm:cxn modelId="{BFBEF281-73AB-433E-9A32-AC53AD94EB89}" type="presParOf" srcId="{857EAC56-92C2-4B54-A0CB-D74188353DFB}" destId="{CE843203-8E5F-4FE0-8C65-4F21FF3970CD}" srcOrd="1" destOrd="0" presId="urn:microsoft.com/office/officeart/2005/8/layout/orgChart1"/>
    <dgm:cxn modelId="{B3D76D10-59E9-430B-BB60-50C6210336E9}" type="presParOf" srcId="{CE843203-8E5F-4FE0-8C65-4F21FF3970CD}" destId="{EF994808-8EF3-4417-BBA9-14CD2EE0102E}" srcOrd="0" destOrd="0" presId="urn:microsoft.com/office/officeart/2005/8/layout/orgChart1"/>
    <dgm:cxn modelId="{3C037C46-7436-4A7C-A996-9C6C3D845F3A}" type="presParOf" srcId="{EF994808-8EF3-4417-BBA9-14CD2EE0102E}" destId="{98EC347B-F499-4191-94AA-75494B8ABDE4}" srcOrd="0" destOrd="0" presId="urn:microsoft.com/office/officeart/2005/8/layout/orgChart1"/>
    <dgm:cxn modelId="{598CF721-D1FE-4F76-BABE-41B85E55255E}" type="presParOf" srcId="{EF994808-8EF3-4417-BBA9-14CD2EE0102E}" destId="{CE809ADB-8263-4F09-82BA-18F249557D14}" srcOrd="1" destOrd="0" presId="urn:microsoft.com/office/officeart/2005/8/layout/orgChart1"/>
    <dgm:cxn modelId="{B017B3BF-4FA0-4FE9-B1EE-8877563A435C}" type="presParOf" srcId="{CE843203-8E5F-4FE0-8C65-4F21FF3970CD}" destId="{31112E5D-CE7E-488A-81BC-1AF59AAB5123}" srcOrd="1" destOrd="0" presId="urn:microsoft.com/office/officeart/2005/8/layout/orgChart1"/>
    <dgm:cxn modelId="{51E06597-19EE-4D81-972C-DC47DDFC31CB}" type="presParOf" srcId="{31112E5D-CE7E-488A-81BC-1AF59AAB5123}" destId="{C6C13B00-F856-49A2-A468-D1C9397B10C7}" srcOrd="0" destOrd="0" presId="urn:microsoft.com/office/officeart/2005/8/layout/orgChart1"/>
    <dgm:cxn modelId="{E7038325-7D06-428F-AABD-9991B28D9753}" type="presParOf" srcId="{31112E5D-CE7E-488A-81BC-1AF59AAB5123}" destId="{250DCD95-2B8D-4E80-816B-D16F900F1572}" srcOrd="1" destOrd="0" presId="urn:microsoft.com/office/officeart/2005/8/layout/orgChart1"/>
    <dgm:cxn modelId="{7C4D12EF-320D-442A-BA14-3DA3FBEC7EAF}" type="presParOf" srcId="{250DCD95-2B8D-4E80-816B-D16F900F1572}" destId="{A3154EBC-4E01-40F5-89F6-7ABA13AF8EBF}" srcOrd="0" destOrd="0" presId="urn:microsoft.com/office/officeart/2005/8/layout/orgChart1"/>
    <dgm:cxn modelId="{23E5541A-9E04-4D97-9E7B-7376AE64AA5F}" type="presParOf" srcId="{A3154EBC-4E01-40F5-89F6-7ABA13AF8EBF}" destId="{4E60A4AD-8AA0-43B2-AC29-03B041099D03}" srcOrd="0" destOrd="0" presId="urn:microsoft.com/office/officeart/2005/8/layout/orgChart1"/>
    <dgm:cxn modelId="{B522869A-6020-4381-9D35-43842CF540EA}" type="presParOf" srcId="{A3154EBC-4E01-40F5-89F6-7ABA13AF8EBF}" destId="{89DF5121-9CB1-48B8-BDE9-8EF87CCE4F85}" srcOrd="1" destOrd="0" presId="urn:microsoft.com/office/officeart/2005/8/layout/orgChart1"/>
    <dgm:cxn modelId="{C5F5FB05-AC3B-4582-989D-6A74BD465CD0}" type="presParOf" srcId="{250DCD95-2B8D-4E80-816B-D16F900F1572}" destId="{AD2623C2-EA3E-4C4E-A175-7CC6C67AE21E}" srcOrd="1" destOrd="0" presId="urn:microsoft.com/office/officeart/2005/8/layout/orgChart1"/>
    <dgm:cxn modelId="{46C026D1-AE8F-42C8-BD13-1D6A87B00214}" type="presParOf" srcId="{250DCD95-2B8D-4E80-816B-D16F900F1572}" destId="{8A3D8949-5C3B-4161-9C92-37EAAAEA1A81}" srcOrd="2" destOrd="0" presId="urn:microsoft.com/office/officeart/2005/8/layout/orgChart1"/>
    <dgm:cxn modelId="{2D473989-DF6C-4236-A0E6-DC546AEDAD6B}" type="presParOf" srcId="{CE843203-8E5F-4FE0-8C65-4F21FF3970CD}" destId="{F19DA781-82BC-4786-A6FF-098F1E2A670B}" srcOrd="2" destOrd="0" presId="urn:microsoft.com/office/officeart/2005/8/layout/orgChart1"/>
    <dgm:cxn modelId="{6D7E4D5E-5D18-4042-822E-D5B08EA14527}" type="presParOf" srcId="{857EAC56-92C2-4B54-A0CB-D74188353DFB}" destId="{831C7EE6-65BA-4ACA-8EB6-BCCE88F6F3ED}" srcOrd="2" destOrd="0" presId="urn:microsoft.com/office/officeart/2005/8/layout/orgChart1"/>
    <dgm:cxn modelId="{C360D04E-A765-4D57-B554-507AC7CFB63A}" type="presParOf" srcId="{857EAC56-92C2-4B54-A0CB-D74188353DFB}" destId="{B4064CD3-11DE-46BF-86EE-367EF56358A1}" srcOrd="3" destOrd="0" presId="urn:microsoft.com/office/officeart/2005/8/layout/orgChart1"/>
    <dgm:cxn modelId="{C64EB069-5FB1-42D3-A716-D138B0DEAE67}" type="presParOf" srcId="{B4064CD3-11DE-46BF-86EE-367EF56358A1}" destId="{D3F36689-94C1-4321-9AE6-4C079B59909A}" srcOrd="0" destOrd="0" presId="urn:microsoft.com/office/officeart/2005/8/layout/orgChart1"/>
    <dgm:cxn modelId="{21D3A9C4-DDDC-4E60-96F7-589EA6E1648A}" type="presParOf" srcId="{D3F36689-94C1-4321-9AE6-4C079B59909A}" destId="{5E50A3BC-0A43-4C9E-9C07-DA8CD8C5615D}" srcOrd="0" destOrd="0" presId="urn:microsoft.com/office/officeart/2005/8/layout/orgChart1"/>
    <dgm:cxn modelId="{D3618E99-7E51-4139-95E5-7EFCF57E7BF1}" type="presParOf" srcId="{D3F36689-94C1-4321-9AE6-4C079B59909A}" destId="{6EEEA0A4-CA04-4A43-82D9-10712C488F58}" srcOrd="1" destOrd="0" presId="urn:microsoft.com/office/officeart/2005/8/layout/orgChart1"/>
    <dgm:cxn modelId="{018CC9B1-86EE-4612-AE3F-A2A9B4B89D92}" type="presParOf" srcId="{B4064CD3-11DE-46BF-86EE-367EF56358A1}" destId="{C596DCD3-FD23-4A19-B577-BDD782D94F95}" srcOrd="1" destOrd="0" presId="urn:microsoft.com/office/officeart/2005/8/layout/orgChart1"/>
    <dgm:cxn modelId="{6BA394D4-3739-4CC4-88AE-3D3338FD0D47}" type="presParOf" srcId="{C596DCD3-FD23-4A19-B577-BDD782D94F95}" destId="{52EC3647-B7B1-4A6E-800C-9D7D5445A7DE}" srcOrd="0" destOrd="0" presId="urn:microsoft.com/office/officeart/2005/8/layout/orgChart1"/>
    <dgm:cxn modelId="{2834AB2E-6B64-4CEC-9FEB-B70EB89B5B3A}" type="presParOf" srcId="{C596DCD3-FD23-4A19-B577-BDD782D94F95}" destId="{50F2DC89-0C6B-406C-B5C0-620FA1788E73}" srcOrd="1" destOrd="0" presId="urn:microsoft.com/office/officeart/2005/8/layout/orgChart1"/>
    <dgm:cxn modelId="{939D38DE-9BB9-4110-8CFF-E6836E56509C}" type="presParOf" srcId="{50F2DC89-0C6B-406C-B5C0-620FA1788E73}" destId="{1BA831DB-3C78-4091-8569-A41FAFCF6E8E}" srcOrd="0" destOrd="0" presId="urn:microsoft.com/office/officeart/2005/8/layout/orgChart1"/>
    <dgm:cxn modelId="{C23A1C2C-E71A-478D-AF84-B70C48A92B7B}" type="presParOf" srcId="{1BA831DB-3C78-4091-8569-A41FAFCF6E8E}" destId="{09A95C58-7AB6-49C8-83AB-EE76C6BFB4CD}" srcOrd="0" destOrd="0" presId="urn:microsoft.com/office/officeart/2005/8/layout/orgChart1"/>
    <dgm:cxn modelId="{F54AA5C4-63F5-4BD2-BEAF-073F88E26466}" type="presParOf" srcId="{1BA831DB-3C78-4091-8569-A41FAFCF6E8E}" destId="{14ECF50A-9451-4388-9387-98A6A2CD1CB1}" srcOrd="1" destOrd="0" presId="urn:microsoft.com/office/officeart/2005/8/layout/orgChart1"/>
    <dgm:cxn modelId="{ECC5DEB4-837C-4804-8BBF-B0CBAB6340CE}" type="presParOf" srcId="{50F2DC89-0C6B-406C-B5C0-620FA1788E73}" destId="{D8612774-22AC-41E3-9812-9ED4CD9CC21B}" srcOrd="1" destOrd="0" presId="urn:microsoft.com/office/officeart/2005/8/layout/orgChart1"/>
    <dgm:cxn modelId="{B196518A-2D3B-4A81-A2FF-382FC46BD0EF}" type="presParOf" srcId="{50F2DC89-0C6B-406C-B5C0-620FA1788E73}" destId="{A9AF797B-1A1F-4DF1-B5DE-B33678DE1EB7}" srcOrd="2" destOrd="0" presId="urn:microsoft.com/office/officeart/2005/8/layout/orgChart1"/>
    <dgm:cxn modelId="{6655E009-7161-4363-9914-6F6203EDD763}" type="presParOf" srcId="{B4064CD3-11DE-46BF-86EE-367EF56358A1}" destId="{D9DA549E-44B4-4151-B6DA-3ABAD2E78FB9}" srcOrd="2" destOrd="0" presId="urn:microsoft.com/office/officeart/2005/8/layout/orgChart1"/>
    <dgm:cxn modelId="{76EBFB3D-EB2B-4DD5-8DD9-FBE93209B1CA}" type="presParOf" srcId="{857EAC56-92C2-4B54-A0CB-D74188353DFB}" destId="{93C21F0F-11BB-402F-92DC-F5D2ACFE9479}" srcOrd="4" destOrd="0" presId="urn:microsoft.com/office/officeart/2005/8/layout/orgChart1"/>
    <dgm:cxn modelId="{C4D8767B-31E7-49CC-AD9D-480B3459DB19}" type="presParOf" srcId="{857EAC56-92C2-4B54-A0CB-D74188353DFB}" destId="{D3802703-DB53-4AB5-B06C-80A7D57BAFF2}" srcOrd="5" destOrd="0" presId="urn:microsoft.com/office/officeart/2005/8/layout/orgChart1"/>
    <dgm:cxn modelId="{5331A11E-E7DD-43DF-9225-5BD2BA46D3D2}" type="presParOf" srcId="{D3802703-DB53-4AB5-B06C-80A7D57BAFF2}" destId="{45F6B8D2-07F9-4DA8-965C-2836DA440C38}" srcOrd="0" destOrd="0" presId="urn:microsoft.com/office/officeart/2005/8/layout/orgChart1"/>
    <dgm:cxn modelId="{262E3A89-E925-4D16-B0A0-73F1841F5732}" type="presParOf" srcId="{45F6B8D2-07F9-4DA8-965C-2836DA440C38}" destId="{712EB7F5-B51D-4EB1-B3B2-2034735666A3}" srcOrd="0" destOrd="0" presId="urn:microsoft.com/office/officeart/2005/8/layout/orgChart1"/>
    <dgm:cxn modelId="{749853D2-E744-43A9-91B1-F204F3ED2EF4}" type="presParOf" srcId="{45F6B8D2-07F9-4DA8-965C-2836DA440C38}" destId="{3E4ED536-8DDF-4908-A2F3-B801953F57C6}" srcOrd="1" destOrd="0" presId="urn:microsoft.com/office/officeart/2005/8/layout/orgChart1"/>
    <dgm:cxn modelId="{27CEC65B-7F6A-4AF5-A27B-9D75EE4A6BD0}" type="presParOf" srcId="{D3802703-DB53-4AB5-B06C-80A7D57BAFF2}" destId="{1C8F6CDA-5AD0-40DE-BEDA-927F9A5855D1}" srcOrd="1" destOrd="0" presId="urn:microsoft.com/office/officeart/2005/8/layout/orgChart1"/>
    <dgm:cxn modelId="{CA7E8E8B-E6DC-4A33-90CB-145E1207AE63}" type="presParOf" srcId="{1C8F6CDA-5AD0-40DE-BEDA-927F9A5855D1}" destId="{DE6D9D27-77A6-4E54-9360-5FDE6E2107F7}" srcOrd="0" destOrd="0" presId="urn:microsoft.com/office/officeart/2005/8/layout/orgChart1"/>
    <dgm:cxn modelId="{52571A07-A3A2-4EF5-B7D0-68C209EF1487}" type="presParOf" srcId="{1C8F6CDA-5AD0-40DE-BEDA-927F9A5855D1}" destId="{1FED0217-B77C-416B-8582-7EC3C9EA54B3}" srcOrd="1" destOrd="0" presId="urn:microsoft.com/office/officeart/2005/8/layout/orgChart1"/>
    <dgm:cxn modelId="{D1F333F1-9468-4322-9A34-1165D33D8A20}" type="presParOf" srcId="{1FED0217-B77C-416B-8582-7EC3C9EA54B3}" destId="{BED867D9-088C-4AA5-B052-A837175F178E}" srcOrd="0" destOrd="0" presId="urn:microsoft.com/office/officeart/2005/8/layout/orgChart1"/>
    <dgm:cxn modelId="{1B6ADB07-C321-4777-A4D0-A0566C06E7F2}" type="presParOf" srcId="{BED867D9-088C-4AA5-B052-A837175F178E}" destId="{7F4AB934-DD09-4F98-8877-6C03E0ACDAF6}" srcOrd="0" destOrd="0" presId="urn:microsoft.com/office/officeart/2005/8/layout/orgChart1"/>
    <dgm:cxn modelId="{F1AEBE8A-4559-433E-9F9E-FA2F791E3D0D}" type="presParOf" srcId="{BED867D9-088C-4AA5-B052-A837175F178E}" destId="{3F8E4ECC-F98B-4EC6-A087-C551FF7EEDA8}" srcOrd="1" destOrd="0" presId="urn:microsoft.com/office/officeart/2005/8/layout/orgChart1"/>
    <dgm:cxn modelId="{AB311050-C979-4740-A5F7-ED83D6D3F1FC}" type="presParOf" srcId="{1FED0217-B77C-416B-8582-7EC3C9EA54B3}" destId="{EB94CAF2-6533-4DD1-A1D0-39DD6E058B2E}" srcOrd="1" destOrd="0" presId="urn:microsoft.com/office/officeart/2005/8/layout/orgChart1"/>
    <dgm:cxn modelId="{6F3F79C6-0D23-4A90-9AD7-F0B3A46B4B92}" type="presParOf" srcId="{1FED0217-B77C-416B-8582-7EC3C9EA54B3}" destId="{8A033FEB-57E1-4258-9B28-DE51D5818851}" srcOrd="2" destOrd="0" presId="urn:microsoft.com/office/officeart/2005/8/layout/orgChart1"/>
    <dgm:cxn modelId="{7B8CD10F-8936-42F1-8768-9E38E6D25D01}" type="presParOf" srcId="{D3802703-DB53-4AB5-B06C-80A7D57BAFF2}" destId="{E46397C4-FCBA-471B-9983-7DD5EF42E0C7}" srcOrd="2" destOrd="0" presId="urn:microsoft.com/office/officeart/2005/8/layout/orgChart1"/>
    <dgm:cxn modelId="{6A40BD21-48F6-49D0-A459-D4D2C8C0130E}" type="presParOf" srcId="{8E82B1CB-780C-4A24-951A-C7F2553B2F25}" destId="{15208EE4-976F-4450-8D11-08A7821AA54A}" srcOrd="2" destOrd="0" presId="urn:microsoft.com/office/officeart/2005/8/layout/orgChart1"/>
    <dgm:cxn modelId="{ECE988AF-0962-4BC9-A857-58BA8F4A7F4B}" type="presParOf" srcId="{7D2FA6D9-57F4-4BDB-B8F0-91F913E8CF0C}" destId="{D2941BB7-DB41-4314-97DE-7B9D52129595}" srcOrd="6" destOrd="0" presId="urn:microsoft.com/office/officeart/2005/8/layout/orgChart1"/>
    <dgm:cxn modelId="{035C8EF8-9E4E-49C9-9D8B-DEEB1F645D99}" type="presParOf" srcId="{7D2FA6D9-57F4-4BDB-B8F0-91F913E8CF0C}" destId="{E03D8F81-FCF0-4DCE-9F12-70A658D241DA}" srcOrd="7" destOrd="0" presId="urn:microsoft.com/office/officeart/2005/8/layout/orgChart1"/>
    <dgm:cxn modelId="{E0A8FE1C-5E37-405C-AFBC-F591E0DF7D0A}" type="presParOf" srcId="{E03D8F81-FCF0-4DCE-9F12-70A658D241DA}" destId="{DE8C0FCA-F278-45CD-8793-BB8525E22C5A}" srcOrd="0" destOrd="0" presId="urn:microsoft.com/office/officeart/2005/8/layout/orgChart1"/>
    <dgm:cxn modelId="{9EB3B0CE-CE85-47B9-B516-47D8C69B5D5E}" type="presParOf" srcId="{DE8C0FCA-F278-45CD-8793-BB8525E22C5A}" destId="{1C00A9FF-8F70-4F80-8861-064631C43804}" srcOrd="0" destOrd="0" presId="urn:microsoft.com/office/officeart/2005/8/layout/orgChart1"/>
    <dgm:cxn modelId="{AF7BA8EF-A583-4752-8009-1518129401F4}" type="presParOf" srcId="{DE8C0FCA-F278-45CD-8793-BB8525E22C5A}" destId="{843C348B-48D9-4CD3-81F3-B8706ACE74F6}" srcOrd="1" destOrd="0" presId="urn:microsoft.com/office/officeart/2005/8/layout/orgChart1"/>
    <dgm:cxn modelId="{813B57A0-91E9-4261-B687-849096E9548A}" type="presParOf" srcId="{E03D8F81-FCF0-4DCE-9F12-70A658D241DA}" destId="{7942BBBD-2BEF-4A0F-8B81-BB7392BC1B8A}" srcOrd="1" destOrd="0" presId="urn:microsoft.com/office/officeart/2005/8/layout/orgChart1"/>
    <dgm:cxn modelId="{496D8222-49DD-4B98-9DE7-DEA20F74A7D0}" type="presParOf" srcId="{E03D8F81-FCF0-4DCE-9F12-70A658D241DA}" destId="{D99EA1AA-3C20-4144-98D4-D04D32740281}" srcOrd="2" destOrd="0" presId="urn:microsoft.com/office/officeart/2005/8/layout/orgChart1"/>
    <dgm:cxn modelId="{18CD4EF1-D056-46EF-80EB-34163DCAAE51}" type="presParOf" srcId="{5278FA88-9018-40B7-9A14-25E473C402BA}" destId="{5F3C6736-9A3A-4327-BFD9-FAA665B44A2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41BB7-DB41-4314-97DE-7B9D52129595}">
      <dsp:nvSpPr>
        <dsp:cNvPr id="0" name=""/>
        <dsp:cNvSpPr/>
      </dsp:nvSpPr>
      <dsp:spPr>
        <a:xfrm>
          <a:off x="4062535" y="921051"/>
          <a:ext cx="3548535" cy="963086"/>
        </a:xfrm>
        <a:custGeom>
          <a:avLst/>
          <a:gdLst/>
          <a:ahLst/>
          <a:cxnLst/>
          <a:rect l="0" t="0" r="0" b="0"/>
          <a:pathLst>
            <a:path>
              <a:moveTo>
                <a:pt x="0" y="0"/>
              </a:moveTo>
              <a:lnTo>
                <a:pt x="0" y="769666"/>
              </a:lnTo>
              <a:lnTo>
                <a:pt x="3548535" y="769666"/>
              </a:lnTo>
              <a:lnTo>
                <a:pt x="3548535" y="9630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6D9D27-77A6-4E54-9360-5FDE6E2107F7}">
      <dsp:nvSpPr>
        <dsp:cNvPr id="0" name=""/>
        <dsp:cNvSpPr/>
      </dsp:nvSpPr>
      <dsp:spPr>
        <a:xfrm>
          <a:off x="6874229" y="4113083"/>
          <a:ext cx="276315" cy="847367"/>
        </a:xfrm>
        <a:custGeom>
          <a:avLst/>
          <a:gdLst/>
          <a:ahLst/>
          <a:cxnLst/>
          <a:rect l="0" t="0" r="0" b="0"/>
          <a:pathLst>
            <a:path>
              <a:moveTo>
                <a:pt x="0" y="0"/>
              </a:moveTo>
              <a:lnTo>
                <a:pt x="0" y="847367"/>
              </a:lnTo>
              <a:lnTo>
                <a:pt x="276315" y="8473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C21F0F-11BB-402F-92DC-F5D2ACFE9479}">
      <dsp:nvSpPr>
        <dsp:cNvPr id="0" name=""/>
        <dsp:cNvSpPr/>
      </dsp:nvSpPr>
      <dsp:spPr>
        <a:xfrm>
          <a:off x="5382126" y="2805190"/>
          <a:ext cx="2228944" cy="386841"/>
        </a:xfrm>
        <a:custGeom>
          <a:avLst/>
          <a:gdLst/>
          <a:ahLst/>
          <a:cxnLst/>
          <a:rect l="0" t="0" r="0" b="0"/>
          <a:pathLst>
            <a:path>
              <a:moveTo>
                <a:pt x="0" y="0"/>
              </a:moveTo>
              <a:lnTo>
                <a:pt x="0" y="193420"/>
              </a:lnTo>
              <a:lnTo>
                <a:pt x="2228944" y="193420"/>
              </a:lnTo>
              <a:lnTo>
                <a:pt x="2228944" y="3868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C3647-B7B1-4A6E-800C-9D7D5445A7DE}">
      <dsp:nvSpPr>
        <dsp:cNvPr id="0" name=""/>
        <dsp:cNvSpPr/>
      </dsp:nvSpPr>
      <dsp:spPr>
        <a:xfrm>
          <a:off x="4645284" y="4113083"/>
          <a:ext cx="276315" cy="847367"/>
        </a:xfrm>
        <a:custGeom>
          <a:avLst/>
          <a:gdLst/>
          <a:ahLst/>
          <a:cxnLst/>
          <a:rect l="0" t="0" r="0" b="0"/>
          <a:pathLst>
            <a:path>
              <a:moveTo>
                <a:pt x="0" y="0"/>
              </a:moveTo>
              <a:lnTo>
                <a:pt x="0" y="847367"/>
              </a:lnTo>
              <a:lnTo>
                <a:pt x="276315" y="8473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1C7EE6-65BA-4ACA-8EB6-BCCE88F6F3ED}">
      <dsp:nvSpPr>
        <dsp:cNvPr id="0" name=""/>
        <dsp:cNvSpPr/>
      </dsp:nvSpPr>
      <dsp:spPr>
        <a:xfrm>
          <a:off x="5336406" y="2805190"/>
          <a:ext cx="91440" cy="386841"/>
        </a:xfrm>
        <a:custGeom>
          <a:avLst/>
          <a:gdLst/>
          <a:ahLst/>
          <a:cxnLst/>
          <a:rect l="0" t="0" r="0" b="0"/>
          <a:pathLst>
            <a:path>
              <a:moveTo>
                <a:pt x="45720" y="0"/>
              </a:moveTo>
              <a:lnTo>
                <a:pt x="45720" y="3868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13B00-F856-49A2-A468-D1C9397B10C7}">
      <dsp:nvSpPr>
        <dsp:cNvPr id="0" name=""/>
        <dsp:cNvSpPr/>
      </dsp:nvSpPr>
      <dsp:spPr>
        <a:xfrm>
          <a:off x="2416339" y="4113083"/>
          <a:ext cx="276315" cy="847367"/>
        </a:xfrm>
        <a:custGeom>
          <a:avLst/>
          <a:gdLst/>
          <a:ahLst/>
          <a:cxnLst/>
          <a:rect l="0" t="0" r="0" b="0"/>
          <a:pathLst>
            <a:path>
              <a:moveTo>
                <a:pt x="0" y="0"/>
              </a:moveTo>
              <a:lnTo>
                <a:pt x="0" y="847367"/>
              </a:lnTo>
              <a:lnTo>
                <a:pt x="276315" y="8473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73270-2343-4B60-B743-9C91557E2B18}">
      <dsp:nvSpPr>
        <dsp:cNvPr id="0" name=""/>
        <dsp:cNvSpPr/>
      </dsp:nvSpPr>
      <dsp:spPr>
        <a:xfrm>
          <a:off x="3153181" y="2805190"/>
          <a:ext cx="2228944" cy="386841"/>
        </a:xfrm>
        <a:custGeom>
          <a:avLst/>
          <a:gdLst/>
          <a:ahLst/>
          <a:cxnLst/>
          <a:rect l="0" t="0" r="0" b="0"/>
          <a:pathLst>
            <a:path>
              <a:moveTo>
                <a:pt x="2228944" y="0"/>
              </a:moveTo>
              <a:lnTo>
                <a:pt x="2228944" y="193420"/>
              </a:lnTo>
              <a:lnTo>
                <a:pt x="0" y="193420"/>
              </a:lnTo>
              <a:lnTo>
                <a:pt x="0" y="3868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4426E9-898B-46B1-9AF0-A10A81CEA3D8}">
      <dsp:nvSpPr>
        <dsp:cNvPr id="0" name=""/>
        <dsp:cNvSpPr/>
      </dsp:nvSpPr>
      <dsp:spPr>
        <a:xfrm>
          <a:off x="4062535" y="921051"/>
          <a:ext cx="1319590" cy="963086"/>
        </a:xfrm>
        <a:custGeom>
          <a:avLst/>
          <a:gdLst/>
          <a:ahLst/>
          <a:cxnLst/>
          <a:rect l="0" t="0" r="0" b="0"/>
          <a:pathLst>
            <a:path>
              <a:moveTo>
                <a:pt x="0" y="0"/>
              </a:moveTo>
              <a:lnTo>
                <a:pt x="0" y="769666"/>
              </a:lnTo>
              <a:lnTo>
                <a:pt x="1319590" y="769666"/>
              </a:lnTo>
              <a:lnTo>
                <a:pt x="1319590" y="9630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E2D268-E264-4958-BC4A-B198B777692E}">
      <dsp:nvSpPr>
        <dsp:cNvPr id="0" name=""/>
        <dsp:cNvSpPr/>
      </dsp:nvSpPr>
      <dsp:spPr>
        <a:xfrm>
          <a:off x="3153181" y="921051"/>
          <a:ext cx="909354" cy="963086"/>
        </a:xfrm>
        <a:custGeom>
          <a:avLst/>
          <a:gdLst/>
          <a:ahLst/>
          <a:cxnLst/>
          <a:rect l="0" t="0" r="0" b="0"/>
          <a:pathLst>
            <a:path>
              <a:moveTo>
                <a:pt x="909354" y="0"/>
              </a:moveTo>
              <a:lnTo>
                <a:pt x="909354" y="769666"/>
              </a:lnTo>
              <a:lnTo>
                <a:pt x="0" y="769666"/>
              </a:lnTo>
              <a:lnTo>
                <a:pt x="0" y="9630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A8D2CF-E758-443A-AAF6-686A1ADD9ED9}">
      <dsp:nvSpPr>
        <dsp:cNvPr id="0" name=""/>
        <dsp:cNvSpPr/>
      </dsp:nvSpPr>
      <dsp:spPr>
        <a:xfrm>
          <a:off x="924236" y="921051"/>
          <a:ext cx="3138299" cy="963086"/>
        </a:xfrm>
        <a:custGeom>
          <a:avLst/>
          <a:gdLst/>
          <a:ahLst/>
          <a:cxnLst/>
          <a:rect l="0" t="0" r="0" b="0"/>
          <a:pathLst>
            <a:path>
              <a:moveTo>
                <a:pt x="3138299" y="0"/>
              </a:moveTo>
              <a:lnTo>
                <a:pt x="3138299" y="769666"/>
              </a:lnTo>
              <a:lnTo>
                <a:pt x="0" y="769666"/>
              </a:lnTo>
              <a:lnTo>
                <a:pt x="0" y="9630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BDC6E-A2E9-44D1-A065-24E424A43E33}">
      <dsp:nvSpPr>
        <dsp:cNvPr id="0" name=""/>
        <dsp:cNvSpPr/>
      </dsp:nvSpPr>
      <dsp:spPr>
        <a:xfrm>
          <a:off x="3141483" y="0"/>
          <a:ext cx="1842103" cy="921051"/>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t>Board of Directors</a:t>
          </a:r>
          <a:endParaRPr lang="en-US" sz="2000" b="0" kern="1200" dirty="0"/>
        </a:p>
      </dsp:txBody>
      <dsp:txXfrm>
        <a:off x="3141483" y="0"/>
        <a:ext cx="1842103" cy="921051"/>
      </dsp:txXfrm>
    </dsp:sp>
    <dsp:sp modelId="{E936E4A8-832B-4866-BC28-B689B7893D70}">
      <dsp:nvSpPr>
        <dsp:cNvPr id="0" name=""/>
        <dsp:cNvSpPr/>
      </dsp:nvSpPr>
      <dsp:spPr>
        <a:xfrm>
          <a:off x="3184" y="1884138"/>
          <a:ext cx="1842103" cy="9210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EE Committee</a:t>
          </a:r>
        </a:p>
      </dsp:txBody>
      <dsp:txXfrm>
        <a:off x="3184" y="1884138"/>
        <a:ext cx="1842103" cy="921051"/>
      </dsp:txXfrm>
    </dsp:sp>
    <dsp:sp modelId="{8C69448F-D739-4FCC-A4AC-DA1BC629FEF9}">
      <dsp:nvSpPr>
        <dsp:cNvPr id="0" name=""/>
        <dsp:cNvSpPr/>
      </dsp:nvSpPr>
      <dsp:spPr>
        <a:xfrm>
          <a:off x="2232129" y="1884138"/>
          <a:ext cx="1842103" cy="9210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Non-profit  Committee</a:t>
          </a:r>
        </a:p>
      </dsp:txBody>
      <dsp:txXfrm>
        <a:off x="2232129" y="1884138"/>
        <a:ext cx="1842103" cy="921051"/>
      </dsp:txXfrm>
    </dsp:sp>
    <dsp:sp modelId="{2F4BD9C6-0AA1-4628-9ABC-963D18441BC2}">
      <dsp:nvSpPr>
        <dsp:cNvPr id="0" name=""/>
        <dsp:cNvSpPr/>
      </dsp:nvSpPr>
      <dsp:spPr>
        <a:xfrm>
          <a:off x="4461074" y="1884138"/>
          <a:ext cx="1842103" cy="9210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Executive Director</a:t>
          </a:r>
        </a:p>
      </dsp:txBody>
      <dsp:txXfrm>
        <a:off x="4461074" y="1884138"/>
        <a:ext cx="1842103" cy="921051"/>
      </dsp:txXfrm>
    </dsp:sp>
    <dsp:sp modelId="{98EC347B-F499-4191-94AA-75494B8ABDE4}">
      <dsp:nvSpPr>
        <dsp:cNvPr id="0" name=""/>
        <dsp:cNvSpPr/>
      </dsp:nvSpPr>
      <dsp:spPr>
        <a:xfrm>
          <a:off x="2232129" y="3192031"/>
          <a:ext cx="1842103" cy="921051"/>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Assistance Director (Operations and Programs)</a:t>
          </a:r>
          <a:endParaRPr lang="en-US" sz="1400" kern="1200" dirty="0"/>
        </a:p>
      </dsp:txBody>
      <dsp:txXfrm>
        <a:off x="2232129" y="3192031"/>
        <a:ext cx="1842103" cy="921051"/>
      </dsp:txXfrm>
    </dsp:sp>
    <dsp:sp modelId="{4E60A4AD-8AA0-43B2-AC29-03B041099D03}">
      <dsp:nvSpPr>
        <dsp:cNvPr id="0" name=""/>
        <dsp:cNvSpPr/>
      </dsp:nvSpPr>
      <dsp:spPr>
        <a:xfrm>
          <a:off x="2692655" y="4499925"/>
          <a:ext cx="1842103" cy="9210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Administrative Support</a:t>
          </a:r>
        </a:p>
        <a:p>
          <a:pPr marL="0" lvl="0" indent="0" algn="ctr" defTabSz="622300">
            <a:lnSpc>
              <a:spcPct val="90000"/>
            </a:lnSpc>
            <a:spcBef>
              <a:spcPct val="0"/>
            </a:spcBef>
            <a:spcAft>
              <a:spcPct val="35000"/>
            </a:spcAft>
            <a:buNone/>
          </a:pPr>
          <a:r>
            <a:rPr lang="en-US" sz="1400" kern="1200" dirty="0"/>
            <a:t>&amp;</a:t>
          </a:r>
        </a:p>
        <a:p>
          <a:pPr marL="0" lvl="0" indent="0" algn="ctr" defTabSz="622300">
            <a:lnSpc>
              <a:spcPct val="90000"/>
            </a:lnSpc>
            <a:spcBef>
              <a:spcPct val="0"/>
            </a:spcBef>
            <a:spcAft>
              <a:spcPct val="35000"/>
            </a:spcAft>
            <a:buNone/>
          </a:pPr>
          <a:r>
            <a:rPr lang="en-US" sz="1400" kern="1200" dirty="0"/>
            <a:t>Volunteers</a:t>
          </a:r>
        </a:p>
      </dsp:txBody>
      <dsp:txXfrm>
        <a:off x="2692655" y="4499925"/>
        <a:ext cx="1842103" cy="921051"/>
      </dsp:txXfrm>
    </dsp:sp>
    <dsp:sp modelId="{5E50A3BC-0A43-4C9E-9C07-DA8CD8C5615D}">
      <dsp:nvSpPr>
        <dsp:cNvPr id="0" name=""/>
        <dsp:cNvSpPr/>
      </dsp:nvSpPr>
      <dsp:spPr>
        <a:xfrm>
          <a:off x="4461074" y="3192031"/>
          <a:ext cx="1842103" cy="921051"/>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Assistance Director (Fundraising &amp; Finance)</a:t>
          </a:r>
          <a:endParaRPr lang="en-US" sz="1400" kern="1200" dirty="0"/>
        </a:p>
      </dsp:txBody>
      <dsp:txXfrm>
        <a:off x="4461074" y="3192031"/>
        <a:ext cx="1842103" cy="921051"/>
      </dsp:txXfrm>
    </dsp:sp>
    <dsp:sp modelId="{09A95C58-7AB6-49C8-83AB-EE76C6BFB4CD}">
      <dsp:nvSpPr>
        <dsp:cNvPr id="0" name=""/>
        <dsp:cNvSpPr/>
      </dsp:nvSpPr>
      <dsp:spPr>
        <a:xfrm>
          <a:off x="4921600" y="4499925"/>
          <a:ext cx="1842103" cy="9210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Administrative Support</a:t>
          </a:r>
        </a:p>
        <a:p>
          <a:pPr marL="0" lvl="0" indent="0" algn="ctr" defTabSz="622300">
            <a:lnSpc>
              <a:spcPct val="90000"/>
            </a:lnSpc>
            <a:spcBef>
              <a:spcPct val="0"/>
            </a:spcBef>
            <a:spcAft>
              <a:spcPct val="35000"/>
            </a:spcAft>
            <a:buNone/>
          </a:pPr>
          <a:r>
            <a:rPr lang="en-US" sz="1400" kern="1200" dirty="0"/>
            <a:t>&amp;</a:t>
          </a:r>
        </a:p>
        <a:p>
          <a:pPr marL="0" lvl="0" indent="0" algn="ctr" defTabSz="622300">
            <a:lnSpc>
              <a:spcPct val="90000"/>
            </a:lnSpc>
            <a:spcBef>
              <a:spcPct val="0"/>
            </a:spcBef>
            <a:spcAft>
              <a:spcPct val="35000"/>
            </a:spcAft>
            <a:buNone/>
          </a:pPr>
          <a:r>
            <a:rPr lang="en-US" sz="1400" kern="1200" dirty="0"/>
            <a:t>Volunteers</a:t>
          </a:r>
        </a:p>
      </dsp:txBody>
      <dsp:txXfrm>
        <a:off x="4921600" y="4499925"/>
        <a:ext cx="1842103" cy="921051"/>
      </dsp:txXfrm>
    </dsp:sp>
    <dsp:sp modelId="{712EB7F5-B51D-4EB1-B3B2-2034735666A3}">
      <dsp:nvSpPr>
        <dsp:cNvPr id="0" name=""/>
        <dsp:cNvSpPr/>
      </dsp:nvSpPr>
      <dsp:spPr>
        <a:xfrm>
          <a:off x="6690019" y="3192031"/>
          <a:ext cx="1842103" cy="921051"/>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Assistance Director (Marketing/Social Media)</a:t>
          </a:r>
          <a:endParaRPr lang="en-US" sz="1400" kern="1200" dirty="0"/>
        </a:p>
      </dsp:txBody>
      <dsp:txXfrm>
        <a:off x="6690019" y="3192031"/>
        <a:ext cx="1842103" cy="921051"/>
      </dsp:txXfrm>
    </dsp:sp>
    <dsp:sp modelId="{7F4AB934-DD09-4F98-8877-6C03E0ACDAF6}">
      <dsp:nvSpPr>
        <dsp:cNvPr id="0" name=""/>
        <dsp:cNvSpPr/>
      </dsp:nvSpPr>
      <dsp:spPr>
        <a:xfrm>
          <a:off x="7150545" y="4499925"/>
          <a:ext cx="1842103" cy="921051"/>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Administrative Support</a:t>
          </a:r>
        </a:p>
        <a:p>
          <a:pPr marL="0" lvl="0" indent="0" algn="ctr" defTabSz="622300">
            <a:lnSpc>
              <a:spcPct val="90000"/>
            </a:lnSpc>
            <a:spcBef>
              <a:spcPct val="0"/>
            </a:spcBef>
            <a:spcAft>
              <a:spcPct val="35000"/>
            </a:spcAft>
            <a:buNone/>
          </a:pPr>
          <a:r>
            <a:rPr lang="en-US" sz="1400" kern="1200" dirty="0"/>
            <a:t>&amp;</a:t>
          </a:r>
        </a:p>
        <a:p>
          <a:pPr marL="0" lvl="0" indent="0" algn="ctr" defTabSz="622300">
            <a:lnSpc>
              <a:spcPct val="90000"/>
            </a:lnSpc>
            <a:spcBef>
              <a:spcPct val="0"/>
            </a:spcBef>
            <a:spcAft>
              <a:spcPct val="35000"/>
            </a:spcAft>
            <a:buNone/>
          </a:pPr>
          <a:r>
            <a:rPr lang="en-US" sz="1400" kern="1200" dirty="0"/>
            <a:t>Volunteers</a:t>
          </a:r>
        </a:p>
      </dsp:txBody>
      <dsp:txXfrm>
        <a:off x="7150545" y="4499925"/>
        <a:ext cx="1842103" cy="921051"/>
      </dsp:txXfrm>
    </dsp:sp>
    <dsp:sp modelId="{1C00A9FF-8F70-4F80-8861-064631C43804}">
      <dsp:nvSpPr>
        <dsp:cNvPr id="0" name=""/>
        <dsp:cNvSpPr/>
      </dsp:nvSpPr>
      <dsp:spPr>
        <a:xfrm>
          <a:off x="6690019" y="1884138"/>
          <a:ext cx="1842103" cy="9210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CC Committee</a:t>
          </a:r>
        </a:p>
      </dsp:txBody>
      <dsp:txXfrm>
        <a:off x="6690019" y="1884138"/>
        <a:ext cx="1842103" cy="9210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457FF84-CD3A-4325-AA8C-D74587C890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909BC1-03B5-49D2-9916-9480F7BC7C45}" type="slidenum">
              <a:rPr lang="en-US" smtClean="0"/>
              <a:t>‹#›</a:t>
            </a:fld>
            <a:endParaRPr lang="en-US"/>
          </a:p>
        </p:txBody>
      </p:sp>
    </p:spTree>
    <p:extLst>
      <p:ext uri="{BB962C8B-B14F-4D97-AF65-F5344CB8AC3E}">
        <p14:creationId xmlns:p14="http://schemas.microsoft.com/office/powerpoint/2010/main" val="2049278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2" name="Slide Number Placeholder 1">
            <a:extLst>
              <a:ext uri="{FF2B5EF4-FFF2-40B4-BE49-F238E27FC236}">
                <a16:creationId xmlns:a16="http://schemas.microsoft.com/office/drawing/2014/main" id="{F6C1A1AE-89BF-4A3B-8E24-A8A13A589A5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C6375-4785-4017-906B-F4C0596F0445}" type="slidenum">
              <a:rPr lang="en-US" smtClean="0"/>
              <a:t>‹#›</a:t>
            </a:fld>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79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1200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76966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37560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US" sz="1100" b="0" i="0" u="none" strike="noStrike" cap="none" dirty="0">
              <a:solidFill>
                <a:srgbClr val="EB8C00"/>
              </a:solidFill>
              <a:latin typeface="Arial"/>
              <a:ea typeface="Arial"/>
              <a:cs typeface="Arial" charset="0"/>
              <a:sym typeface="Arial"/>
            </a:endParaRPr>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1078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US" sz="1100" b="0" i="0" u="none" strike="noStrike" cap="none" dirty="0">
              <a:solidFill>
                <a:srgbClr val="EB8C00"/>
              </a:solidFill>
              <a:latin typeface="Arial"/>
              <a:ea typeface="Arial"/>
              <a:cs typeface="Arial" charset="0"/>
              <a:sym typeface="Arial"/>
            </a:endParaRPr>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2541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0740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818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533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2857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59151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90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2907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1385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78031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1099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217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6811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11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99ecb23c5_0_1:notes"/>
          <p:cNvSpPr>
            <a:spLocks noGrp="1" noRot="1" noChangeAspect="1"/>
          </p:cNvSpPr>
          <p:nvPr>
            <p:ph type="sldImg" idx="2"/>
          </p:nvPr>
        </p:nvSpPr>
        <p:spPr>
          <a:xfrm>
            <a:off x="388938" y="685800"/>
            <a:ext cx="60801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99ecb23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481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715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977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pPr marL="158750" indent="0">
              <a:buNone/>
            </a:pPr>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13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3160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207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6702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3" y="739775"/>
            <a:ext cx="6569075" cy="36957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6B2C06E8-48A6-4E03-8711-C45C0018F49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054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6366145" cy="758983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92" dirty="0"/>
          </a:p>
        </p:txBody>
      </p:sp>
      <p:sp>
        <p:nvSpPr>
          <p:cNvPr id="21" name="Google Shape;21;p4"/>
          <p:cNvSpPr/>
          <p:nvPr/>
        </p:nvSpPr>
        <p:spPr>
          <a:xfrm>
            <a:off x="5" y="65117"/>
            <a:ext cx="6365593" cy="6491794"/>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75" y="0"/>
            <a:ext cx="6370425" cy="6486224"/>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60016" y="739174"/>
            <a:ext cx="5469662" cy="3702176"/>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6854121" y="739185"/>
            <a:ext cx="6148334" cy="6047965"/>
          </a:xfrm>
          <a:prstGeom prst="rect">
            <a:avLst/>
          </a:prstGeom>
        </p:spPr>
        <p:txBody>
          <a:bodyPr spcFirstLastPara="1" wrap="square" lIns="91425" tIns="91425" rIns="91425" bIns="91425" anchor="t" anchorCtr="0"/>
          <a:lstStyle>
            <a:lvl1pPr marL="457187" lvl="0" indent="-311141">
              <a:spcBef>
                <a:spcPts val="0"/>
              </a:spcBef>
              <a:spcAft>
                <a:spcPts val="0"/>
              </a:spcAft>
              <a:buSzPts val="1300"/>
              <a:buChar char="●"/>
              <a:defRPr/>
            </a:lvl1pPr>
            <a:lvl2pPr marL="914375" lvl="1" indent="-298442">
              <a:spcBef>
                <a:spcPts val="1600"/>
              </a:spcBef>
              <a:spcAft>
                <a:spcPts val="0"/>
              </a:spcAft>
              <a:buSzPts val="1100"/>
              <a:buChar char="○"/>
              <a:defRPr/>
            </a:lvl2pPr>
            <a:lvl3pPr marL="1371562" lvl="2" indent="-298442">
              <a:spcBef>
                <a:spcPts val="1600"/>
              </a:spcBef>
              <a:spcAft>
                <a:spcPts val="0"/>
              </a:spcAft>
              <a:buSzPts val="1100"/>
              <a:buChar char="■"/>
              <a:defRPr/>
            </a:lvl3pPr>
            <a:lvl4pPr marL="1828750" lvl="3" indent="-298442">
              <a:spcBef>
                <a:spcPts val="1600"/>
              </a:spcBef>
              <a:spcAft>
                <a:spcPts val="0"/>
              </a:spcAft>
              <a:buSzPts val="1100"/>
              <a:buChar char="●"/>
              <a:defRPr/>
            </a:lvl4pPr>
            <a:lvl5pPr marL="2285938" lvl="4" indent="-298442">
              <a:spcBef>
                <a:spcPts val="1600"/>
              </a:spcBef>
              <a:spcAft>
                <a:spcPts val="0"/>
              </a:spcAft>
              <a:buSzPts val="1100"/>
              <a:buChar char="○"/>
              <a:defRPr/>
            </a:lvl5pPr>
            <a:lvl6pPr marL="2743125" lvl="5" indent="-298442">
              <a:spcBef>
                <a:spcPts val="1600"/>
              </a:spcBef>
              <a:spcAft>
                <a:spcPts val="0"/>
              </a:spcAft>
              <a:buSzPts val="1100"/>
              <a:buChar char="■"/>
              <a:defRPr/>
            </a:lvl6pPr>
            <a:lvl7pPr marL="3200312" lvl="6" indent="-298442">
              <a:spcBef>
                <a:spcPts val="1600"/>
              </a:spcBef>
              <a:spcAft>
                <a:spcPts val="0"/>
              </a:spcAft>
              <a:buSzPts val="1100"/>
              <a:buChar char="●"/>
              <a:defRPr/>
            </a:lvl7pPr>
            <a:lvl8pPr marL="3657500" lvl="7" indent="-298442">
              <a:spcBef>
                <a:spcPts val="1600"/>
              </a:spcBef>
              <a:spcAft>
                <a:spcPts val="0"/>
              </a:spcAft>
              <a:buSzPts val="1100"/>
              <a:buChar char="○"/>
              <a:defRPr/>
            </a:lvl8pPr>
            <a:lvl9pPr marL="4114687" lvl="8" indent="-298442">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16" name="Title Placeholder 1"/>
          <p:cNvSpPr>
            <a:spLocks noGrp="1"/>
          </p:cNvSpPr>
          <p:nvPr>
            <p:ph type="title"/>
          </p:nvPr>
        </p:nvSpPr>
        <p:spPr>
          <a:xfrm>
            <a:off x="715579" y="1116164"/>
            <a:ext cx="12062596" cy="892923"/>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19" name="Content Placeholder 18"/>
          <p:cNvSpPr>
            <a:spLocks noGrp="1"/>
          </p:cNvSpPr>
          <p:nvPr>
            <p:ph sz="quarter" idx="10"/>
          </p:nvPr>
        </p:nvSpPr>
        <p:spPr>
          <a:xfrm>
            <a:off x="715578" y="2157907"/>
            <a:ext cx="12062596" cy="4315791"/>
          </a:xfrm>
        </p:spPr>
        <p:txBody>
          <a:bodyPr/>
          <a:lstStyle>
            <a:lvl5pPr>
              <a:defRPr/>
            </a:lvl5pPr>
            <a:lvl6pPr>
              <a:defRPr/>
            </a:lvl6pPr>
            <a:lvl7pPr>
              <a:defRPr/>
            </a:lvl7pPr>
            <a:lvl8pPr>
              <a:defRPr/>
            </a:lvl8pPr>
            <a:lvl9pP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cxnSp>
        <p:nvCxnSpPr>
          <p:cNvPr id="25" name="Shape 24"/>
          <p:cNvCxnSpPr/>
          <p:nvPr/>
        </p:nvCxnSpPr>
        <p:spPr>
          <a:xfrm flipV="1">
            <a:off x="511132" y="1041743"/>
            <a:ext cx="12267048" cy="169654"/>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CFB813B-B1C2-4C88-9346-BE06715B172D}"/>
              </a:ext>
            </a:extLst>
          </p:cNvPr>
          <p:cNvSpPr>
            <a:spLocks noGrp="1"/>
          </p:cNvSpPr>
          <p:nvPr>
            <p:ph type="sldNum" sz="quarter" idx="11"/>
          </p:nvPr>
        </p:nvSpPr>
        <p:spPr/>
        <p:txBody>
          <a:bodyPr/>
          <a:lstStyle/>
          <a:p>
            <a:endParaRPr lang="en-GB" dirty="0"/>
          </a:p>
        </p:txBody>
      </p:sp>
    </p:spTree>
    <p:extLst>
      <p:ext uri="{BB962C8B-B14F-4D97-AF65-F5344CB8AC3E}">
        <p14:creationId xmlns:p14="http://schemas.microsoft.com/office/powerpoint/2010/main" val="238673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point Colour">
    <p:bg>
      <p:bgPr>
        <a:solidFill>
          <a:schemeClr val="accent4"/>
        </a:solidFill>
        <a:effectLst/>
      </p:bgPr>
    </p:bg>
    <p:spTree>
      <p:nvGrpSpPr>
        <p:cNvPr id="1" name=""/>
        <p:cNvGrpSpPr/>
        <p:nvPr/>
      </p:nvGrpSpPr>
      <p:grpSpPr>
        <a:xfrm>
          <a:off x="0" y="0"/>
          <a:ext cx="0" cy="0"/>
          <a:chOff x="0" y="0"/>
          <a:chExt cx="0" cy="0"/>
        </a:xfrm>
      </p:grpSpPr>
      <p:sp>
        <p:nvSpPr>
          <p:cNvPr id="15" name="Content Placeholder 26"/>
          <p:cNvSpPr>
            <a:spLocks noGrp="1"/>
          </p:cNvSpPr>
          <p:nvPr>
            <p:ph sz="quarter" idx="15"/>
          </p:nvPr>
        </p:nvSpPr>
        <p:spPr>
          <a:xfrm>
            <a:off x="715578" y="2157907"/>
            <a:ext cx="12062596" cy="4315791"/>
          </a:xfrm>
        </p:spPr>
        <p:txBody>
          <a:bodyPr/>
          <a:lstStyle>
            <a:lvl1pPr>
              <a:defRPr sz="3201" baseline="0">
                <a:solidFill>
                  <a:schemeClr val="bg1"/>
                </a:solidFill>
              </a:defRPr>
            </a:lvl1pPr>
            <a:lvl2pPr>
              <a:buClr>
                <a:schemeClr val="bg1"/>
              </a:buClr>
              <a:defRPr sz="3201">
                <a:solidFill>
                  <a:schemeClr val="bg1"/>
                </a:solidFill>
              </a:defRPr>
            </a:lvl2pPr>
            <a:lvl3pPr>
              <a:buClr>
                <a:schemeClr val="tx2"/>
              </a:buClr>
              <a:defRPr sz="3201">
                <a:solidFill>
                  <a:schemeClr val="bg1"/>
                </a:solidFill>
              </a:defRPr>
            </a:lvl3pPr>
            <a:lvl4pPr>
              <a:buClr>
                <a:schemeClr val="bg1"/>
              </a:buClr>
              <a:defRPr sz="3201">
                <a:solidFill>
                  <a:schemeClr val="bg1"/>
                </a:solidFill>
              </a:defRPr>
            </a:lvl4pPr>
            <a:lvl5pPr>
              <a:buClr>
                <a:schemeClr val="bg1"/>
              </a:buClr>
              <a:defRPr sz="3201">
                <a:solidFill>
                  <a:schemeClr val="bg1"/>
                </a:solidFill>
              </a:defRPr>
            </a:lvl5pPr>
            <a:lvl6pPr>
              <a:buClr>
                <a:schemeClr val="bg1"/>
              </a:buClr>
              <a:defRPr sz="3201" baseline="0">
                <a:solidFill>
                  <a:schemeClr val="bg1"/>
                </a:solidFill>
              </a:defRPr>
            </a:lvl6pPr>
            <a:lvl7pPr>
              <a:buClr>
                <a:schemeClr val="bg1"/>
              </a:buClr>
              <a:buAutoNum type="alphaLcPeriod"/>
              <a:defRPr sz="3201" baseline="0">
                <a:solidFill>
                  <a:schemeClr val="bg1"/>
                </a:solidFill>
              </a:defRPr>
            </a:lvl7pPr>
            <a:lvl8pPr marL="685965" indent="-228655">
              <a:buClr>
                <a:schemeClr val="bg1"/>
              </a:buClr>
              <a:buFont typeface="+mj-lt"/>
              <a:buAutoNum type="romanLcPeriod"/>
              <a:defRPr sz="3201">
                <a:solidFill>
                  <a:schemeClr val="bg1"/>
                </a:solidFill>
              </a:defRPr>
            </a:lvl8pPr>
            <a:lvl9pPr>
              <a:defRPr sz="3201">
                <a:solidFill>
                  <a:schemeClr val="bg1"/>
                </a:solidFill>
              </a:defRPr>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6" name="Title Placeholder 1"/>
          <p:cNvSpPr>
            <a:spLocks noGrp="1"/>
          </p:cNvSpPr>
          <p:nvPr>
            <p:ph type="title"/>
          </p:nvPr>
        </p:nvSpPr>
        <p:spPr>
          <a:xfrm>
            <a:off x="715579" y="1116164"/>
            <a:ext cx="12062596" cy="892923"/>
          </a:xfrm>
          <a:prstGeom prst="rect">
            <a:avLst/>
          </a:prstGeom>
        </p:spPr>
        <p:txBody>
          <a:bodyPr vert="horz" lIns="0" tIns="0" rIns="0" bIns="0" rtlCol="0" anchor="t" anchorCtr="0">
            <a:noAutofit/>
          </a:bodyPr>
          <a:lstStyle>
            <a:lvl1pPr>
              <a:defRPr>
                <a:solidFill>
                  <a:schemeClr val="bg1"/>
                </a:solidFill>
              </a:defRPr>
            </a:lvl1pPr>
          </a:lstStyle>
          <a:p>
            <a:r>
              <a:rPr lang="en-GB" noProof="0"/>
              <a:t>Click to edit Master title style</a:t>
            </a:r>
            <a:endParaRPr lang="en-GB" noProof="0" dirty="0"/>
          </a:p>
        </p:txBody>
      </p:sp>
      <p:cxnSp>
        <p:nvCxnSpPr>
          <p:cNvPr id="17" name="Shape 24"/>
          <p:cNvCxnSpPr/>
          <p:nvPr/>
        </p:nvCxnSpPr>
        <p:spPr>
          <a:xfrm flipV="1">
            <a:off x="511132" y="1041743"/>
            <a:ext cx="12267048" cy="169654"/>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852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5578" y="1264984"/>
            <a:ext cx="12062596" cy="446461"/>
          </a:xfrm>
        </p:spPr>
        <p:txBody>
          <a:bodyPr anchor="t" anchorCtr="0">
            <a:noAutofit/>
          </a:bodyPr>
          <a:lstStyle>
            <a:lvl1pPr>
              <a:lnSpc>
                <a:spcPct val="90000"/>
              </a:lnSpc>
              <a:defRPr sz="3201">
                <a:solidFill>
                  <a:schemeClr val="bg1"/>
                </a:solidFill>
                <a:latin typeface="+mj-lt"/>
              </a:defRPr>
            </a:lvl1pPr>
          </a:lstStyle>
          <a:p>
            <a:r>
              <a:rPr lang="en-GB" noProof="0"/>
              <a:t>Click to edit Master title style</a:t>
            </a:r>
            <a:endParaRPr lang="en-GB" noProof="0" dirty="0"/>
          </a:p>
        </p:txBody>
      </p:sp>
      <p:sp>
        <p:nvSpPr>
          <p:cNvPr id="58" name="Subtitle 2"/>
          <p:cNvSpPr>
            <a:spLocks noGrp="1"/>
          </p:cNvSpPr>
          <p:nvPr>
            <p:ph type="subTitle" idx="1"/>
          </p:nvPr>
        </p:nvSpPr>
        <p:spPr bwMode="black">
          <a:xfrm>
            <a:off x="715578" y="1711436"/>
            <a:ext cx="12062596" cy="446461"/>
          </a:xfrm>
        </p:spPr>
        <p:txBody>
          <a:bodyPr>
            <a:noAutofit/>
          </a:bodyPr>
          <a:lstStyle>
            <a:lvl1pPr marL="0" indent="0" algn="l">
              <a:lnSpc>
                <a:spcPct val="90000"/>
              </a:lnSpc>
              <a:buNone/>
              <a:defRPr sz="3201">
                <a:solidFill>
                  <a:schemeClr val="bg1"/>
                </a:solidFill>
                <a:latin typeface="+mj-lt"/>
              </a:defRPr>
            </a:lvl1pPr>
            <a:lvl2pPr marL="509535" indent="0" algn="ctr">
              <a:buNone/>
              <a:defRPr>
                <a:solidFill>
                  <a:schemeClr val="tx1">
                    <a:tint val="75000"/>
                  </a:schemeClr>
                </a:solidFill>
              </a:defRPr>
            </a:lvl2pPr>
            <a:lvl3pPr marL="1019070" indent="0" algn="ctr">
              <a:buNone/>
              <a:defRPr>
                <a:solidFill>
                  <a:schemeClr val="tx1">
                    <a:tint val="75000"/>
                  </a:schemeClr>
                </a:solidFill>
              </a:defRPr>
            </a:lvl3pPr>
            <a:lvl4pPr marL="1528606" indent="0" algn="ctr">
              <a:buNone/>
              <a:defRPr>
                <a:solidFill>
                  <a:schemeClr val="tx1">
                    <a:tint val="75000"/>
                  </a:schemeClr>
                </a:solidFill>
              </a:defRPr>
            </a:lvl4pPr>
            <a:lvl5pPr marL="2038141" indent="0" algn="ctr">
              <a:buNone/>
              <a:defRPr>
                <a:solidFill>
                  <a:schemeClr val="tx1">
                    <a:tint val="75000"/>
                  </a:schemeClr>
                </a:solidFill>
              </a:defRPr>
            </a:lvl5pPr>
            <a:lvl6pPr marL="2547678" indent="0" algn="ctr">
              <a:buNone/>
              <a:defRPr>
                <a:solidFill>
                  <a:schemeClr val="tx1">
                    <a:tint val="75000"/>
                  </a:schemeClr>
                </a:solidFill>
              </a:defRPr>
            </a:lvl6pPr>
            <a:lvl7pPr marL="3057211" indent="0" algn="ctr">
              <a:buNone/>
              <a:defRPr>
                <a:solidFill>
                  <a:schemeClr val="tx1">
                    <a:tint val="75000"/>
                  </a:schemeClr>
                </a:solidFill>
              </a:defRPr>
            </a:lvl7pPr>
            <a:lvl8pPr marL="3566748" indent="0" algn="ctr">
              <a:buNone/>
              <a:defRPr>
                <a:solidFill>
                  <a:schemeClr val="tx1">
                    <a:tint val="75000"/>
                  </a:schemeClr>
                </a:solidFill>
              </a:defRPr>
            </a:lvl8pPr>
            <a:lvl9pPr marL="4076283" indent="0" algn="ctr">
              <a:buNone/>
              <a:defRPr>
                <a:solidFill>
                  <a:schemeClr val="tx1">
                    <a:tint val="75000"/>
                  </a:schemeClr>
                </a:solidFill>
              </a:defRPr>
            </a:lvl9pPr>
          </a:lstStyle>
          <a:p>
            <a:r>
              <a:rPr lang="en-GB" noProof="0"/>
              <a:t>Click to edit Master subtitle style</a:t>
            </a:r>
            <a:endParaRPr lang="en-GB" noProof="0" dirty="0"/>
          </a:p>
        </p:txBody>
      </p:sp>
      <p:cxnSp>
        <p:nvCxnSpPr>
          <p:cNvPr id="9" name="Shape 24"/>
          <p:cNvCxnSpPr/>
          <p:nvPr/>
        </p:nvCxnSpPr>
        <p:spPr>
          <a:xfrm flipV="1">
            <a:off x="511132" y="1041743"/>
            <a:ext cx="12267048" cy="169654"/>
          </a:xfrm>
          <a:prstGeom prst="bentConnector3">
            <a:avLst>
              <a:gd name="adj1" fmla="val 0"/>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3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715581" y="6473698"/>
            <a:ext cx="6133522" cy="744101"/>
          </a:xfrm>
        </p:spPr>
        <p:txBody>
          <a:bodyPr anchor="b"/>
          <a:lstStyle>
            <a:lvl1pPr algn="l">
              <a:defRPr sz="900">
                <a:latin typeface="Arial" pitchFamily="34" charset="0"/>
                <a:cs typeface="Arial" pitchFamily="34" charset="0"/>
              </a:defRPr>
            </a:lvl1pPr>
          </a:lstStyle>
          <a:p>
            <a:pPr lvl="0"/>
            <a:r>
              <a:rPr lang="en-GB" noProof="0"/>
              <a:t>Add legal and copyright disclaimers here.</a:t>
            </a:r>
          </a:p>
        </p:txBody>
      </p:sp>
      <p:sp>
        <p:nvSpPr>
          <p:cNvPr id="5" name="Title Placeholder 1"/>
          <p:cNvSpPr>
            <a:spLocks noGrp="1"/>
          </p:cNvSpPr>
          <p:nvPr>
            <p:ph type="title"/>
          </p:nvPr>
        </p:nvSpPr>
        <p:spPr>
          <a:xfrm>
            <a:off x="715579" y="1116164"/>
            <a:ext cx="12062596" cy="892923"/>
          </a:xfrm>
          <a:prstGeom prst="rect">
            <a:avLst/>
          </a:prstGeom>
        </p:spPr>
        <p:txBody>
          <a:bodyPr vert="horz" lIns="0" tIns="0" rIns="0" bIns="0" rtlCol="0" anchor="t" anchorCtr="0">
            <a:noAutofit/>
          </a:bodyPr>
          <a:lstStyle/>
          <a:p>
            <a:r>
              <a:rPr lang="en-GB" noProof="0"/>
              <a:t>Click to edit Master title style</a:t>
            </a:r>
            <a:endParaRPr lang="en-GB" noProof="0" dirty="0"/>
          </a:p>
        </p:txBody>
      </p:sp>
      <p:cxnSp>
        <p:nvCxnSpPr>
          <p:cNvPr id="6" name="Shape 24"/>
          <p:cNvCxnSpPr/>
          <p:nvPr/>
        </p:nvCxnSpPr>
        <p:spPr>
          <a:xfrm flipV="1">
            <a:off x="511132" y="1041743"/>
            <a:ext cx="12267048" cy="169654"/>
          </a:xfrm>
          <a:prstGeom prst="bentConnector3">
            <a:avLst>
              <a:gd name="adj1" fmla="val 0"/>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82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760178"/>
            <a:ext cx="13493397" cy="1829609"/>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121700" tIns="121700" rIns="121700" bIns="121700" anchor="ctr" anchorCtr="0">
              <a:noAutofit/>
            </a:bodyPr>
            <a:lstStyle/>
            <a:p>
              <a:pPr marL="0" lvl="0" indent="0" algn="l" rtl="0">
                <a:spcBef>
                  <a:spcPts val="0"/>
                </a:spcBef>
                <a:spcAft>
                  <a:spcPts val="0"/>
                </a:spcAft>
                <a:buNone/>
              </a:pPr>
              <a:endParaRPr sz="1983"/>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121700" tIns="121700" rIns="121700" bIns="121700" anchor="ctr" anchorCtr="0">
              <a:noAutofit/>
            </a:bodyPr>
            <a:lstStyle/>
            <a:p>
              <a:pPr marL="0" lvl="0" indent="0" algn="l" rtl="0">
                <a:spcBef>
                  <a:spcPts val="0"/>
                </a:spcBef>
                <a:spcAft>
                  <a:spcPts val="0"/>
                </a:spcAft>
                <a:buNone/>
              </a:pPr>
              <a:endParaRPr sz="1983"/>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121700" tIns="121700" rIns="121700" bIns="121700" anchor="ctr" anchorCtr="0">
              <a:noAutofit/>
            </a:bodyPr>
            <a:lstStyle/>
            <a:p>
              <a:pPr marL="0" lvl="0" indent="0" algn="l" rtl="0">
                <a:spcBef>
                  <a:spcPts val="0"/>
                </a:spcBef>
                <a:spcAft>
                  <a:spcPts val="0"/>
                </a:spcAft>
                <a:buNone/>
              </a:pPr>
              <a:endParaRPr sz="1983"/>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121700" tIns="121700" rIns="121700" bIns="121700" anchor="ctr" anchorCtr="0">
              <a:noAutofit/>
            </a:bodyPr>
            <a:lstStyle/>
            <a:p>
              <a:pPr marL="0" lvl="0" indent="0" algn="l" rtl="0">
                <a:spcBef>
                  <a:spcPts val="0"/>
                </a:spcBef>
                <a:spcAft>
                  <a:spcPts val="0"/>
                </a:spcAft>
                <a:buNone/>
              </a:pPr>
              <a:endParaRPr sz="1983"/>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121700" tIns="121700" rIns="121700" bIns="121700" anchor="ctr" anchorCtr="0">
              <a:noAutofit/>
            </a:bodyPr>
            <a:lstStyle/>
            <a:p>
              <a:pPr marL="0" lvl="0" indent="0" algn="l" rtl="0">
                <a:spcBef>
                  <a:spcPts val="0"/>
                </a:spcBef>
                <a:spcAft>
                  <a:spcPts val="0"/>
                </a:spcAft>
                <a:buNone/>
              </a:pPr>
              <a:endParaRPr sz="1983"/>
            </a:p>
          </p:txBody>
        </p:sp>
      </p:grpSp>
      <p:sp>
        <p:nvSpPr>
          <p:cNvPr id="35" name="Google Shape;35;p4"/>
          <p:cNvSpPr txBox="1">
            <a:spLocks noGrp="1"/>
          </p:cNvSpPr>
          <p:nvPr>
            <p:ph type="title"/>
          </p:nvPr>
        </p:nvSpPr>
        <p:spPr>
          <a:xfrm>
            <a:off x="459962" y="605003"/>
            <a:ext cx="12573586" cy="896770"/>
          </a:xfrm>
          <a:prstGeom prst="rect">
            <a:avLst/>
          </a:prstGeom>
        </p:spPr>
        <p:txBody>
          <a:bodyPr spcFirstLastPara="1" wrap="square" lIns="121700" tIns="121700" rIns="121700" bIns="121700" anchor="t"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p4"/>
          <p:cNvSpPr txBox="1">
            <a:spLocks noGrp="1"/>
          </p:cNvSpPr>
          <p:nvPr>
            <p:ph type="body" idx="1"/>
          </p:nvPr>
        </p:nvSpPr>
        <p:spPr>
          <a:xfrm>
            <a:off x="459962" y="1814825"/>
            <a:ext cx="12573586" cy="4927086"/>
          </a:xfrm>
          <a:prstGeom prst="rect">
            <a:avLst/>
          </a:prstGeom>
        </p:spPr>
        <p:txBody>
          <a:bodyPr spcFirstLastPara="1" wrap="square" lIns="121700" tIns="121700" rIns="121700" bIns="121700" anchor="t" anchorCtr="0"/>
          <a:lstStyle>
            <a:lvl1pPr marL="505983" lvl="0" indent="-421653">
              <a:spcBef>
                <a:spcPts val="0"/>
              </a:spcBef>
              <a:spcAft>
                <a:spcPts val="0"/>
              </a:spcAft>
              <a:buSzPts val="2400"/>
              <a:buChar char="●"/>
              <a:defRPr/>
            </a:lvl1pPr>
            <a:lvl2pPr marL="1011966" lvl="1" indent="-386515">
              <a:spcBef>
                <a:spcPts val="2324"/>
              </a:spcBef>
              <a:spcAft>
                <a:spcPts val="0"/>
              </a:spcAft>
              <a:buSzPts val="1900"/>
              <a:buChar char="○"/>
              <a:defRPr/>
            </a:lvl2pPr>
            <a:lvl3pPr marL="1517950" lvl="2" indent="-386515">
              <a:spcBef>
                <a:spcPts val="2324"/>
              </a:spcBef>
              <a:spcAft>
                <a:spcPts val="0"/>
              </a:spcAft>
              <a:buSzPts val="1900"/>
              <a:buChar char="■"/>
              <a:defRPr/>
            </a:lvl3pPr>
            <a:lvl4pPr marL="2023933" lvl="3" indent="-386515">
              <a:spcBef>
                <a:spcPts val="2324"/>
              </a:spcBef>
              <a:spcAft>
                <a:spcPts val="0"/>
              </a:spcAft>
              <a:buSzPts val="1900"/>
              <a:buChar char="●"/>
              <a:defRPr/>
            </a:lvl4pPr>
            <a:lvl5pPr marL="2529916" lvl="4" indent="-386515">
              <a:spcBef>
                <a:spcPts val="2324"/>
              </a:spcBef>
              <a:spcAft>
                <a:spcPts val="0"/>
              </a:spcAft>
              <a:buSzPts val="1900"/>
              <a:buChar char="○"/>
              <a:defRPr/>
            </a:lvl5pPr>
            <a:lvl6pPr marL="3035899" lvl="5" indent="-386515">
              <a:spcBef>
                <a:spcPts val="2324"/>
              </a:spcBef>
              <a:spcAft>
                <a:spcPts val="0"/>
              </a:spcAft>
              <a:buSzPts val="1900"/>
              <a:buChar char="■"/>
              <a:defRPr/>
            </a:lvl6pPr>
            <a:lvl7pPr marL="3541883" lvl="6" indent="-386515">
              <a:spcBef>
                <a:spcPts val="2324"/>
              </a:spcBef>
              <a:spcAft>
                <a:spcPts val="0"/>
              </a:spcAft>
              <a:buSzPts val="1900"/>
              <a:buChar char="●"/>
              <a:defRPr/>
            </a:lvl7pPr>
            <a:lvl8pPr marL="4047866" lvl="7" indent="-386515">
              <a:spcBef>
                <a:spcPts val="2324"/>
              </a:spcBef>
              <a:spcAft>
                <a:spcPts val="0"/>
              </a:spcAft>
              <a:buSzPts val="1900"/>
              <a:buChar char="○"/>
              <a:defRPr/>
            </a:lvl8pPr>
            <a:lvl9pPr marL="4553849" lvl="8" indent="-386515">
              <a:spcBef>
                <a:spcPts val="2324"/>
              </a:spcBef>
              <a:spcAft>
                <a:spcPts val="2324"/>
              </a:spcAft>
              <a:buSzPts val="1900"/>
              <a:buChar char="■"/>
              <a:defRPr/>
            </a:lvl9pPr>
          </a:lstStyle>
          <a:p>
            <a:endParaRPr/>
          </a:p>
        </p:txBody>
      </p:sp>
      <p:sp>
        <p:nvSpPr>
          <p:cNvPr id="37" name="Google Shape;37;p4"/>
          <p:cNvSpPr txBox="1">
            <a:spLocks noGrp="1"/>
          </p:cNvSpPr>
          <p:nvPr>
            <p:ph type="sldNum" idx="12"/>
          </p:nvPr>
        </p:nvSpPr>
        <p:spPr>
          <a:xfrm>
            <a:off x="12484690" y="6863377"/>
            <a:ext cx="809835" cy="580692"/>
          </a:xfrm>
          <a:prstGeom prst="rect">
            <a:avLst/>
          </a:prstGeom>
        </p:spPr>
        <p:txBody>
          <a:bodyPr spcFirstLastPara="1" wrap="square" lIns="121700" tIns="121700" rIns="121700" bIns="121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044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3" y="11"/>
            <a:ext cx="13493750" cy="1884511"/>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92" dirty="0"/>
          </a:p>
        </p:txBody>
      </p:sp>
      <p:sp>
        <p:nvSpPr>
          <p:cNvPr id="34" name="Google Shape;34;p6"/>
          <p:cNvSpPr txBox="1">
            <a:spLocks noGrp="1"/>
          </p:cNvSpPr>
          <p:nvPr>
            <p:ph type="title"/>
          </p:nvPr>
        </p:nvSpPr>
        <p:spPr>
          <a:xfrm>
            <a:off x="460021" y="739184"/>
            <a:ext cx="12573803" cy="920343"/>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555104" cy="758983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92" dirty="0"/>
          </a:p>
        </p:txBody>
      </p:sp>
      <p:sp>
        <p:nvSpPr>
          <p:cNvPr id="38" name="Google Shape;38;p7"/>
          <p:cNvSpPr txBox="1">
            <a:spLocks noGrp="1"/>
          </p:cNvSpPr>
          <p:nvPr>
            <p:ph type="title"/>
          </p:nvPr>
        </p:nvSpPr>
        <p:spPr>
          <a:xfrm>
            <a:off x="460021" y="739174"/>
            <a:ext cx="4615235" cy="2699052"/>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459983" y="3527697"/>
            <a:ext cx="4615235" cy="3390969"/>
          </a:xfrm>
          <a:prstGeom prst="rect">
            <a:avLst/>
          </a:prstGeom>
        </p:spPr>
        <p:txBody>
          <a:bodyPr spcFirstLastPara="1" wrap="square" lIns="91425" tIns="91425" rIns="91425" bIns="91425" anchor="t" anchorCtr="0"/>
          <a:lstStyle>
            <a:lvl1pPr marL="457187" lvl="0" indent="-311141">
              <a:spcBef>
                <a:spcPts val="0"/>
              </a:spcBef>
              <a:spcAft>
                <a:spcPts val="0"/>
              </a:spcAft>
              <a:buClr>
                <a:schemeClr val="accent2"/>
              </a:buClr>
              <a:buSzPts val="1300"/>
              <a:buChar char="●"/>
              <a:defRPr>
                <a:solidFill>
                  <a:schemeClr val="accent2"/>
                </a:solidFill>
              </a:defRPr>
            </a:lvl1pPr>
            <a:lvl2pPr marL="914375" lvl="1" indent="-298442">
              <a:spcBef>
                <a:spcPts val="1600"/>
              </a:spcBef>
              <a:spcAft>
                <a:spcPts val="0"/>
              </a:spcAft>
              <a:buClr>
                <a:schemeClr val="accent2"/>
              </a:buClr>
              <a:buSzPts val="1100"/>
              <a:buChar char="○"/>
              <a:defRPr>
                <a:solidFill>
                  <a:schemeClr val="accent2"/>
                </a:solidFill>
              </a:defRPr>
            </a:lvl2pPr>
            <a:lvl3pPr marL="1371562" lvl="2" indent="-298442">
              <a:spcBef>
                <a:spcPts val="1600"/>
              </a:spcBef>
              <a:spcAft>
                <a:spcPts val="0"/>
              </a:spcAft>
              <a:buClr>
                <a:schemeClr val="accent2"/>
              </a:buClr>
              <a:buSzPts val="1100"/>
              <a:buChar char="■"/>
              <a:defRPr>
                <a:solidFill>
                  <a:schemeClr val="accent2"/>
                </a:solidFill>
              </a:defRPr>
            </a:lvl3pPr>
            <a:lvl4pPr marL="1828750" lvl="3" indent="-298442">
              <a:spcBef>
                <a:spcPts val="1600"/>
              </a:spcBef>
              <a:spcAft>
                <a:spcPts val="0"/>
              </a:spcAft>
              <a:buClr>
                <a:schemeClr val="accent2"/>
              </a:buClr>
              <a:buSzPts val="1100"/>
              <a:buChar char="●"/>
              <a:defRPr>
                <a:solidFill>
                  <a:schemeClr val="accent2"/>
                </a:solidFill>
              </a:defRPr>
            </a:lvl4pPr>
            <a:lvl5pPr marL="2285938" lvl="4" indent="-298442">
              <a:spcBef>
                <a:spcPts val="1600"/>
              </a:spcBef>
              <a:spcAft>
                <a:spcPts val="0"/>
              </a:spcAft>
              <a:buClr>
                <a:schemeClr val="accent2"/>
              </a:buClr>
              <a:buSzPts val="1100"/>
              <a:buChar char="○"/>
              <a:defRPr>
                <a:solidFill>
                  <a:schemeClr val="accent2"/>
                </a:solidFill>
              </a:defRPr>
            </a:lvl5pPr>
            <a:lvl6pPr marL="2743125" lvl="5" indent="-298442">
              <a:spcBef>
                <a:spcPts val="1600"/>
              </a:spcBef>
              <a:spcAft>
                <a:spcPts val="0"/>
              </a:spcAft>
              <a:buClr>
                <a:schemeClr val="accent2"/>
              </a:buClr>
              <a:buSzPts val="1100"/>
              <a:buChar char="■"/>
              <a:defRPr>
                <a:solidFill>
                  <a:schemeClr val="accent2"/>
                </a:solidFill>
              </a:defRPr>
            </a:lvl6pPr>
            <a:lvl7pPr marL="3200312" lvl="6" indent="-298442">
              <a:spcBef>
                <a:spcPts val="1600"/>
              </a:spcBef>
              <a:spcAft>
                <a:spcPts val="0"/>
              </a:spcAft>
              <a:buClr>
                <a:schemeClr val="accent2"/>
              </a:buClr>
              <a:buSzPts val="1100"/>
              <a:buChar char="●"/>
              <a:defRPr>
                <a:solidFill>
                  <a:schemeClr val="accent2"/>
                </a:solidFill>
              </a:defRPr>
            </a:lvl7pPr>
            <a:lvl8pPr marL="3657500" lvl="7" indent="-298442">
              <a:spcBef>
                <a:spcPts val="1600"/>
              </a:spcBef>
              <a:spcAft>
                <a:spcPts val="0"/>
              </a:spcAft>
              <a:buClr>
                <a:schemeClr val="accent2"/>
              </a:buClr>
              <a:buSzPts val="1100"/>
              <a:buChar char="○"/>
              <a:defRPr>
                <a:solidFill>
                  <a:schemeClr val="accent2"/>
                </a:solidFill>
              </a:defRPr>
            </a:lvl8pPr>
            <a:lvl9pPr marL="4114687" lvl="8" indent="-298442">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59944" y="1178428"/>
            <a:ext cx="9219843" cy="5232982"/>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746876" cy="758983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92" dirty="0"/>
          </a:p>
        </p:txBody>
      </p:sp>
      <p:sp>
        <p:nvSpPr>
          <p:cNvPr id="46" name="Google Shape;46;p9"/>
          <p:cNvSpPr txBox="1">
            <a:spLocks noGrp="1"/>
          </p:cNvSpPr>
          <p:nvPr>
            <p:ph type="title"/>
          </p:nvPr>
        </p:nvSpPr>
        <p:spPr>
          <a:xfrm>
            <a:off x="459383" y="739185"/>
            <a:ext cx="5466563" cy="3024425"/>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449791" y="3876052"/>
            <a:ext cx="5466563" cy="1367455"/>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7199953" y="739186"/>
            <a:ext cx="5834896" cy="6067001"/>
          </a:xfrm>
          <a:prstGeom prst="rect">
            <a:avLst/>
          </a:prstGeom>
        </p:spPr>
        <p:txBody>
          <a:bodyPr spcFirstLastPara="1" wrap="square" lIns="91425" tIns="91425" rIns="91425" bIns="91425" anchor="t" anchorCtr="0"/>
          <a:lstStyle>
            <a:lvl1pPr marL="457187" lvl="0" indent="-311141">
              <a:spcBef>
                <a:spcPts val="0"/>
              </a:spcBef>
              <a:spcAft>
                <a:spcPts val="0"/>
              </a:spcAft>
              <a:buSzPts val="1300"/>
              <a:buChar char="●"/>
              <a:defRPr/>
            </a:lvl1pPr>
            <a:lvl2pPr marL="914375" lvl="1" indent="-298442">
              <a:spcBef>
                <a:spcPts val="1600"/>
              </a:spcBef>
              <a:spcAft>
                <a:spcPts val="0"/>
              </a:spcAft>
              <a:buSzPts val="1100"/>
              <a:buChar char="○"/>
              <a:defRPr/>
            </a:lvl2pPr>
            <a:lvl3pPr marL="1371562" lvl="2" indent="-298442">
              <a:spcBef>
                <a:spcPts val="1600"/>
              </a:spcBef>
              <a:spcAft>
                <a:spcPts val="0"/>
              </a:spcAft>
              <a:buSzPts val="1100"/>
              <a:buChar char="■"/>
              <a:defRPr/>
            </a:lvl3pPr>
            <a:lvl4pPr marL="1828750" lvl="3" indent="-298442">
              <a:spcBef>
                <a:spcPts val="1600"/>
              </a:spcBef>
              <a:spcAft>
                <a:spcPts val="0"/>
              </a:spcAft>
              <a:buSzPts val="1100"/>
              <a:buChar char="●"/>
              <a:defRPr/>
            </a:lvl4pPr>
            <a:lvl5pPr marL="2285938" lvl="4" indent="-298442">
              <a:spcBef>
                <a:spcPts val="1600"/>
              </a:spcBef>
              <a:spcAft>
                <a:spcPts val="0"/>
              </a:spcAft>
              <a:buSzPts val="1100"/>
              <a:buChar char="○"/>
              <a:defRPr/>
            </a:lvl5pPr>
            <a:lvl6pPr marL="2743125" lvl="5" indent="-298442">
              <a:spcBef>
                <a:spcPts val="1600"/>
              </a:spcBef>
              <a:spcAft>
                <a:spcPts val="0"/>
              </a:spcAft>
              <a:buSzPts val="1100"/>
              <a:buChar char="■"/>
              <a:defRPr/>
            </a:lvl6pPr>
            <a:lvl7pPr marL="3200312" lvl="6" indent="-298442">
              <a:spcBef>
                <a:spcPts val="1600"/>
              </a:spcBef>
              <a:spcAft>
                <a:spcPts val="0"/>
              </a:spcAft>
              <a:buSzPts val="1100"/>
              <a:buChar char="●"/>
              <a:defRPr/>
            </a:lvl7pPr>
            <a:lvl8pPr marL="3657500" lvl="7" indent="-298442">
              <a:spcBef>
                <a:spcPts val="1600"/>
              </a:spcBef>
              <a:spcAft>
                <a:spcPts val="0"/>
              </a:spcAft>
              <a:buSzPts val="1100"/>
              <a:buChar char="○"/>
              <a:defRPr/>
            </a:lvl8pPr>
            <a:lvl9pPr marL="4114687" lvl="8" indent="-298442">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3" y="6446983"/>
            <a:ext cx="13493750" cy="1142571"/>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92" dirty="0"/>
          </a:p>
        </p:txBody>
      </p:sp>
      <p:sp>
        <p:nvSpPr>
          <p:cNvPr id="52" name="Google Shape;52;p10"/>
          <p:cNvSpPr txBox="1">
            <a:spLocks noGrp="1"/>
          </p:cNvSpPr>
          <p:nvPr>
            <p:ph type="body" idx="1"/>
          </p:nvPr>
        </p:nvSpPr>
        <p:spPr>
          <a:xfrm>
            <a:off x="459974" y="6671856"/>
            <a:ext cx="11775156" cy="679522"/>
          </a:xfrm>
          <a:prstGeom prst="rect">
            <a:avLst/>
          </a:prstGeom>
        </p:spPr>
        <p:txBody>
          <a:bodyPr spcFirstLastPara="1" wrap="square" lIns="91425" tIns="91425" rIns="91425" bIns="91425" anchor="ctr" anchorCtr="0"/>
          <a:lstStyle>
            <a:lvl1pPr marL="457187" lvl="0" indent="-228594">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60050" y="1226507"/>
            <a:ext cx="7872682" cy="1836701"/>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459975" y="3130417"/>
            <a:ext cx="7872682" cy="1390917"/>
          </a:xfrm>
          <a:prstGeom prst="rect">
            <a:avLst/>
          </a:prstGeom>
        </p:spPr>
        <p:txBody>
          <a:bodyPr spcFirstLastPara="1" wrap="square" lIns="91425" tIns="91425" rIns="91425" bIns="91425" anchor="t" anchorCtr="0"/>
          <a:lstStyle>
            <a:lvl1pPr marL="457187" lvl="0" indent="-311141">
              <a:spcBef>
                <a:spcPts val="0"/>
              </a:spcBef>
              <a:spcAft>
                <a:spcPts val="0"/>
              </a:spcAft>
              <a:buClr>
                <a:schemeClr val="accent2"/>
              </a:buClr>
              <a:buSzPts val="1300"/>
              <a:buChar char="●"/>
              <a:defRPr>
                <a:solidFill>
                  <a:schemeClr val="accent2"/>
                </a:solidFill>
              </a:defRPr>
            </a:lvl1pPr>
            <a:lvl2pPr marL="914375" lvl="1" indent="-298442">
              <a:spcBef>
                <a:spcPts val="1600"/>
              </a:spcBef>
              <a:spcAft>
                <a:spcPts val="0"/>
              </a:spcAft>
              <a:buClr>
                <a:schemeClr val="accent2"/>
              </a:buClr>
              <a:buSzPts val="1100"/>
              <a:buChar char="○"/>
              <a:defRPr>
                <a:solidFill>
                  <a:schemeClr val="accent2"/>
                </a:solidFill>
              </a:defRPr>
            </a:lvl2pPr>
            <a:lvl3pPr marL="1371562" lvl="2" indent="-298442">
              <a:spcBef>
                <a:spcPts val="1600"/>
              </a:spcBef>
              <a:spcAft>
                <a:spcPts val="0"/>
              </a:spcAft>
              <a:buClr>
                <a:schemeClr val="accent2"/>
              </a:buClr>
              <a:buSzPts val="1100"/>
              <a:buChar char="■"/>
              <a:defRPr>
                <a:solidFill>
                  <a:schemeClr val="accent2"/>
                </a:solidFill>
              </a:defRPr>
            </a:lvl3pPr>
            <a:lvl4pPr marL="1828750" lvl="3" indent="-298442">
              <a:spcBef>
                <a:spcPts val="1600"/>
              </a:spcBef>
              <a:spcAft>
                <a:spcPts val="0"/>
              </a:spcAft>
              <a:buClr>
                <a:schemeClr val="accent2"/>
              </a:buClr>
              <a:buSzPts val="1100"/>
              <a:buChar char="●"/>
              <a:defRPr>
                <a:solidFill>
                  <a:schemeClr val="accent2"/>
                </a:solidFill>
              </a:defRPr>
            </a:lvl4pPr>
            <a:lvl5pPr marL="2285938" lvl="4" indent="-298442">
              <a:spcBef>
                <a:spcPts val="1600"/>
              </a:spcBef>
              <a:spcAft>
                <a:spcPts val="0"/>
              </a:spcAft>
              <a:buClr>
                <a:schemeClr val="accent2"/>
              </a:buClr>
              <a:buSzPts val="1100"/>
              <a:buChar char="○"/>
              <a:defRPr>
                <a:solidFill>
                  <a:schemeClr val="accent2"/>
                </a:solidFill>
              </a:defRPr>
            </a:lvl5pPr>
            <a:lvl6pPr marL="2743125" lvl="5" indent="-298442">
              <a:spcBef>
                <a:spcPts val="1600"/>
              </a:spcBef>
              <a:spcAft>
                <a:spcPts val="0"/>
              </a:spcAft>
              <a:buClr>
                <a:schemeClr val="accent2"/>
              </a:buClr>
              <a:buSzPts val="1100"/>
              <a:buChar char="■"/>
              <a:defRPr>
                <a:solidFill>
                  <a:schemeClr val="accent2"/>
                </a:solidFill>
              </a:defRPr>
            </a:lvl6pPr>
            <a:lvl7pPr marL="3200312" lvl="6" indent="-298442">
              <a:spcBef>
                <a:spcPts val="1600"/>
              </a:spcBef>
              <a:spcAft>
                <a:spcPts val="0"/>
              </a:spcAft>
              <a:buClr>
                <a:schemeClr val="accent2"/>
              </a:buClr>
              <a:buSzPts val="1100"/>
              <a:buChar char="●"/>
              <a:defRPr>
                <a:solidFill>
                  <a:schemeClr val="accent2"/>
                </a:solidFill>
              </a:defRPr>
            </a:lvl7pPr>
            <a:lvl8pPr marL="3657500" lvl="7" indent="-298442">
              <a:spcBef>
                <a:spcPts val="1600"/>
              </a:spcBef>
              <a:spcAft>
                <a:spcPts val="0"/>
              </a:spcAft>
              <a:buClr>
                <a:schemeClr val="accent2"/>
              </a:buClr>
              <a:buSzPts val="1100"/>
              <a:buChar char="○"/>
              <a:defRPr>
                <a:solidFill>
                  <a:schemeClr val="accent2"/>
                </a:solidFill>
              </a:defRPr>
            </a:lvl8pPr>
            <a:lvl9pPr marL="4114687" lvl="8" indent="-298442">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2502764" y="6881135"/>
            <a:ext cx="809714" cy="58080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8" name="Descriptor"/>
          <p:cNvSpPr>
            <a:spLocks noGrp="1"/>
          </p:cNvSpPr>
          <p:nvPr userDrawn="1">
            <p:custDataLst>
              <p:tags r:id="rId1"/>
            </p:custDataLst>
          </p:nvPr>
        </p:nvSpPr>
        <p:spPr bwMode="white">
          <a:xfrm>
            <a:off x="2762501" y="597282"/>
            <a:ext cx="65" cy="210379"/>
          </a:xfrm>
          <a:prstGeom prst="rect">
            <a:avLst/>
          </a:prstGeom>
        </p:spPr>
        <p:txBody>
          <a:bodyPr vert="horz" wrap="none" lIns="0" tIns="0" rIns="0" bIns="0" rtlCol="0" anchor="b" anchorCtr="0">
            <a:spAutoFit/>
          </a:bodyPr>
          <a:lstStyle>
            <a:lvl1pPr marL="0" marR="0" indent="0" algn="l" defTabSz="1019175" rtl="0" eaLnBrk="1" fontAlgn="base" latinLnBrk="0" hangingPunct="1">
              <a:lnSpc>
                <a:spcPct val="100000"/>
              </a:lnSpc>
              <a:spcBef>
                <a:spcPts val="0"/>
              </a:spcBef>
              <a:spcAft>
                <a:spcPts val="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spcBef>
                <a:spcPct val="0"/>
              </a:spcBef>
              <a:defRPr/>
            </a:pPr>
            <a:endParaRPr lang="en-US" sz="1367" b="0" i="0" dirty="0">
              <a:solidFill>
                <a:schemeClr val="bg1"/>
              </a:solidFill>
              <a:latin typeface="Arial" pitchFamily="34" charset="0"/>
              <a:cs typeface="Arial" pitchFamily="34" charset="0"/>
            </a:endParaRPr>
          </a:p>
        </p:txBody>
      </p:sp>
      <p:sp>
        <p:nvSpPr>
          <p:cNvPr id="42" name="Report Title"/>
          <p:cNvSpPr>
            <a:spLocks noGrp="1"/>
          </p:cNvSpPr>
          <p:nvPr>
            <p:ph type="ctrTitle" hasCustomPrompt="1"/>
            <p:custDataLst>
              <p:tags r:id="rId2"/>
            </p:custDataLst>
          </p:nvPr>
        </p:nvSpPr>
        <p:spPr bwMode="white">
          <a:xfrm>
            <a:off x="2759304" y="1231417"/>
            <a:ext cx="7973580" cy="486035"/>
          </a:xfrm>
        </p:spPr>
        <p:txBody>
          <a:bodyPr vert="horz" lIns="0" tIns="54000" rIns="0" bIns="0" rtlCol="0" anchor="t" anchorCtr="0">
            <a:spAutoFit/>
          </a:bodyPr>
          <a:lstStyle>
            <a:lvl1pPr algn="l" defTabSz="994882" rtl="0" eaLnBrk="1" latinLnBrk="0" hangingPunct="1">
              <a:lnSpc>
                <a:spcPct val="90000"/>
              </a:lnSpc>
              <a:spcBef>
                <a:spcPct val="0"/>
              </a:spcBef>
              <a:buNone/>
              <a:defRPr lang="en-GB" sz="3125" b="1" i="1" kern="1200" baseline="0" noProof="0">
                <a:solidFill>
                  <a:schemeClr val="bg1"/>
                </a:solidFill>
                <a:latin typeface="+mj-lt"/>
                <a:ea typeface="+mj-ea"/>
                <a:cs typeface="+mj-cs"/>
              </a:defRPr>
            </a:lvl1pPr>
          </a:lstStyle>
          <a:p>
            <a:r>
              <a:rPr lang="en-US" noProof="0" dirty="0"/>
              <a:t>Report Title</a:t>
            </a:r>
          </a:p>
        </p:txBody>
      </p:sp>
      <p:sp>
        <p:nvSpPr>
          <p:cNvPr id="41" name="Report Subtitle"/>
          <p:cNvSpPr>
            <a:spLocks noGrp="1"/>
          </p:cNvSpPr>
          <p:nvPr>
            <p:ph type="subTitle" idx="1" hasCustomPrompt="1"/>
            <p:custDataLst>
              <p:tags r:id="rId3"/>
            </p:custDataLst>
          </p:nvPr>
        </p:nvSpPr>
        <p:spPr bwMode="white">
          <a:xfrm>
            <a:off x="2759304" y="1725384"/>
            <a:ext cx="7973580" cy="432788"/>
          </a:xfrm>
        </p:spPr>
        <p:txBody>
          <a:bodyPr tIns="0" bIns="0">
            <a:spAutoFit/>
          </a:bodyPr>
          <a:lstStyle>
            <a:lvl1pPr marL="0" indent="0" algn="l">
              <a:lnSpc>
                <a:spcPct val="90000"/>
              </a:lnSpc>
              <a:spcAft>
                <a:spcPts val="0"/>
              </a:spcAft>
              <a:buNone/>
              <a:defRPr sz="3125" baseline="0">
                <a:solidFill>
                  <a:schemeClr val="bg1"/>
                </a:solidFill>
                <a:latin typeface="+mj-lt"/>
              </a:defRPr>
            </a:lvl1pPr>
            <a:lvl2pPr marL="497441" indent="0" algn="ctr">
              <a:buNone/>
              <a:defRPr>
                <a:solidFill>
                  <a:schemeClr val="tx1">
                    <a:tint val="75000"/>
                  </a:schemeClr>
                </a:solidFill>
              </a:defRPr>
            </a:lvl2pPr>
            <a:lvl3pPr marL="994882" indent="0" algn="ctr">
              <a:buNone/>
              <a:defRPr>
                <a:solidFill>
                  <a:schemeClr val="tx1">
                    <a:tint val="75000"/>
                  </a:schemeClr>
                </a:solidFill>
              </a:defRPr>
            </a:lvl3pPr>
            <a:lvl4pPr marL="1492323" indent="0" algn="ctr">
              <a:buNone/>
              <a:defRPr>
                <a:solidFill>
                  <a:schemeClr val="tx1">
                    <a:tint val="75000"/>
                  </a:schemeClr>
                </a:solidFill>
              </a:defRPr>
            </a:lvl4pPr>
            <a:lvl5pPr marL="1989764" indent="0" algn="ctr">
              <a:buNone/>
              <a:defRPr>
                <a:solidFill>
                  <a:schemeClr val="tx1">
                    <a:tint val="75000"/>
                  </a:schemeClr>
                </a:solidFill>
              </a:defRPr>
            </a:lvl5pPr>
            <a:lvl6pPr marL="2487205" indent="0" algn="ctr">
              <a:buNone/>
              <a:defRPr>
                <a:solidFill>
                  <a:schemeClr val="tx1">
                    <a:tint val="75000"/>
                  </a:schemeClr>
                </a:solidFill>
              </a:defRPr>
            </a:lvl6pPr>
            <a:lvl7pPr marL="2984646" indent="0" algn="ctr">
              <a:buNone/>
              <a:defRPr>
                <a:solidFill>
                  <a:schemeClr val="tx1">
                    <a:tint val="75000"/>
                  </a:schemeClr>
                </a:solidFill>
              </a:defRPr>
            </a:lvl7pPr>
            <a:lvl8pPr marL="3482088" indent="0" algn="ctr">
              <a:buNone/>
              <a:defRPr>
                <a:solidFill>
                  <a:schemeClr val="tx1">
                    <a:tint val="75000"/>
                  </a:schemeClr>
                </a:solidFill>
              </a:defRPr>
            </a:lvl8pPr>
            <a:lvl9pPr marL="3979528" indent="0" algn="ctr">
              <a:buNone/>
              <a:defRPr>
                <a:solidFill>
                  <a:schemeClr val="tx1">
                    <a:tint val="75000"/>
                  </a:schemeClr>
                </a:solidFill>
              </a:defRPr>
            </a:lvl9pPr>
          </a:lstStyle>
          <a:p>
            <a:r>
              <a:rPr lang="en-US" noProof="0" dirty="0"/>
              <a:t>Subtitle</a:t>
            </a:r>
          </a:p>
        </p:txBody>
      </p:sp>
      <p:cxnSp>
        <p:nvCxnSpPr>
          <p:cNvPr id="25" name="Frame Line"/>
          <p:cNvCxnSpPr/>
          <p:nvPr userDrawn="1"/>
        </p:nvCxnSpPr>
        <p:spPr>
          <a:xfrm flipV="1">
            <a:off x="511127" y="3509926"/>
            <a:ext cx="1840057" cy="140618"/>
          </a:xfrm>
          <a:prstGeom prst="bentConnector3">
            <a:avLst>
              <a:gd name="adj1" fmla="val -174"/>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2" name="Draft Stamp"/>
          <p:cNvSpPr txBox="1"/>
          <p:nvPr userDrawn="1">
            <p:custDataLst>
              <p:tags r:id="rId4"/>
            </p:custDataLst>
          </p:nvPr>
        </p:nvSpPr>
        <p:spPr bwMode="black">
          <a:xfrm>
            <a:off x="711489" y="3946716"/>
            <a:ext cx="1840057" cy="285520"/>
          </a:xfrm>
          <a:prstGeom prst="rect">
            <a:avLst/>
          </a:prstGeom>
          <a:noFill/>
          <a:ln>
            <a:noFill/>
          </a:ln>
        </p:spPr>
        <p:txBody>
          <a:bodyPr wrap="square" lIns="0" tIns="0" rIns="0" bIns="133938" rtlCol="0" anchor="t" anchorCtr="0">
            <a:spAutoFit/>
          </a:bodyPr>
          <a:lstStyle/>
          <a:p>
            <a:pPr algn="l">
              <a:lnSpc>
                <a:spcPct val="100000"/>
              </a:lnSpc>
            </a:pPr>
            <a:endParaRPr lang="en-US" sz="977" b="1" i="1" dirty="0">
              <a:solidFill>
                <a:schemeClr val="tx1"/>
              </a:solidFill>
              <a:latin typeface="Georgia" pitchFamily="18" charset="0"/>
            </a:endParaRPr>
          </a:p>
        </p:txBody>
      </p:sp>
      <p:sp>
        <p:nvSpPr>
          <p:cNvPr id="31" name="Confidentiality Stamp"/>
          <p:cNvSpPr>
            <a:spLocks noGrp="1"/>
          </p:cNvSpPr>
          <p:nvPr userDrawn="1">
            <p:custDataLst>
              <p:tags r:id="rId5"/>
            </p:custDataLst>
          </p:nvPr>
        </p:nvSpPr>
        <p:spPr>
          <a:xfrm>
            <a:off x="711488" y="3641997"/>
            <a:ext cx="1642045" cy="150273"/>
          </a:xfrm>
          <a:prstGeom prst="rect">
            <a:avLst/>
          </a:prstGeom>
        </p:spPr>
        <p:txBody>
          <a:bodyPr vert="horz" wrap="square" lIns="0" tIns="0" rIns="0" bIns="0" rtlCol="0">
            <a:spAutoFit/>
          </a:bodyPr>
          <a:lstStyle>
            <a:lvl1pPr marL="0" marR="0" indent="0" algn="l" defTabSz="1019175" rtl="0" eaLnBrk="1" fontAlgn="base" latinLnBrk="0" hangingPunct="1">
              <a:lnSpc>
                <a:spcPct val="100000"/>
              </a:lnSpc>
              <a:spcBef>
                <a:spcPts val="0"/>
              </a:spcBef>
              <a:spcAft>
                <a:spcPts val="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spcBef>
                <a:spcPct val="0"/>
              </a:spcBef>
              <a:defRPr/>
            </a:pPr>
            <a:endParaRPr lang="en-US" sz="977" b="0" i="1" dirty="0">
              <a:solidFill>
                <a:schemeClr val="tx1"/>
              </a:solidFill>
            </a:endParaRPr>
          </a:p>
        </p:txBody>
      </p:sp>
      <p:sp>
        <p:nvSpPr>
          <p:cNvPr id="33" name="Report Date"/>
          <p:cNvSpPr txBox="1"/>
          <p:nvPr userDrawn="1">
            <p:custDataLst>
              <p:tags r:id="rId6"/>
            </p:custDataLst>
          </p:nvPr>
        </p:nvSpPr>
        <p:spPr bwMode="black">
          <a:xfrm>
            <a:off x="711489" y="4241380"/>
            <a:ext cx="1643784" cy="150273"/>
          </a:xfrm>
          <a:prstGeom prst="rect">
            <a:avLst/>
          </a:prstGeom>
          <a:noFill/>
          <a:ln>
            <a:noFill/>
          </a:ln>
        </p:spPr>
        <p:txBody>
          <a:bodyPr wrap="square" lIns="0" tIns="0" rIns="0" bIns="0" rtlCol="0">
            <a:spAutoFit/>
          </a:bodyPr>
          <a:lstStyle/>
          <a:p>
            <a:pPr algn="l"/>
            <a:endParaRPr lang="en-US" sz="977" i="1" dirty="0">
              <a:latin typeface="Georgia" pitchFamily="18" charset="0"/>
            </a:endParaRPr>
          </a:p>
        </p:txBody>
      </p:sp>
      <p:sp>
        <p:nvSpPr>
          <p:cNvPr id="34" name="Cover image"/>
          <p:cNvSpPr txBox="1">
            <a:spLocks noChangeAspect="1"/>
          </p:cNvSpPr>
          <p:nvPr userDrawn="1">
            <p:custDataLst>
              <p:tags r:id="rId7"/>
            </p:custDataLst>
          </p:nvPr>
        </p:nvSpPr>
        <p:spPr>
          <a:xfrm>
            <a:off x="2554742" y="3505650"/>
            <a:ext cx="9015056" cy="3125227"/>
          </a:xfrm>
          <a:prstGeom prst="rect">
            <a:avLst/>
          </a:prstGeom>
          <a:noFill/>
          <a:ln w="3175">
            <a:noFill/>
          </a:ln>
        </p:spPr>
        <p:txBody>
          <a:bodyPr wrap="square" lIns="0" tIns="0" rIns="0" bIns="0" rtlCol="0">
            <a:noAutofit/>
          </a:bodyPr>
          <a:lstStyle/>
          <a:p>
            <a:pPr indent="-298464">
              <a:spcAft>
                <a:spcPts val="979"/>
              </a:spcAft>
            </a:pPr>
            <a:endParaRPr lang="en-US" sz="2148" dirty="0">
              <a:latin typeface="Georgia" pitchFamily="18" charset="0"/>
            </a:endParaRPr>
          </a:p>
        </p:txBody>
      </p:sp>
    </p:spTree>
    <p:extLst>
      <p:ext uri="{BB962C8B-B14F-4D97-AF65-F5344CB8AC3E}">
        <p14:creationId xmlns:p14="http://schemas.microsoft.com/office/powerpoint/2010/main" val="46060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980" y="656687"/>
            <a:ext cx="12573803" cy="845086"/>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9980" y="1700623"/>
            <a:ext cx="12573803" cy="5041299"/>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2502764" y="6881135"/>
            <a:ext cx="809714" cy="580803"/>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66"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5579" y="1116164"/>
            <a:ext cx="12062596" cy="892923"/>
          </a:xfrm>
          <a:prstGeom prst="rect">
            <a:avLst/>
          </a:prstGeom>
        </p:spPr>
        <p:txBody>
          <a:bodyPr vert="horz" lIns="0" tIns="0" rIns="0" bIns="0" rtlCol="0" anchor="t" anchorCtr="0">
            <a:noAutofit/>
          </a:bodyPr>
          <a:lstStyle/>
          <a:p>
            <a:r>
              <a:rPr lang="en-GB" noProof="0" dirty="0"/>
              <a:t>Click to edit</a:t>
            </a:r>
            <a:br>
              <a:rPr lang="en-GB" noProof="0" dirty="0"/>
            </a:br>
            <a:r>
              <a:rPr lang="en-GB" noProof="0" dirty="0"/>
              <a:t>Master title style</a:t>
            </a:r>
          </a:p>
        </p:txBody>
      </p:sp>
      <p:sp>
        <p:nvSpPr>
          <p:cNvPr id="3" name="Text Placeholder 2"/>
          <p:cNvSpPr>
            <a:spLocks noGrp="1"/>
          </p:cNvSpPr>
          <p:nvPr>
            <p:ph type="body" idx="1"/>
          </p:nvPr>
        </p:nvSpPr>
        <p:spPr>
          <a:xfrm>
            <a:off x="715578" y="2157907"/>
            <a:ext cx="12062596" cy="4315791"/>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9" name="Slide Number Placeholder 5"/>
          <p:cNvSpPr>
            <a:spLocks noGrp="1"/>
          </p:cNvSpPr>
          <p:nvPr>
            <p:ph type="sldNum" sz="quarter" idx="4"/>
          </p:nvPr>
        </p:nvSpPr>
        <p:spPr>
          <a:xfrm>
            <a:off x="10529217" y="7068968"/>
            <a:ext cx="2248958" cy="14882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306919075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Lst>
  <p:hf hdr="0" dt="0"/>
  <p:txStyles>
    <p:titleStyle>
      <a:lvl1pPr algn="l" defTabSz="1019070" rtl="0" eaLnBrk="1" latinLnBrk="0" hangingPunct="1">
        <a:lnSpc>
          <a:spcPct val="100000"/>
        </a:lnSpc>
        <a:spcBef>
          <a:spcPct val="0"/>
        </a:spcBef>
        <a:buNone/>
        <a:defRPr sz="2001" b="1" i="1" kern="1200">
          <a:solidFill>
            <a:schemeClr val="tx1"/>
          </a:solidFill>
          <a:latin typeface="+mj-lt"/>
          <a:ea typeface="+mj-ea"/>
          <a:cs typeface="+mj-cs"/>
        </a:defRPr>
      </a:lvl1pPr>
    </p:titleStyle>
    <p:bodyStyle>
      <a:lvl1pPr marL="0" marR="0" indent="-228655" algn="l" defTabSz="1019070" rtl="0" eaLnBrk="1" fontAlgn="auto" latinLnBrk="0" hangingPunct="1">
        <a:lnSpc>
          <a:spcPct val="100000"/>
        </a:lnSpc>
        <a:spcBef>
          <a:spcPts val="0"/>
        </a:spcBef>
        <a:spcAft>
          <a:spcPts val="599"/>
        </a:spcAft>
        <a:buClr>
          <a:schemeClr val="tx1"/>
        </a:buClr>
        <a:buSzTx/>
        <a:buFontTx/>
        <a:buNone/>
        <a:tabLst/>
        <a:defRPr sz="1100" kern="1200">
          <a:solidFill>
            <a:schemeClr val="tx1"/>
          </a:solidFill>
          <a:latin typeface="Georgia" pitchFamily="18" charset="0"/>
          <a:ea typeface="+mn-ea"/>
          <a:cs typeface="+mn-cs"/>
        </a:defRPr>
      </a:lvl1pPr>
      <a:lvl2pPr marL="228655"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2pPr>
      <a:lvl3pPr marL="457310"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3pPr>
      <a:lvl4pPr marL="685965"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4pPr>
      <a:lvl5pPr marL="914622"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baseline="0">
          <a:solidFill>
            <a:schemeClr val="tx1"/>
          </a:solidFill>
          <a:latin typeface="Georgia" pitchFamily="18" charset="0"/>
          <a:ea typeface="+mn-ea"/>
          <a:cs typeface="+mn-cs"/>
        </a:defRPr>
      </a:lvl5pPr>
      <a:lvl6pPr marL="228655" marR="0" indent="-228655" algn="l" defTabSz="1019070"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310" indent="-228655" algn="l" defTabSz="1019070"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965" indent="-228655" algn="l" defTabSz="1019070"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655" algn="l" defTabSz="1019070"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p:bodyStyle>
    <p:otherStyle>
      <a:defPPr>
        <a:defRPr lang="en-US"/>
      </a:defPPr>
      <a:lvl1pPr marL="0" algn="l" defTabSz="1019070" rtl="0" eaLnBrk="1" latinLnBrk="0" hangingPunct="1">
        <a:defRPr sz="2001" kern="1200">
          <a:solidFill>
            <a:schemeClr val="tx1"/>
          </a:solidFill>
          <a:latin typeface="+mn-lt"/>
          <a:ea typeface="+mn-ea"/>
          <a:cs typeface="+mn-cs"/>
        </a:defRPr>
      </a:lvl1pPr>
      <a:lvl2pPr marL="509535" algn="l" defTabSz="1019070" rtl="0" eaLnBrk="1" latinLnBrk="0" hangingPunct="1">
        <a:defRPr sz="2001" kern="1200">
          <a:solidFill>
            <a:schemeClr val="tx1"/>
          </a:solidFill>
          <a:latin typeface="+mn-lt"/>
          <a:ea typeface="+mn-ea"/>
          <a:cs typeface="+mn-cs"/>
        </a:defRPr>
      </a:lvl2pPr>
      <a:lvl3pPr marL="1019070" algn="l" defTabSz="1019070" rtl="0" eaLnBrk="1" latinLnBrk="0" hangingPunct="1">
        <a:defRPr sz="2001" kern="1200">
          <a:solidFill>
            <a:schemeClr val="tx1"/>
          </a:solidFill>
          <a:latin typeface="+mn-lt"/>
          <a:ea typeface="+mn-ea"/>
          <a:cs typeface="+mn-cs"/>
        </a:defRPr>
      </a:lvl3pPr>
      <a:lvl4pPr marL="1528606" algn="l" defTabSz="1019070" rtl="0" eaLnBrk="1" latinLnBrk="0" hangingPunct="1">
        <a:defRPr sz="2001" kern="1200">
          <a:solidFill>
            <a:schemeClr val="tx1"/>
          </a:solidFill>
          <a:latin typeface="+mn-lt"/>
          <a:ea typeface="+mn-ea"/>
          <a:cs typeface="+mn-cs"/>
        </a:defRPr>
      </a:lvl4pPr>
      <a:lvl5pPr marL="2038141" algn="l" defTabSz="1019070" rtl="0" eaLnBrk="1" latinLnBrk="0" hangingPunct="1">
        <a:defRPr sz="2001" kern="1200">
          <a:solidFill>
            <a:schemeClr val="tx1"/>
          </a:solidFill>
          <a:latin typeface="+mn-lt"/>
          <a:ea typeface="+mn-ea"/>
          <a:cs typeface="+mn-cs"/>
        </a:defRPr>
      </a:lvl5pPr>
      <a:lvl6pPr marL="2547678" algn="l" defTabSz="1019070" rtl="0" eaLnBrk="1" latinLnBrk="0" hangingPunct="1">
        <a:defRPr sz="2001" kern="1200">
          <a:solidFill>
            <a:schemeClr val="tx1"/>
          </a:solidFill>
          <a:latin typeface="+mn-lt"/>
          <a:ea typeface="+mn-ea"/>
          <a:cs typeface="+mn-cs"/>
        </a:defRPr>
      </a:lvl6pPr>
      <a:lvl7pPr marL="3057211" algn="l" defTabSz="1019070" rtl="0" eaLnBrk="1" latinLnBrk="0" hangingPunct="1">
        <a:defRPr sz="2001" kern="1200">
          <a:solidFill>
            <a:schemeClr val="tx1"/>
          </a:solidFill>
          <a:latin typeface="+mn-lt"/>
          <a:ea typeface="+mn-ea"/>
          <a:cs typeface="+mn-cs"/>
        </a:defRPr>
      </a:lvl7pPr>
      <a:lvl8pPr marL="3566748" algn="l" defTabSz="1019070" rtl="0" eaLnBrk="1" latinLnBrk="0" hangingPunct="1">
        <a:defRPr sz="2001" kern="1200">
          <a:solidFill>
            <a:schemeClr val="tx1"/>
          </a:solidFill>
          <a:latin typeface="+mn-lt"/>
          <a:ea typeface="+mn-ea"/>
          <a:cs typeface="+mn-cs"/>
        </a:defRPr>
      </a:lvl8pPr>
      <a:lvl9pPr marL="4076283" algn="l" defTabSz="1019070" rtl="0" eaLnBrk="1" latinLnBrk="0" hangingPunct="1">
        <a:defRPr sz="20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E65FD8AB-6D68-41E5-BE08-3719A4C39531}"/>
              </a:ext>
            </a:extLst>
          </p:cNvPr>
          <p:cNvPicPr>
            <a:picLocks noChangeAspect="1"/>
          </p:cNvPicPr>
          <p:nvPr/>
        </p:nvPicPr>
        <p:blipFill rotWithShape="1">
          <a:blip r:embed="rId6"/>
          <a:srcRect r="59527"/>
          <a:stretch/>
        </p:blipFill>
        <p:spPr>
          <a:xfrm>
            <a:off x="0" y="-1"/>
            <a:ext cx="5461278" cy="7609489"/>
          </a:xfrm>
          <a:prstGeom prst="ellipse">
            <a:avLst/>
          </a:prstGeom>
          <a:ln>
            <a:noFill/>
          </a:ln>
          <a:effectLst>
            <a:softEdge rad="112500"/>
          </a:effectLst>
        </p:spPr>
      </p:pic>
      <p:grpSp>
        <p:nvGrpSpPr>
          <p:cNvPr id="4" name="Grid" hidden="1"/>
          <p:cNvGrpSpPr/>
          <p:nvPr>
            <p:custDataLst>
              <p:tags r:id="rId2"/>
            </p:custDataLst>
          </p:nvPr>
        </p:nvGrpSpPr>
        <p:grpSpPr>
          <a:xfrm>
            <a:off x="2353698" y="598258"/>
            <a:ext cx="8786353" cy="6687986"/>
            <a:chOff x="530352" y="612648"/>
            <a:chExt cx="8997696" cy="6848856"/>
          </a:xfrm>
        </p:grpSpPr>
        <p:grpSp>
          <p:nvGrpSpPr>
            <p:cNvPr id="5" name="Group 107" hidden="1"/>
            <p:cNvGrpSpPr/>
            <p:nvPr/>
          </p:nvGrpSpPr>
          <p:grpSpPr>
            <a:xfrm>
              <a:off x="530352" y="7159752"/>
              <a:ext cx="8997696" cy="301752"/>
              <a:chOff x="530352" y="7159752"/>
              <a:chExt cx="8997696" cy="301752"/>
            </a:xfrm>
          </p:grpSpPr>
          <p:sp>
            <p:nvSpPr>
              <p:cNvPr id="52"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91362">
                  <a:defRPr/>
                </a:pPr>
                <a:endParaRPr lang="en-US" sz="1750" dirty="0"/>
              </a:p>
            </p:txBody>
          </p:sp>
          <p:sp>
            <p:nvSpPr>
              <p:cNvPr id="53"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91362">
                  <a:defRPr/>
                </a:pPr>
                <a:endParaRPr lang="en-US" sz="1750" dirty="0"/>
              </a:p>
            </p:txBody>
          </p:sp>
          <p:sp>
            <p:nvSpPr>
              <p:cNvPr id="54"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6" name="Group 106" hidden="1"/>
            <p:cNvGrpSpPr/>
            <p:nvPr/>
          </p:nvGrpSpPr>
          <p:grpSpPr>
            <a:xfrm>
              <a:off x="530352" y="1066800"/>
              <a:ext cx="8997696" cy="835152"/>
              <a:chOff x="530352" y="1066800"/>
              <a:chExt cx="8997696" cy="835152"/>
            </a:xfrm>
          </p:grpSpPr>
          <p:sp>
            <p:nvSpPr>
              <p:cNvPr id="50" name="Title block" hidden="1"/>
              <p:cNvSpPr>
                <a:spLocks noChangeArrowheads="1"/>
              </p:cNvSpPr>
              <p:nvPr/>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91362">
                  <a:defRPr/>
                </a:pPr>
                <a:endParaRPr lang="en-US" sz="1750" dirty="0"/>
              </a:p>
            </p:txBody>
          </p:sp>
          <p:sp>
            <p:nvSpPr>
              <p:cNvPr id="51"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891362">
                  <a:defRPr/>
                </a:pPr>
                <a:endParaRPr lang="en-US" sz="1750" dirty="0"/>
              </a:p>
            </p:txBody>
          </p:sp>
        </p:grpSp>
        <p:sp>
          <p:nvSpPr>
            <p:cNvPr id="7" name="Header block" hidden="1"/>
            <p:cNvSpPr>
              <a:spLocks noChangeArrowheads="1"/>
            </p:cNvSpPr>
            <p:nvPr/>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782848">
                <a:buSzPct val="90000"/>
                <a:defRPr/>
              </a:pPr>
              <a:endParaRPr lang="en-US" sz="1367" dirty="0">
                <a:solidFill>
                  <a:schemeClr val="folHlink"/>
                </a:solidFill>
                <a:cs typeface="Arial" charset="0"/>
              </a:endParaRPr>
            </a:p>
          </p:txBody>
        </p:sp>
        <p:grpSp>
          <p:nvGrpSpPr>
            <p:cNvPr id="8" name="Group 600" hidden="1"/>
            <p:cNvGrpSpPr/>
            <p:nvPr/>
          </p:nvGrpSpPr>
          <p:grpSpPr>
            <a:xfrm>
              <a:off x="533400" y="6245352"/>
              <a:ext cx="8994648" cy="688848"/>
              <a:chOff x="533400" y="6013704"/>
              <a:chExt cx="8994648" cy="688848"/>
            </a:xfrm>
          </p:grpSpPr>
          <p:sp>
            <p:nvSpPr>
              <p:cNvPr id="44" name="Content block 606" hidden="1"/>
              <p:cNvSpPr>
                <a:spLocks noChangeArrowheads="1"/>
              </p:cNvSpPr>
              <p:nvPr/>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5" name="Content block 605" hidden="1"/>
              <p:cNvSpPr>
                <a:spLocks noChangeArrowheads="1"/>
              </p:cNvSpPr>
              <p:nvPr/>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6"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7"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8"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9"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9" name="Group 500" hidden="1"/>
            <p:cNvGrpSpPr/>
            <p:nvPr/>
          </p:nvGrpSpPr>
          <p:grpSpPr>
            <a:xfrm>
              <a:off x="533400" y="5407152"/>
              <a:ext cx="8994648" cy="688848"/>
              <a:chOff x="533400" y="5026152"/>
              <a:chExt cx="8994648" cy="688848"/>
            </a:xfrm>
          </p:grpSpPr>
          <p:sp>
            <p:nvSpPr>
              <p:cNvPr id="38" name="Content block 506" hidden="1"/>
              <p:cNvSpPr>
                <a:spLocks noChangeArrowheads="1"/>
              </p:cNvSpPr>
              <p:nvPr/>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9" name="Content block 505" hidden="1"/>
              <p:cNvSpPr>
                <a:spLocks noChangeArrowheads="1"/>
              </p:cNvSpPr>
              <p:nvPr/>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0"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1"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2"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43"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10" name="Group 400" hidden="1"/>
            <p:cNvGrpSpPr/>
            <p:nvPr/>
          </p:nvGrpSpPr>
          <p:grpSpPr>
            <a:xfrm>
              <a:off x="533400" y="4568952"/>
              <a:ext cx="8994648" cy="688848"/>
              <a:chOff x="533400" y="4038600"/>
              <a:chExt cx="8994648" cy="688848"/>
            </a:xfrm>
          </p:grpSpPr>
          <p:sp>
            <p:nvSpPr>
              <p:cNvPr id="32" name="Content block 406" hidden="1"/>
              <p:cNvSpPr>
                <a:spLocks noChangeArrowheads="1"/>
              </p:cNvSpPr>
              <p:nvPr/>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3" name="Content block 405" hidden="1"/>
              <p:cNvSpPr>
                <a:spLocks noChangeArrowheads="1"/>
              </p:cNvSpPr>
              <p:nvPr/>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4"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5"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6"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7"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11" name="Group 300" hidden="1"/>
            <p:cNvGrpSpPr/>
            <p:nvPr/>
          </p:nvGrpSpPr>
          <p:grpSpPr>
            <a:xfrm>
              <a:off x="533400" y="3730752"/>
              <a:ext cx="8994648" cy="688848"/>
              <a:chOff x="533400" y="3041904"/>
              <a:chExt cx="8994648" cy="688848"/>
            </a:xfrm>
          </p:grpSpPr>
          <p:sp>
            <p:nvSpPr>
              <p:cNvPr id="26" name="Content block 306" hidden="1"/>
              <p:cNvSpPr>
                <a:spLocks noChangeArrowheads="1"/>
              </p:cNvSpPr>
              <p:nvPr/>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7" name="Content block 305" hidden="1"/>
              <p:cNvSpPr>
                <a:spLocks noChangeArrowheads="1"/>
              </p:cNvSpPr>
              <p:nvPr/>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8"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9"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0"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31"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12" name="Group 200" hidden="1"/>
            <p:cNvGrpSpPr/>
            <p:nvPr/>
          </p:nvGrpSpPr>
          <p:grpSpPr>
            <a:xfrm>
              <a:off x="533400" y="2892552"/>
              <a:ext cx="8994648" cy="688848"/>
              <a:chOff x="533400" y="1066800"/>
              <a:chExt cx="8994648" cy="688848"/>
            </a:xfrm>
          </p:grpSpPr>
          <p:sp>
            <p:nvSpPr>
              <p:cNvPr id="20" name="Content block 206" hidden="1"/>
              <p:cNvSpPr>
                <a:spLocks noChangeArrowheads="1"/>
              </p:cNvSpPr>
              <p:nvPr/>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1" name="Content block 205" hidden="1"/>
              <p:cNvSpPr>
                <a:spLocks noChangeArrowheads="1"/>
              </p:cNvSpPr>
              <p:nvPr/>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2"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3"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4"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25"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nvGrpSpPr>
            <p:cNvPr id="13" name="Group 100" hidden="1"/>
            <p:cNvGrpSpPr/>
            <p:nvPr/>
          </p:nvGrpSpPr>
          <p:grpSpPr>
            <a:xfrm>
              <a:off x="533400" y="2054352"/>
              <a:ext cx="8994648" cy="688848"/>
              <a:chOff x="533400" y="2054352"/>
              <a:chExt cx="8994648" cy="688848"/>
            </a:xfrm>
          </p:grpSpPr>
          <p:sp>
            <p:nvSpPr>
              <p:cNvPr id="14" name="Content block 106" hidden="1"/>
              <p:cNvSpPr>
                <a:spLocks noChangeArrowheads="1"/>
              </p:cNvSpPr>
              <p:nvPr/>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15" name="Content block 105" hidden="1"/>
              <p:cNvSpPr>
                <a:spLocks noChangeArrowheads="1"/>
              </p:cNvSpPr>
              <p:nvPr/>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16"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17"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18"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sp>
            <p:nvSpPr>
              <p:cNvPr id="19"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891362">
                  <a:defRPr/>
                </a:pPr>
                <a:endParaRPr lang="en-US" sz="1750" dirty="0"/>
              </a:p>
            </p:txBody>
          </p:sp>
        </p:grpSp>
      </p:grpSp>
      <p:sp>
        <p:nvSpPr>
          <p:cNvPr id="64" name="Draft Stamp" hidden="1"/>
          <p:cNvSpPr txBox="1"/>
          <p:nvPr>
            <p:custDataLst>
              <p:tags r:id="rId3"/>
            </p:custDataLst>
          </p:nvPr>
        </p:nvSpPr>
        <p:spPr bwMode="black">
          <a:xfrm>
            <a:off x="2353698" y="3942545"/>
            <a:ext cx="1339383" cy="285520"/>
          </a:xfrm>
          <a:prstGeom prst="rect">
            <a:avLst/>
          </a:prstGeom>
          <a:noFill/>
          <a:ln>
            <a:noFill/>
          </a:ln>
        </p:spPr>
        <p:txBody>
          <a:bodyPr wrap="square" lIns="0" tIns="0" rIns="0" bIns="133938" rtlCol="0" anchor="t" anchorCtr="0">
            <a:spAutoFit/>
          </a:bodyPr>
          <a:lstStyle/>
          <a:p>
            <a:pPr algn="l">
              <a:lnSpc>
                <a:spcPct val="100000"/>
              </a:lnSpc>
            </a:pPr>
            <a:r>
              <a:rPr lang="en-US" sz="977" b="1" i="1" dirty="0">
                <a:solidFill>
                  <a:schemeClr val="tx1"/>
                </a:solidFill>
                <a:latin typeface="Georgia" pitchFamily="18" charset="0"/>
              </a:rPr>
              <a:t>Draft</a:t>
            </a:r>
          </a:p>
        </p:txBody>
      </p:sp>
      <p:sp>
        <p:nvSpPr>
          <p:cNvPr id="65" name="Report Date"/>
          <p:cNvSpPr txBox="1"/>
          <p:nvPr>
            <p:custDataLst>
              <p:tags r:id="rId4"/>
            </p:custDataLst>
          </p:nvPr>
        </p:nvSpPr>
        <p:spPr bwMode="black">
          <a:xfrm>
            <a:off x="11542142" y="4814388"/>
            <a:ext cx="1779078" cy="307777"/>
          </a:xfrm>
          <a:prstGeom prst="rect">
            <a:avLst/>
          </a:prstGeom>
          <a:noFill/>
          <a:ln>
            <a:noFill/>
          </a:ln>
        </p:spPr>
        <p:txBody>
          <a:bodyPr wrap="square" lIns="0" tIns="0" rIns="0" bIns="0" rtlCol="0">
            <a:spAutoFit/>
          </a:bodyPr>
          <a:lstStyle/>
          <a:p>
            <a:r>
              <a:rPr lang="en-US" sz="2000" b="1" dirty="0"/>
              <a:t>March 22 2019</a:t>
            </a:r>
          </a:p>
        </p:txBody>
      </p:sp>
      <p:sp>
        <p:nvSpPr>
          <p:cNvPr id="59" name="Google Shape;65;p13">
            <a:extLst>
              <a:ext uri="{FF2B5EF4-FFF2-40B4-BE49-F238E27FC236}">
                <a16:creationId xmlns:a16="http://schemas.microsoft.com/office/drawing/2014/main" id="{BFC52584-6AB3-4C0E-BA06-63A6606AEF27}"/>
              </a:ext>
            </a:extLst>
          </p:cNvPr>
          <p:cNvSpPr txBox="1">
            <a:spLocks/>
          </p:cNvSpPr>
          <p:nvPr/>
        </p:nvSpPr>
        <p:spPr bwMode="white">
          <a:xfrm>
            <a:off x="6908797" y="3013064"/>
            <a:ext cx="6584953" cy="7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2"/>
              </a:buClr>
              <a:buSzPts val="1300"/>
              <a:buFont typeface="Roboto"/>
              <a:buNone/>
              <a:defRPr sz="3125" b="0" i="0" u="none" strike="noStrike" cap="none" baseline="0">
                <a:solidFill>
                  <a:schemeClr val="bg1"/>
                </a:solidFill>
                <a:latin typeface="+mj-lt"/>
                <a:ea typeface="Roboto"/>
                <a:cs typeface="Roboto"/>
                <a:sym typeface="Roboto"/>
              </a:defRPr>
            </a:lvl1pPr>
            <a:lvl2pPr marL="497441" marR="0" lvl="1"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2pPr>
            <a:lvl3pPr marL="994882" marR="0" lvl="2"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3pPr>
            <a:lvl4pPr marL="1492323" marR="0" lvl="3"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4pPr>
            <a:lvl5pPr marL="1989764" marR="0" lvl="4"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5pPr>
            <a:lvl6pPr marL="2487205" marR="0" lvl="5"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6pPr>
            <a:lvl7pPr marL="2984646" marR="0" lvl="6"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7pPr>
            <a:lvl8pPr marL="3482088" marR="0" lvl="7"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8pPr>
            <a:lvl9pPr marL="3979528" marR="0" lvl="8" indent="0" algn="ctr" rtl="0">
              <a:lnSpc>
                <a:spcPct val="115000"/>
              </a:lnSpc>
              <a:spcBef>
                <a:spcPts val="1600"/>
              </a:spcBef>
              <a:spcAft>
                <a:spcPts val="160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9pPr>
          </a:lstStyle>
          <a:p>
            <a:r>
              <a:rPr lang="en-US" sz="5200" b="1" dirty="0" err="1">
                <a:solidFill>
                  <a:srgbClr val="C00000"/>
                </a:solidFill>
                <a:latin typeface="Georgia" panose="02040502050405020303" pitchFamily="18" charset="0"/>
              </a:rPr>
              <a:t>Q’Leap</a:t>
            </a:r>
            <a:r>
              <a:rPr lang="en-US" sz="5200" b="1" dirty="0">
                <a:solidFill>
                  <a:srgbClr val="C00000"/>
                </a:solidFill>
                <a:latin typeface="Georgia" panose="02040502050405020303" pitchFamily="18" charset="0"/>
              </a:rPr>
              <a:t> Consulting</a:t>
            </a:r>
          </a:p>
        </p:txBody>
      </p:sp>
      <p:pic>
        <p:nvPicPr>
          <p:cNvPr id="60" name="Picture 59">
            <a:extLst>
              <a:ext uri="{FF2B5EF4-FFF2-40B4-BE49-F238E27FC236}">
                <a16:creationId xmlns:a16="http://schemas.microsoft.com/office/drawing/2014/main" id="{DCBFA644-F1D2-4373-B17A-E114A673BF16}"/>
              </a:ext>
            </a:extLst>
          </p:cNvPr>
          <p:cNvPicPr>
            <a:picLocks noChangeAspect="1"/>
          </p:cNvPicPr>
          <p:nvPr/>
        </p:nvPicPr>
        <p:blipFill>
          <a:blip r:embed="rId7"/>
          <a:stretch>
            <a:fillRect/>
          </a:stretch>
        </p:blipFill>
        <p:spPr>
          <a:xfrm>
            <a:off x="9701616" y="35494"/>
            <a:ext cx="3695700" cy="3009900"/>
          </a:xfrm>
          <a:prstGeom prst="rect">
            <a:avLst/>
          </a:prstGeom>
        </p:spPr>
      </p:pic>
      <p:sp>
        <p:nvSpPr>
          <p:cNvPr id="61" name="Google Shape;65;p13">
            <a:extLst>
              <a:ext uri="{FF2B5EF4-FFF2-40B4-BE49-F238E27FC236}">
                <a16:creationId xmlns:a16="http://schemas.microsoft.com/office/drawing/2014/main" id="{5CC4DFB0-07F2-440C-9BE8-37CEEBA50F92}"/>
              </a:ext>
            </a:extLst>
          </p:cNvPr>
          <p:cNvSpPr txBox="1">
            <a:spLocks/>
          </p:cNvSpPr>
          <p:nvPr/>
        </p:nvSpPr>
        <p:spPr bwMode="white">
          <a:xfrm>
            <a:off x="5461278" y="3838476"/>
            <a:ext cx="8168457" cy="88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dk2"/>
              </a:buClr>
              <a:buSzPts val="1300"/>
              <a:buFont typeface="Roboto"/>
              <a:buNone/>
              <a:defRPr sz="3125" b="0" i="0" u="none" strike="noStrike" cap="none" baseline="0">
                <a:solidFill>
                  <a:schemeClr val="bg1"/>
                </a:solidFill>
                <a:latin typeface="+mj-lt"/>
                <a:ea typeface="Roboto"/>
                <a:cs typeface="Roboto"/>
                <a:sym typeface="Roboto"/>
              </a:defRPr>
            </a:lvl1pPr>
            <a:lvl2pPr marL="497441" marR="0" lvl="1"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2pPr>
            <a:lvl3pPr marL="994882" marR="0" lvl="2"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3pPr>
            <a:lvl4pPr marL="1492323" marR="0" lvl="3"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4pPr>
            <a:lvl5pPr marL="1989764" marR="0" lvl="4"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5pPr>
            <a:lvl6pPr marL="2487205" marR="0" lvl="5"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6pPr>
            <a:lvl7pPr marL="2984646" marR="0" lvl="6"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7pPr>
            <a:lvl8pPr marL="3482088" marR="0" lvl="7" indent="0" algn="ctr" rtl="0">
              <a:lnSpc>
                <a:spcPct val="115000"/>
              </a:lnSpc>
              <a:spcBef>
                <a:spcPts val="1600"/>
              </a:spcBef>
              <a:spcAft>
                <a:spcPts val="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8pPr>
            <a:lvl9pPr marL="3979528" marR="0" lvl="8" indent="0" algn="ctr" rtl="0">
              <a:lnSpc>
                <a:spcPct val="115000"/>
              </a:lnSpc>
              <a:spcBef>
                <a:spcPts val="1600"/>
              </a:spcBef>
              <a:spcAft>
                <a:spcPts val="1600"/>
              </a:spcAft>
              <a:buClr>
                <a:schemeClr val="dk2"/>
              </a:buClr>
              <a:buSzPts val="1100"/>
              <a:buFont typeface="Roboto"/>
              <a:buNone/>
              <a:defRPr sz="1100" b="0" i="0" u="none" strike="noStrike" cap="none">
                <a:solidFill>
                  <a:schemeClr val="tx1">
                    <a:tint val="75000"/>
                  </a:schemeClr>
                </a:solidFill>
                <a:latin typeface="Roboto"/>
                <a:ea typeface="Roboto"/>
                <a:cs typeface="Roboto"/>
                <a:sym typeface="Roboto"/>
              </a:defRPr>
            </a:lvl9pPr>
          </a:lstStyle>
          <a:p>
            <a:r>
              <a:rPr lang="en-US" sz="5200" b="1" dirty="0">
                <a:solidFill>
                  <a:srgbClr val="C00000"/>
                </a:solidFill>
                <a:latin typeface="Georgia" panose="02040502050405020303" pitchFamily="18" charset="0"/>
              </a:rPr>
              <a:t>Strategy/Business Plan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lvl="0" defTabSz="914400">
              <a:spcBef>
                <a:spcPts val="0"/>
              </a:spcBef>
            </a:pPr>
            <a:r>
              <a:rPr lang="en-US" sz="3200" dirty="0">
                <a:solidFill>
                  <a:srgbClr val="C00000"/>
                </a:solidFill>
              </a:rPr>
              <a:t>Market Analysis: Benefits to Businesses &amp; Non-profits</a:t>
            </a:r>
          </a:p>
        </p:txBody>
      </p:sp>
      <p:graphicFrame>
        <p:nvGraphicFramePr>
          <p:cNvPr id="6" name="Content Placeholder 54">
            <a:extLst>
              <a:ext uri="{FF2B5EF4-FFF2-40B4-BE49-F238E27FC236}">
                <a16:creationId xmlns:a16="http://schemas.microsoft.com/office/drawing/2014/main" id="{CA0A92C4-EEB3-41DC-A7B8-B31DD6881A8A}"/>
              </a:ext>
            </a:extLst>
          </p:cNvPr>
          <p:cNvGraphicFramePr>
            <a:graphicFrameLocks/>
          </p:cNvGraphicFramePr>
          <p:nvPr>
            <p:custDataLst>
              <p:tags r:id="rId1"/>
            </p:custDataLst>
            <p:extLst>
              <p:ext uri="{D42A27DB-BD31-4B8C-83A1-F6EECF244321}">
                <p14:modId xmlns:p14="http://schemas.microsoft.com/office/powerpoint/2010/main" val="3787929682"/>
              </p:ext>
            </p:extLst>
          </p:nvPr>
        </p:nvGraphicFramePr>
        <p:xfrm>
          <a:off x="537859" y="779872"/>
          <a:ext cx="11169905" cy="6715914"/>
        </p:xfrm>
        <a:graphic>
          <a:graphicData uri="http://schemas.openxmlformats.org/drawingml/2006/table">
            <a:tbl>
              <a:tblPr firstRow="1" firstCol="1" bandRow="1">
                <a:tableStyleId>{5C22544A-7EE6-4342-B048-85BDC9FD1C3A}</a:tableStyleId>
              </a:tblPr>
              <a:tblGrid>
                <a:gridCol w="7339804">
                  <a:extLst>
                    <a:ext uri="{9D8B030D-6E8A-4147-A177-3AD203B41FA5}">
                      <a16:colId xmlns:a16="http://schemas.microsoft.com/office/drawing/2014/main" val="20000"/>
                    </a:ext>
                  </a:extLst>
                </a:gridCol>
                <a:gridCol w="713652">
                  <a:extLst>
                    <a:ext uri="{9D8B030D-6E8A-4147-A177-3AD203B41FA5}">
                      <a16:colId xmlns:a16="http://schemas.microsoft.com/office/drawing/2014/main" val="47695108"/>
                    </a:ext>
                  </a:extLst>
                </a:gridCol>
                <a:gridCol w="769991">
                  <a:extLst>
                    <a:ext uri="{9D8B030D-6E8A-4147-A177-3AD203B41FA5}">
                      <a16:colId xmlns:a16="http://schemas.microsoft.com/office/drawing/2014/main" val="255729331"/>
                    </a:ext>
                  </a:extLst>
                </a:gridCol>
                <a:gridCol w="657311">
                  <a:extLst>
                    <a:ext uri="{9D8B030D-6E8A-4147-A177-3AD203B41FA5}">
                      <a16:colId xmlns:a16="http://schemas.microsoft.com/office/drawing/2014/main" val="2167641439"/>
                    </a:ext>
                  </a:extLst>
                </a:gridCol>
                <a:gridCol w="845112">
                  <a:extLst>
                    <a:ext uri="{9D8B030D-6E8A-4147-A177-3AD203B41FA5}">
                      <a16:colId xmlns:a16="http://schemas.microsoft.com/office/drawing/2014/main" val="20001"/>
                    </a:ext>
                  </a:extLst>
                </a:gridCol>
                <a:gridCol w="844035">
                  <a:extLst>
                    <a:ext uri="{9D8B030D-6E8A-4147-A177-3AD203B41FA5}">
                      <a16:colId xmlns:a16="http://schemas.microsoft.com/office/drawing/2014/main" val="20002"/>
                    </a:ext>
                  </a:extLst>
                </a:gridCol>
              </a:tblGrid>
              <a:tr h="287600">
                <a:tc>
                  <a:txBody>
                    <a:bodyPr/>
                    <a:lstStyle/>
                    <a:p>
                      <a:pPr rtl="0" fontAlgn="b"/>
                      <a:r>
                        <a:rPr lang="en-US" sz="1800" b="1" dirty="0">
                          <a:solidFill>
                            <a:schemeClr val="bg1"/>
                          </a:solidFill>
                          <a:effectLst/>
                          <a:latin typeface="+mj-lt"/>
                        </a:rPr>
                        <a:t>Benefits</a:t>
                      </a:r>
                    </a:p>
                  </a:txBody>
                  <a:tcPr marL="9193" marR="9193" marT="0" marB="0" anchor="b">
                    <a:solidFill>
                      <a:schemeClr val="accent4">
                        <a:lumMod val="75000"/>
                      </a:schemeClr>
                    </a:solidFill>
                  </a:tcPr>
                </a:tc>
                <a:tc gridSpan="4">
                  <a:txBody>
                    <a:bodyPr/>
                    <a:lstStyle/>
                    <a:p>
                      <a:pPr algn="ctr" rtl="0" fontAlgn="b"/>
                      <a:r>
                        <a:rPr lang="en-US" sz="1600" b="1" dirty="0">
                          <a:solidFill>
                            <a:schemeClr val="bg1"/>
                          </a:solidFill>
                          <a:effectLst/>
                          <a:latin typeface="+mj-lt"/>
                        </a:rPr>
                        <a:t>Businesses (Full Time Equivalent)</a:t>
                      </a:r>
                    </a:p>
                  </a:txBody>
                  <a:tcPr marL="9193" marR="9193" marT="0" marB="0" anchor="b">
                    <a:solidFill>
                      <a:schemeClr val="accent4">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rtl="0" fontAlgn="b"/>
                      <a:endParaRPr lang="en-US" sz="1600" b="1" dirty="0">
                        <a:solidFill>
                          <a:schemeClr val="bg1"/>
                        </a:solidFill>
                        <a:effectLst/>
                        <a:latin typeface="+mj-lt"/>
                      </a:endParaRPr>
                    </a:p>
                  </a:txBody>
                  <a:tcPr marL="9193" marR="9193" marT="0" marB="0" anchor="b">
                    <a:solidFill>
                      <a:schemeClr val="accent4">
                        <a:lumMod val="75000"/>
                      </a:schemeClr>
                    </a:solidFill>
                  </a:tcPr>
                </a:tc>
                <a:extLst>
                  <a:ext uri="{0D108BD9-81ED-4DB2-BD59-A6C34878D82A}">
                    <a16:rowId xmlns:a16="http://schemas.microsoft.com/office/drawing/2014/main" val="10000"/>
                  </a:ext>
                </a:extLst>
              </a:tr>
              <a:tr h="511287">
                <a:tc>
                  <a:txBody>
                    <a:bodyPr/>
                    <a:lstStyle/>
                    <a:p>
                      <a:pPr rtl="0" fontAlgn="b"/>
                      <a:endParaRPr lang="en-US" sz="1800" b="1" dirty="0">
                        <a:solidFill>
                          <a:schemeClr val="bg1"/>
                        </a:solidFill>
                        <a:effectLst/>
                        <a:latin typeface="+mj-lt"/>
                      </a:endParaRPr>
                    </a:p>
                  </a:txBody>
                  <a:tcPr marL="9193" marR="9193" marT="0" marB="0" anchor="b">
                    <a:solidFill>
                      <a:schemeClr val="accent4">
                        <a:lumMod val="75000"/>
                      </a:schemeClr>
                    </a:solidFill>
                  </a:tcPr>
                </a:tc>
                <a:tc>
                  <a:txBody>
                    <a:bodyPr/>
                    <a:lstStyle/>
                    <a:p>
                      <a:pPr algn="ctr" rtl="0" fontAlgn="b"/>
                      <a:r>
                        <a:rPr lang="en-US" sz="1600" b="1">
                          <a:solidFill>
                            <a:srgbClr val="000000"/>
                          </a:solidFill>
                          <a:effectLst/>
                          <a:latin typeface="+mj-lt"/>
                        </a:rPr>
                        <a:t>401 +</a:t>
                      </a:r>
                    </a:p>
                  </a:txBody>
                  <a:tcPr marL="9193" marR="9193" marT="0" marB="0" anchor="b"/>
                </a:tc>
                <a:tc>
                  <a:txBody>
                    <a:bodyPr/>
                    <a:lstStyle/>
                    <a:p>
                      <a:pPr algn="ctr" rtl="0" fontAlgn="b"/>
                      <a:r>
                        <a:rPr lang="en-US" sz="1600" b="1">
                          <a:solidFill>
                            <a:srgbClr val="000000"/>
                          </a:solidFill>
                          <a:effectLst/>
                          <a:latin typeface="+mj-lt"/>
                        </a:rPr>
                        <a:t>101- 400</a:t>
                      </a:r>
                    </a:p>
                  </a:txBody>
                  <a:tcPr marL="9193" marR="9193" marT="0" marB="0" anchor="b"/>
                </a:tc>
                <a:tc>
                  <a:txBody>
                    <a:bodyPr/>
                    <a:lstStyle/>
                    <a:p>
                      <a:pPr rtl="0" fontAlgn="b"/>
                      <a:r>
                        <a:rPr lang="en-US" sz="1600" b="1">
                          <a:solidFill>
                            <a:srgbClr val="000000"/>
                          </a:solidFill>
                          <a:effectLst/>
                          <a:latin typeface="+mj-lt"/>
                        </a:rPr>
                        <a:t>31 - 100</a:t>
                      </a:r>
                    </a:p>
                  </a:txBody>
                  <a:tcPr marL="9193" marR="9193" marT="0" marB="0" anchor="b"/>
                </a:tc>
                <a:tc>
                  <a:txBody>
                    <a:bodyPr/>
                    <a:lstStyle/>
                    <a:p>
                      <a:pPr rtl="0" fontAlgn="b"/>
                      <a:r>
                        <a:rPr lang="en-US" sz="1600" b="1">
                          <a:solidFill>
                            <a:srgbClr val="000000"/>
                          </a:solidFill>
                          <a:effectLst/>
                          <a:latin typeface="+mj-lt"/>
                        </a:rPr>
                        <a:t>30 or less</a:t>
                      </a:r>
                    </a:p>
                  </a:txBody>
                  <a:tcPr marL="9193" marR="9193" marT="0" marB="0" anchor="b"/>
                </a:tc>
                <a:tc>
                  <a:txBody>
                    <a:bodyPr/>
                    <a:lstStyle/>
                    <a:p>
                      <a:pPr rtl="0" fontAlgn="b"/>
                      <a:r>
                        <a:rPr lang="en-US" sz="1600" b="1" dirty="0">
                          <a:solidFill>
                            <a:srgbClr val="000000"/>
                          </a:solidFill>
                          <a:effectLst/>
                          <a:latin typeface="+mj-lt"/>
                        </a:rPr>
                        <a:t>Non Profit</a:t>
                      </a:r>
                    </a:p>
                  </a:txBody>
                  <a:tcPr marL="9193" marR="9193" marT="0" marB="0" anchor="b"/>
                </a:tc>
                <a:extLst>
                  <a:ext uri="{0D108BD9-81ED-4DB2-BD59-A6C34878D82A}">
                    <a16:rowId xmlns:a16="http://schemas.microsoft.com/office/drawing/2014/main" val="338962077"/>
                  </a:ext>
                </a:extLst>
              </a:tr>
              <a:tr h="269908">
                <a:tc>
                  <a:txBody>
                    <a:bodyPr/>
                    <a:lstStyle/>
                    <a:p>
                      <a:pPr rtl="0" fontAlgn="b"/>
                      <a:r>
                        <a:rPr lang="en-US" sz="1600" b="0" dirty="0">
                          <a:solidFill>
                            <a:schemeClr val="bg1"/>
                          </a:solidFill>
                          <a:effectLst/>
                          <a:latin typeface="+mj-lt"/>
                        </a:rPr>
                        <a:t>Pricing</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&gt;$5,000</a:t>
                      </a:r>
                    </a:p>
                  </a:txBody>
                  <a:tcPr marL="9193" marR="9193" marT="0" marB="0" anchor="b"/>
                </a:tc>
                <a:tc>
                  <a:txBody>
                    <a:bodyPr/>
                    <a:lstStyle/>
                    <a:p>
                      <a:pPr algn="r" rtl="0" fontAlgn="b"/>
                      <a:r>
                        <a:rPr lang="en-US" sz="1400" b="0" dirty="0">
                          <a:solidFill>
                            <a:srgbClr val="000000"/>
                          </a:solidFill>
                          <a:effectLst/>
                          <a:latin typeface="+mj-lt"/>
                        </a:rPr>
                        <a:t>$2,500</a:t>
                      </a:r>
                    </a:p>
                  </a:txBody>
                  <a:tcPr marL="9193" marR="9193" marT="0" marB="0" anchor="b"/>
                </a:tc>
                <a:tc>
                  <a:txBody>
                    <a:bodyPr/>
                    <a:lstStyle/>
                    <a:p>
                      <a:pPr algn="r" rtl="0" fontAlgn="b"/>
                      <a:r>
                        <a:rPr lang="en-US" sz="1400" b="0" dirty="0">
                          <a:solidFill>
                            <a:srgbClr val="000000"/>
                          </a:solidFill>
                          <a:effectLst/>
                          <a:latin typeface="+mj-lt"/>
                        </a:rPr>
                        <a:t>$1,500</a:t>
                      </a:r>
                    </a:p>
                  </a:txBody>
                  <a:tcPr marL="9193" marR="9193" marT="0" marB="0" anchor="b"/>
                </a:tc>
                <a:tc>
                  <a:txBody>
                    <a:bodyPr/>
                    <a:lstStyle/>
                    <a:p>
                      <a:pPr algn="r" rtl="0" fontAlgn="b"/>
                      <a:r>
                        <a:rPr lang="en-US" sz="1400" b="0" dirty="0">
                          <a:solidFill>
                            <a:srgbClr val="000000"/>
                          </a:solidFill>
                          <a:effectLst/>
                          <a:latin typeface="+mj-lt"/>
                        </a:rPr>
                        <a:t>$300</a:t>
                      </a:r>
                    </a:p>
                  </a:txBody>
                  <a:tcPr marL="9193" marR="9193" marT="0" marB="0" anchor="b"/>
                </a:tc>
                <a:tc>
                  <a:txBody>
                    <a:bodyPr/>
                    <a:lstStyle/>
                    <a:p>
                      <a:pPr algn="r" rtl="0" fontAlgn="b"/>
                      <a:r>
                        <a:rPr lang="en-US" sz="1400" b="0" dirty="0">
                          <a:solidFill>
                            <a:srgbClr val="000000"/>
                          </a:solidFill>
                          <a:effectLst/>
                          <a:latin typeface="+mj-lt"/>
                        </a:rPr>
                        <a:t>$300</a:t>
                      </a:r>
                    </a:p>
                  </a:txBody>
                  <a:tcPr marL="9193" marR="9193" marT="0" marB="0" anchor="b"/>
                </a:tc>
                <a:extLst>
                  <a:ext uri="{0D108BD9-81ED-4DB2-BD59-A6C34878D82A}">
                    <a16:rowId xmlns:a16="http://schemas.microsoft.com/office/drawing/2014/main" val="4084307825"/>
                  </a:ext>
                </a:extLst>
              </a:tr>
              <a:tr h="269908">
                <a:tc>
                  <a:txBody>
                    <a:bodyPr/>
                    <a:lstStyle/>
                    <a:p>
                      <a:pPr rtl="0" fontAlgn="b"/>
                      <a:r>
                        <a:rPr lang="en-US" sz="1600" b="0" dirty="0">
                          <a:solidFill>
                            <a:schemeClr val="bg1"/>
                          </a:solidFill>
                          <a:effectLst/>
                          <a:latin typeface="+mj-lt"/>
                        </a:rPr>
                        <a:t>Awards and recognition in publication &amp; Newark 100 Award</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4207635948"/>
                  </a:ext>
                </a:extLst>
              </a:tr>
              <a:tr h="269908">
                <a:tc>
                  <a:txBody>
                    <a:bodyPr/>
                    <a:lstStyle/>
                    <a:p>
                      <a:pPr rtl="0" fontAlgn="b"/>
                      <a:r>
                        <a:rPr lang="en-US" sz="1600" b="0">
                          <a:solidFill>
                            <a:schemeClr val="bg1"/>
                          </a:solidFill>
                          <a:effectLst/>
                          <a:latin typeface="+mj-lt"/>
                        </a:rPr>
                        <a:t>Discounted membership pricing at all Newark event</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2521705979"/>
                  </a:ext>
                </a:extLst>
              </a:tr>
              <a:tr h="269908">
                <a:tc>
                  <a:txBody>
                    <a:bodyPr/>
                    <a:lstStyle/>
                    <a:p>
                      <a:pPr rtl="0" fontAlgn="b"/>
                      <a:r>
                        <a:rPr lang="en-US" sz="1600" b="0">
                          <a:solidFill>
                            <a:schemeClr val="bg1"/>
                          </a:solidFill>
                          <a:effectLst/>
                          <a:latin typeface="+mj-lt"/>
                        </a:rPr>
                        <a:t>Free catergory listing in the TNP website</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2231781033"/>
                  </a:ext>
                </a:extLst>
              </a:tr>
              <a:tr h="269908">
                <a:tc>
                  <a:txBody>
                    <a:bodyPr/>
                    <a:lstStyle/>
                    <a:p>
                      <a:pPr rtl="0" fontAlgn="b"/>
                      <a:r>
                        <a:rPr lang="en-US" sz="1600" b="0">
                          <a:solidFill>
                            <a:schemeClr val="bg1"/>
                          </a:solidFill>
                          <a:effectLst/>
                          <a:latin typeface="+mj-lt"/>
                        </a:rPr>
                        <a:t>Free link to members social media page from TNP website</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1379790667"/>
                  </a:ext>
                </a:extLst>
              </a:tr>
              <a:tr h="269908">
                <a:tc>
                  <a:txBody>
                    <a:bodyPr/>
                    <a:lstStyle/>
                    <a:p>
                      <a:pPr rtl="0" fontAlgn="b"/>
                      <a:r>
                        <a:rPr lang="en-US" sz="1600" b="0">
                          <a:solidFill>
                            <a:schemeClr val="bg1"/>
                          </a:solidFill>
                          <a:effectLst/>
                          <a:latin typeface="+mj-lt"/>
                        </a:rPr>
                        <a:t>Unlimited posting of company's job listing in TNP website</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3821681230"/>
                  </a:ext>
                </a:extLst>
              </a:tr>
              <a:tr h="269908">
                <a:tc>
                  <a:txBody>
                    <a:bodyPr/>
                    <a:lstStyle/>
                    <a:p>
                      <a:pPr rtl="0" fontAlgn="b"/>
                      <a:r>
                        <a:rPr lang="en-US" sz="1600" b="0" dirty="0">
                          <a:solidFill>
                            <a:schemeClr val="bg1"/>
                          </a:solidFill>
                          <a:effectLst/>
                          <a:latin typeface="+mj-lt"/>
                        </a:rPr>
                        <a:t>Complementary membership to the Newark Chamber of Commerce</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1518156879"/>
                  </a:ext>
                </a:extLst>
              </a:tr>
              <a:tr h="269908">
                <a:tc>
                  <a:txBody>
                    <a:bodyPr/>
                    <a:lstStyle/>
                    <a:p>
                      <a:pPr rtl="0" fontAlgn="b"/>
                      <a:r>
                        <a:rPr lang="en-US" sz="1600" b="0" dirty="0">
                          <a:solidFill>
                            <a:schemeClr val="bg1"/>
                          </a:solidFill>
                          <a:effectLst/>
                          <a:latin typeface="+mj-lt"/>
                        </a:rPr>
                        <a:t>Business referrals for </a:t>
                      </a:r>
                      <a:r>
                        <a:rPr lang="en-US" sz="1600" b="0" dirty="0" err="1">
                          <a:solidFill>
                            <a:schemeClr val="bg1"/>
                          </a:solidFill>
                          <a:effectLst/>
                          <a:latin typeface="+mj-lt"/>
                        </a:rPr>
                        <a:t>TNP</a:t>
                      </a:r>
                      <a:r>
                        <a:rPr lang="en-US" sz="1600" b="0" dirty="0">
                          <a:solidFill>
                            <a:schemeClr val="bg1"/>
                          </a:solidFill>
                          <a:effectLst/>
                          <a:latin typeface="+mj-lt"/>
                        </a:rPr>
                        <a:t> members</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2113281035"/>
                  </a:ext>
                </a:extLst>
              </a:tr>
              <a:tr h="269908">
                <a:tc>
                  <a:txBody>
                    <a:bodyPr/>
                    <a:lstStyle/>
                    <a:p>
                      <a:pPr rtl="0" fontAlgn="b"/>
                      <a:r>
                        <a:rPr lang="en-US" sz="1600" b="0" dirty="0">
                          <a:solidFill>
                            <a:schemeClr val="bg1"/>
                          </a:solidFill>
                          <a:effectLst/>
                          <a:latin typeface="+mj-lt"/>
                        </a:rPr>
                        <a:t>Representation by the </a:t>
                      </a:r>
                      <a:r>
                        <a:rPr lang="en-US" sz="1600" b="0" dirty="0" err="1">
                          <a:solidFill>
                            <a:schemeClr val="bg1"/>
                          </a:solidFill>
                          <a:effectLst/>
                          <a:latin typeface="+mj-lt"/>
                        </a:rPr>
                        <a:t>TNP</a:t>
                      </a:r>
                      <a:r>
                        <a:rPr lang="en-US" sz="1600" b="0" dirty="0">
                          <a:solidFill>
                            <a:schemeClr val="bg1"/>
                          </a:solidFill>
                          <a:effectLst/>
                          <a:latin typeface="+mj-lt"/>
                        </a:rPr>
                        <a:t> at every meeting of the Newark City Council</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1539654914"/>
                  </a:ext>
                </a:extLst>
              </a:tr>
              <a:tr h="269908">
                <a:tc>
                  <a:txBody>
                    <a:bodyPr/>
                    <a:lstStyle/>
                    <a:p>
                      <a:pPr rtl="0" fontAlgn="b"/>
                      <a:r>
                        <a:rPr lang="en-US" sz="1600" b="0" dirty="0">
                          <a:solidFill>
                            <a:schemeClr val="bg1"/>
                          </a:solidFill>
                          <a:effectLst/>
                          <a:latin typeface="+mj-lt"/>
                        </a:rPr>
                        <a:t>Access to </a:t>
                      </a:r>
                      <a:r>
                        <a:rPr lang="en-US" sz="1600" b="0" dirty="0" err="1">
                          <a:solidFill>
                            <a:schemeClr val="bg1"/>
                          </a:solidFill>
                          <a:effectLst/>
                          <a:latin typeface="+mj-lt"/>
                        </a:rPr>
                        <a:t>TNP</a:t>
                      </a:r>
                      <a:r>
                        <a:rPr lang="en-US" sz="1600" b="0" dirty="0">
                          <a:solidFill>
                            <a:schemeClr val="bg1"/>
                          </a:solidFill>
                          <a:effectLst/>
                          <a:latin typeface="+mj-lt"/>
                        </a:rPr>
                        <a:t> business facilitation unit/advising center</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extLst>
                  <a:ext uri="{0D108BD9-81ED-4DB2-BD59-A6C34878D82A}">
                    <a16:rowId xmlns:a16="http://schemas.microsoft.com/office/drawing/2014/main" val="3681592250"/>
                  </a:ext>
                </a:extLst>
              </a:tr>
              <a:tr h="269908">
                <a:tc>
                  <a:txBody>
                    <a:bodyPr/>
                    <a:lstStyle/>
                    <a:p>
                      <a:pPr rtl="0" fontAlgn="b"/>
                      <a:r>
                        <a:rPr lang="en-US" sz="1600" b="0" dirty="0">
                          <a:solidFill>
                            <a:schemeClr val="bg1"/>
                          </a:solidFill>
                          <a:effectLst/>
                          <a:latin typeface="+mj-lt"/>
                        </a:rPr>
                        <a:t>Access to member to member program</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extLst>
                  <a:ext uri="{0D108BD9-81ED-4DB2-BD59-A6C34878D82A}">
                    <a16:rowId xmlns:a16="http://schemas.microsoft.com/office/drawing/2014/main" val="1447901012"/>
                  </a:ext>
                </a:extLst>
              </a:tr>
              <a:tr h="269908">
                <a:tc>
                  <a:txBody>
                    <a:bodyPr/>
                    <a:lstStyle/>
                    <a:p>
                      <a:pPr rtl="0" fontAlgn="b"/>
                      <a:r>
                        <a:rPr lang="en-US" sz="1600" b="0" dirty="0">
                          <a:solidFill>
                            <a:schemeClr val="bg1"/>
                          </a:solidFill>
                          <a:effectLst/>
                          <a:latin typeface="+mj-lt"/>
                        </a:rPr>
                        <a:t>Company logo featured in </a:t>
                      </a:r>
                      <a:r>
                        <a:rPr lang="en-US" sz="1600" b="0" dirty="0" err="1">
                          <a:solidFill>
                            <a:schemeClr val="bg1"/>
                          </a:solidFill>
                          <a:effectLst/>
                          <a:latin typeface="+mj-lt"/>
                        </a:rPr>
                        <a:t>TNP</a:t>
                      </a:r>
                      <a:r>
                        <a:rPr lang="en-US" sz="1600" b="0" dirty="0">
                          <a:solidFill>
                            <a:schemeClr val="bg1"/>
                          </a:solidFill>
                          <a:effectLst/>
                          <a:latin typeface="+mj-lt"/>
                        </a:rPr>
                        <a:t> directory list online</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1709654254"/>
                  </a:ext>
                </a:extLst>
              </a:tr>
              <a:tr h="269908">
                <a:tc>
                  <a:txBody>
                    <a:bodyPr/>
                    <a:lstStyle/>
                    <a:p>
                      <a:pPr rtl="0" fontAlgn="b"/>
                      <a:r>
                        <a:rPr lang="en-US" sz="1600" b="0" dirty="0">
                          <a:solidFill>
                            <a:schemeClr val="bg1"/>
                          </a:solidFill>
                          <a:effectLst/>
                          <a:latin typeface="+mj-lt"/>
                        </a:rPr>
                        <a:t>Complimentary drink ticket at select </a:t>
                      </a:r>
                      <a:r>
                        <a:rPr lang="en-US" sz="1600" b="0" dirty="0" err="1">
                          <a:solidFill>
                            <a:schemeClr val="bg1"/>
                          </a:solidFill>
                          <a:effectLst/>
                          <a:latin typeface="+mj-lt"/>
                        </a:rPr>
                        <a:t>TNP</a:t>
                      </a:r>
                      <a:r>
                        <a:rPr lang="en-US" sz="1600" b="0" dirty="0">
                          <a:solidFill>
                            <a:schemeClr val="bg1"/>
                          </a:solidFill>
                          <a:effectLst/>
                          <a:latin typeface="+mj-lt"/>
                        </a:rPr>
                        <a:t> events</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1422230741"/>
                  </a:ext>
                </a:extLst>
              </a:tr>
              <a:tr h="318787">
                <a:tc>
                  <a:txBody>
                    <a:bodyPr/>
                    <a:lstStyle/>
                    <a:p>
                      <a:pPr rtl="0" fontAlgn="b"/>
                      <a:r>
                        <a:rPr lang="en-US" sz="1600" b="0" dirty="0">
                          <a:solidFill>
                            <a:schemeClr val="bg1"/>
                          </a:solidFill>
                          <a:effectLst/>
                          <a:latin typeface="+mj-lt"/>
                        </a:rPr>
                        <a:t>Limited pass to specific events like the Corporate Governance Symposium</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2689609128"/>
                  </a:ext>
                </a:extLst>
              </a:tr>
              <a:tr h="269908">
                <a:tc>
                  <a:txBody>
                    <a:bodyPr/>
                    <a:lstStyle/>
                    <a:p>
                      <a:pPr rtl="0" fontAlgn="b"/>
                      <a:r>
                        <a:rPr lang="en-US" sz="1600" b="0" dirty="0">
                          <a:solidFill>
                            <a:schemeClr val="bg1"/>
                          </a:solidFill>
                          <a:effectLst/>
                          <a:latin typeface="+mj-lt"/>
                        </a:rPr>
                        <a:t>2 business articles in </a:t>
                      </a:r>
                      <a:r>
                        <a:rPr lang="en-US" sz="1600" b="0" dirty="0" err="1">
                          <a:solidFill>
                            <a:schemeClr val="bg1"/>
                          </a:solidFill>
                          <a:effectLst/>
                          <a:latin typeface="+mj-lt"/>
                        </a:rPr>
                        <a:t>TNP</a:t>
                      </a:r>
                      <a:r>
                        <a:rPr lang="en-US" sz="1600" b="0" dirty="0">
                          <a:solidFill>
                            <a:schemeClr val="bg1"/>
                          </a:solidFill>
                          <a:effectLst/>
                          <a:latin typeface="+mj-lt"/>
                        </a:rPr>
                        <a:t> publication</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dirty="0">
                        <a:effectLst/>
                        <a:latin typeface="+mj-lt"/>
                      </a:endParaRPr>
                    </a:p>
                  </a:txBody>
                  <a:tcPr marL="9193" marR="9193" marT="0" marB="0" anchor="b"/>
                </a:tc>
                <a:extLst>
                  <a:ext uri="{0D108BD9-81ED-4DB2-BD59-A6C34878D82A}">
                    <a16:rowId xmlns:a16="http://schemas.microsoft.com/office/drawing/2014/main" val="1459948929"/>
                  </a:ext>
                </a:extLst>
              </a:tr>
              <a:tr h="269908">
                <a:tc>
                  <a:txBody>
                    <a:bodyPr/>
                    <a:lstStyle/>
                    <a:p>
                      <a:pPr marL="0" algn="l" defTabSz="1019070" rtl="0" eaLnBrk="1" fontAlgn="b" latinLnBrk="0" hangingPunct="1"/>
                      <a:r>
                        <a:rPr lang="en-US" sz="1600" b="0" kern="1200" dirty="0">
                          <a:solidFill>
                            <a:schemeClr val="bg1"/>
                          </a:solidFill>
                          <a:effectLst/>
                          <a:latin typeface="+mj-lt"/>
                          <a:ea typeface="+mn-ea"/>
                          <a:cs typeface="+mn-cs"/>
                        </a:rPr>
                        <a:t>Access to conference room (twice a year) at a discounted rental rate</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marL="0" algn="l" defTabSz="1019070" rtl="0" eaLnBrk="1" fontAlgn="b" latinLnBrk="0" hangingPunct="1"/>
                      <a:endParaRPr lang="en-US" sz="1600" b="0" kern="1200">
                        <a:solidFill>
                          <a:schemeClr val="bg1"/>
                        </a:solidFill>
                        <a:effectLst/>
                        <a:latin typeface="+mj-lt"/>
                        <a:ea typeface="+mn-ea"/>
                        <a:cs typeface="+mn-cs"/>
                      </a:endParaRPr>
                    </a:p>
                  </a:txBody>
                  <a:tcPr marL="9193" marR="9193" marT="0" marB="0" anchor="b"/>
                </a:tc>
                <a:tc>
                  <a:txBody>
                    <a:bodyPr/>
                    <a:lstStyle/>
                    <a:p>
                      <a:pPr marL="0" algn="l" defTabSz="1019070" rtl="0" eaLnBrk="1" fontAlgn="b" latinLnBrk="0" hangingPunct="1"/>
                      <a:endParaRPr lang="en-US" sz="1600" b="0" kern="1200" dirty="0">
                        <a:solidFill>
                          <a:schemeClr val="bg1"/>
                        </a:solidFill>
                        <a:effectLst/>
                        <a:latin typeface="+mj-lt"/>
                        <a:ea typeface="+mn-ea"/>
                        <a:cs typeface="+mn-cs"/>
                      </a:endParaRPr>
                    </a:p>
                  </a:txBody>
                  <a:tcPr marL="9193" marR="9193" marT="0" marB="0" anchor="b"/>
                </a:tc>
                <a:extLst>
                  <a:ext uri="{0D108BD9-81ED-4DB2-BD59-A6C34878D82A}">
                    <a16:rowId xmlns:a16="http://schemas.microsoft.com/office/drawing/2014/main" val="3976696805"/>
                  </a:ext>
                </a:extLst>
              </a:tr>
              <a:tr h="269908">
                <a:tc>
                  <a:txBody>
                    <a:bodyPr/>
                    <a:lstStyle/>
                    <a:p>
                      <a:pPr marL="0" algn="l" defTabSz="1019070" rtl="0" eaLnBrk="1" fontAlgn="b" latinLnBrk="0" hangingPunct="1"/>
                      <a:r>
                        <a:rPr lang="en-US" sz="1600" b="0" kern="1200" dirty="0">
                          <a:solidFill>
                            <a:schemeClr val="bg1"/>
                          </a:solidFill>
                          <a:effectLst/>
                          <a:latin typeface="+mj-lt"/>
                          <a:ea typeface="+mn-ea"/>
                          <a:cs typeface="+mn-cs"/>
                        </a:rPr>
                        <a:t>1 corporate table at annual dinner</a:t>
                      </a:r>
                    </a:p>
                  </a:txBody>
                  <a:tcPr marL="9193" marR="9193" marT="0" marB="0" anchor="b">
                    <a:solidFill>
                      <a:schemeClr val="accent4">
                        <a:lumMod val="75000"/>
                      </a:schemeClr>
                    </a:solidFill>
                  </a:tcPr>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dirty="0">
                          <a:solidFill>
                            <a:srgbClr val="000000"/>
                          </a:solidFill>
                          <a:effectLst/>
                          <a:latin typeface="+mj-lt"/>
                        </a:rPr>
                        <a:t>×</a:t>
                      </a:r>
                    </a:p>
                  </a:txBody>
                  <a:tcPr marL="9193" marR="9193" marT="0" marB="0" anchor="b"/>
                </a:tc>
                <a:tc>
                  <a:txBody>
                    <a:bodyPr/>
                    <a:lstStyle/>
                    <a:p>
                      <a:pPr marL="0" algn="l" defTabSz="1019070" rtl="0" eaLnBrk="1" fontAlgn="b" latinLnBrk="0" hangingPunct="1"/>
                      <a:endParaRPr lang="en-US" sz="1600" b="0" kern="1200">
                        <a:solidFill>
                          <a:schemeClr val="bg1"/>
                        </a:solidFill>
                        <a:effectLst/>
                        <a:latin typeface="+mj-lt"/>
                        <a:ea typeface="+mn-ea"/>
                        <a:cs typeface="+mn-cs"/>
                      </a:endParaRPr>
                    </a:p>
                  </a:txBody>
                  <a:tcPr marL="9193" marR="9193" marT="0" marB="0" anchor="b"/>
                </a:tc>
                <a:tc>
                  <a:txBody>
                    <a:bodyPr/>
                    <a:lstStyle/>
                    <a:p>
                      <a:pPr marL="0" algn="l" defTabSz="1019070" rtl="0" eaLnBrk="1" fontAlgn="b" latinLnBrk="0" hangingPunct="1"/>
                      <a:endParaRPr lang="en-US" sz="1600" b="0" kern="1200" dirty="0">
                        <a:solidFill>
                          <a:schemeClr val="bg1"/>
                        </a:solidFill>
                        <a:effectLst/>
                        <a:latin typeface="+mj-lt"/>
                        <a:ea typeface="+mn-ea"/>
                        <a:cs typeface="+mn-cs"/>
                      </a:endParaRPr>
                    </a:p>
                  </a:txBody>
                  <a:tcPr marL="9193" marR="9193" marT="0" marB="0" anchor="b"/>
                </a:tc>
                <a:extLst>
                  <a:ext uri="{0D108BD9-81ED-4DB2-BD59-A6C34878D82A}">
                    <a16:rowId xmlns:a16="http://schemas.microsoft.com/office/drawing/2014/main" val="3512879271"/>
                  </a:ext>
                </a:extLst>
              </a:tr>
              <a:tr h="269908">
                <a:tc>
                  <a:txBody>
                    <a:bodyPr/>
                    <a:lstStyle/>
                    <a:p>
                      <a:pPr rtl="0" fontAlgn="b"/>
                      <a:r>
                        <a:rPr lang="en-US" sz="1600" b="0" dirty="0">
                          <a:solidFill>
                            <a:schemeClr val="bg1"/>
                          </a:solidFill>
                          <a:effectLst/>
                          <a:latin typeface="+mj-lt"/>
                        </a:rPr>
                        <a:t>* Discount on University of Delaware graduate and certificate programs</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dirty="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4093541856"/>
                  </a:ext>
                </a:extLst>
              </a:tr>
              <a:tr h="269908">
                <a:tc>
                  <a:txBody>
                    <a:bodyPr/>
                    <a:lstStyle/>
                    <a:p>
                      <a:pPr rtl="0" fontAlgn="b"/>
                      <a:r>
                        <a:rPr lang="en-US" sz="1600" b="0" dirty="0">
                          <a:solidFill>
                            <a:schemeClr val="bg1"/>
                          </a:solidFill>
                          <a:effectLst/>
                          <a:latin typeface="+mj-lt"/>
                        </a:rPr>
                        <a:t>Priority invitation to </a:t>
                      </a:r>
                      <a:r>
                        <a:rPr lang="en-US" sz="1600" b="0" dirty="0" err="1">
                          <a:solidFill>
                            <a:schemeClr val="bg1"/>
                          </a:solidFill>
                          <a:effectLst/>
                          <a:latin typeface="+mj-lt"/>
                        </a:rPr>
                        <a:t>TNP</a:t>
                      </a:r>
                      <a:r>
                        <a:rPr lang="en-US" sz="1600" b="0" dirty="0">
                          <a:solidFill>
                            <a:schemeClr val="bg1"/>
                          </a:solidFill>
                          <a:effectLst/>
                          <a:latin typeface="+mj-lt"/>
                        </a:rPr>
                        <a:t> City collaborated projects</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3902484184"/>
                  </a:ext>
                </a:extLst>
              </a:tr>
              <a:tr h="269908">
                <a:tc>
                  <a:txBody>
                    <a:bodyPr/>
                    <a:lstStyle/>
                    <a:p>
                      <a:pPr rtl="0" fontAlgn="b"/>
                      <a:r>
                        <a:rPr lang="en-US" sz="1600" b="0" dirty="0">
                          <a:solidFill>
                            <a:schemeClr val="bg1"/>
                          </a:solidFill>
                          <a:effectLst/>
                          <a:latin typeface="+mj-lt"/>
                        </a:rPr>
                        <a:t>Customized market research</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extLst>
                  <a:ext uri="{0D108BD9-81ED-4DB2-BD59-A6C34878D82A}">
                    <a16:rowId xmlns:a16="http://schemas.microsoft.com/office/drawing/2014/main" val="1939693244"/>
                  </a:ext>
                </a:extLst>
              </a:tr>
              <a:tr h="269908">
                <a:tc>
                  <a:txBody>
                    <a:bodyPr/>
                    <a:lstStyle/>
                    <a:p>
                      <a:pPr rtl="0" fontAlgn="b"/>
                      <a:r>
                        <a:rPr lang="en-US" sz="1600" b="0" dirty="0">
                          <a:solidFill>
                            <a:schemeClr val="bg1"/>
                          </a:solidFill>
                          <a:effectLst/>
                          <a:latin typeface="+mj-lt"/>
                        </a:rPr>
                        <a:t>Meeting with mayor on discussion of development prospect</a:t>
                      </a:r>
                    </a:p>
                  </a:txBody>
                  <a:tcPr marL="9193" marR="9193" marT="0" marB="0" anchor="b">
                    <a:solidFill>
                      <a:schemeClr val="accent4">
                        <a:lumMod val="75000"/>
                      </a:schemeClr>
                    </a:solidFill>
                  </a:tcPr>
                </a:tc>
                <a:tc>
                  <a:txBody>
                    <a:bodyPr/>
                    <a:lstStyle/>
                    <a:p>
                      <a:pPr algn="ctr" rtl="0" fontAlgn="b"/>
                      <a:r>
                        <a:rPr lang="en-US" sz="1400" b="0">
                          <a:solidFill>
                            <a:srgbClr val="000000"/>
                          </a:solidFill>
                          <a:effectLst/>
                          <a:latin typeface="+mj-lt"/>
                        </a:rPr>
                        <a:t>×</a:t>
                      </a: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a:effectLst/>
                        <a:latin typeface="+mj-lt"/>
                      </a:endParaRPr>
                    </a:p>
                  </a:txBody>
                  <a:tcPr marL="9193" marR="9193" marT="0" marB="0" anchor="b"/>
                </a:tc>
                <a:tc>
                  <a:txBody>
                    <a:bodyPr/>
                    <a:lstStyle/>
                    <a:p>
                      <a:pPr rtl="0" fontAlgn="b"/>
                      <a:endParaRPr lang="en-US" sz="1400" dirty="0">
                        <a:effectLst/>
                        <a:latin typeface="+mj-lt"/>
                      </a:endParaRPr>
                    </a:p>
                  </a:txBody>
                  <a:tcPr marL="9193" marR="9193" marT="0" marB="0" anchor="b"/>
                </a:tc>
                <a:extLst>
                  <a:ext uri="{0D108BD9-81ED-4DB2-BD59-A6C34878D82A}">
                    <a16:rowId xmlns:a16="http://schemas.microsoft.com/office/drawing/2014/main" val="228643150"/>
                  </a:ext>
                </a:extLst>
              </a:tr>
            </a:tbl>
          </a:graphicData>
        </a:graphic>
      </p:graphicFrame>
      <p:sp>
        <p:nvSpPr>
          <p:cNvPr id="4" name="Rectangle 3">
            <a:extLst>
              <a:ext uri="{FF2B5EF4-FFF2-40B4-BE49-F238E27FC236}">
                <a16:creationId xmlns:a16="http://schemas.microsoft.com/office/drawing/2014/main" id="{8260A89B-4A5D-4A73-9F6A-D3543EBC9A0B}"/>
              </a:ext>
            </a:extLst>
          </p:cNvPr>
          <p:cNvSpPr/>
          <p:nvPr/>
        </p:nvSpPr>
        <p:spPr>
          <a:xfrm>
            <a:off x="11707765" y="6218441"/>
            <a:ext cx="1761825" cy="954107"/>
          </a:xfrm>
          <a:prstGeom prst="rect">
            <a:avLst/>
          </a:prstGeom>
        </p:spPr>
        <p:txBody>
          <a:bodyPr wrap="square">
            <a:spAutoFit/>
          </a:bodyPr>
          <a:lstStyle/>
          <a:p>
            <a:r>
              <a:rPr lang="en-US" sz="1400" dirty="0">
                <a:latin typeface="+mn-lt"/>
              </a:rPr>
              <a:t>* (subject to negotiation with associated colleges and departments).</a:t>
            </a:r>
          </a:p>
        </p:txBody>
      </p:sp>
    </p:spTree>
    <p:extLst>
      <p:ext uri="{BB962C8B-B14F-4D97-AF65-F5344CB8AC3E}">
        <p14:creationId xmlns:p14="http://schemas.microsoft.com/office/powerpoint/2010/main" val="349001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lvl="0" defTabSz="914400">
              <a:spcBef>
                <a:spcPts val="0"/>
              </a:spcBef>
            </a:pPr>
            <a:r>
              <a:rPr lang="en-US" sz="3200" dirty="0">
                <a:solidFill>
                  <a:srgbClr val="C00000"/>
                </a:solidFill>
              </a:rPr>
              <a:t>Market Analysis: Non-profits &amp; Individuals</a:t>
            </a:r>
          </a:p>
        </p:txBody>
      </p:sp>
      <p:sp>
        <p:nvSpPr>
          <p:cNvPr id="5" name="Rectangle 4">
            <a:extLst>
              <a:ext uri="{FF2B5EF4-FFF2-40B4-BE49-F238E27FC236}">
                <a16:creationId xmlns:a16="http://schemas.microsoft.com/office/drawing/2014/main" id="{2016E8CB-8CA9-4303-98AC-7E77242CFE2C}"/>
              </a:ext>
            </a:extLst>
          </p:cNvPr>
          <p:cNvSpPr/>
          <p:nvPr/>
        </p:nvSpPr>
        <p:spPr>
          <a:xfrm>
            <a:off x="537859" y="1317317"/>
            <a:ext cx="12282789" cy="5940088"/>
          </a:xfrm>
          <a:prstGeom prst="rect">
            <a:avLst/>
          </a:prstGeom>
        </p:spPr>
        <p:txBody>
          <a:bodyPr wrap="square">
            <a:spAutoFit/>
          </a:bodyPr>
          <a:lstStyle/>
          <a:p>
            <a:r>
              <a:rPr lang="en-US" sz="2000" b="1" dirty="0">
                <a:latin typeface="+mj-lt"/>
              </a:rPr>
              <a:t>Non-profits</a:t>
            </a:r>
          </a:p>
          <a:p>
            <a:r>
              <a:rPr lang="en-US" sz="2000" dirty="0">
                <a:latin typeface="+mj-lt"/>
              </a:rPr>
              <a:t>Nonprofit communities consisting of advocate organizations, civil associations, religious groups etc. are a major part of the city’s engagement group. We have estimated that these stakeholders should be charged a nominal fee of $300 annually for essential networking and advocacy benefits derived from being a part of </a:t>
            </a:r>
            <a:r>
              <a:rPr lang="en-US" sz="2000" dirty="0" err="1">
                <a:latin typeface="+mj-lt"/>
              </a:rPr>
              <a:t>TNP</a:t>
            </a:r>
            <a:r>
              <a:rPr lang="en-US" sz="2000" dirty="0">
                <a:latin typeface="+mj-lt"/>
              </a:rPr>
              <a:t>. This is the average contributions and fee charged for non profits across the east coast. We have also mimicked the pricing structure of the Delaware Alliance for Nonprofit Advancement.</a:t>
            </a:r>
          </a:p>
          <a:p>
            <a:endParaRPr lang="en-US" sz="2000" dirty="0">
              <a:latin typeface="+mj-lt"/>
            </a:endParaRPr>
          </a:p>
          <a:p>
            <a:r>
              <a:rPr lang="en-US" sz="2000" b="1" dirty="0">
                <a:latin typeface="+mj-lt"/>
              </a:rPr>
              <a:t>Individuals</a:t>
            </a:r>
          </a:p>
          <a:p>
            <a:r>
              <a:rPr lang="en-US" sz="2000" dirty="0">
                <a:latin typeface="+mj-lt"/>
              </a:rPr>
              <a:t>Individuals can either pay a nominal fees of $50 annually or volunteer to contribute 50hours in community service. This is to enhance participation in community dialogue and community service. In a study by American Association of State Colleges and Universities, Weber State University was identified for it’s exemplary community engagement model which has been adopted by a lot of university cities. We have adopted this model as we believe it would be more powerful in engaging with more residents most of which are students.</a:t>
            </a:r>
          </a:p>
          <a:p>
            <a:r>
              <a:rPr lang="en-US" sz="2000" dirty="0">
                <a:latin typeface="+mj-lt"/>
              </a:rPr>
              <a:t> </a:t>
            </a:r>
          </a:p>
          <a:p>
            <a:r>
              <a:rPr lang="en-US" sz="2000" b="1" dirty="0">
                <a:latin typeface="+mj-lt"/>
              </a:rPr>
              <a:t>Other fee </a:t>
            </a:r>
            <a:r>
              <a:rPr lang="en-US" sz="2000" dirty="0">
                <a:latin typeface="+mj-lt"/>
              </a:rPr>
              <a:t>generating resources include: </a:t>
            </a:r>
          </a:p>
          <a:p>
            <a:pPr marL="285750" indent="-285750">
              <a:buFont typeface="Arial" panose="020B0604020202020204" pitchFamily="34" charset="0"/>
              <a:buChar char="•"/>
            </a:pPr>
            <a:r>
              <a:rPr lang="en-US" sz="2000" dirty="0">
                <a:latin typeface="+mj-lt"/>
              </a:rPr>
              <a:t>Event sponsorship</a:t>
            </a:r>
          </a:p>
          <a:p>
            <a:pPr marL="285750" indent="-285750">
              <a:buFont typeface="Arial" panose="020B0604020202020204" pitchFamily="34" charset="0"/>
              <a:buChar char="•"/>
            </a:pPr>
            <a:r>
              <a:rPr lang="en-US" sz="2000" dirty="0">
                <a:latin typeface="+mj-lt"/>
              </a:rPr>
              <a:t>Donations</a:t>
            </a:r>
          </a:p>
          <a:p>
            <a:pPr marL="285750" indent="-285750">
              <a:buFont typeface="Arial" panose="020B0604020202020204" pitchFamily="34" charset="0"/>
              <a:buChar char="•"/>
            </a:pPr>
            <a:r>
              <a:rPr lang="en-US" sz="2000" dirty="0">
                <a:latin typeface="+mj-lt"/>
              </a:rPr>
              <a:t>State grants.</a:t>
            </a:r>
          </a:p>
        </p:txBody>
      </p:sp>
    </p:spTree>
    <p:extLst>
      <p:ext uri="{BB962C8B-B14F-4D97-AF65-F5344CB8AC3E}">
        <p14:creationId xmlns:p14="http://schemas.microsoft.com/office/powerpoint/2010/main" val="304644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Attracting Members</a:t>
            </a:r>
          </a:p>
        </p:txBody>
      </p:sp>
      <p:sp>
        <p:nvSpPr>
          <p:cNvPr id="2" name="Rectangle 1">
            <a:extLst>
              <a:ext uri="{FF2B5EF4-FFF2-40B4-BE49-F238E27FC236}">
                <a16:creationId xmlns:a16="http://schemas.microsoft.com/office/drawing/2014/main" id="{B774C338-053F-4EA5-AC7D-BC5B67030D20}"/>
              </a:ext>
            </a:extLst>
          </p:cNvPr>
          <p:cNvSpPr/>
          <p:nvPr/>
        </p:nvSpPr>
        <p:spPr>
          <a:xfrm>
            <a:off x="528939" y="1570397"/>
            <a:ext cx="12282789" cy="5324535"/>
          </a:xfrm>
          <a:prstGeom prst="rect">
            <a:avLst/>
          </a:prstGeom>
        </p:spPr>
        <p:txBody>
          <a:bodyPr wrap="square">
            <a:spAutoFit/>
          </a:bodyPr>
          <a:lstStyle/>
          <a:p>
            <a:r>
              <a:rPr lang="en-US" sz="2000" dirty="0">
                <a:latin typeface="Georgia" panose="02040502050405020303" pitchFamily="18" charset="0"/>
              </a:rPr>
              <a:t>Present the overall goal of </a:t>
            </a:r>
            <a:r>
              <a:rPr lang="en-US" sz="2000" dirty="0" err="1">
                <a:latin typeface="Georgia" panose="02040502050405020303" pitchFamily="18" charset="0"/>
              </a:rPr>
              <a:t>TNP</a:t>
            </a:r>
            <a:r>
              <a:rPr lang="en-US" sz="2000" dirty="0">
                <a:latin typeface="Georgia" panose="02040502050405020303" pitchFamily="18" charset="0"/>
              </a:rPr>
              <a:t>  and make the story relatable to each member</a:t>
            </a:r>
          </a:p>
          <a:p>
            <a:endParaRPr lang="en-US" sz="2000" dirty="0">
              <a:latin typeface="Georgia" panose="02040502050405020303" pitchFamily="18" charset="0"/>
            </a:endParaRPr>
          </a:p>
          <a:p>
            <a:r>
              <a:rPr lang="en-US" sz="2000" dirty="0">
                <a:latin typeface="Georgia" panose="02040502050405020303" pitchFamily="18" charset="0"/>
              </a:rPr>
              <a:t>Crafting email campaign, lighthearted social media image or post.</a:t>
            </a:r>
          </a:p>
          <a:p>
            <a:endParaRPr lang="en-US" sz="2000" dirty="0">
              <a:latin typeface="Georgia" panose="02040502050405020303" pitchFamily="18" charset="0"/>
            </a:endParaRPr>
          </a:p>
          <a:p>
            <a:r>
              <a:rPr lang="en-US" sz="2000" dirty="0">
                <a:latin typeface="Georgia" panose="02040502050405020303" pitchFamily="18" charset="0"/>
              </a:rPr>
              <a:t>Present benefits and satisfaction derived, knowing they are contributing to the good cause of Newark</a:t>
            </a:r>
          </a:p>
          <a:p>
            <a:endParaRPr lang="en-US" sz="2000" dirty="0">
              <a:latin typeface="Georgia" panose="02040502050405020303" pitchFamily="18" charset="0"/>
            </a:endParaRPr>
          </a:p>
          <a:p>
            <a:r>
              <a:rPr lang="en-US" sz="2000" dirty="0">
                <a:latin typeface="Georgia" panose="02040502050405020303" pitchFamily="18" charset="0"/>
              </a:rPr>
              <a:t>Simplicity of Sign Up and Login – Website, Mobile Applications</a:t>
            </a:r>
          </a:p>
          <a:p>
            <a:r>
              <a:rPr lang="en-US" sz="2000" dirty="0">
                <a:latin typeface="Georgia" panose="02040502050405020303" pitchFamily="18" charset="0"/>
              </a:rPr>
              <a:t>	Limit the amount of information required from membership application</a:t>
            </a:r>
          </a:p>
          <a:p>
            <a:r>
              <a:rPr lang="en-US" sz="2000" dirty="0">
                <a:latin typeface="Georgia" panose="02040502050405020303" pitchFamily="18" charset="0"/>
              </a:rPr>
              <a:t>	Use online applications to facilitate and simplify the application process</a:t>
            </a:r>
          </a:p>
          <a:p>
            <a:r>
              <a:rPr lang="en-US" sz="2000" dirty="0">
                <a:latin typeface="Georgia" panose="02040502050405020303" pitchFamily="18" charset="0"/>
              </a:rPr>
              <a:t>	Make login process easy for members with the right membership plugin</a:t>
            </a:r>
          </a:p>
          <a:p>
            <a:r>
              <a:rPr lang="en-US" sz="2000" dirty="0">
                <a:latin typeface="Georgia" panose="02040502050405020303" pitchFamily="18" charset="0"/>
              </a:rPr>
              <a:t>	Automatic payment options</a:t>
            </a:r>
          </a:p>
          <a:p>
            <a:endParaRPr lang="en-US" sz="2000" dirty="0">
              <a:latin typeface="Georgia" panose="02040502050405020303" pitchFamily="18" charset="0"/>
            </a:endParaRPr>
          </a:p>
          <a:p>
            <a:r>
              <a:rPr lang="en-US" sz="2000" dirty="0">
                <a:latin typeface="Georgia" panose="02040502050405020303" pitchFamily="18" charset="0"/>
              </a:rPr>
              <a:t>Communicate Frequently With Members (Email newsletters, Mobile notifications, Social media updates)</a:t>
            </a: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a:p>
            <a:endParaRPr lang="en-US" sz="2000" dirty="0">
              <a:latin typeface="Georgia" panose="02040502050405020303" pitchFamily="18" charset="0"/>
            </a:endParaRPr>
          </a:p>
        </p:txBody>
      </p:sp>
    </p:spTree>
    <p:extLst>
      <p:ext uri="{BB962C8B-B14F-4D97-AF65-F5344CB8AC3E}">
        <p14:creationId xmlns:p14="http://schemas.microsoft.com/office/powerpoint/2010/main" val="364341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Economic Enhancement</a:t>
            </a:r>
          </a:p>
        </p:txBody>
      </p:sp>
      <p:sp>
        <p:nvSpPr>
          <p:cNvPr id="31" name="Rectangle 10">
            <a:extLst>
              <a:ext uri="{FF2B5EF4-FFF2-40B4-BE49-F238E27FC236}">
                <a16:creationId xmlns:a16="http://schemas.microsoft.com/office/drawing/2014/main" id="{58050F29-8BF4-4877-B42A-5E98F407F693}"/>
              </a:ext>
            </a:extLst>
          </p:cNvPr>
          <p:cNvSpPr>
            <a:spLocks noChangeArrowheads="1"/>
          </p:cNvSpPr>
          <p:nvPr/>
        </p:nvSpPr>
        <p:spPr bwMode="auto">
          <a:xfrm>
            <a:off x="499760" y="1343325"/>
            <a:ext cx="12369573" cy="60481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Have a dashboard, and use it to create a compelling story: Dashboard would show critical, objective metrics, update it regularly, and keep it in front of citizens, businesses, and investors. It will provide concise information about relevant factors like economic performance, well-being of the population, high school graduation rates, and where entrepreneurs are located. </a:t>
            </a:r>
          </a:p>
          <a:p>
            <a:pPr marL="457200" indent="-457200" defTabSz="798480" eaLnBrk="0" hangingPunct="0">
              <a:lnSpc>
                <a:spcPct val="150000"/>
              </a:lnSpc>
              <a:spcAft>
                <a:spcPts val="200"/>
              </a:spcAft>
              <a:buFont typeface="Wingdings" panose="05000000000000000000" pitchFamily="2" charset="2"/>
              <a:buChar char="Ø"/>
              <a:defRPr/>
            </a:pPr>
            <a:endParaRPr lang="en-US" sz="2000" dirty="0">
              <a:latin typeface="+mj-lt"/>
              <a:cs typeface="Arial" charset="0"/>
            </a:endParaRPr>
          </a:p>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Set up a business facilitation unit: A business facilitation expert assists locals to negotiate the challenges of creating a legal and potentially profitable enterprise. Teaches people on basics such as how to do a business plan, set up books and get proper permits.</a:t>
            </a:r>
          </a:p>
          <a:p>
            <a:pPr marL="457200" indent="-457200" defTabSz="798480" eaLnBrk="0" hangingPunct="0">
              <a:lnSpc>
                <a:spcPct val="150000"/>
              </a:lnSpc>
              <a:spcAft>
                <a:spcPts val="200"/>
              </a:spcAft>
              <a:buFont typeface="Wingdings" panose="05000000000000000000" pitchFamily="2" charset="2"/>
              <a:buChar char="Ø"/>
              <a:defRPr/>
            </a:pPr>
            <a:endParaRPr lang="en-US" sz="2000" dirty="0">
              <a:latin typeface="+mj-lt"/>
              <a:cs typeface="Arial" charset="0"/>
            </a:endParaRPr>
          </a:p>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Keep local business in the public eye by praising their contributions: We propose an initiative called </a:t>
            </a:r>
            <a:r>
              <a:rPr lang="en-US" sz="2000" b="1" dirty="0">
                <a:latin typeface="+mj-lt"/>
                <a:cs typeface="Arial" charset="0"/>
              </a:rPr>
              <a:t>‘Newark 100’</a:t>
            </a:r>
            <a:r>
              <a:rPr lang="en-US" sz="2000" dirty="0">
                <a:latin typeface="+mj-lt"/>
                <a:cs typeface="Arial" charset="0"/>
              </a:rPr>
              <a:t>- Each year 100 small businesses, entrepreneurs or residents are recognized based on their contributions to the growth of Newark and awarded at a dinner reception organized in collaboration with the city of Newark. This would promote grassroot business interest.</a:t>
            </a:r>
          </a:p>
        </p:txBody>
      </p:sp>
    </p:spTree>
    <p:extLst>
      <p:ext uri="{BB962C8B-B14F-4D97-AF65-F5344CB8AC3E}">
        <p14:creationId xmlns:p14="http://schemas.microsoft.com/office/powerpoint/2010/main" val="161860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Non-profits Enhancement</a:t>
            </a:r>
          </a:p>
        </p:txBody>
      </p:sp>
      <p:sp>
        <p:nvSpPr>
          <p:cNvPr id="31" name="Rectangle 10">
            <a:extLst>
              <a:ext uri="{FF2B5EF4-FFF2-40B4-BE49-F238E27FC236}">
                <a16:creationId xmlns:a16="http://schemas.microsoft.com/office/drawing/2014/main" id="{58050F29-8BF4-4877-B42A-5E98F407F693}"/>
              </a:ext>
            </a:extLst>
          </p:cNvPr>
          <p:cNvSpPr>
            <a:spLocks noChangeArrowheads="1"/>
          </p:cNvSpPr>
          <p:nvPr/>
        </p:nvSpPr>
        <p:spPr bwMode="auto">
          <a:xfrm>
            <a:off x="499760" y="1343325"/>
            <a:ext cx="12369573" cy="3278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Partner with Delaware Alliance for Nonprofit Advancement to provide support for nonprofits in Newark specifically in the areas of nonprofit training, workshop and seminars.</a:t>
            </a:r>
          </a:p>
          <a:p>
            <a:pPr marL="457200" indent="-457200" defTabSz="798480" eaLnBrk="0" hangingPunct="0">
              <a:lnSpc>
                <a:spcPct val="150000"/>
              </a:lnSpc>
              <a:spcAft>
                <a:spcPts val="200"/>
              </a:spcAft>
              <a:buFont typeface="Wingdings" panose="05000000000000000000" pitchFamily="2" charset="2"/>
              <a:buChar char="Ø"/>
              <a:defRPr/>
            </a:pPr>
            <a:endParaRPr lang="en-US" sz="2000" dirty="0">
              <a:latin typeface="+mj-lt"/>
              <a:cs typeface="Arial" charset="0"/>
            </a:endParaRPr>
          </a:p>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Establish a platform for information sharing amongst Nonprofit organization. This would be a center for event sharing</a:t>
            </a:r>
          </a:p>
          <a:p>
            <a:pPr marL="457200" indent="-457200" defTabSz="798480" eaLnBrk="0" hangingPunct="0">
              <a:lnSpc>
                <a:spcPct val="150000"/>
              </a:lnSpc>
              <a:spcAft>
                <a:spcPts val="200"/>
              </a:spcAft>
              <a:buFont typeface="Wingdings" panose="05000000000000000000" pitchFamily="2" charset="2"/>
              <a:buChar char="Ø"/>
              <a:defRPr/>
            </a:pPr>
            <a:endParaRPr lang="en-US" sz="2000" dirty="0">
              <a:latin typeface="+mj-lt"/>
              <a:cs typeface="Arial" charset="0"/>
            </a:endParaRPr>
          </a:p>
          <a:p>
            <a:pPr marL="457200" indent="-457200" defTabSz="798480" eaLnBrk="0" hangingPunct="0">
              <a:lnSpc>
                <a:spcPct val="150000"/>
              </a:lnSpc>
              <a:spcAft>
                <a:spcPts val="200"/>
              </a:spcAft>
              <a:buFont typeface="Wingdings" panose="05000000000000000000" pitchFamily="2" charset="2"/>
              <a:buChar char="Ø"/>
              <a:defRPr/>
            </a:pPr>
            <a:r>
              <a:rPr lang="en-US" sz="2000" dirty="0">
                <a:latin typeface="+mj-lt"/>
                <a:cs typeface="Arial" charset="0"/>
              </a:rPr>
              <a:t>Partner with big businesses in forming an alliance with non-profits especially on skills-based volunteering</a:t>
            </a:r>
          </a:p>
        </p:txBody>
      </p:sp>
    </p:spTree>
    <p:extLst>
      <p:ext uri="{BB962C8B-B14F-4D97-AF65-F5344CB8AC3E}">
        <p14:creationId xmlns:p14="http://schemas.microsoft.com/office/powerpoint/2010/main" val="276462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724F0-9D0F-45D1-BF13-DFEFD1A3766D}"/>
              </a:ext>
            </a:extLst>
          </p:cNvPr>
          <p:cNvSpPr>
            <a:spLocks noGrp="1"/>
          </p:cNvSpPr>
          <p:nvPr>
            <p:ph type="title"/>
          </p:nvPr>
        </p:nvSpPr>
        <p:spPr>
          <a:xfrm>
            <a:off x="501625" y="-33029"/>
            <a:ext cx="12992125" cy="1081696"/>
          </a:xfrm>
        </p:spPr>
        <p:txBody>
          <a:bodyPr/>
          <a:lstStyle/>
          <a:p>
            <a:r>
              <a:rPr lang="en-US" sz="4000" dirty="0">
                <a:solidFill>
                  <a:srgbClr val="C00000"/>
                </a:solidFill>
              </a:rPr>
              <a:t>Civic &amp; Community Engagement Framework</a:t>
            </a:r>
          </a:p>
        </p:txBody>
      </p:sp>
      <p:sp>
        <p:nvSpPr>
          <p:cNvPr id="2" name="Rectangle: Rounded Corners 1">
            <a:extLst>
              <a:ext uri="{FF2B5EF4-FFF2-40B4-BE49-F238E27FC236}">
                <a16:creationId xmlns:a16="http://schemas.microsoft.com/office/drawing/2014/main" id="{64196E96-3DFE-47E7-B660-49C5BB162BC3}"/>
              </a:ext>
            </a:extLst>
          </p:cNvPr>
          <p:cNvSpPr/>
          <p:nvPr/>
        </p:nvSpPr>
        <p:spPr bwMode="ltGray">
          <a:xfrm>
            <a:off x="717314" y="1277820"/>
            <a:ext cx="1764792" cy="822960"/>
          </a:xfrm>
          <a:prstGeom prst="roundRect">
            <a:avLst/>
          </a:prstGeom>
          <a:gradFill flip="none" rotWithShape="1">
            <a:gsLst>
              <a:gs pos="0">
                <a:schemeClr val="accent1">
                  <a:shade val="51000"/>
                  <a:satMod val="130000"/>
                  <a:lumMod val="74000"/>
                </a:schemeClr>
              </a:gs>
              <a:gs pos="53000">
                <a:schemeClr val="accent1">
                  <a:shade val="93000"/>
                  <a:satMod val="130000"/>
                </a:schemeClr>
              </a:gs>
              <a:gs pos="100000">
                <a:schemeClr val="accent1">
                  <a:shade val="94000"/>
                  <a:satMod val="135000"/>
                </a:schemeClr>
              </a:gs>
            </a:gsLst>
            <a:lin ang="16200000" scaled="0"/>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bg1"/>
                </a:solidFill>
                <a:latin typeface="Georgia" pitchFamily="18" charset="0"/>
              </a:rPr>
              <a:t>Build Foundation</a:t>
            </a:r>
          </a:p>
        </p:txBody>
      </p:sp>
      <p:sp>
        <p:nvSpPr>
          <p:cNvPr id="5" name="Rectangle: Rounded Corners 4">
            <a:extLst>
              <a:ext uri="{FF2B5EF4-FFF2-40B4-BE49-F238E27FC236}">
                <a16:creationId xmlns:a16="http://schemas.microsoft.com/office/drawing/2014/main" id="{4C290087-95B8-4765-98CE-C3A45B31B52A}"/>
              </a:ext>
            </a:extLst>
          </p:cNvPr>
          <p:cNvSpPr/>
          <p:nvPr/>
        </p:nvSpPr>
        <p:spPr bwMode="ltGray">
          <a:xfrm>
            <a:off x="4186428" y="1301469"/>
            <a:ext cx="1764792" cy="822960"/>
          </a:xfrm>
          <a:prstGeom prst="roundRect">
            <a:avLst/>
          </a:prstGeom>
          <a:gradFill flip="none" rotWithShape="1">
            <a:gsLst>
              <a:gs pos="0">
                <a:schemeClr val="accent1">
                  <a:shade val="51000"/>
                  <a:satMod val="130000"/>
                  <a:lumMod val="74000"/>
                </a:schemeClr>
              </a:gs>
              <a:gs pos="53000">
                <a:schemeClr val="accent1">
                  <a:shade val="93000"/>
                  <a:satMod val="130000"/>
                </a:schemeClr>
              </a:gs>
              <a:gs pos="100000">
                <a:schemeClr val="accent1">
                  <a:shade val="94000"/>
                  <a:satMod val="135000"/>
                </a:schemeClr>
              </a:gs>
            </a:gsLst>
            <a:lin ang="16200000" scaled="0"/>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bg1"/>
                </a:solidFill>
                <a:latin typeface="Georgia" pitchFamily="18" charset="0"/>
              </a:rPr>
              <a:t>Act on Goals</a:t>
            </a:r>
          </a:p>
        </p:txBody>
      </p:sp>
      <p:sp>
        <p:nvSpPr>
          <p:cNvPr id="6" name="Rectangle: Rounded Corners 5">
            <a:extLst>
              <a:ext uri="{FF2B5EF4-FFF2-40B4-BE49-F238E27FC236}">
                <a16:creationId xmlns:a16="http://schemas.microsoft.com/office/drawing/2014/main" id="{06979760-6F4D-443A-ABEA-DCE58E889740}"/>
              </a:ext>
            </a:extLst>
          </p:cNvPr>
          <p:cNvSpPr/>
          <p:nvPr/>
        </p:nvSpPr>
        <p:spPr bwMode="ltGray">
          <a:xfrm>
            <a:off x="7676520" y="1301469"/>
            <a:ext cx="1764792" cy="822960"/>
          </a:xfrm>
          <a:prstGeom prst="roundRect">
            <a:avLst/>
          </a:prstGeom>
          <a:gradFill flip="none" rotWithShape="1">
            <a:gsLst>
              <a:gs pos="0">
                <a:schemeClr val="accent1">
                  <a:shade val="51000"/>
                  <a:satMod val="130000"/>
                  <a:lumMod val="74000"/>
                </a:schemeClr>
              </a:gs>
              <a:gs pos="53000">
                <a:schemeClr val="accent1">
                  <a:shade val="93000"/>
                  <a:satMod val="130000"/>
                </a:schemeClr>
              </a:gs>
              <a:gs pos="100000">
                <a:schemeClr val="accent1">
                  <a:shade val="94000"/>
                  <a:satMod val="135000"/>
                </a:schemeClr>
              </a:gs>
            </a:gsLst>
            <a:lin ang="16200000" scaled="0"/>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bg1"/>
                </a:solidFill>
                <a:latin typeface="Georgia" pitchFamily="18" charset="0"/>
              </a:rPr>
              <a:t>Design Activities</a:t>
            </a:r>
          </a:p>
        </p:txBody>
      </p:sp>
      <p:sp>
        <p:nvSpPr>
          <p:cNvPr id="7" name="Rectangle: Rounded Corners 6">
            <a:extLst>
              <a:ext uri="{FF2B5EF4-FFF2-40B4-BE49-F238E27FC236}">
                <a16:creationId xmlns:a16="http://schemas.microsoft.com/office/drawing/2014/main" id="{D7406038-070D-4AFE-AC11-00427AC8DAA0}"/>
              </a:ext>
            </a:extLst>
          </p:cNvPr>
          <p:cNvSpPr/>
          <p:nvPr/>
        </p:nvSpPr>
        <p:spPr bwMode="ltGray">
          <a:xfrm>
            <a:off x="11166612" y="1277820"/>
            <a:ext cx="1764792" cy="822960"/>
          </a:xfrm>
          <a:prstGeom prst="roundRect">
            <a:avLst/>
          </a:prstGeom>
          <a:gradFill flip="none" rotWithShape="1">
            <a:gsLst>
              <a:gs pos="0">
                <a:schemeClr val="accent1">
                  <a:shade val="51000"/>
                  <a:satMod val="130000"/>
                  <a:lumMod val="74000"/>
                </a:schemeClr>
              </a:gs>
              <a:gs pos="53000">
                <a:schemeClr val="accent1">
                  <a:shade val="93000"/>
                  <a:satMod val="130000"/>
                </a:schemeClr>
              </a:gs>
              <a:gs pos="100000">
                <a:schemeClr val="accent1">
                  <a:shade val="94000"/>
                  <a:satMod val="135000"/>
                </a:schemeClr>
              </a:gs>
            </a:gsLst>
            <a:lin ang="16200000" scaled="0"/>
            <a:tileRect/>
          </a:gra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solidFill>
                  <a:schemeClr val="bg1"/>
                </a:solidFill>
                <a:latin typeface="Georgia" pitchFamily="18" charset="0"/>
              </a:rPr>
              <a:t>Sustain Comm Engagement</a:t>
            </a:r>
          </a:p>
        </p:txBody>
      </p:sp>
      <p:sp>
        <p:nvSpPr>
          <p:cNvPr id="8" name="Rectangle: Rounded Corners 7">
            <a:extLst>
              <a:ext uri="{FF2B5EF4-FFF2-40B4-BE49-F238E27FC236}">
                <a16:creationId xmlns:a16="http://schemas.microsoft.com/office/drawing/2014/main" id="{D5E2DBDD-569D-4E73-AD6C-6749AEB88295}"/>
              </a:ext>
            </a:extLst>
          </p:cNvPr>
          <p:cNvSpPr/>
          <p:nvPr/>
        </p:nvSpPr>
        <p:spPr bwMode="ltGray">
          <a:xfrm>
            <a:off x="713232" y="2617254"/>
            <a:ext cx="1761067"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Knowledge of Community</a:t>
            </a:r>
          </a:p>
        </p:txBody>
      </p:sp>
      <p:sp>
        <p:nvSpPr>
          <p:cNvPr id="9" name="Rectangle: Rounded Corners 8">
            <a:extLst>
              <a:ext uri="{FF2B5EF4-FFF2-40B4-BE49-F238E27FC236}">
                <a16:creationId xmlns:a16="http://schemas.microsoft.com/office/drawing/2014/main" id="{E28EA39A-DF94-4B80-BF3D-E39E2508A2F2}"/>
              </a:ext>
            </a:extLst>
          </p:cNvPr>
          <p:cNvSpPr/>
          <p:nvPr/>
        </p:nvSpPr>
        <p:spPr bwMode="ltGray">
          <a:xfrm>
            <a:off x="707795" y="3758103"/>
            <a:ext cx="1761067"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Understand Community Resources</a:t>
            </a:r>
          </a:p>
        </p:txBody>
      </p:sp>
      <p:sp>
        <p:nvSpPr>
          <p:cNvPr id="10" name="Rectangle: Rounded Corners 9">
            <a:extLst>
              <a:ext uri="{FF2B5EF4-FFF2-40B4-BE49-F238E27FC236}">
                <a16:creationId xmlns:a16="http://schemas.microsoft.com/office/drawing/2014/main" id="{E402C6BF-B1A3-4DB8-B79F-09726C32BDEC}"/>
              </a:ext>
            </a:extLst>
          </p:cNvPr>
          <p:cNvSpPr/>
          <p:nvPr/>
        </p:nvSpPr>
        <p:spPr bwMode="ltGray">
          <a:xfrm>
            <a:off x="717314" y="4852467"/>
            <a:ext cx="1761067"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Strong Partnerships</a:t>
            </a:r>
          </a:p>
        </p:txBody>
      </p:sp>
      <p:sp>
        <p:nvSpPr>
          <p:cNvPr id="11" name="Rectangle: Rounded Corners 10">
            <a:extLst>
              <a:ext uri="{FF2B5EF4-FFF2-40B4-BE49-F238E27FC236}">
                <a16:creationId xmlns:a16="http://schemas.microsoft.com/office/drawing/2014/main" id="{770E9D77-F617-4287-978A-6D39438A1E5B}"/>
              </a:ext>
            </a:extLst>
          </p:cNvPr>
          <p:cNvSpPr/>
          <p:nvPr/>
        </p:nvSpPr>
        <p:spPr bwMode="ltGray">
          <a:xfrm>
            <a:off x="738361" y="6004185"/>
            <a:ext cx="1761067"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Build culture of Comm. engagement</a:t>
            </a:r>
          </a:p>
        </p:txBody>
      </p:sp>
      <p:sp>
        <p:nvSpPr>
          <p:cNvPr id="24" name="Rectangle: Single Corner Rounded 23">
            <a:extLst>
              <a:ext uri="{FF2B5EF4-FFF2-40B4-BE49-F238E27FC236}">
                <a16:creationId xmlns:a16="http://schemas.microsoft.com/office/drawing/2014/main" id="{AF3F88EF-C669-4785-A085-6FF7A5ADFB6B}"/>
              </a:ext>
            </a:extLst>
          </p:cNvPr>
          <p:cNvSpPr/>
          <p:nvPr/>
        </p:nvSpPr>
        <p:spPr bwMode="ltGray">
          <a:xfrm>
            <a:off x="4023360" y="2615184"/>
            <a:ext cx="2253986" cy="892923"/>
          </a:xfrm>
          <a:prstGeom prst="round1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rPr>
              <a:t>Awareness</a:t>
            </a:r>
          </a:p>
        </p:txBody>
      </p:sp>
      <p:sp>
        <p:nvSpPr>
          <p:cNvPr id="27" name="Rectangle: Rounded Corners 26">
            <a:extLst>
              <a:ext uri="{FF2B5EF4-FFF2-40B4-BE49-F238E27FC236}">
                <a16:creationId xmlns:a16="http://schemas.microsoft.com/office/drawing/2014/main" id="{5472F818-842A-4663-B582-169BA8592437}"/>
              </a:ext>
            </a:extLst>
          </p:cNvPr>
          <p:cNvSpPr/>
          <p:nvPr/>
        </p:nvSpPr>
        <p:spPr bwMode="ltGray">
          <a:xfrm>
            <a:off x="7344739" y="2620278"/>
            <a:ext cx="2560320"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Customize to Culture &amp; Circumstances</a:t>
            </a:r>
          </a:p>
        </p:txBody>
      </p:sp>
      <p:sp>
        <p:nvSpPr>
          <p:cNvPr id="28" name="Rectangle: Rounded Corners 27">
            <a:extLst>
              <a:ext uri="{FF2B5EF4-FFF2-40B4-BE49-F238E27FC236}">
                <a16:creationId xmlns:a16="http://schemas.microsoft.com/office/drawing/2014/main" id="{B49F2E34-E13B-45C6-8107-8090167859E3}"/>
              </a:ext>
            </a:extLst>
          </p:cNvPr>
          <p:cNvSpPr/>
          <p:nvPr/>
        </p:nvSpPr>
        <p:spPr bwMode="ltGray">
          <a:xfrm>
            <a:off x="7339302" y="3766902"/>
            <a:ext cx="2560320"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Invest in ongoing relationships</a:t>
            </a:r>
          </a:p>
        </p:txBody>
      </p:sp>
      <p:sp>
        <p:nvSpPr>
          <p:cNvPr id="29" name="Rectangle: Rounded Corners 28">
            <a:extLst>
              <a:ext uri="{FF2B5EF4-FFF2-40B4-BE49-F238E27FC236}">
                <a16:creationId xmlns:a16="http://schemas.microsoft.com/office/drawing/2014/main" id="{862B68AA-5D24-4AA1-BC16-1F8FF5E36512}"/>
              </a:ext>
            </a:extLst>
          </p:cNvPr>
          <p:cNvSpPr/>
          <p:nvPr/>
        </p:nvSpPr>
        <p:spPr bwMode="ltGray">
          <a:xfrm>
            <a:off x="7339302" y="4842664"/>
            <a:ext cx="2560320" cy="892923"/>
          </a:xfrm>
          <a:prstGeom prst="roundRect">
            <a:avLst/>
          </a:prstGeom>
          <a:ln/>
          <a:scene3d>
            <a:camera prst="orthographicFront">
              <a:rot lat="0" lon="0" rev="0"/>
            </a:camera>
            <a:lightRig rig="threePt" dir="t">
              <a:rot lat="0" lon="0" rev="1200000"/>
            </a:lightRig>
          </a:scene3d>
          <a:sp3d>
            <a:bevelT w="63500" h="25400" prst="relaxedInset"/>
          </a:sp3d>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a:solidFill>
                  <a:schemeClr val="bg1"/>
                </a:solidFill>
              </a:rPr>
              <a:t>Use media &amp; use strategically</a:t>
            </a:r>
          </a:p>
        </p:txBody>
      </p:sp>
      <p:sp>
        <p:nvSpPr>
          <p:cNvPr id="20" name="Rectangle: Single Corner Rounded 19">
            <a:extLst>
              <a:ext uri="{FF2B5EF4-FFF2-40B4-BE49-F238E27FC236}">
                <a16:creationId xmlns:a16="http://schemas.microsoft.com/office/drawing/2014/main" id="{36EB8875-14F0-457E-8832-96AA8261FA50}"/>
              </a:ext>
            </a:extLst>
          </p:cNvPr>
          <p:cNvSpPr/>
          <p:nvPr/>
        </p:nvSpPr>
        <p:spPr bwMode="ltGray">
          <a:xfrm>
            <a:off x="4023360" y="3766902"/>
            <a:ext cx="2253986" cy="892923"/>
          </a:xfrm>
          <a:prstGeom prst="round1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rPr>
              <a:t>Enrollment</a:t>
            </a:r>
          </a:p>
        </p:txBody>
      </p:sp>
      <p:sp>
        <p:nvSpPr>
          <p:cNvPr id="21" name="Rectangle: Single Corner Rounded 20">
            <a:extLst>
              <a:ext uri="{FF2B5EF4-FFF2-40B4-BE49-F238E27FC236}">
                <a16:creationId xmlns:a16="http://schemas.microsoft.com/office/drawing/2014/main" id="{0997DFE5-1DD7-49D6-989F-8D62EE6A51F3}"/>
              </a:ext>
            </a:extLst>
          </p:cNvPr>
          <p:cNvSpPr/>
          <p:nvPr/>
        </p:nvSpPr>
        <p:spPr bwMode="ltGray">
          <a:xfrm>
            <a:off x="4023360" y="4852467"/>
            <a:ext cx="2253986" cy="892923"/>
          </a:xfrm>
          <a:prstGeom prst="round1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rPr>
              <a:t>Education &amp; Motivate Change</a:t>
            </a:r>
          </a:p>
        </p:txBody>
      </p:sp>
      <p:sp>
        <p:nvSpPr>
          <p:cNvPr id="22" name="Rectangle: Single Corner Rounded 21">
            <a:extLst>
              <a:ext uri="{FF2B5EF4-FFF2-40B4-BE49-F238E27FC236}">
                <a16:creationId xmlns:a16="http://schemas.microsoft.com/office/drawing/2014/main" id="{1943C48D-682A-4DBF-8CB0-E2C452E0EF1C}"/>
              </a:ext>
            </a:extLst>
          </p:cNvPr>
          <p:cNvSpPr/>
          <p:nvPr/>
        </p:nvSpPr>
        <p:spPr bwMode="ltGray">
          <a:xfrm>
            <a:off x="4023360" y="6004185"/>
            <a:ext cx="2253986" cy="892923"/>
          </a:xfrm>
          <a:prstGeom prst="round1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rPr>
              <a:t>Empowerment</a:t>
            </a:r>
          </a:p>
        </p:txBody>
      </p:sp>
      <p:sp>
        <p:nvSpPr>
          <p:cNvPr id="23" name="Rectangle: Single Corner Rounded 22">
            <a:extLst>
              <a:ext uri="{FF2B5EF4-FFF2-40B4-BE49-F238E27FC236}">
                <a16:creationId xmlns:a16="http://schemas.microsoft.com/office/drawing/2014/main" id="{6D1650A2-52DB-49A8-AF6A-C51E4FAECEE6}"/>
              </a:ext>
            </a:extLst>
          </p:cNvPr>
          <p:cNvSpPr/>
          <p:nvPr/>
        </p:nvSpPr>
        <p:spPr bwMode="ltGray">
          <a:xfrm>
            <a:off x="10958989" y="2576461"/>
            <a:ext cx="2253986" cy="892923"/>
          </a:xfrm>
          <a:prstGeom prst="round1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800" dirty="0">
                <a:solidFill>
                  <a:schemeClr val="bg1"/>
                </a:solidFill>
              </a:rPr>
              <a:t>Institutionalize Comm Feedback</a:t>
            </a:r>
          </a:p>
        </p:txBody>
      </p:sp>
      <p:cxnSp>
        <p:nvCxnSpPr>
          <p:cNvPr id="14" name="Straight Arrow Connector 13">
            <a:extLst>
              <a:ext uri="{FF2B5EF4-FFF2-40B4-BE49-F238E27FC236}">
                <a16:creationId xmlns:a16="http://schemas.microsoft.com/office/drawing/2014/main" id="{DB1DB09B-C8A6-46FD-89C0-27A74224CBBB}"/>
              </a:ext>
            </a:extLst>
          </p:cNvPr>
          <p:cNvCxnSpPr>
            <a:stCxn id="2" idx="2"/>
            <a:endCxn id="8" idx="0"/>
          </p:cNvCxnSpPr>
          <p:nvPr/>
        </p:nvCxnSpPr>
        <p:spPr>
          <a:xfrm flipH="1">
            <a:off x="1593766" y="2100780"/>
            <a:ext cx="5944" cy="5164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6DF3F9D3-A9B9-423C-AEAC-E61ED32C32A1}"/>
              </a:ext>
            </a:extLst>
          </p:cNvPr>
          <p:cNvCxnSpPr/>
          <p:nvPr/>
        </p:nvCxnSpPr>
        <p:spPr>
          <a:xfrm flipH="1">
            <a:off x="5068824" y="2118994"/>
            <a:ext cx="5944" cy="5164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E3A8E81E-3B7C-4856-BD05-DB59E7B26F96}"/>
              </a:ext>
            </a:extLst>
          </p:cNvPr>
          <p:cNvCxnSpPr/>
          <p:nvPr/>
        </p:nvCxnSpPr>
        <p:spPr>
          <a:xfrm flipH="1">
            <a:off x="8565795" y="2118994"/>
            <a:ext cx="5944" cy="5164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4AD9D64-2AA4-49B4-B5DE-146552B15E83}"/>
              </a:ext>
            </a:extLst>
          </p:cNvPr>
          <p:cNvCxnSpPr/>
          <p:nvPr/>
        </p:nvCxnSpPr>
        <p:spPr>
          <a:xfrm flipH="1">
            <a:off x="12039871" y="2071696"/>
            <a:ext cx="5944" cy="5164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A5233F3E-BE73-4808-826A-7E5DA70C3AE8}"/>
              </a:ext>
            </a:extLst>
          </p:cNvPr>
          <p:cNvCxnSpPr>
            <a:stCxn id="2" idx="3"/>
          </p:cNvCxnSpPr>
          <p:nvPr/>
        </p:nvCxnSpPr>
        <p:spPr>
          <a:xfrm>
            <a:off x="2482106" y="1689300"/>
            <a:ext cx="17425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BFF123C-575F-4B31-8EFE-FB2F701086C7}"/>
              </a:ext>
            </a:extLst>
          </p:cNvPr>
          <p:cNvCxnSpPr/>
          <p:nvPr/>
        </p:nvCxnSpPr>
        <p:spPr>
          <a:xfrm>
            <a:off x="5933979" y="1712949"/>
            <a:ext cx="17425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EFB1DB6D-E5C3-4EBF-98F6-B1E233822D09}"/>
              </a:ext>
            </a:extLst>
          </p:cNvPr>
          <p:cNvCxnSpPr/>
          <p:nvPr/>
        </p:nvCxnSpPr>
        <p:spPr>
          <a:xfrm>
            <a:off x="9441312" y="1712949"/>
            <a:ext cx="17425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35AEFC70-A4C7-42CF-A8E5-B78864E17326}"/>
              </a:ext>
            </a:extLst>
          </p:cNvPr>
          <p:cNvCxnSpPr>
            <a:stCxn id="8" idx="2"/>
            <a:endCxn id="9" idx="0"/>
          </p:cNvCxnSpPr>
          <p:nvPr/>
        </p:nvCxnSpPr>
        <p:spPr>
          <a:xfrm flipH="1">
            <a:off x="1588329" y="3510177"/>
            <a:ext cx="5437" cy="24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87A7852-F94E-49E7-913B-94872D299620}"/>
              </a:ext>
            </a:extLst>
          </p:cNvPr>
          <p:cNvCxnSpPr>
            <a:cxnSpLocks/>
          </p:cNvCxnSpPr>
          <p:nvPr/>
        </p:nvCxnSpPr>
        <p:spPr>
          <a:xfrm flipH="1">
            <a:off x="1603056" y="4593672"/>
            <a:ext cx="5437" cy="24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2D51CAF-62BD-4701-8D3A-A07BBBA49A40}"/>
              </a:ext>
            </a:extLst>
          </p:cNvPr>
          <p:cNvCxnSpPr/>
          <p:nvPr/>
        </p:nvCxnSpPr>
        <p:spPr>
          <a:xfrm flipH="1">
            <a:off x="1585609" y="5732155"/>
            <a:ext cx="5437" cy="24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AD45A32-8C9C-43DD-BE33-6E2119567365}"/>
              </a:ext>
            </a:extLst>
          </p:cNvPr>
          <p:cNvCxnSpPr/>
          <p:nvPr/>
        </p:nvCxnSpPr>
        <p:spPr>
          <a:xfrm flipH="1">
            <a:off x="8572020" y="3501140"/>
            <a:ext cx="5437" cy="24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8FC50D-9A97-4DBB-8C53-E47814D83827}"/>
              </a:ext>
            </a:extLst>
          </p:cNvPr>
          <p:cNvCxnSpPr>
            <a:cxnSpLocks/>
          </p:cNvCxnSpPr>
          <p:nvPr/>
        </p:nvCxnSpPr>
        <p:spPr>
          <a:xfrm flipH="1">
            <a:off x="8586747" y="4617885"/>
            <a:ext cx="5437" cy="24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07AAC9F-42E6-4199-8EA1-FB5ADD7E97FD}"/>
              </a:ext>
            </a:extLst>
          </p:cNvPr>
          <p:cNvCxnSpPr/>
          <p:nvPr/>
        </p:nvCxnSpPr>
        <p:spPr>
          <a:xfrm flipH="1">
            <a:off x="5085260" y="3510177"/>
            <a:ext cx="5437" cy="247926"/>
          </a:xfrm>
          <a:prstGeom prst="line">
            <a:avLst/>
          </a:prstGeom>
        </p:spPr>
        <p:style>
          <a:lnRef idx="2">
            <a:schemeClr val="accent5"/>
          </a:lnRef>
          <a:fillRef idx="0">
            <a:schemeClr val="accent5"/>
          </a:fillRef>
          <a:effectRef idx="1">
            <a:schemeClr val="accent5"/>
          </a:effectRef>
          <a:fontRef idx="minor">
            <a:schemeClr val="tx1"/>
          </a:fontRef>
        </p:style>
      </p:cxnSp>
      <p:cxnSp>
        <p:nvCxnSpPr>
          <p:cNvPr id="39" name="Straight Connector 38">
            <a:extLst>
              <a:ext uri="{FF2B5EF4-FFF2-40B4-BE49-F238E27FC236}">
                <a16:creationId xmlns:a16="http://schemas.microsoft.com/office/drawing/2014/main" id="{3160A889-0597-46B7-B714-4D01F173C386}"/>
              </a:ext>
            </a:extLst>
          </p:cNvPr>
          <p:cNvCxnSpPr>
            <a:cxnSpLocks/>
          </p:cNvCxnSpPr>
          <p:nvPr/>
        </p:nvCxnSpPr>
        <p:spPr>
          <a:xfrm flipH="1">
            <a:off x="5099987" y="4593672"/>
            <a:ext cx="5437" cy="247926"/>
          </a:xfrm>
          <a:prstGeom prst="line">
            <a:avLst/>
          </a:prstGeom>
        </p:spPr>
        <p:style>
          <a:lnRef idx="2">
            <a:schemeClr val="accent5"/>
          </a:lnRef>
          <a:fillRef idx="0">
            <a:schemeClr val="accent5"/>
          </a:fillRef>
          <a:effectRef idx="1">
            <a:schemeClr val="accent5"/>
          </a:effectRef>
          <a:fontRef idx="minor">
            <a:schemeClr val="tx1"/>
          </a:fontRef>
        </p:style>
      </p:cxnSp>
      <p:cxnSp>
        <p:nvCxnSpPr>
          <p:cNvPr id="40" name="Straight Connector 39">
            <a:extLst>
              <a:ext uri="{FF2B5EF4-FFF2-40B4-BE49-F238E27FC236}">
                <a16:creationId xmlns:a16="http://schemas.microsoft.com/office/drawing/2014/main" id="{0C4EE36B-C065-491A-B343-33AB5B441C10}"/>
              </a:ext>
            </a:extLst>
          </p:cNvPr>
          <p:cNvCxnSpPr>
            <a:cxnSpLocks/>
          </p:cNvCxnSpPr>
          <p:nvPr/>
        </p:nvCxnSpPr>
        <p:spPr>
          <a:xfrm flipH="1">
            <a:off x="5061447" y="5789856"/>
            <a:ext cx="5437" cy="247926"/>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9576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320C-51F8-44EB-89E0-7325BEE13631}"/>
              </a:ext>
            </a:extLst>
          </p:cNvPr>
          <p:cNvSpPr txBox="1"/>
          <p:nvPr/>
        </p:nvSpPr>
        <p:spPr>
          <a:xfrm>
            <a:off x="675526" y="1686738"/>
            <a:ext cx="6056315" cy="5747657"/>
          </a:xfrm>
          <a:prstGeom prst="rect">
            <a:avLst/>
          </a:prstGeom>
          <a:noFill/>
        </p:spPr>
        <p:txBody>
          <a:bodyPr wrap="square" lIns="0" tIns="0" rIns="0" bIns="0" rtlCol="0">
            <a:noAutofit/>
          </a:bodyPr>
          <a:lstStyle/>
          <a:p>
            <a:r>
              <a:rPr lang="en-US" sz="2400" b="1" dirty="0">
                <a:latin typeface="+mj-lt"/>
              </a:rPr>
              <a:t>Street stalls </a:t>
            </a:r>
            <a:r>
              <a:rPr lang="en-US" sz="2400" dirty="0">
                <a:latin typeface="+mj-lt"/>
              </a:rPr>
              <a:t>to promoting community engagement and feedback at focal locations in the city including Main street, Christiana mall area, farmer’s market etc.</a:t>
            </a:r>
          </a:p>
        </p:txBody>
      </p:sp>
      <p:sp>
        <p:nvSpPr>
          <p:cNvPr id="7" name="Title 3">
            <a:extLst>
              <a:ext uri="{FF2B5EF4-FFF2-40B4-BE49-F238E27FC236}">
                <a16:creationId xmlns:a16="http://schemas.microsoft.com/office/drawing/2014/main" id="{3731A2D1-BC91-4820-B141-F4B0DCF67603}"/>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Civic and Community Engagement</a:t>
            </a:r>
          </a:p>
        </p:txBody>
      </p:sp>
      <p:pic>
        <p:nvPicPr>
          <p:cNvPr id="8" name="Picture 7">
            <a:extLst>
              <a:ext uri="{FF2B5EF4-FFF2-40B4-BE49-F238E27FC236}">
                <a16:creationId xmlns:a16="http://schemas.microsoft.com/office/drawing/2014/main" id="{A0B923F5-293F-4818-A197-734223ACDF10}"/>
              </a:ext>
            </a:extLst>
          </p:cNvPr>
          <p:cNvPicPr/>
          <p:nvPr/>
        </p:nvPicPr>
        <p:blipFill>
          <a:blip r:embed="rId3"/>
          <a:stretch>
            <a:fillRect/>
          </a:stretch>
        </p:blipFill>
        <p:spPr>
          <a:xfrm>
            <a:off x="7348449" y="1781397"/>
            <a:ext cx="5469775" cy="4353390"/>
          </a:xfrm>
          <a:prstGeom prst="rect">
            <a:avLst/>
          </a:prstGeom>
        </p:spPr>
      </p:pic>
    </p:spTree>
    <p:extLst>
      <p:ext uri="{BB962C8B-B14F-4D97-AF65-F5344CB8AC3E}">
        <p14:creationId xmlns:p14="http://schemas.microsoft.com/office/powerpoint/2010/main" val="191177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8320C-51F8-44EB-89E0-7325BEE13631}"/>
              </a:ext>
            </a:extLst>
          </p:cNvPr>
          <p:cNvSpPr txBox="1"/>
          <p:nvPr/>
        </p:nvSpPr>
        <p:spPr>
          <a:xfrm>
            <a:off x="533009" y="1448888"/>
            <a:ext cx="6056315" cy="5747657"/>
          </a:xfrm>
          <a:prstGeom prst="rect">
            <a:avLst/>
          </a:prstGeom>
          <a:noFill/>
        </p:spPr>
        <p:txBody>
          <a:bodyPr wrap="square" lIns="0" tIns="0" rIns="0" bIns="0" rtlCol="0">
            <a:noAutofit/>
          </a:bodyPr>
          <a:lstStyle/>
          <a:p>
            <a:r>
              <a:rPr lang="en-US" sz="2000" b="1" dirty="0">
                <a:latin typeface="+mj-lt"/>
              </a:rPr>
              <a:t>Web based engagement</a:t>
            </a:r>
          </a:p>
          <a:p>
            <a:endParaRPr lang="en-US" sz="2000" dirty="0">
              <a:latin typeface="+mj-lt"/>
            </a:endParaRPr>
          </a:p>
          <a:p>
            <a:r>
              <a:rPr lang="en-US" sz="2000" dirty="0">
                <a:latin typeface="+mj-lt"/>
              </a:rPr>
              <a:t>‘Newark humans’ would be a web series portraying compelling stories of people living in Newark. This web series would incorporate learning themes designed to impact personal behaviors, raise awareness and engage the community in debate, dialogue and action around public issues. Each month, there would be free community classes focused on a wide range of topics that incorporate the learning theme. </a:t>
            </a:r>
          </a:p>
        </p:txBody>
      </p:sp>
      <p:sp>
        <p:nvSpPr>
          <p:cNvPr id="7" name="Title 3">
            <a:extLst>
              <a:ext uri="{FF2B5EF4-FFF2-40B4-BE49-F238E27FC236}">
                <a16:creationId xmlns:a16="http://schemas.microsoft.com/office/drawing/2014/main" id="{3731A2D1-BC91-4820-B141-F4B0DCF67603}"/>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Civic and Community Engagement</a:t>
            </a:r>
          </a:p>
        </p:txBody>
      </p:sp>
      <p:sp>
        <p:nvSpPr>
          <p:cNvPr id="4" name="TextBox 3">
            <a:extLst>
              <a:ext uri="{FF2B5EF4-FFF2-40B4-BE49-F238E27FC236}">
                <a16:creationId xmlns:a16="http://schemas.microsoft.com/office/drawing/2014/main" id="{AF0D439D-82B9-4FD4-AE9D-80563A9D000F}"/>
              </a:ext>
            </a:extLst>
          </p:cNvPr>
          <p:cNvSpPr txBox="1"/>
          <p:nvPr/>
        </p:nvSpPr>
        <p:spPr>
          <a:xfrm>
            <a:off x="6904426" y="1448888"/>
            <a:ext cx="6056315" cy="5747657"/>
          </a:xfrm>
          <a:prstGeom prst="rect">
            <a:avLst/>
          </a:prstGeom>
          <a:noFill/>
        </p:spPr>
        <p:txBody>
          <a:bodyPr wrap="square" lIns="0" tIns="0" rIns="0" bIns="0" rtlCol="0">
            <a:noAutofit/>
          </a:bodyPr>
          <a:lstStyle/>
          <a:p>
            <a:r>
              <a:rPr lang="en-US" sz="2000" b="1" dirty="0">
                <a:latin typeface="+mj-lt"/>
              </a:rPr>
              <a:t>Education</a:t>
            </a:r>
          </a:p>
          <a:p>
            <a:endParaRPr lang="en-US" sz="2000" b="1" dirty="0">
              <a:latin typeface="+mj-lt"/>
            </a:endParaRPr>
          </a:p>
          <a:p>
            <a:r>
              <a:rPr lang="en-US" sz="2000" dirty="0">
                <a:latin typeface="+mj-lt"/>
              </a:rPr>
              <a:t>Partner with and support Nonprofit organizations who are many advocates for education to provide after school programs such as tutoring, campus visits and mentorship to inspire academic success and alert high school students of the opportunities available to them. Allocate grants to initiative that provides scholarships for program participants.</a:t>
            </a:r>
          </a:p>
          <a:p>
            <a:endParaRPr lang="en-US" sz="2000" b="1" dirty="0">
              <a:latin typeface="+mj-lt"/>
            </a:endParaRPr>
          </a:p>
          <a:p>
            <a:endParaRPr lang="en-US" sz="2000" b="1" dirty="0">
              <a:latin typeface="+mj-lt"/>
            </a:endParaRPr>
          </a:p>
          <a:p>
            <a:endParaRPr lang="en-US" sz="2000" b="1" dirty="0">
              <a:latin typeface="+mj-lt"/>
            </a:endParaRPr>
          </a:p>
        </p:txBody>
      </p:sp>
    </p:spTree>
    <p:extLst>
      <p:ext uri="{BB962C8B-B14F-4D97-AF65-F5344CB8AC3E}">
        <p14:creationId xmlns:p14="http://schemas.microsoft.com/office/powerpoint/2010/main" val="35232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3731A2D1-BC91-4820-B141-F4B0DCF67603}"/>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Civic and Community Engagement</a:t>
            </a:r>
          </a:p>
        </p:txBody>
      </p:sp>
      <p:sp>
        <p:nvSpPr>
          <p:cNvPr id="30" name="Rectangle 29">
            <a:extLst>
              <a:ext uri="{FF2B5EF4-FFF2-40B4-BE49-F238E27FC236}">
                <a16:creationId xmlns:a16="http://schemas.microsoft.com/office/drawing/2014/main" id="{8C06E889-BDB0-449B-B4AE-54EA16DB8299}"/>
              </a:ext>
            </a:extLst>
          </p:cNvPr>
          <p:cNvSpPr/>
          <p:nvPr/>
        </p:nvSpPr>
        <p:spPr>
          <a:xfrm>
            <a:off x="499760" y="1604632"/>
            <a:ext cx="11453942" cy="2862322"/>
          </a:xfrm>
          <a:prstGeom prst="rect">
            <a:avLst/>
          </a:prstGeom>
        </p:spPr>
        <p:txBody>
          <a:bodyPr wrap="square">
            <a:spAutoFit/>
          </a:bodyPr>
          <a:lstStyle/>
          <a:p>
            <a:r>
              <a:rPr lang="en-US" sz="2000" b="1" i="1" dirty="0">
                <a:latin typeface="+mj-lt"/>
              </a:rPr>
              <a:t>Green Carpooling</a:t>
            </a:r>
            <a:endParaRPr lang="en-US" sz="2000" dirty="0">
              <a:latin typeface="+mj-lt"/>
            </a:endParaRPr>
          </a:p>
          <a:p>
            <a:br>
              <a:rPr lang="en-US" sz="2000" dirty="0">
                <a:latin typeface="+mj-lt"/>
              </a:rPr>
            </a:br>
            <a:r>
              <a:rPr lang="en-US" sz="2000" dirty="0">
                <a:latin typeface="+mj-lt"/>
              </a:rPr>
              <a:t>In 2016, 66% people drove alone to work in Newark, 6.5% choose carpooled and only 4.4% using public transit. 42% households in Newark have 2 cars, high car ownership in Newark increase the economic cost and resource usage. </a:t>
            </a:r>
          </a:p>
          <a:p>
            <a:br>
              <a:rPr lang="en-US" sz="2000" dirty="0">
                <a:latin typeface="+mj-lt"/>
              </a:rPr>
            </a:br>
            <a:r>
              <a:rPr lang="en-US" sz="2000" dirty="0">
                <a:latin typeface="+mj-lt"/>
              </a:rPr>
              <a:t>The strategy is to inspire people to share their cars when going out. Promote a culture of shared driving is a excellent way to efficiently using energy resources and enhance the relationship between residents.  </a:t>
            </a:r>
          </a:p>
        </p:txBody>
      </p:sp>
    </p:spTree>
    <p:extLst>
      <p:ext uri="{BB962C8B-B14F-4D97-AF65-F5344CB8AC3E}">
        <p14:creationId xmlns:p14="http://schemas.microsoft.com/office/powerpoint/2010/main" val="258063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3731A2D1-BC91-4820-B141-F4B0DCF67603}"/>
              </a:ext>
            </a:extLst>
          </p:cNvPr>
          <p:cNvSpPr txBox="1">
            <a:spLocks/>
          </p:cNvSpPr>
          <p:nvPr/>
        </p:nvSpPr>
        <p:spPr>
          <a:xfrm>
            <a:off x="499760" y="155443"/>
            <a:ext cx="1249231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Program and Service Analysis:</a:t>
            </a:r>
          </a:p>
          <a:p>
            <a:pPr>
              <a:buClrTx/>
              <a:buFontTx/>
            </a:pPr>
            <a:r>
              <a:rPr lang="en-US" sz="2800" dirty="0">
                <a:solidFill>
                  <a:srgbClr val="C00000"/>
                </a:solidFill>
              </a:rPr>
              <a:t>Civic and Community Engagement</a:t>
            </a:r>
          </a:p>
        </p:txBody>
      </p:sp>
      <p:sp>
        <p:nvSpPr>
          <p:cNvPr id="4" name="Text Box 3">
            <a:extLst>
              <a:ext uri="{FF2B5EF4-FFF2-40B4-BE49-F238E27FC236}">
                <a16:creationId xmlns:a16="http://schemas.microsoft.com/office/drawing/2014/main" id="{9FD911EA-5C81-4F3D-84AF-5003A41590E7}"/>
              </a:ext>
            </a:extLst>
          </p:cNvPr>
          <p:cNvSpPr txBox="1">
            <a:spLocks noChangeArrowheads="1"/>
          </p:cNvSpPr>
          <p:nvPr/>
        </p:nvSpPr>
        <p:spPr bwMode="auto">
          <a:xfrm>
            <a:off x="1507517" y="2408608"/>
            <a:ext cx="2848364" cy="338554"/>
          </a:xfrm>
          <a:prstGeom prst="rect">
            <a:avLst/>
          </a:prstGeom>
          <a:noFill/>
          <a:ln w="9525">
            <a:noFill/>
            <a:miter lim="800000"/>
            <a:headEnd/>
            <a:tailEnd/>
          </a:ln>
        </p:spPr>
        <p:txBody>
          <a:bodyPr wrap="square">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spcBef>
                <a:spcPct val="50000"/>
              </a:spcBef>
              <a:spcAft>
                <a:spcPct val="0"/>
              </a:spcAft>
              <a:buSzTx/>
            </a:pPr>
            <a:r>
              <a:rPr lang="en-GB" sz="1600" dirty="0" err="1">
                <a:solidFill>
                  <a:schemeClr val="accent5"/>
                </a:solidFill>
                <a:latin typeface="+mj-lt"/>
              </a:rPr>
              <a:t>TNP</a:t>
            </a:r>
            <a:endParaRPr lang="en-GB" sz="1600" dirty="0">
              <a:solidFill>
                <a:schemeClr val="accent5"/>
              </a:solidFill>
              <a:latin typeface="+mj-lt"/>
            </a:endParaRPr>
          </a:p>
        </p:txBody>
      </p:sp>
      <p:sp>
        <p:nvSpPr>
          <p:cNvPr id="5" name="Text Box 8">
            <a:extLst>
              <a:ext uri="{FF2B5EF4-FFF2-40B4-BE49-F238E27FC236}">
                <a16:creationId xmlns:a16="http://schemas.microsoft.com/office/drawing/2014/main" id="{8D27E66C-A036-4B8A-8C66-10E103138B6B}"/>
              </a:ext>
            </a:extLst>
          </p:cNvPr>
          <p:cNvSpPr txBox="1">
            <a:spLocks noChangeArrowheads="1"/>
          </p:cNvSpPr>
          <p:nvPr/>
        </p:nvSpPr>
        <p:spPr bwMode="auto">
          <a:xfrm rot="3523204">
            <a:off x="-206613" y="5247206"/>
            <a:ext cx="2844566" cy="338554"/>
          </a:xfrm>
          <a:prstGeom prst="rect">
            <a:avLst/>
          </a:prstGeom>
          <a:noFill/>
          <a:ln w="9525">
            <a:noFill/>
            <a:miter lim="800000"/>
            <a:headEnd/>
            <a:tailEnd/>
          </a:ln>
        </p:spPr>
        <p:txBody>
          <a:bodyPr wrap="square">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spcBef>
                <a:spcPct val="50000"/>
              </a:spcBef>
              <a:spcAft>
                <a:spcPct val="0"/>
              </a:spcAft>
              <a:buSzTx/>
            </a:pPr>
            <a:r>
              <a:rPr lang="en-GB" sz="1600" dirty="0">
                <a:solidFill>
                  <a:schemeClr val="accent5"/>
                </a:solidFill>
                <a:latin typeface="+mj-lt"/>
              </a:rPr>
              <a:t>Agilent Technologies, Inc</a:t>
            </a:r>
          </a:p>
        </p:txBody>
      </p:sp>
      <p:sp>
        <p:nvSpPr>
          <p:cNvPr id="6" name="Text Box 9">
            <a:extLst>
              <a:ext uri="{FF2B5EF4-FFF2-40B4-BE49-F238E27FC236}">
                <a16:creationId xmlns:a16="http://schemas.microsoft.com/office/drawing/2014/main" id="{78AF2833-F908-4ABB-B9B6-26AFF674ADFC}"/>
              </a:ext>
            </a:extLst>
          </p:cNvPr>
          <p:cNvSpPr txBox="1">
            <a:spLocks noChangeArrowheads="1"/>
          </p:cNvSpPr>
          <p:nvPr/>
        </p:nvSpPr>
        <p:spPr bwMode="auto">
          <a:xfrm rot="17960169">
            <a:off x="3153062" y="5246046"/>
            <a:ext cx="3112140" cy="338554"/>
          </a:xfrm>
          <a:prstGeom prst="rect">
            <a:avLst/>
          </a:prstGeom>
          <a:noFill/>
          <a:ln w="9525">
            <a:noFill/>
            <a:miter lim="800000"/>
            <a:headEnd/>
            <a:tailEnd/>
          </a:ln>
        </p:spPr>
        <p:txBody>
          <a:bodyPr wrap="square">
            <a:sp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spcBef>
                <a:spcPct val="50000"/>
              </a:spcBef>
              <a:spcAft>
                <a:spcPct val="0"/>
              </a:spcAft>
              <a:buSzTx/>
            </a:pPr>
            <a:r>
              <a:rPr lang="en-GB" sz="1600" dirty="0">
                <a:solidFill>
                  <a:schemeClr val="accent5"/>
                </a:solidFill>
                <a:latin typeface="+mj-lt"/>
              </a:rPr>
              <a:t>JP Morgan Chase &amp; </a:t>
            </a:r>
            <a:r>
              <a:rPr lang="en-GB" sz="1600">
                <a:solidFill>
                  <a:schemeClr val="accent5"/>
                </a:solidFill>
                <a:latin typeface="+mj-lt"/>
              </a:rPr>
              <a:t>Co.</a:t>
            </a:r>
            <a:endParaRPr lang="en-GB" sz="1600" dirty="0">
              <a:solidFill>
                <a:schemeClr val="accent5"/>
              </a:solidFill>
              <a:latin typeface="+mj-lt"/>
            </a:endParaRPr>
          </a:p>
        </p:txBody>
      </p:sp>
      <p:sp>
        <p:nvSpPr>
          <p:cNvPr id="8" name="Oval 7">
            <a:extLst>
              <a:ext uri="{FF2B5EF4-FFF2-40B4-BE49-F238E27FC236}">
                <a16:creationId xmlns:a16="http://schemas.microsoft.com/office/drawing/2014/main" id="{D49279F5-1B22-4FAE-853A-88BEE61D0DFD}"/>
              </a:ext>
            </a:extLst>
          </p:cNvPr>
          <p:cNvSpPr/>
          <p:nvPr/>
        </p:nvSpPr>
        <p:spPr bwMode="ltGray">
          <a:xfrm>
            <a:off x="1848159" y="3458532"/>
            <a:ext cx="2219311" cy="2219309"/>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9" name="Oval 8">
            <a:extLst>
              <a:ext uri="{FF2B5EF4-FFF2-40B4-BE49-F238E27FC236}">
                <a16:creationId xmlns:a16="http://schemas.microsoft.com/office/drawing/2014/main" id="{321A278A-DC32-4EB4-A94E-C81DFFC14B83}"/>
              </a:ext>
            </a:extLst>
          </p:cNvPr>
          <p:cNvSpPr/>
          <p:nvPr/>
        </p:nvSpPr>
        <p:spPr bwMode="ltGray">
          <a:xfrm>
            <a:off x="2101203" y="3711576"/>
            <a:ext cx="1713222" cy="1713220"/>
          </a:xfrm>
          <a:prstGeom prst="ellipse">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0" name="Oval 9">
            <a:extLst>
              <a:ext uri="{FF2B5EF4-FFF2-40B4-BE49-F238E27FC236}">
                <a16:creationId xmlns:a16="http://schemas.microsoft.com/office/drawing/2014/main" id="{3488068A-15C0-4699-BC10-7BC06D98E02C}"/>
              </a:ext>
            </a:extLst>
          </p:cNvPr>
          <p:cNvSpPr/>
          <p:nvPr/>
        </p:nvSpPr>
        <p:spPr bwMode="ltGray">
          <a:xfrm>
            <a:off x="2296603" y="3906975"/>
            <a:ext cx="1322422" cy="1322422"/>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1" name="Oval 10">
            <a:extLst>
              <a:ext uri="{FF2B5EF4-FFF2-40B4-BE49-F238E27FC236}">
                <a16:creationId xmlns:a16="http://schemas.microsoft.com/office/drawing/2014/main" id="{84D87599-638B-44E2-90B6-DCF648AC9C97}"/>
              </a:ext>
            </a:extLst>
          </p:cNvPr>
          <p:cNvSpPr/>
          <p:nvPr/>
        </p:nvSpPr>
        <p:spPr bwMode="ltGray">
          <a:xfrm>
            <a:off x="2502679" y="4113051"/>
            <a:ext cx="910270" cy="910270"/>
          </a:xfrm>
          <a:prstGeom prst="ellipse">
            <a:avLst/>
          </a:prstGeom>
          <a:solidFill>
            <a:schemeClr val="accent4">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2" name="Oval 11">
            <a:extLst>
              <a:ext uri="{FF2B5EF4-FFF2-40B4-BE49-F238E27FC236}">
                <a16:creationId xmlns:a16="http://schemas.microsoft.com/office/drawing/2014/main" id="{C1139DA0-41DE-4F72-85AC-B1BC99FDCD83}"/>
              </a:ext>
            </a:extLst>
          </p:cNvPr>
          <p:cNvSpPr/>
          <p:nvPr/>
        </p:nvSpPr>
        <p:spPr bwMode="ltGray">
          <a:xfrm>
            <a:off x="2755048" y="4373512"/>
            <a:ext cx="389348" cy="389348"/>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3" name="Isosceles Triangle 12">
            <a:extLst>
              <a:ext uri="{FF2B5EF4-FFF2-40B4-BE49-F238E27FC236}">
                <a16:creationId xmlns:a16="http://schemas.microsoft.com/office/drawing/2014/main" id="{FE051070-D397-4377-A925-BDF527E86990}"/>
              </a:ext>
            </a:extLst>
          </p:cNvPr>
          <p:cNvSpPr/>
          <p:nvPr/>
        </p:nvSpPr>
        <p:spPr bwMode="ltGray">
          <a:xfrm rot="10800000">
            <a:off x="1915313" y="2786392"/>
            <a:ext cx="2058590" cy="1792605"/>
          </a:xfrm>
          <a:prstGeom prst="triangle">
            <a:avLst/>
          </a:prstGeom>
          <a:solidFill>
            <a:srgbClr val="D5D1C5">
              <a:alpha val="4902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4" name="Isosceles Triangle 13">
            <a:extLst>
              <a:ext uri="{FF2B5EF4-FFF2-40B4-BE49-F238E27FC236}">
                <a16:creationId xmlns:a16="http://schemas.microsoft.com/office/drawing/2014/main" id="{0E31361B-B602-429E-9386-639FADE3D509}"/>
              </a:ext>
            </a:extLst>
          </p:cNvPr>
          <p:cNvSpPr/>
          <p:nvPr/>
        </p:nvSpPr>
        <p:spPr bwMode="ltGray">
          <a:xfrm rot="3645605">
            <a:off x="1141185" y="4109690"/>
            <a:ext cx="2058588" cy="1792607"/>
          </a:xfrm>
          <a:prstGeom prst="triangle">
            <a:avLst/>
          </a:prstGeom>
          <a:solidFill>
            <a:srgbClr val="D5D1C5">
              <a:alpha val="4902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5" name="Isosceles Triangle 14">
            <a:extLst>
              <a:ext uri="{FF2B5EF4-FFF2-40B4-BE49-F238E27FC236}">
                <a16:creationId xmlns:a16="http://schemas.microsoft.com/office/drawing/2014/main" id="{DA70B66E-331A-44B1-8A63-11C4F85A1507}"/>
              </a:ext>
            </a:extLst>
          </p:cNvPr>
          <p:cNvSpPr/>
          <p:nvPr/>
        </p:nvSpPr>
        <p:spPr bwMode="ltGray">
          <a:xfrm rot="17877297">
            <a:off x="2709719" y="4085742"/>
            <a:ext cx="2058588" cy="1792607"/>
          </a:xfrm>
          <a:prstGeom prst="triangle">
            <a:avLst/>
          </a:prstGeom>
          <a:solidFill>
            <a:srgbClr val="D5D1C5">
              <a:alpha val="4902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mj-lt"/>
            </a:endParaRPr>
          </a:p>
        </p:txBody>
      </p:sp>
      <p:grpSp>
        <p:nvGrpSpPr>
          <p:cNvPr id="16" name="Group 41">
            <a:extLst>
              <a:ext uri="{FF2B5EF4-FFF2-40B4-BE49-F238E27FC236}">
                <a16:creationId xmlns:a16="http://schemas.microsoft.com/office/drawing/2014/main" id="{DBCEE7C0-32F6-4DDE-8B2B-E421BB1B8DD6}"/>
              </a:ext>
            </a:extLst>
          </p:cNvPr>
          <p:cNvGrpSpPr/>
          <p:nvPr/>
        </p:nvGrpSpPr>
        <p:grpSpPr>
          <a:xfrm>
            <a:off x="3942585" y="5123554"/>
            <a:ext cx="407521" cy="374916"/>
            <a:chOff x="7636040" y="2522101"/>
            <a:chExt cx="327860" cy="301629"/>
          </a:xfrm>
          <a:solidFill>
            <a:schemeClr val="accent5"/>
          </a:solidFill>
        </p:grpSpPr>
        <p:sp>
          <p:nvSpPr>
            <p:cNvPr id="17" name="Chevron 61">
              <a:extLst>
                <a:ext uri="{FF2B5EF4-FFF2-40B4-BE49-F238E27FC236}">
                  <a16:creationId xmlns:a16="http://schemas.microsoft.com/office/drawing/2014/main" id="{B3CACA55-BC09-4705-BDF1-4AD66DB57B82}"/>
                </a:ext>
              </a:extLst>
            </p:cNvPr>
            <p:cNvSpPr/>
            <p:nvPr/>
          </p:nvSpPr>
          <p:spPr bwMode="ltGray">
            <a:xfrm rot="12677034">
              <a:off x="7636040" y="2522101"/>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18" name="Chevron 62">
              <a:extLst>
                <a:ext uri="{FF2B5EF4-FFF2-40B4-BE49-F238E27FC236}">
                  <a16:creationId xmlns:a16="http://schemas.microsoft.com/office/drawing/2014/main" id="{67E403F8-B7CB-4B56-BCC9-106CB8BE6E18}"/>
                </a:ext>
              </a:extLst>
            </p:cNvPr>
            <p:cNvSpPr/>
            <p:nvPr/>
          </p:nvSpPr>
          <p:spPr bwMode="ltGray">
            <a:xfrm rot="12677034">
              <a:off x="7787119" y="2594111"/>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grpSp>
      <p:grpSp>
        <p:nvGrpSpPr>
          <p:cNvPr id="19" name="Group 42">
            <a:extLst>
              <a:ext uri="{FF2B5EF4-FFF2-40B4-BE49-F238E27FC236}">
                <a16:creationId xmlns:a16="http://schemas.microsoft.com/office/drawing/2014/main" id="{ADFF3493-6FB3-43D3-8E16-49D324F7528F}"/>
              </a:ext>
            </a:extLst>
          </p:cNvPr>
          <p:cNvGrpSpPr/>
          <p:nvPr/>
        </p:nvGrpSpPr>
        <p:grpSpPr>
          <a:xfrm rot="14281104">
            <a:off x="2723635" y="2975242"/>
            <a:ext cx="399333" cy="389100"/>
            <a:chOff x="7636039" y="2522101"/>
            <a:chExt cx="321273" cy="313040"/>
          </a:xfrm>
          <a:solidFill>
            <a:schemeClr val="accent5"/>
          </a:solidFill>
        </p:grpSpPr>
        <p:sp>
          <p:nvSpPr>
            <p:cNvPr id="20" name="Chevron 59">
              <a:extLst>
                <a:ext uri="{FF2B5EF4-FFF2-40B4-BE49-F238E27FC236}">
                  <a16:creationId xmlns:a16="http://schemas.microsoft.com/office/drawing/2014/main" id="{691580B6-E174-4543-BCB5-0F402722E8D5}"/>
                </a:ext>
              </a:extLst>
            </p:cNvPr>
            <p:cNvSpPr/>
            <p:nvPr/>
          </p:nvSpPr>
          <p:spPr bwMode="ltGray">
            <a:xfrm rot="12677034">
              <a:off x="7636039" y="2522101"/>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21" name="Chevron 60">
              <a:extLst>
                <a:ext uri="{FF2B5EF4-FFF2-40B4-BE49-F238E27FC236}">
                  <a16:creationId xmlns:a16="http://schemas.microsoft.com/office/drawing/2014/main" id="{EFB5AEDC-4CF4-4CAC-891B-7E26D784C099}"/>
                </a:ext>
              </a:extLst>
            </p:cNvPr>
            <p:cNvSpPr/>
            <p:nvPr/>
          </p:nvSpPr>
          <p:spPr bwMode="ltGray">
            <a:xfrm rot="12677034">
              <a:off x="7780531" y="2605522"/>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grpSp>
      <p:grpSp>
        <p:nvGrpSpPr>
          <p:cNvPr id="22" name="Group 45">
            <a:extLst>
              <a:ext uri="{FF2B5EF4-FFF2-40B4-BE49-F238E27FC236}">
                <a16:creationId xmlns:a16="http://schemas.microsoft.com/office/drawing/2014/main" id="{79E05541-751F-42AB-98A1-2A5833B51C1C}"/>
              </a:ext>
            </a:extLst>
          </p:cNvPr>
          <p:cNvGrpSpPr/>
          <p:nvPr/>
        </p:nvGrpSpPr>
        <p:grpSpPr>
          <a:xfrm rot="7399700">
            <a:off x="1514032" y="5161180"/>
            <a:ext cx="407520" cy="374916"/>
            <a:chOff x="7636040" y="2522101"/>
            <a:chExt cx="327860" cy="301629"/>
          </a:xfrm>
          <a:solidFill>
            <a:schemeClr val="accent5"/>
          </a:solidFill>
        </p:grpSpPr>
        <p:sp>
          <p:nvSpPr>
            <p:cNvPr id="23" name="Chevron 57">
              <a:extLst>
                <a:ext uri="{FF2B5EF4-FFF2-40B4-BE49-F238E27FC236}">
                  <a16:creationId xmlns:a16="http://schemas.microsoft.com/office/drawing/2014/main" id="{04E731B7-4289-4690-835A-68CAB6F3986D}"/>
                </a:ext>
              </a:extLst>
            </p:cNvPr>
            <p:cNvSpPr/>
            <p:nvPr/>
          </p:nvSpPr>
          <p:spPr bwMode="ltGray">
            <a:xfrm rot="12677034">
              <a:off x="7636040" y="2522101"/>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sp>
          <p:nvSpPr>
            <p:cNvPr id="24" name="Chevron 58">
              <a:extLst>
                <a:ext uri="{FF2B5EF4-FFF2-40B4-BE49-F238E27FC236}">
                  <a16:creationId xmlns:a16="http://schemas.microsoft.com/office/drawing/2014/main" id="{84EEF629-62F4-4BA9-921B-257EBA0257DC}"/>
                </a:ext>
              </a:extLst>
            </p:cNvPr>
            <p:cNvSpPr/>
            <p:nvPr/>
          </p:nvSpPr>
          <p:spPr bwMode="ltGray">
            <a:xfrm rot="12677034">
              <a:off x="7787119" y="2594111"/>
              <a:ext cx="176781" cy="229619"/>
            </a:xfrm>
            <a:prstGeom prst="chevron">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bg1"/>
                </a:solidFill>
                <a:latin typeface="+mj-lt"/>
              </a:endParaRPr>
            </a:p>
          </p:txBody>
        </p:sp>
      </p:grpSp>
      <p:sp>
        <p:nvSpPr>
          <p:cNvPr id="25" name="TextBox 24">
            <a:extLst>
              <a:ext uri="{FF2B5EF4-FFF2-40B4-BE49-F238E27FC236}">
                <a16:creationId xmlns:a16="http://schemas.microsoft.com/office/drawing/2014/main" id="{DF798C67-3DF8-456D-ABFF-6C64FC6211FE}"/>
              </a:ext>
            </a:extLst>
          </p:cNvPr>
          <p:cNvSpPr txBox="1"/>
          <p:nvPr/>
        </p:nvSpPr>
        <p:spPr>
          <a:xfrm>
            <a:off x="1934846" y="3889266"/>
            <a:ext cx="2049094" cy="1739860"/>
          </a:xfrm>
          <a:prstGeom prst="rect">
            <a:avLst/>
          </a:prstGeom>
          <a:noFill/>
        </p:spPr>
        <p:txBody>
          <a:bodyPr vert="horz" wrap="none" lIns="0" tIns="0" rIns="0" bIns="0" rtlCol="0">
            <a:prstTxWarp prst="textArchDown">
              <a:avLst>
                <a:gd name="adj" fmla="val 27341"/>
              </a:avLst>
            </a:prstTxWarp>
            <a:noAutofit/>
          </a:bodyPr>
          <a:lstStyle/>
          <a:p>
            <a:pPr indent="-274320" algn="ctr">
              <a:spcAft>
                <a:spcPts val="900"/>
              </a:spcAft>
            </a:pPr>
            <a:r>
              <a:rPr lang="en-GB" sz="1050" dirty="0">
                <a:solidFill>
                  <a:schemeClr val="bg1"/>
                </a:solidFill>
                <a:latin typeface="+mj-lt"/>
              </a:rPr>
              <a:t>Info Sharing</a:t>
            </a:r>
          </a:p>
        </p:txBody>
      </p:sp>
      <p:sp>
        <p:nvSpPr>
          <p:cNvPr id="26" name="TextBox 25">
            <a:extLst>
              <a:ext uri="{FF2B5EF4-FFF2-40B4-BE49-F238E27FC236}">
                <a16:creationId xmlns:a16="http://schemas.microsoft.com/office/drawing/2014/main" id="{4A556DC3-3E14-4D09-BCDA-F3B738D8252A}"/>
              </a:ext>
            </a:extLst>
          </p:cNvPr>
          <p:cNvSpPr txBox="1"/>
          <p:nvPr/>
        </p:nvSpPr>
        <p:spPr>
          <a:xfrm>
            <a:off x="1996020" y="3677075"/>
            <a:ext cx="2049094" cy="1950799"/>
          </a:xfrm>
          <a:prstGeom prst="rect">
            <a:avLst/>
          </a:prstGeom>
          <a:noFill/>
        </p:spPr>
        <p:txBody>
          <a:bodyPr vert="horz" wrap="none" lIns="0" tIns="0" rIns="0" bIns="0" rtlCol="0">
            <a:prstTxWarp prst="textArchUp">
              <a:avLst/>
            </a:prstTxWarp>
            <a:noAutofit/>
          </a:bodyPr>
          <a:lstStyle/>
          <a:p>
            <a:pPr indent="-274320" algn="ctr">
              <a:spcAft>
                <a:spcPts val="900"/>
              </a:spcAft>
            </a:pPr>
            <a:r>
              <a:rPr lang="en-GB" sz="1050" dirty="0">
                <a:solidFill>
                  <a:schemeClr val="bg1"/>
                </a:solidFill>
                <a:latin typeface="+mj-lt"/>
              </a:rPr>
              <a:t>Info Sharing</a:t>
            </a:r>
          </a:p>
        </p:txBody>
      </p:sp>
      <p:sp>
        <p:nvSpPr>
          <p:cNvPr id="28" name="Rectangle 27">
            <a:extLst>
              <a:ext uri="{FF2B5EF4-FFF2-40B4-BE49-F238E27FC236}">
                <a16:creationId xmlns:a16="http://schemas.microsoft.com/office/drawing/2014/main" id="{9E00B8E9-A6A3-4165-BA56-8AE77D174920}"/>
              </a:ext>
            </a:extLst>
          </p:cNvPr>
          <p:cNvSpPr/>
          <p:nvPr/>
        </p:nvSpPr>
        <p:spPr>
          <a:xfrm>
            <a:off x="6106097" y="2097113"/>
            <a:ext cx="6640370" cy="3539430"/>
          </a:xfrm>
          <a:prstGeom prst="rect">
            <a:avLst/>
          </a:prstGeom>
        </p:spPr>
        <p:txBody>
          <a:bodyPr wrap="square">
            <a:spAutoFit/>
          </a:bodyPr>
          <a:lstStyle/>
          <a:p>
            <a:r>
              <a:rPr lang="en-US" sz="1600" b="1" dirty="0">
                <a:solidFill>
                  <a:schemeClr val="tx1"/>
                </a:solidFill>
                <a:latin typeface="Georgia"/>
                <a:ea typeface="Georgia"/>
                <a:cs typeface="Georgia"/>
                <a:sym typeface="Georgia"/>
              </a:rPr>
              <a:t>Agilent </a:t>
            </a:r>
          </a:p>
          <a:p>
            <a:r>
              <a:rPr lang="en-US" sz="1600" dirty="0">
                <a:solidFill>
                  <a:schemeClr val="tx1"/>
                </a:solidFill>
                <a:latin typeface="Georgia"/>
                <a:ea typeface="Georgia"/>
                <a:cs typeface="Georgia"/>
                <a:sym typeface="Georgia"/>
              </a:rPr>
              <a:t>“To Improve the human condition” </a:t>
            </a:r>
          </a:p>
          <a:p>
            <a:r>
              <a:rPr lang="en-US" sz="1600" dirty="0">
                <a:solidFill>
                  <a:schemeClr val="tx1"/>
                </a:solidFill>
                <a:latin typeface="Georgia"/>
                <a:ea typeface="Georgia"/>
                <a:cs typeface="Georgia"/>
                <a:sym typeface="Georgia"/>
              </a:rPr>
              <a:t>Overachieved water reduction target by 3%</a:t>
            </a:r>
          </a:p>
          <a:p>
            <a:r>
              <a:rPr lang="en-US" sz="1600" dirty="0">
                <a:solidFill>
                  <a:schemeClr val="tx1"/>
                </a:solidFill>
                <a:latin typeface="Georgia"/>
                <a:ea typeface="Georgia"/>
                <a:cs typeface="Georgia"/>
                <a:sym typeface="Georgia"/>
              </a:rPr>
              <a:t>To divert 95% solid waste from landfills by 2020, 3.8 million energy saving investments</a:t>
            </a:r>
          </a:p>
          <a:p>
            <a:endParaRPr lang="en-US" sz="1600" dirty="0">
              <a:solidFill>
                <a:schemeClr val="tx1"/>
              </a:solidFill>
              <a:latin typeface="Georgia"/>
              <a:ea typeface="Georgia"/>
              <a:cs typeface="Georgia"/>
              <a:sym typeface="Georgia"/>
            </a:endParaRPr>
          </a:p>
          <a:p>
            <a:endParaRPr lang="en-US" sz="1600" dirty="0">
              <a:solidFill>
                <a:schemeClr val="tx1"/>
              </a:solidFill>
              <a:latin typeface="Georgia"/>
              <a:ea typeface="Georgia"/>
              <a:cs typeface="Georgia"/>
              <a:sym typeface="Georgia"/>
            </a:endParaRPr>
          </a:p>
          <a:p>
            <a:r>
              <a:rPr lang="en-US" sz="1600" b="1" dirty="0">
                <a:solidFill>
                  <a:schemeClr val="tx1"/>
                </a:solidFill>
                <a:latin typeface="Georgia"/>
                <a:ea typeface="Georgia"/>
                <a:cs typeface="Georgia"/>
                <a:sym typeface="Georgia"/>
              </a:rPr>
              <a:t>JP Morgan</a:t>
            </a:r>
          </a:p>
          <a:p>
            <a:r>
              <a:rPr lang="en-US" sz="1600" dirty="0">
                <a:solidFill>
                  <a:schemeClr val="tx1"/>
                </a:solidFill>
                <a:latin typeface="Georgia"/>
                <a:ea typeface="Georgia"/>
                <a:cs typeface="Georgia"/>
                <a:sym typeface="Georgia"/>
              </a:rPr>
              <a:t>“Inclusive Growth”</a:t>
            </a:r>
          </a:p>
          <a:p>
            <a:endParaRPr lang="en-US" sz="1600" dirty="0">
              <a:solidFill>
                <a:schemeClr val="tx1"/>
              </a:solidFill>
              <a:latin typeface="Georgia"/>
              <a:ea typeface="Georgia"/>
              <a:cs typeface="Georgia"/>
              <a:sym typeface="Georgia"/>
            </a:endParaRPr>
          </a:p>
          <a:p>
            <a:r>
              <a:rPr lang="en-US" sz="1600" dirty="0">
                <a:solidFill>
                  <a:schemeClr val="tx1"/>
                </a:solidFill>
                <a:latin typeface="Georgia"/>
                <a:ea typeface="Georgia"/>
                <a:cs typeface="Georgia"/>
                <a:sym typeface="Georgia"/>
              </a:rPr>
              <a:t>5 year , 150 million business forward program to support underserved entrepreneurs</a:t>
            </a:r>
          </a:p>
          <a:p>
            <a:r>
              <a:rPr lang="en-US" sz="1600" dirty="0">
                <a:solidFill>
                  <a:schemeClr val="tx1"/>
                </a:solidFill>
                <a:latin typeface="Georgia"/>
                <a:ea typeface="Georgia"/>
                <a:cs typeface="Georgia"/>
                <a:sym typeface="Georgia"/>
              </a:rPr>
              <a:t>Bolster long term vitality of world’s cities that have not benefited from economic growth</a:t>
            </a:r>
          </a:p>
        </p:txBody>
      </p:sp>
    </p:spTree>
    <p:extLst>
      <p:ext uri="{BB962C8B-B14F-4D97-AF65-F5344CB8AC3E}">
        <p14:creationId xmlns:p14="http://schemas.microsoft.com/office/powerpoint/2010/main" val="335610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98DC2E9-3485-4269-9C88-783FA42819FF}"/>
              </a:ext>
            </a:extLst>
          </p:cNvPr>
          <p:cNvGraphicFramePr>
            <a:graphicFrameLocks noGrp="1"/>
          </p:cNvGraphicFramePr>
          <p:nvPr>
            <p:custDataLst>
              <p:tags r:id="rId1"/>
            </p:custDataLst>
            <p:extLst>
              <p:ext uri="{D42A27DB-BD31-4B8C-83A1-F6EECF244321}">
                <p14:modId xmlns:p14="http://schemas.microsoft.com/office/powerpoint/2010/main" val="3700798561"/>
              </p:ext>
            </p:extLst>
          </p:nvPr>
        </p:nvGraphicFramePr>
        <p:xfrm>
          <a:off x="4106786" y="1423799"/>
          <a:ext cx="7573381" cy="2926077"/>
        </p:xfrm>
        <a:graphic>
          <a:graphicData uri="http://schemas.openxmlformats.org/drawingml/2006/table">
            <a:tbl>
              <a:tblPr>
                <a:tableStyleId>{2D5ABB26-0587-4C30-8999-92F81FD0307C}</a:tableStyleId>
              </a:tblPr>
              <a:tblGrid>
                <a:gridCol w="5956592">
                  <a:extLst>
                    <a:ext uri="{9D8B030D-6E8A-4147-A177-3AD203B41FA5}">
                      <a16:colId xmlns:a16="http://schemas.microsoft.com/office/drawing/2014/main" val="20000"/>
                    </a:ext>
                  </a:extLst>
                </a:gridCol>
                <a:gridCol w="1616789">
                  <a:extLst>
                    <a:ext uri="{9D8B030D-6E8A-4147-A177-3AD203B41FA5}">
                      <a16:colId xmlns:a16="http://schemas.microsoft.com/office/drawing/2014/main" val="20001"/>
                    </a:ext>
                  </a:extLst>
                </a:gridCol>
              </a:tblGrid>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pPr>
                      <a:r>
                        <a:rPr kumimoji="0" lang="en-US" sz="1800" b="1" i="0" u="none" strike="noStrike" kern="1200" cap="none" normalizeH="0" baseline="0" noProof="1">
                          <a:ln>
                            <a:noFill/>
                          </a:ln>
                          <a:solidFill>
                            <a:srgbClr val="A32020"/>
                          </a:solidFill>
                          <a:effectLst/>
                          <a:latin typeface="Georgia" pitchFamily="18" charset="0"/>
                          <a:ea typeface="+mn-ea"/>
                          <a:cs typeface="+mn-cs"/>
                        </a:rPr>
                        <a:t>Introduction of TNP</a:t>
                      </a:r>
                    </a:p>
                  </a:txBody>
                  <a:tcPr marL="0" marR="0" marT="36576" marB="36576" horzOverflow="overflow">
                    <a:lnL>
                      <a:noFill/>
                    </a:lnL>
                    <a:lnR>
                      <a:noFill/>
                    </a:lnR>
                    <a:lnT w="12700" cap="sq" cmpd="sng" algn="ctr">
                      <a:solidFill>
                        <a:schemeClr val="tx1">
                          <a:alpha val="0"/>
                        </a:schemeClr>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alpha val="0"/>
                        </a:schemeClr>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10000"/>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pPr>
                      <a:r>
                        <a:rPr kumimoji="0" lang="en-US" sz="1800" b="1" i="0" u="none" strike="noStrike" kern="1200" cap="none" normalizeH="0" baseline="0" noProof="1">
                          <a:ln>
                            <a:noFill/>
                          </a:ln>
                          <a:solidFill>
                            <a:srgbClr val="A32020"/>
                          </a:solidFill>
                          <a:effectLst/>
                          <a:latin typeface="Georgia" pitchFamily="18" charset="0"/>
                          <a:ea typeface="+mn-ea"/>
                          <a:cs typeface="+mn-cs"/>
                        </a:rPr>
                        <a:t>Know Newark!</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10001"/>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pPr>
                      <a:r>
                        <a:rPr kumimoji="0" lang="en-US" sz="1800" b="1" i="0" u="none" strike="noStrike" kern="1200" cap="none" normalizeH="0" baseline="0" noProof="1">
                          <a:ln>
                            <a:noFill/>
                          </a:ln>
                          <a:solidFill>
                            <a:srgbClr val="A32020"/>
                          </a:solidFill>
                          <a:effectLst/>
                          <a:latin typeface="Georgia" pitchFamily="18" charset="0"/>
                          <a:ea typeface="+mn-ea"/>
                          <a:cs typeface="+mn-cs"/>
                        </a:rPr>
                        <a:t>Market/Stakeholders Analysis</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10002"/>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pPr>
                      <a:r>
                        <a:rPr kumimoji="0" lang="en-US" sz="1800" b="1" i="0" u="none" strike="noStrike" kern="1200" cap="none" normalizeH="0" baseline="0" noProof="1">
                          <a:ln>
                            <a:noFill/>
                          </a:ln>
                          <a:solidFill>
                            <a:srgbClr val="A32020"/>
                          </a:solidFill>
                          <a:effectLst/>
                          <a:latin typeface="Georgia" pitchFamily="18" charset="0"/>
                          <a:ea typeface="+mn-ea"/>
                          <a:cs typeface="+mn-cs"/>
                        </a:rPr>
                        <a:t>Program and Service Analysis</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10003"/>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defRPr/>
                      </a:pPr>
                      <a:r>
                        <a:rPr kumimoji="0" lang="en-US" sz="1800" b="1" i="0" u="none" strike="noStrike" kern="1200" cap="none" normalizeH="0" baseline="0" noProof="1">
                          <a:ln>
                            <a:noFill/>
                          </a:ln>
                          <a:solidFill>
                            <a:srgbClr val="A32020"/>
                          </a:solidFill>
                          <a:effectLst/>
                          <a:latin typeface="Georgia" pitchFamily="18" charset="0"/>
                          <a:ea typeface="+mn-ea"/>
                          <a:cs typeface="+mn-cs"/>
                        </a:rPr>
                        <a:t>Human Resources</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432097066"/>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defRPr/>
                      </a:pPr>
                      <a:r>
                        <a:rPr kumimoji="0" lang="en-US" sz="1800" b="1" i="0" u="none" strike="noStrike" kern="1200" cap="none" normalizeH="0" baseline="0" noProof="1">
                          <a:ln>
                            <a:noFill/>
                          </a:ln>
                          <a:solidFill>
                            <a:srgbClr val="A32020"/>
                          </a:solidFill>
                          <a:effectLst/>
                          <a:latin typeface="Georgia" pitchFamily="18" charset="0"/>
                          <a:ea typeface="+mn-ea"/>
                          <a:cs typeface="+mn-cs"/>
                        </a:rPr>
                        <a:t>Strategic Milestones &amp; Timelines</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1133038695"/>
                  </a:ext>
                </a:extLst>
              </a:tr>
              <a:tr h="418011">
                <a:tc>
                  <a:txBody>
                    <a:bodyPr/>
                    <a:lstStyle/>
                    <a:p>
                      <a:pPr marL="548640" marR="0" lvl="0" indent="-548640" algn="l" defTabSz="548640" rtl="0" eaLnBrk="1" fontAlgn="base" latinLnBrk="0" hangingPunct="1">
                        <a:lnSpc>
                          <a:spcPct val="100000"/>
                        </a:lnSpc>
                        <a:spcBef>
                          <a:spcPct val="0"/>
                        </a:spcBef>
                        <a:spcAft>
                          <a:spcPct val="0"/>
                        </a:spcAft>
                        <a:buClrTx/>
                        <a:buSzTx/>
                        <a:buFontTx/>
                        <a:buNone/>
                        <a:tabLst>
                          <a:tab pos="548640" algn="l"/>
                        </a:tabLst>
                        <a:defRPr/>
                      </a:pPr>
                      <a:r>
                        <a:rPr kumimoji="0" lang="en-US" sz="1800" b="1" i="0" u="none" strike="noStrike" kern="1200" cap="none" normalizeH="0" baseline="0" noProof="1">
                          <a:ln>
                            <a:noFill/>
                          </a:ln>
                          <a:solidFill>
                            <a:srgbClr val="A32020"/>
                          </a:solidFill>
                          <a:effectLst/>
                          <a:latin typeface="Georgia" pitchFamily="18" charset="0"/>
                          <a:ea typeface="+mn-ea"/>
                          <a:cs typeface="+mn-cs"/>
                        </a:rPr>
                        <a:t>Q&amp;A</a:t>
                      </a: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noProof="1">
                        <a:ln>
                          <a:noFill/>
                        </a:ln>
                        <a:solidFill>
                          <a:srgbClr val="A32020"/>
                        </a:solidFill>
                        <a:effectLst/>
                        <a:latin typeface="Georgia" pitchFamily="18" charset="0"/>
                      </a:endParaRPr>
                    </a:p>
                  </a:txBody>
                  <a:tcPr marL="0" marR="0" marT="36576" marB="36576" horzOverflow="overflow">
                    <a:lnL>
                      <a:noFill/>
                    </a:lnL>
                    <a:lnR>
                      <a:noFill/>
                    </a:lnR>
                    <a:lnT w="12700" cap="sq" cmpd="sng" algn="ctr">
                      <a:solidFill>
                        <a:schemeClr val="tx1"/>
                      </a:solidFill>
                      <a:prstDash val="dot"/>
                      <a:round/>
                      <a:headEnd type="none" w="med" len="med"/>
                      <a:tailEnd type="none" w="med" len="med"/>
                    </a:lnT>
                    <a:lnB w="12700" cap="sq" cmpd="sng" algn="ctr">
                      <a:solidFill>
                        <a:schemeClr val="tx1"/>
                      </a:solidFill>
                      <a:prstDash val="dot"/>
                      <a:round/>
                      <a:headEnd type="none" w="med" len="med"/>
                      <a:tailEnd type="none" w="med" len="med"/>
                    </a:lnB>
                    <a:lnTlToBr w="12700" cmpd="sng">
                      <a:noFill/>
                      <a:prstDash val="solid"/>
                    </a:lnTlToBr>
                    <a:lnBlToTr w="12700" cmpd="sng">
                      <a:noFill/>
                      <a:prstDash val="solid"/>
                    </a:lnBlToTr>
                    <a:solidFill>
                      <a:srgbClr val="FFFFFF">
                        <a:alpha val="0"/>
                      </a:srgbClr>
                    </a:solidFill>
                  </a:tcPr>
                </a:tc>
                <a:extLst>
                  <a:ext uri="{0D108BD9-81ED-4DB2-BD59-A6C34878D82A}">
                    <a16:rowId xmlns:a16="http://schemas.microsoft.com/office/drawing/2014/main" val="2469316886"/>
                  </a:ext>
                </a:extLst>
              </a:tr>
            </a:tbl>
          </a:graphicData>
        </a:graphic>
      </p:graphicFrame>
      <p:sp>
        <p:nvSpPr>
          <p:cNvPr id="7" name="Rectangle 6">
            <a:extLst>
              <a:ext uri="{FF2B5EF4-FFF2-40B4-BE49-F238E27FC236}">
                <a16:creationId xmlns:a16="http://schemas.microsoft.com/office/drawing/2014/main" id="{6C244532-32E0-406F-A4C3-C21879B87FF9}"/>
              </a:ext>
            </a:extLst>
          </p:cNvPr>
          <p:cNvSpPr>
            <a:spLocks noGrp="1"/>
          </p:cNvSpPr>
          <p:nvPr>
            <p:custDataLst>
              <p:tags r:id="rId2"/>
            </p:custDataLst>
          </p:nvPr>
        </p:nvSpPr>
        <p:spPr>
          <a:xfrm>
            <a:off x="580959" y="1423799"/>
            <a:ext cx="2901600" cy="838800"/>
          </a:xfrm>
          <a:prstGeom prst="rect">
            <a:avLst/>
          </a:prstGeom>
        </p:spPr>
        <p:txBody>
          <a:bodyPr vert="horz" wrap="square" lIns="0" tIns="0" rIns="0" bIns="0" rtlCol="0">
            <a:noAutofit/>
          </a:bodyPr>
          <a:lstStyle>
            <a:lvl1pPr marL="0" marR="0" indent="0" algn="l" defTabSz="1019175" rtl="0" eaLnBrk="1" fontAlgn="base" latinLnBrk="0" hangingPunct="1">
              <a:lnSpc>
                <a:spcPct val="100000"/>
              </a:lnSpc>
              <a:spcBef>
                <a:spcPts val="0"/>
              </a:spcBef>
              <a:spcAft>
                <a:spcPts val="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50" marR="0" indent="-228600" algn="l" defTabSz="1019175" rtl="0" eaLnBrk="1" fontAlgn="base" latinLnBrk="0" hangingPunct="1">
              <a:lnSpc>
                <a:spcPct val="100000"/>
              </a:lnSpc>
              <a:spcBef>
                <a:spcPts val="0"/>
              </a:spcBef>
              <a:spcAft>
                <a:spcPts val="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75488" marR="0" indent="-227013" algn="l" defTabSz="1019175" rtl="0" eaLnBrk="1" fontAlgn="base" latinLnBrk="0" hangingPunct="1">
              <a:lnSpc>
                <a:spcPct val="100000"/>
              </a:lnSpc>
              <a:spcBef>
                <a:spcPts val="0"/>
              </a:spcBef>
              <a:spcAft>
                <a:spcPts val="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85800" marR="0" indent="-237744"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400" marR="0" indent="-228600" algn="l" defTabSz="1019175" rtl="0" eaLnBrk="1" fontAlgn="base" latinLnBrk="0" hangingPunct="1">
              <a:lnSpc>
                <a:spcPct val="100000"/>
              </a:lnSpc>
              <a:spcBef>
                <a:spcPts val="0"/>
              </a:spcBef>
              <a:spcAft>
                <a:spcPts val="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7744" indent="-237744" algn="l" defTabSz="1018824" rtl="0" eaLnBrk="1" latinLnBrk="0" hangingPunct="1">
              <a:lnSpc>
                <a:spcPct val="100000"/>
              </a:lnSpc>
              <a:spcBef>
                <a:spcPts val="0"/>
              </a:spcBef>
              <a:spcAft>
                <a:spcPts val="0"/>
              </a:spcAft>
              <a:buFont typeface="+mj-lt"/>
              <a:buAutoNum type="arabicPeriod"/>
              <a:defRPr lang="en-GB" sz="1100" kern="1200" baseline="0" noProof="0" dirty="0" smtClean="0">
                <a:solidFill>
                  <a:schemeClr val="tx1"/>
                </a:solidFill>
                <a:latin typeface="Georgia" pitchFamily="18" charset="0"/>
                <a:ea typeface="+mn-ea"/>
                <a:cs typeface="+mn-cs"/>
              </a:defRPr>
            </a:lvl6pPr>
            <a:lvl7pPr marL="475488" indent="-228600" algn="l" defTabSz="1018824" rtl="0" eaLnBrk="1" latinLnBrk="0" hangingPunct="1">
              <a:lnSpc>
                <a:spcPct val="100000"/>
              </a:lnSpc>
              <a:spcBef>
                <a:spcPts val="0"/>
              </a:spcBef>
              <a:spcAft>
                <a:spcPts val="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82625" indent="-228600" algn="l" defTabSz="1018824" rtl="0" eaLnBrk="1" latinLnBrk="0" hangingPunct="1">
              <a:lnSpc>
                <a:spcPct val="100000"/>
              </a:lnSpc>
              <a:spcBef>
                <a:spcPts val="0"/>
              </a:spcBef>
              <a:spcAft>
                <a:spcPts val="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824"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a:lstStyle>
          <a:p>
            <a:pPr lvl="0">
              <a:spcBef>
                <a:spcPct val="0"/>
              </a:spcBef>
              <a:defRPr/>
            </a:pPr>
            <a:r>
              <a:rPr lang="en-US" sz="4800" b="1" i="1" dirty="0">
                <a:solidFill>
                  <a:schemeClr val="tx2"/>
                </a:solidFill>
              </a:rPr>
              <a:t>Contents</a:t>
            </a:r>
          </a:p>
        </p:txBody>
      </p:sp>
    </p:spTree>
    <p:extLst>
      <p:ext uri="{BB962C8B-B14F-4D97-AF65-F5344CB8AC3E}">
        <p14:creationId xmlns:p14="http://schemas.microsoft.com/office/powerpoint/2010/main" val="568663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Financial Projections</a:t>
            </a:r>
          </a:p>
        </p:txBody>
      </p:sp>
      <p:graphicFrame>
        <p:nvGraphicFramePr>
          <p:cNvPr id="3" name="Table 2">
            <a:extLst>
              <a:ext uri="{FF2B5EF4-FFF2-40B4-BE49-F238E27FC236}">
                <a16:creationId xmlns:a16="http://schemas.microsoft.com/office/drawing/2014/main" id="{65B4A03E-32B9-4A5D-A2A9-316B34F6E6B1}"/>
              </a:ext>
            </a:extLst>
          </p:cNvPr>
          <p:cNvGraphicFramePr>
            <a:graphicFrameLocks noGrp="1"/>
          </p:cNvGraphicFramePr>
          <p:nvPr>
            <p:extLst>
              <p:ext uri="{D42A27DB-BD31-4B8C-83A1-F6EECF244321}">
                <p14:modId xmlns:p14="http://schemas.microsoft.com/office/powerpoint/2010/main" val="3945833635"/>
              </p:ext>
            </p:extLst>
          </p:nvPr>
        </p:nvGraphicFramePr>
        <p:xfrm>
          <a:off x="673101" y="1117723"/>
          <a:ext cx="7137720" cy="6425408"/>
        </p:xfrm>
        <a:graphic>
          <a:graphicData uri="http://schemas.openxmlformats.org/drawingml/2006/table">
            <a:tbl>
              <a:tblPr>
                <a:tableStyleId>{4FBEA66B-B53C-4B13-93AB-2BEC61F45808}</a:tableStyleId>
              </a:tblPr>
              <a:tblGrid>
                <a:gridCol w="3200630">
                  <a:extLst>
                    <a:ext uri="{9D8B030D-6E8A-4147-A177-3AD203B41FA5}">
                      <a16:colId xmlns:a16="http://schemas.microsoft.com/office/drawing/2014/main" val="2034041936"/>
                    </a:ext>
                  </a:extLst>
                </a:gridCol>
                <a:gridCol w="1290255">
                  <a:extLst>
                    <a:ext uri="{9D8B030D-6E8A-4147-A177-3AD203B41FA5}">
                      <a16:colId xmlns:a16="http://schemas.microsoft.com/office/drawing/2014/main" val="1200836951"/>
                    </a:ext>
                  </a:extLst>
                </a:gridCol>
                <a:gridCol w="1305037">
                  <a:extLst>
                    <a:ext uri="{9D8B030D-6E8A-4147-A177-3AD203B41FA5}">
                      <a16:colId xmlns:a16="http://schemas.microsoft.com/office/drawing/2014/main" val="2472988859"/>
                    </a:ext>
                  </a:extLst>
                </a:gridCol>
                <a:gridCol w="1341798">
                  <a:extLst>
                    <a:ext uri="{9D8B030D-6E8A-4147-A177-3AD203B41FA5}">
                      <a16:colId xmlns:a16="http://schemas.microsoft.com/office/drawing/2014/main" val="1257651078"/>
                    </a:ext>
                  </a:extLst>
                </a:gridCol>
              </a:tblGrid>
              <a:tr h="149953">
                <a:tc>
                  <a:txBody>
                    <a:bodyPr/>
                    <a:lstStyle/>
                    <a:p>
                      <a:pPr algn="l" fontAlgn="b"/>
                      <a:endParaRPr lang="en-US" sz="1400" b="1" i="0" u="none" strike="noStrike" dirty="0">
                        <a:solidFill>
                          <a:srgbClr val="000000"/>
                        </a:solidFill>
                        <a:effectLst/>
                        <a:latin typeface="+mj-lt"/>
                      </a:endParaRPr>
                    </a:p>
                  </a:txBody>
                  <a:tcPr marL="7949" marR="7949" marT="7949" marB="0" anchor="b"/>
                </a:tc>
                <a:tc>
                  <a:txBody>
                    <a:bodyPr/>
                    <a:lstStyle/>
                    <a:p>
                      <a:pPr algn="l" fontAlgn="b"/>
                      <a:r>
                        <a:rPr lang="en-US" sz="1400" b="1" i="0" u="none" strike="noStrike" dirty="0">
                          <a:solidFill>
                            <a:srgbClr val="000000"/>
                          </a:solidFill>
                          <a:effectLst/>
                          <a:latin typeface="+mj-lt"/>
                        </a:rPr>
                        <a:t>Year 1</a:t>
                      </a:r>
                    </a:p>
                  </a:txBody>
                  <a:tcPr marL="7949" marR="7949" marT="7949" marB="0" anchor="b"/>
                </a:tc>
                <a:tc>
                  <a:txBody>
                    <a:bodyPr/>
                    <a:lstStyle/>
                    <a:p>
                      <a:pPr algn="l" fontAlgn="b"/>
                      <a:r>
                        <a:rPr lang="en-US" sz="1400" b="1" i="0" u="none" strike="noStrike" dirty="0">
                          <a:solidFill>
                            <a:srgbClr val="000000"/>
                          </a:solidFill>
                          <a:effectLst/>
                          <a:latin typeface="+mj-lt"/>
                        </a:rPr>
                        <a:t>Year 2</a:t>
                      </a:r>
                    </a:p>
                  </a:txBody>
                  <a:tcPr marL="7949" marR="7949" marT="7949" marB="0" anchor="b"/>
                </a:tc>
                <a:tc>
                  <a:txBody>
                    <a:bodyPr/>
                    <a:lstStyle/>
                    <a:p>
                      <a:pPr algn="l" fontAlgn="b"/>
                      <a:r>
                        <a:rPr lang="en-US" sz="1400" b="1" i="0" u="none" strike="noStrike" dirty="0">
                          <a:solidFill>
                            <a:srgbClr val="000000"/>
                          </a:solidFill>
                          <a:effectLst/>
                          <a:latin typeface="+mj-lt"/>
                        </a:rPr>
                        <a:t>Year 3</a:t>
                      </a:r>
                    </a:p>
                  </a:txBody>
                  <a:tcPr marL="7949" marR="7949" marT="7949" marB="0" anchor="b"/>
                </a:tc>
                <a:extLst>
                  <a:ext uri="{0D108BD9-81ED-4DB2-BD59-A6C34878D82A}">
                    <a16:rowId xmlns:a16="http://schemas.microsoft.com/office/drawing/2014/main" val="533149383"/>
                  </a:ext>
                </a:extLst>
              </a:tr>
              <a:tr h="149953">
                <a:tc>
                  <a:txBody>
                    <a:bodyPr/>
                    <a:lstStyle/>
                    <a:p>
                      <a:pPr algn="l" fontAlgn="b"/>
                      <a:r>
                        <a:rPr lang="en-US" sz="1400" b="1" u="none" strike="noStrike" dirty="0">
                          <a:effectLst/>
                          <a:latin typeface="+mj-lt"/>
                        </a:rPr>
                        <a:t>Revenue Composition ($)</a:t>
                      </a:r>
                      <a:endParaRPr lang="en-US" sz="1400" b="1" i="0" u="none" strike="noStrike" dirty="0">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2511536574"/>
                  </a:ext>
                </a:extLst>
              </a:tr>
              <a:tr h="149953">
                <a:tc>
                  <a:txBody>
                    <a:bodyPr/>
                    <a:lstStyle/>
                    <a:p>
                      <a:pPr algn="l" fontAlgn="b"/>
                      <a:r>
                        <a:rPr lang="en-US" sz="1400" u="none" strike="noStrike" dirty="0">
                          <a:effectLst/>
                          <a:latin typeface="+mj-lt"/>
                        </a:rPr>
                        <a:t>City Grants</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85,000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75,000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75,000</a:t>
                      </a:r>
                      <a:endParaRPr lang="en-US" sz="1400" b="0"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983726417"/>
                  </a:ext>
                </a:extLst>
              </a:tr>
              <a:tr h="149953">
                <a:tc>
                  <a:txBody>
                    <a:bodyPr/>
                    <a:lstStyle/>
                    <a:p>
                      <a:pPr algn="l" fontAlgn="b"/>
                      <a:r>
                        <a:rPr lang="en-US" sz="1400" u="none" strike="noStrike" dirty="0">
                          <a:effectLst/>
                          <a:latin typeface="+mj-lt"/>
                        </a:rPr>
                        <a:t>Other Leading Sponsors</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400,000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450,000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450,000</a:t>
                      </a:r>
                      <a:endParaRPr lang="en-US" sz="1400" b="0"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2109006633"/>
                  </a:ext>
                </a:extLst>
              </a:tr>
              <a:tr h="149953">
                <a:tc>
                  <a:txBody>
                    <a:bodyPr/>
                    <a:lstStyle/>
                    <a:p>
                      <a:pPr algn="l" fontAlgn="b"/>
                      <a:r>
                        <a:rPr lang="en-US" sz="1400" u="none" strike="noStrike" dirty="0">
                          <a:effectLst/>
                          <a:latin typeface="+mj-lt"/>
                        </a:rPr>
                        <a:t>Membership Dues</a:t>
                      </a:r>
                      <a:endParaRPr lang="en-US" sz="1400" b="0" i="0" u="none" strike="noStrike" dirty="0">
                        <a:solidFill>
                          <a:srgbClr val="000000"/>
                        </a:solidFill>
                        <a:effectLst/>
                        <a:latin typeface="+mj-lt"/>
                      </a:endParaRPr>
                    </a:p>
                  </a:txBody>
                  <a:tcPr marL="7949" marR="7949" marT="7949" marB="0" anchor="b"/>
                </a:tc>
                <a:tc>
                  <a:txBody>
                    <a:bodyPr/>
                    <a:lstStyle/>
                    <a:p>
                      <a:pPr algn="l" fontAlgn="b"/>
                      <a:endParaRPr lang="en-US" sz="1400" b="0" i="0" u="none" strike="noStrike" dirty="0">
                        <a:solidFill>
                          <a:srgbClr val="000000"/>
                        </a:solidFill>
                        <a:effectLst/>
                        <a:latin typeface="+mj-lt"/>
                      </a:endParaRPr>
                    </a:p>
                  </a:txBody>
                  <a:tcPr marL="7949" marR="7949" marT="7949" marB="0" anchor="b"/>
                </a:tc>
                <a:tc>
                  <a:txBody>
                    <a:bodyPr/>
                    <a:lstStyle/>
                    <a:p>
                      <a:pPr algn="l" fontAlgn="b"/>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205,750</a:t>
                      </a:r>
                      <a:endParaRPr lang="en-US" sz="1400" b="0"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571315880"/>
                  </a:ext>
                </a:extLst>
              </a:tr>
              <a:tr h="228756">
                <a:tc>
                  <a:txBody>
                    <a:bodyPr/>
                    <a:lstStyle/>
                    <a:p>
                      <a:pPr algn="l" fontAlgn="b"/>
                      <a:r>
                        <a:rPr lang="en-US" sz="1400" u="none" strike="noStrike" dirty="0">
                          <a:effectLst/>
                          <a:latin typeface="+mj-lt"/>
                        </a:rPr>
                        <a:t>Donations</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3000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5000</a:t>
                      </a:r>
                      <a:endParaRPr lang="en-US" sz="1400" b="0" i="0" u="none" strike="noStrike" dirty="0">
                        <a:solidFill>
                          <a:srgbClr val="000000"/>
                        </a:solidFill>
                        <a:effectLst/>
                        <a:latin typeface="+mj-lt"/>
                      </a:endParaRPr>
                    </a:p>
                  </a:txBody>
                  <a:tcPr marL="7949" marR="7949" marT="7949" marB="0" anchor="b"/>
                </a:tc>
                <a:tc>
                  <a:txBody>
                    <a:bodyPr/>
                    <a:lstStyle/>
                    <a:p>
                      <a:pPr algn="r" fontAlgn="b"/>
                      <a:r>
                        <a:rPr lang="en-US" sz="1400" u="none" strike="noStrike" dirty="0">
                          <a:effectLst/>
                          <a:latin typeface="+mj-lt"/>
                        </a:rPr>
                        <a:t>10,000</a:t>
                      </a:r>
                      <a:endParaRPr lang="en-US" sz="1400" b="0"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91419803"/>
                  </a:ext>
                </a:extLst>
              </a:tr>
              <a:tr h="149953">
                <a:tc>
                  <a:txBody>
                    <a:bodyPr/>
                    <a:lstStyle/>
                    <a:p>
                      <a:pPr algn="l" fontAlgn="b"/>
                      <a:r>
                        <a:rPr lang="en-US" sz="1400" u="none" strike="noStrike" dirty="0">
                          <a:effectLst/>
                          <a:latin typeface="+mj-lt"/>
                        </a:rPr>
                        <a:t>Other Revenues </a:t>
                      </a:r>
                      <a:endParaRPr lang="en-US" sz="1400" b="0" i="0" u="none" strike="noStrike" dirty="0">
                        <a:solidFill>
                          <a:srgbClr val="000000"/>
                        </a:solidFill>
                        <a:effectLst/>
                        <a:latin typeface="+mj-lt"/>
                      </a:endParaRPr>
                    </a:p>
                  </a:txBody>
                  <a:tcPr marL="7949" marR="7949" marT="7949" marB="0" anchor="b"/>
                </a:tc>
                <a:tc>
                  <a:txBody>
                    <a:bodyPr/>
                    <a:lstStyle/>
                    <a:p>
                      <a:pPr algn="l" fontAlgn="b"/>
                      <a:endParaRPr lang="en-US" sz="1400" b="0" i="0" u="none" strike="noStrike" dirty="0">
                        <a:solidFill>
                          <a:srgbClr val="000000"/>
                        </a:solidFill>
                        <a:effectLst/>
                        <a:latin typeface="+mj-lt"/>
                      </a:endParaRPr>
                    </a:p>
                  </a:txBody>
                  <a:tcPr marL="7949" marR="7949" marT="7949" marB="0" anchor="b"/>
                </a:tc>
                <a:tc>
                  <a:txBody>
                    <a:bodyPr/>
                    <a:lstStyle/>
                    <a:p>
                      <a:pPr algn="l" fontAlgn="b"/>
                      <a:endParaRPr lang="en-US" sz="1400" b="0" i="0" u="none" strike="noStrike" dirty="0">
                        <a:solidFill>
                          <a:srgbClr val="000000"/>
                        </a:solidFill>
                        <a:effectLst/>
                        <a:latin typeface="+mj-lt"/>
                      </a:endParaRPr>
                    </a:p>
                  </a:txBody>
                  <a:tcPr marL="7949" marR="7949" marT="7949" marB="0" anchor="b"/>
                </a:tc>
                <a:tc>
                  <a:txBody>
                    <a:bodyPr/>
                    <a:lstStyle/>
                    <a:p>
                      <a:pPr algn="l" fontAlgn="b"/>
                      <a:endParaRPr lang="en-US" sz="1400" b="0"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2092190310"/>
                  </a:ext>
                </a:extLst>
              </a:tr>
              <a:tr h="149953">
                <a:tc>
                  <a:txBody>
                    <a:bodyPr/>
                    <a:lstStyle/>
                    <a:p>
                      <a:pPr algn="l" fontAlgn="b"/>
                      <a:r>
                        <a:rPr lang="en-US" sz="1400" b="1" u="none" strike="noStrike">
                          <a:effectLst/>
                          <a:latin typeface="+mj-lt"/>
                        </a:rPr>
                        <a:t>Total</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488,000</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530,000</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dirty="0">
                          <a:effectLst/>
                          <a:latin typeface="+mj-lt"/>
                        </a:rPr>
                        <a:t>740,750</a:t>
                      </a:r>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783940236"/>
                  </a:ext>
                </a:extLst>
              </a:tr>
              <a:tr h="149953">
                <a:tc>
                  <a:txBody>
                    <a:bodyPr/>
                    <a:lstStyle/>
                    <a:p>
                      <a:pPr algn="l" fontAlgn="b"/>
                      <a:r>
                        <a:rPr lang="en-US" sz="1400" b="1" u="none" strike="noStrike">
                          <a:effectLst/>
                          <a:latin typeface="+mj-lt"/>
                        </a:rPr>
                        <a:t>Revenue Growth Rate</a:t>
                      </a:r>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8.61%</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dirty="0">
                          <a:effectLst/>
                          <a:latin typeface="+mj-lt"/>
                        </a:rPr>
                        <a:t>39.76%</a:t>
                      </a:r>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861718768"/>
                  </a:ext>
                </a:extLst>
              </a:tr>
              <a:tr h="149953">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584918688"/>
                  </a:ext>
                </a:extLst>
              </a:tr>
              <a:tr h="149953">
                <a:tc>
                  <a:txBody>
                    <a:bodyPr/>
                    <a:lstStyle/>
                    <a:p>
                      <a:pPr algn="l" fontAlgn="b"/>
                      <a:r>
                        <a:rPr lang="en-US" sz="1400" b="1" u="none" strike="noStrike">
                          <a:effectLst/>
                          <a:latin typeface="+mj-lt"/>
                        </a:rPr>
                        <a:t>Expenses Composition</a:t>
                      </a:r>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14434657"/>
                  </a:ext>
                </a:extLst>
              </a:tr>
              <a:tr h="149953">
                <a:tc>
                  <a:txBody>
                    <a:bodyPr/>
                    <a:lstStyle/>
                    <a:p>
                      <a:pPr algn="l" fontAlgn="b"/>
                      <a:r>
                        <a:rPr lang="en-US" sz="1400" u="none" strike="noStrike">
                          <a:effectLst/>
                          <a:latin typeface="+mj-lt"/>
                        </a:rPr>
                        <a:t>Director</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2095474225"/>
                  </a:ext>
                </a:extLst>
              </a:tr>
              <a:tr h="149953">
                <a:tc>
                  <a:txBody>
                    <a:bodyPr/>
                    <a:lstStyle/>
                    <a:p>
                      <a:pPr algn="l" fontAlgn="b"/>
                      <a:r>
                        <a:rPr lang="en-US" sz="1400" u="none" strike="noStrike">
                          <a:effectLst/>
                          <a:latin typeface="+mj-lt"/>
                        </a:rPr>
                        <a:t>Program Coordinator</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65,000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65,000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65,000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55906697"/>
                  </a:ext>
                </a:extLst>
              </a:tr>
              <a:tr h="149953">
                <a:tc>
                  <a:txBody>
                    <a:bodyPr/>
                    <a:lstStyle/>
                    <a:p>
                      <a:pPr algn="l" fontAlgn="b"/>
                      <a:r>
                        <a:rPr lang="en-US" sz="1400" u="none" strike="noStrike">
                          <a:effectLst/>
                          <a:latin typeface="+mj-lt"/>
                        </a:rPr>
                        <a:t>Communications Support</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4023554348"/>
                  </a:ext>
                </a:extLst>
              </a:tr>
              <a:tr h="149953">
                <a:tc>
                  <a:txBody>
                    <a:bodyPr/>
                    <a:lstStyle/>
                    <a:p>
                      <a:pPr algn="l" fontAlgn="b"/>
                      <a:r>
                        <a:rPr lang="en-US" sz="1400" u="none" strike="noStrike">
                          <a:effectLst/>
                          <a:latin typeface="+mj-lt"/>
                        </a:rPr>
                        <a:t>Administrative Support</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1971455178"/>
                  </a:ext>
                </a:extLst>
              </a:tr>
              <a:tr h="149953">
                <a:tc>
                  <a:txBody>
                    <a:bodyPr/>
                    <a:lstStyle/>
                    <a:p>
                      <a:pPr algn="l" fontAlgn="b"/>
                      <a:r>
                        <a:rPr lang="en-US" sz="1400" u="none" strike="noStrike">
                          <a:effectLst/>
                          <a:latin typeface="+mj-lt"/>
                        </a:rPr>
                        <a:t>Benefits (Professional)</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83,435</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83,435</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90,000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1211031888"/>
                  </a:ext>
                </a:extLst>
              </a:tr>
              <a:tr h="149953">
                <a:tc>
                  <a:txBody>
                    <a:bodyPr/>
                    <a:lstStyle/>
                    <a:p>
                      <a:pPr algn="l" fontAlgn="b"/>
                      <a:r>
                        <a:rPr lang="en-US" sz="1400" u="none" strike="noStrike">
                          <a:effectLst/>
                          <a:latin typeface="+mj-lt"/>
                        </a:rPr>
                        <a:t>Benefits (Non-Exempt)</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7,440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7,440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8,000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1336391206"/>
                  </a:ext>
                </a:extLst>
              </a:tr>
              <a:tr h="149953">
                <a:tc>
                  <a:txBody>
                    <a:bodyPr/>
                    <a:lstStyle/>
                    <a:p>
                      <a:pPr algn="l" fontAlgn="b"/>
                      <a:r>
                        <a:rPr lang="en-US" sz="1400" u="none" strike="noStrike">
                          <a:effectLst/>
                          <a:latin typeface="+mj-lt"/>
                        </a:rPr>
                        <a:t>Rental For Space And Services</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50,000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50,000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50,000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2514508918"/>
                  </a:ext>
                </a:extLst>
              </a:tr>
              <a:tr h="149953">
                <a:tc>
                  <a:txBody>
                    <a:bodyPr/>
                    <a:lstStyle/>
                    <a:p>
                      <a:pPr algn="l" fontAlgn="b"/>
                      <a:r>
                        <a:rPr lang="en-US" sz="1400" u="none" strike="noStrike">
                          <a:effectLst/>
                          <a:latin typeface="+mj-lt"/>
                        </a:rPr>
                        <a:t>Technology And Tech Support</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8,000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8,000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3032553440"/>
                  </a:ext>
                </a:extLst>
              </a:tr>
              <a:tr h="149953">
                <a:tc>
                  <a:txBody>
                    <a:bodyPr/>
                    <a:lstStyle/>
                    <a:p>
                      <a:pPr algn="l" fontAlgn="b"/>
                      <a:r>
                        <a:rPr lang="en-US" sz="1400" u="none" strike="noStrike">
                          <a:effectLst/>
                          <a:latin typeface="+mj-lt"/>
                        </a:rPr>
                        <a:t>Printing &amp; Supplies</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3,000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3,000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5,000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1896664614"/>
                  </a:ext>
                </a:extLst>
              </a:tr>
              <a:tr h="149953">
                <a:tc>
                  <a:txBody>
                    <a:bodyPr/>
                    <a:lstStyle/>
                    <a:p>
                      <a:pPr algn="l" fontAlgn="b"/>
                      <a:r>
                        <a:rPr lang="en-US" sz="1400" u="none" strike="noStrike">
                          <a:effectLst/>
                          <a:latin typeface="+mj-lt"/>
                        </a:rPr>
                        <a:t>Web Development Maintenance</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13,976</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3411019879"/>
                  </a:ext>
                </a:extLst>
              </a:tr>
              <a:tr h="149953">
                <a:tc>
                  <a:txBody>
                    <a:bodyPr/>
                    <a:lstStyle/>
                    <a:p>
                      <a:pPr algn="l" fontAlgn="b"/>
                      <a:r>
                        <a:rPr lang="en-US" sz="1400" u="none" strike="noStrike">
                          <a:effectLst/>
                          <a:latin typeface="+mj-lt"/>
                        </a:rPr>
                        <a:t>Community Non-Profit Programs</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25,000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27,152</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37,948</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401280166"/>
                  </a:ext>
                </a:extLst>
              </a:tr>
              <a:tr h="149953">
                <a:tc>
                  <a:txBody>
                    <a:bodyPr/>
                    <a:lstStyle/>
                    <a:p>
                      <a:pPr algn="l" fontAlgn="b"/>
                      <a:r>
                        <a:rPr lang="en-US" sz="1400" u="none" strike="noStrike">
                          <a:effectLst/>
                          <a:latin typeface="+mj-lt"/>
                        </a:rPr>
                        <a:t>Business Programs</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40,000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43,443</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60,717</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3116962232"/>
                  </a:ext>
                </a:extLst>
              </a:tr>
              <a:tr h="149953">
                <a:tc>
                  <a:txBody>
                    <a:bodyPr/>
                    <a:lstStyle/>
                    <a:p>
                      <a:pPr algn="l" fontAlgn="b"/>
                      <a:r>
                        <a:rPr lang="en-US" sz="1400" u="none" strike="noStrike">
                          <a:effectLst/>
                          <a:latin typeface="+mj-lt"/>
                        </a:rPr>
                        <a:t>Partnership With Ncc Chamber</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40,000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40,000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40,000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2046634862"/>
                  </a:ext>
                </a:extLst>
              </a:tr>
              <a:tr h="149953">
                <a:tc>
                  <a:txBody>
                    <a:bodyPr/>
                    <a:lstStyle/>
                    <a:p>
                      <a:pPr algn="l" fontAlgn="b"/>
                      <a:r>
                        <a:rPr lang="en-US" sz="1400" u="none" strike="noStrike">
                          <a:effectLst/>
                          <a:latin typeface="+mj-lt"/>
                        </a:rPr>
                        <a:t>Community Workshop</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15,000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15,000</a:t>
                      </a:r>
                      <a:endParaRPr lang="en-US" sz="1400" b="0" i="0" u="none" strike="noStrike">
                        <a:solidFill>
                          <a:srgbClr val="000000"/>
                        </a:solidFill>
                        <a:effectLst/>
                        <a:latin typeface="+mj-lt"/>
                      </a:endParaRPr>
                    </a:p>
                  </a:txBody>
                  <a:tcPr marL="7949" marR="7949" marT="7949" marB="0" anchor="b"/>
                </a:tc>
                <a:tc>
                  <a:txBody>
                    <a:bodyPr/>
                    <a:lstStyle/>
                    <a:p>
                      <a:pPr algn="r" fontAlgn="b"/>
                      <a:r>
                        <a:rPr lang="en-US" sz="1400" u="none" strike="noStrike">
                          <a:effectLst/>
                          <a:latin typeface="+mj-lt"/>
                        </a:rPr>
                        <a:t>20,000</a:t>
                      </a:r>
                      <a:endParaRPr lang="en-US" sz="1400" b="0" i="0" u="none" strike="noStrike">
                        <a:solidFill>
                          <a:srgbClr val="000000"/>
                        </a:solidFill>
                        <a:effectLst/>
                        <a:latin typeface="+mj-lt"/>
                      </a:endParaRPr>
                    </a:p>
                  </a:txBody>
                  <a:tcPr marL="7949" marR="7949" marT="7949" marB="0" anchor="b"/>
                </a:tc>
                <a:extLst>
                  <a:ext uri="{0D108BD9-81ED-4DB2-BD59-A6C34878D82A}">
                    <a16:rowId xmlns:a16="http://schemas.microsoft.com/office/drawing/2014/main" val="4207748190"/>
                  </a:ext>
                </a:extLst>
              </a:tr>
              <a:tr h="149953">
                <a:tc>
                  <a:txBody>
                    <a:bodyPr/>
                    <a:lstStyle/>
                    <a:p>
                      <a:pPr algn="l" fontAlgn="b"/>
                      <a:r>
                        <a:rPr lang="en-US" sz="1400" b="1" u="none" strike="noStrike">
                          <a:effectLst/>
                          <a:latin typeface="+mj-lt"/>
                        </a:rPr>
                        <a:t>Total</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486,875</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482,469</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dirty="0">
                          <a:effectLst/>
                          <a:latin typeface="+mj-lt"/>
                        </a:rPr>
                        <a:t>530,642</a:t>
                      </a:r>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384588125"/>
                  </a:ext>
                </a:extLst>
              </a:tr>
              <a:tr h="149953">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a:solidFill>
                          <a:srgbClr val="000000"/>
                        </a:solidFill>
                        <a:effectLst/>
                        <a:latin typeface="+mj-lt"/>
                      </a:endParaRPr>
                    </a:p>
                  </a:txBody>
                  <a:tcPr marL="7949" marR="7949" marT="7949" marB="0" anchor="b"/>
                </a:tc>
                <a:tc>
                  <a:txBody>
                    <a:bodyPr/>
                    <a:lstStyle/>
                    <a:p>
                      <a:pPr algn="l" fontAlgn="b"/>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360105447"/>
                  </a:ext>
                </a:extLst>
              </a:tr>
              <a:tr h="149953">
                <a:tc>
                  <a:txBody>
                    <a:bodyPr/>
                    <a:lstStyle/>
                    <a:p>
                      <a:pPr algn="l" fontAlgn="b"/>
                      <a:r>
                        <a:rPr lang="en-US" sz="1400" b="1" u="none" strike="noStrike">
                          <a:effectLst/>
                          <a:latin typeface="+mj-lt"/>
                        </a:rPr>
                        <a:t>Profitability </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1,125</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47,531</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dirty="0">
                          <a:effectLst/>
                          <a:latin typeface="+mj-lt"/>
                        </a:rPr>
                        <a:t>210,108</a:t>
                      </a:r>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2201019495"/>
                  </a:ext>
                </a:extLst>
              </a:tr>
              <a:tr h="149953">
                <a:tc>
                  <a:txBody>
                    <a:bodyPr/>
                    <a:lstStyle/>
                    <a:p>
                      <a:pPr algn="l" fontAlgn="b"/>
                      <a:r>
                        <a:rPr lang="en-US" sz="1400" b="1" u="none" strike="noStrike">
                          <a:effectLst/>
                          <a:latin typeface="+mj-lt"/>
                        </a:rPr>
                        <a:t>ROI</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0.23%</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a:effectLst/>
                          <a:latin typeface="+mj-lt"/>
                        </a:rPr>
                        <a:t>9.85%</a:t>
                      </a:r>
                      <a:endParaRPr lang="en-US" sz="1400" b="1" i="0" u="none" strike="noStrike">
                        <a:solidFill>
                          <a:srgbClr val="000000"/>
                        </a:solidFill>
                        <a:effectLst/>
                        <a:latin typeface="+mj-lt"/>
                      </a:endParaRPr>
                    </a:p>
                  </a:txBody>
                  <a:tcPr marL="7949" marR="7949" marT="7949" marB="0" anchor="b"/>
                </a:tc>
                <a:tc>
                  <a:txBody>
                    <a:bodyPr/>
                    <a:lstStyle/>
                    <a:p>
                      <a:pPr algn="r" fontAlgn="b"/>
                      <a:r>
                        <a:rPr lang="en-US" sz="1400" b="1" u="none" strike="noStrike" dirty="0">
                          <a:effectLst/>
                          <a:latin typeface="+mj-lt"/>
                        </a:rPr>
                        <a:t>39.60%</a:t>
                      </a:r>
                      <a:endParaRPr lang="en-US" sz="1400" b="1" i="0" u="none" strike="noStrike" dirty="0">
                        <a:solidFill>
                          <a:srgbClr val="000000"/>
                        </a:solidFill>
                        <a:effectLst/>
                        <a:latin typeface="+mj-lt"/>
                      </a:endParaRPr>
                    </a:p>
                  </a:txBody>
                  <a:tcPr marL="7949" marR="7949" marT="7949" marB="0" anchor="b"/>
                </a:tc>
                <a:extLst>
                  <a:ext uri="{0D108BD9-81ED-4DB2-BD59-A6C34878D82A}">
                    <a16:rowId xmlns:a16="http://schemas.microsoft.com/office/drawing/2014/main" val="1967390269"/>
                  </a:ext>
                </a:extLst>
              </a:tr>
            </a:tbl>
          </a:graphicData>
        </a:graphic>
      </p:graphicFrame>
      <p:sp>
        <p:nvSpPr>
          <p:cNvPr id="4" name="Rectangle 3">
            <a:extLst>
              <a:ext uri="{FF2B5EF4-FFF2-40B4-BE49-F238E27FC236}">
                <a16:creationId xmlns:a16="http://schemas.microsoft.com/office/drawing/2014/main" id="{BB0A4797-5FB9-4464-857C-49FFC5C98CEF}"/>
              </a:ext>
            </a:extLst>
          </p:cNvPr>
          <p:cNvSpPr/>
          <p:nvPr/>
        </p:nvSpPr>
        <p:spPr>
          <a:xfrm>
            <a:off x="8013469" y="1331425"/>
            <a:ext cx="5353397" cy="3677482"/>
          </a:xfrm>
          <a:prstGeom prst="rect">
            <a:avLst/>
          </a:prstGeom>
        </p:spPr>
        <p:txBody>
          <a:bodyPr wrap="square">
            <a:spAutoFit/>
          </a:bodyPr>
          <a:lstStyle/>
          <a:p>
            <a:r>
              <a:rPr lang="en-US" b="1" dirty="0"/>
              <a:t>Assumptions:</a:t>
            </a:r>
          </a:p>
          <a:p>
            <a:pPr marL="285750" indent="-285750">
              <a:buFont typeface="Wingdings" panose="05000000000000000000" pitchFamily="2" charset="2"/>
              <a:buChar char="Ø"/>
            </a:pPr>
            <a:r>
              <a:rPr lang="en-US" dirty="0"/>
              <a:t>Retention of leading sponsors in all years</a:t>
            </a:r>
          </a:p>
          <a:p>
            <a:pPr marL="285750" indent="-285750">
              <a:buFont typeface="Wingdings" panose="05000000000000000000" pitchFamily="2" charset="2"/>
              <a:buChar char="Ø"/>
            </a:pPr>
            <a:r>
              <a:rPr lang="en-US" dirty="0"/>
              <a:t>Estimated 12.5% increment in leading sponsorship</a:t>
            </a:r>
          </a:p>
          <a:p>
            <a:pPr marL="285750" indent="-285750">
              <a:buFont typeface="Wingdings" panose="05000000000000000000" pitchFamily="2" charset="2"/>
              <a:buChar char="Ø"/>
            </a:pPr>
            <a:r>
              <a:rPr lang="en-US" dirty="0"/>
              <a:t>Estimated membership due of $205,000 in year 3. </a:t>
            </a:r>
          </a:p>
          <a:p>
            <a:pPr marL="285750" indent="-285750">
              <a:buFont typeface="Wingdings" panose="05000000000000000000" pitchFamily="2" charset="2"/>
              <a:buChar char="Ø"/>
            </a:pPr>
            <a:r>
              <a:rPr lang="en-US" dirty="0"/>
              <a:t>Business members are estimated at 20% of 850 businesses identified in Newark</a:t>
            </a:r>
          </a:p>
          <a:p>
            <a:pPr marL="285750" indent="-285750">
              <a:buFont typeface="Wingdings" panose="05000000000000000000" pitchFamily="2" charset="2"/>
              <a:buChar char="Ø"/>
            </a:pPr>
            <a:r>
              <a:rPr lang="en-US" dirty="0"/>
              <a:t>Estimated 67-100% percent increase in donations</a:t>
            </a:r>
          </a:p>
          <a:p>
            <a:pPr marL="285750" indent="-285750">
              <a:buFont typeface="Wingdings" panose="05000000000000000000" pitchFamily="2" charset="2"/>
              <a:buChar char="Ø"/>
            </a:pPr>
            <a:r>
              <a:rPr lang="en-US" dirty="0"/>
              <a:t>Growth in estimated costs of community non profit programs, business programs, community workshops in proportion to revenue growth</a:t>
            </a:r>
          </a:p>
        </p:txBody>
      </p:sp>
    </p:spTree>
    <p:extLst>
      <p:ext uri="{BB962C8B-B14F-4D97-AF65-F5344CB8AC3E}">
        <p14:creationId xmlns:p14="http://schemas.microsoft.com/office/powerpoint/2010/main" val="339328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724F0-9D0F-45D1-BF13-DFEFD1A3766D}"/>
              </a:ext>
            </a:extLst>
          </p:cNvPr>
          <p:cNvSpPr>
            <a:spLocks noGrp="1"/>
          </p:cNvSpPr>
          <p:nvPr>
            <p:ph type="title"/>
          </p:nvPr>
        </p:nvSpPr>
        <p:spPr>
          <a:xfrm>
            <a:off x="514350" y="155443"/>
            <a:ext cx="12306298" cy="892923"/>
          </a:xfrm>
        </p:spPr>
        <p:txBody>
          <a:bodyPr/>
          <a:lstStyle/>
          <a:p>
            <a:r>
              <a:rPr lang="en-US" sz="4000" dirty="0">
                <a:solidFill>
                  <a:srgbClr val="C00000"/>
                </a:solidFill>
              </a:rPr>
              <a:t>Value Proposition Canvas</a:t>
            </a:r>
          </a:p>
        </p:txBody>
      </p:sp>
      <p:sp>
        <p:nvSpPr>
          <p:cNvPr id="29" name="TextBox 28">
            <a:extLst>
              <a:ext uri="{FF2B5EF4-FFF2-40B4-BE49-F238E27FC236}">
                <a16:creationId xmlns:a16="http://schemas.microsoft.com/office/drawing/2014/main" id="{9395074E-DB79-4DE4-AE04-5E421C683207}"/>
              </a:ext>
            </a:extLst>
          </p:cNvPr>
          <p:cNvSpPr txBox="1"/>
          <p:nvPr/>
        </p:nvSpPr>
        <p:spPr>
          <a:xfrm>
            <a:off x="2015263" y="1343775"/>
            <a:ext cx="3113663" cy="412877"/>
          </a:xfrm>
          <a:prstGeom prst="rect">
            <a:avLst/>
          </a:prstGeom>
          <a:noFill/>
        </p:spPr>
        <p:txBody>
          <a:bodyPr wrap="none" lIns="0" tIns="0" rIns="0" bIns="0" rtlCol="0">
            <a:noAutofit/>
          </a:bodyPr>
          <a:lstStyle/>
          <a:p>
            <a:pPr>
              <a:spcAft>
                <a:spcPts val="900"/>
              </a:spcAft>
            </a:pPr>
            <a:r>
              <a:rPr lang="en-US" sz="2000" b="1" dirty="0">
                <a:latin typeface="Georgia" pitchFamily="18" charset="0"/>
              </a:rPr>
              <a:t>Stakeholders/Members</a:t>
            </a:r>
          </a:p>
        </p:txBody>
      </p:sp>
      <p:sp>
        <p:nvSpPr>
          <p:cNvPr id="30" name="TextBox 29">
            <a:extLst>
              <a:ext uri="{FF2B5EF4-FFF2-40B4-BE49-F238E27FC236}">
                <a16:creationId xmlns:a16="http://schemas.microsoft.com/office/drawing/2014/main" id="{FDA0AABA-22E4-4471-93BA-FE882238FE2F}"/>
              </a:ext>
            </a:extLst>
          </p:cNvPr>
          <p:cNvSpPr txBox="1"/>
          <p:nvPr/>
        </p:nvSpPr>
        <p:spPr>
          <a:xfrm>
            <a:off x="7878726" y="1239900"/>
            <a:ext cx="3113663" cy="412877"/>
          </a:xfrm>
          <a:prstGeom prst="rect">
            <a:avLst/>
          </a:prstGeom>
          <a:noFill/>
        </p:spPr>
        <p:txBody>
          <a:bodyPr wrap="none" lIns="0" tIns="0" rIns="0" bIns="0" rtlCol="0">
            <a:noAutofit/>
          </a:bodyPr>
          <a:lstStyle/>
          <a:p>
            <a:pPr algn="ctr">
              <a:spcAft>
                <a:spcPts val="900"/>
              </a:spcAft>
            </a:pPr>
            <a:r>
              <a:rPr lang="en-US" sz="2000" b="1" dirty="0">
                <a:latin typeface="Georgia" pitchFamily="18" charset="0"/>
              </a:rPr>
              <a:t>TNP</a:t>
            </a:r>
          </a:p>
        </p:txBody>
      </p:sp>
      <p:sp>
        <p:nvSpPr>
          <p:cNvPr id="45" name="TextBox 44">
            <a:extLst>
              <a:ext uri="{FF2B5EF4-FFF2-40B4-BE49-F238E27FC236}">
                <a16:creationId xmlns:a16="http://schemas.microsoft.com/office/drawing/2014/main" id="{3FAC2155-A336-4F25-80D9-9192BD6666B4}"/>
              </a:ext>
            </a:extLst>
          </p:cNvPr>
          <p:cNvSpPr txBox="1"/>
          <p:nvPr/>
        </p:nvSpPr>
        <p:spPr>
          <a:xfrm>
            <a:off x="7090336" y="6663490"/>
            <a:ext cx="6193401" cy="834334"/>
          </a:xfrm>
          <a:prstGeom prst="rect">
            <a:avLst/>
          </a:prstGeom>
          <a:noFill/>
        </p:spPr>
        <p:txBody>
          <a:bodyPr wrap="square" lIns="0" tIns="0" rIns="0" bIns="0" rtlCol="0">
            <a:noAutofit/>
          </a:bodyPr>
          <a:lstStyle/>
          <a:p>
            <a:pPr>
              <a:spcAft>
                <a:spcPts val="900"/>
              </a:spcAft>
            </a:pPr>
            <a:r>
              <a:rPr lang="en-US" sz="2000" dirty="0">
                <a:latin typeface="Georgia" pitchFamily="18" charset="0"/>
              </a:rPr>
              <a:t>There are other organizations that could serve part of these needs, however none is local to the members and </a:t>
            </a:r>
            <a:r>
              <a:rPr lang="en-US" sz="2000" dirty="0" err="1">
                <a:latin typeface="Georgia" pitchFamily="18" charset="0"/>
              </a:rPr>
              <a:t>TNP</a:t>
            </a:r>
            <a:r>
              <a:rPr lang="en-US" sz="2000" dirty="0">
                <a:latin typeface="Georgia" pitchFamily="18" charset="0"/>
              </a:rPr>
              <a:t> will also be partnering with such organizations</a:t>
            </a:r>
          </a:p>
        </p:txBody>
      </p:sp>
      <p:sp>
        <p:nvSpPr>
          <p:cNvPr id="2" name="Partial Circle 1">
            <a:extLst>
              <a:ext uri="{FF2B5EF4-FFF2-40B4-BE49-F238E27FC236}">
                <a16:creationId xmlns:a16="http://schemas.microsoft.com/office/drawing/2014/main" id="{C409BB1F-32E4-4999-A1E7-9DB23139A20F}"/>
              </a:ext>
            </a:extLst>
          </p:cNvPr>
          <p:cNvSpPr/>
          <p:nvPr/>
        </p:nvSpPr>
        <p:spPr bwMode="ltGray">
          <a:xfrm>
            <a:off x="615145" y="1964099"/>
            <a:ext cx="5151596" cy="5151596"/>
          </a:xfrm>
          <a:prstGeom prst="pie">
            <a:avLst>
              <a:gd name="adj1" fmla="val 4513070"/>
              <a:gd name="adj2" fmla="val 16200000"/>
            </a:avLst>
          </a:prstGeom>
          <a:solidFill>
            <a:schemeClr val="accent5"/>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err="1">
              <a:solidFill>
                <a:schemeClr val="bg1"/>
              </a:solidFill>
              <a:latin typeface="Georgia" pitchFamily="18" charset="0"/>
            </a:endParaRPr>
          </a:p>
        </p:txBody>
      </p:sp>
      <p:sp>
        <p:nvSpPr>
          <p:cNvPr id="38" name="Partial Circle 37">
            <a:extLst>
              <a:ext uri="{FF2B5EF4-FFF2-40B4-BE49-F238E27FC236}">
                <a16:creationId xmlns:a16="http://schemas.microsoft.com/office/drawing/2014/main" id="{E422721A-7FBF-48DC-A5D2-B54FD414FADD}"/>
              </a:ext>
            </a:extLst>
          </p:cNvPr>
          <p:cNvSpPr/>
          <p:nvPr/>
        </p:nvSpPr>
        <p:spPr bwMode="ltGray">
          <a:xfrm rot="7740000">
            <a:off x="667795" y="1980722"/>
            <a:ext cx="5151596" cy="5151596"/>
          </a:xfrm>
          <a:prstGeom prst="pie">
            <a:avLst>
              <a:gd name="adj1" fmla="val 8456799"/>
              <a:gd name="adj2" fmla="val 18348523"/>
            </a:avLst>
          </a:prstGeom>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err="1">
              <a:solidFill>
                <a:schemeClr val="bg1"/>
              </a:solidFill>
              <a:latin typeface="Georgia" pitchFamily="18" charset="0"/>
            </a:endParaRPr>
          </a:p>
        </p:txBody>
      </p:sp>
      <p:sp>
        <p:nvSpPr>
          <p:cNvPr id="48" name="TextBox 47">
            <a:extLst>
              <a:ext uri="{FF2B5EF4-FFF2-40B4-BE49-F238E27FC236}">
                <a16:creationId xmlns:a16="http://schemas.microsoft.com/office/drawing/2014/main" id="{C07AA770-F414-4A4F-BD19-1BCC23DF59C0}"/>
              </a:ext>
            </a:extLst>
          </p:cNvPr>
          <p:cNvSpPr txBox="1"/>
          <p:nvPr/>
        </p:nvSpPr>
        <p:spPr>
          <a:xfrm>
            <a:off x="151420" y="2404633"/>
            <a:ext cx="1141768" cy="575687"/>
          </a:xfrm>
          <a:prstGeom prst="rect">
            <a:avLst/>
          </a:prstGeom>
          <a:noFill/>
        </p:spPr>
        <p:txBody>
          <a:bodyPr wrap="square" lIns="0" tIns="0" rIns="0" bIns="0" rtlCol="0">
            <a:noAutofit/>
          </a:bodyPr>
          <a:lstStyle/>
          <a:p>
            <a:pPr>
              <a:spcAft>
                <a:spcPts val="900"/>
              </a:spcAft>
            </a:pPr>
            <a:r>
              <a:rPr lang="en-US" sz="2000" b="1" dirty="0">
                <a:solidFill>
                  <a:schemeClr val="accent5"/>
                </a:solidFill>
                <a:latin typeface="Georgia" pitchFamily="18" charset="0"/>
              </a:rPr>
              <a:t>Wants/Needs</a:t>
            </a:r>
          </a:p>
        </p:txBody>
      </p:sp>
      <p:sp>
        <p:nvSpPr>
          <p:cNvPr id="49" name="TextBox 48">
            <a:extLst>
              <a:ext uri="{FF2B5EF4-FFF2-40B4-BE49-F238E27FC236}">
                <a16:creationId xmlns:a16="http://schemas.microsoft.com/office/drawing/2014/main" id="{ABC59B59-9CDE-45ED-A926-DBAF37D37D7D}"/>
              </a:ext>
            </a:extLst>
          </p:cNvPr>
          <p:cNvSpPr txBox="1"/>
          <p:nvPr/>
        </p:nvSpPr>
        <p:spPr>
          <a:xfrm>
            <a:off x="5084204" y="2311892"/>
            <a:ext cx="914400" cy="412877"/>
          </a:xfrm>
          <a:prstGeom prst="rect">
            <a:avLst/>
          </a:prstGeom>
          <a:noFill/>
        </p:spPr>
        <p:txBody>
          <a:bodyPr wrap="none" lIns="0" tIns="0" rIns="0" bIns="0" rtlCol="0">
            <a:noAutofit/>
          </a:bodyPr>
          <a:lstStyle/>
          <a:p>
            <a:pPr>
              <a:spcAft>
                <a:spcPts val="900"/>
              </a:spcAft>
            </a:pPr>
            <a:r>
              <a:rPr lang="en-US" sz="2000" b="1" dirty="0">
                <a:latin typeface="Georgia" pitchFamily="18" charset="0"/>
              </a:rPr>
              <a:t>Fears</a:t>
            </a:r>
          </a:p>
        </p:txBody>
      </p:sp>
      <p:sp>
        <p:nvSpPr>
          <p:cNvPr id="51" name="Rectangle 19">
            <a:extLst>
              <a:ext uri="{FF2B5EF4-FFF2-40B4-BE49-F238E27FC236}">
                <a16:creationId xmlns:a16="http://schemas.microsoft.com/office/drawing/2014/main" id="{0A780AEE-4420-4A18-915B-90221EAB6FA5}"/>
              </a:ext>
            </a:extLst>
          </p:cNvPr>
          <p:cNvSpPr/>
          <p:nvPr/>
        </p:nvSpPr>
        <p:spPr>
          <a:xfrm>
            <a:off x="3337386" y="2733851"/>
            <a:ext cx="1925457" cy="57568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Afraid </a:t>
            </a:r>
            <a:r>
              <a:rPr lang="en-US" sz="1600" dirty="0" err="1">
                <a:solidFill>
                  <a:schemeClr val="tx1"/>
                </a:solidFill>
                <a:latin typeface="Comic Sans MS" panose="030F0702030302020204" pitchFamily="66" charset="0"/>
                <a:cs typeface="Arial" pitchFamily="34" charset="0"/>
              </a:rPr>
              <a:t>TNP</a:t>
            </a:r>
            <a:r>
              <a:rPr lang="en-US" sz="1600" dirty="0">
                <a:solidFill>
                  <a:schemeClr val="tx1"/>
                </a:solidFill>
                <a:latin typeface="Comic Sans MS" panose="030F0702030302020204" pitchFamily="66" charset="0"/>
                <a:cs typeface="Arial" pitchFamily="34" charset="0"/>
              </a:rPr>
              <a:t> is just a waste of time</a:t>
            </a:r>
          </a:p>
        </p:txBody>
      </p:sp>
      <p:grpSp>
        <p:nvGrpSpPr>
          <p:cNvPr id="52" name="Group 51">
            <a:extLst>
              <a:ext uri="{FF2B5EF4-FFF2-40B4-BE49-F238E27FC236}">
                <a16:creationId xmlns:a16="http://schemas.microsoft.com/office/drawing/2014/main" id="{62BD35F9-E2D5-4B3E-8BAC-AA31D19F9CBE}"/>
              </a:ext>
            </a:extLst>
          </p:cNvPr>
          <p:cNvGrpSpPr/>
          <p:nvPr/>
        </p:nvGrpSpPr>
        <p:grpSpPr>
          <a:xfrm rot="1373811">
            <a:off x="4068499" y="2753105"/>
            <a:ext cx="184785" cy="186690"/>
            <a:chOff x="4917745" y="2235200"/>
            <a:chExt cx="2584952" cy="2489199"/>
          </a:xfrm>
          <a:effectLst>
            <a:outerShdw blurRad="50800" dist="25400" dir="8100000" algn="tr" rotWithShape="0">
              <a:prstClr val="black">
                <a:alpha val="45000"/>
              </a:prstClr>
            </a:outerShdw>
          </a:effectLst>
        </p:grpSpPr>
        <p:sp>
          <p:nvSpPr>
            <p:cNvPr id="53" name="Oval 52">
              <a:extLst>
                <a:ext uri="{FF2B5EF4-FFF2-40B4-BE49-F238E27FC236}">
                  <a16:creationId xmlns:a16="http://schemas.microsoft.com/office/drawing/2014/main" id="{F48588E1-39CC-4CCB-BDAC-3B0167BB0376}"/>
                </a:ext>
              </a:extLst>
            </p:cNvPr>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4" name="Oval 53">
              <a:extLst>
                <a:ext uri="{FF2B5EF4-FFF2-40B4-BE49-F238E27FC236}">
                  <a16:creationId xmlns:a16="http://schemas.microsoft.com/office/drawing/2014/main" id="{206DCC63-48BE-4609-8572-C013223504BA}"/>
                </a:ext>
              </a:extLst>
            </p:cNvPr>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5" name="Oval 54">
              <a:extLst>
                <a:ext uri="{FF2B5EF4-FFF2-40B4-BE49-F238E27FC236}">
                  <a16:creationId xmlns:a16="http://schemas.microsoft.com/office/drawing/2014/main" id="{60D4FB8B-3C8A-44E9-A8E0-CF4263CB0EDB}"/>
                </a:ext>
              </a:extLst>
            </p:cNvPr>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6" name="Rectangle 19">
            <a:extLst>
              <a:ext uri="{FF2B5EF4-FFF2-40B4-BE49-F238E27FC236}">
                <a16:creationId xmlns:a16="http://schemas.microsoft.com/office/drawing/2014/main" id="{93FBCE85-11FF-4229-8C5C-028CA2873A63}"/>
              </a:ext>
            </a:extLst>
          </p:cNvPr>
          <p:cNvSpPr/>
          <p:nvPr/>
        </p:nvSpPr>
        <p:spPr>
          <a:xfrm>
            <a:off x="3473696" y="3479185"/>
            <a:ext cx="1925457" cy="9431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600" dirty="0">
              <a:solidFill>
                <a:schemeClr val="tx1"/>
              </a:solidFill>
              <a:latin typeface="Comic Sans MS" panose="030F0702030302020204" pitchFamily="66" charset="0"/>
              <a:cs typeface="Arial" pitchFamily="34" charset="0"/>
            </a:endParaRPr>
          </a:p>
          <a:p>
            <a:pPr algn="ctr"/>
            <a:r>
              <a:rPr lang="en-US" sz="1600" dirty="0">
                <a:solidFill>
                  <a:schemeClr val="tx1"/>
                </a:solidFill>
                <a:latin typeface="Comic Sans MS" panose="030F0702030302020204" pitchFamily="66" charset="0"/>
                <a:cs typeface="Arial" pitchFamily="34" charset="0"/>
              </a:rPr>
              <a:t>There may be more worthwhile causes out there</a:t>
            </a:r>
          </a:p>
        </p:txBody>
      </p:sp>
      <p:grpSp>
        <p:nvGrpSpPr>
          <p:cNvPr id="57" name="Group 56">
            <a:extLst>
              <a:ext uri="{FF2B5EF4-FFF2-40B4-BE49-F238E27FC236}">
                <a16:creationId xmlns:a16="http://schemas.microsoft.com/office/drawing/2014/main" id="{0C225556-9390-45D6-BC59-E8A5D1220CF7}"/>
              </a:ext>
            </a:extLst>
          </p:cNvPr>
          <p:cNvGrpSpPr/>
          <p:nvPr/>
        </p:nvGrpSpPr>
        <p:grpSpPr>
          <a:xfrm>
            <a:off x="4204809" y="3498438"/>
            <a:ext cx="184785" cy="186690"/>
            <a:chOff x="4917745" y="2235200"/>
            <a:chExt cx="2584952" cy="2489199"/>
          </a:xfrm>
          <a:effectLst>
            <a:outerShdw blurRad="50800" dist="25400" dir="8100000" algn="tr" rotWithShape="0">
              <a:prstClr val="black">
                <a:alpha val="45000"/>
              </a:prstClr>
            </a:outerShdw>
          </a:effectLst>
        </p:grpSpPr>
        <p:sp>
          <p:nvSpPr>
            <p:cNvPr id="58" name="Oval 57">
              <a:extLst>
                <a:ext uri="{FF2B5EF4-FFF2-40B4-BE49-F238E27FC236}">
                  <a16:creationId xmlns:a16="http://schemas.microsoft.com/office/drawing/2014/main" id="{AD604E25-959A-435D-99C5-A1F525B4926F}"/>
                </a:ext>
              </a:extLst>
            </p:cNvPr>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a:extLst>
                <a:ext uri="{FF2B5EF4-FFF2-40B4-BE49-F238E27FC236}">
                  <a16:creationId xmlns:a16="http://schemas.microsoft.com/office/drawing/2014/main" id="{627C57F3-374E-4FB1-BE95-F319514165EF}"/>
                </a:ext>
              </a:extLst>
            </p:cNvPr>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0" name="Oval 59">
              <a:extLst>
                <a:ext uri="{FF2B5EF4-FFF2-40B4-BE49-F238E27FC236}">
                  <a16:creationId xmlns:a16="http://schemas.microsoft.com/office/drawing/2014/main" id="{D0E710A1-B073-4399-8B4F-AB66D87FC660}"/>
                </a:ext>
              </a:extLst>
            </p:cNvPr>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1" name="Rectangle 19">
            <a:extLst>
              <a:ext uri="{FF2B5EF4-FFF2-40B4-BE49-F238E27FC236}">
                <a16:creationId xmlns:a16="http://schemas.microsoft.com/office/drawing/2014/main" id="{BC6EAF9C-78E5-4E9B-82F7-F6FAD41F02B9}"/>
              </a:ext>
            </a:extLst>
          </p:cNvPr>
          <p:cNvSpPr/>
          <p:nvPr/>
        </p:nvSpPr>
        <p:spPr>
          <a:xfrm>
            <a:off x="3670221" y="4754249"/>
            <a:ext cx="1925457" cy="94318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600" dirty="0">
              <a:solidFill>
                <a:schemeClr val="tx1"/>
              </a:solidFill>
              <a:latin typeface="Comic Sans MS" panose="030F0702030302020204" pitchFamily="66" charset="0"/>
              <a:cs typeface="Arial" pitchFamily="34" charset="0"/>
            </a:endParaRPr>
          </a:p>
          <a:p>
            <a:pPr algn="ctr"/>
            <a:r>
              <a:rPr lang="en-US" sz="1600" dirty="0">
                <a:solidFill>
                  <a:schemeClr val="tx1"/>
                </a:solidFill>
                <a:latin typeface="Comic Sans MS" panose="030F0702030302020204" pitchFamily="66" charset="0"/>
                <a:cs typeface="Arial" pitchFamily="34" charset="0"/>
              </a:rPr>
              <a:t>There may be more worthwhile causes out there</a:t>
            </a:r>
          </a:p>
        </p:txBody>
      </p:sp>
      <p:grpSp>
        <p:nvGrpSpPr>
          <p:cNvPr id="62" name="Group 61">
            <a:extLst>
              <a:ext uri="{FF2B5EF4-FFF2-40B4-BE49-F238E27FC236}">
                <a16:creationId xmlns:a16="http://schemas.microsoft.com/office/drawing/2014/main" id="{EA9AEFE5-7C9A-4E16-88B5-2828D995CDDB}"/>
              </a:ext>
            </a:extLst>
          </p:cNvPr>
          <p:cNvGrpSpPr/>
          <p:nvPr/>
        </p:nvGrpSpPr>
        <p:grpSpPr>
          <a:xfrm>
            <a:off x="4401334" y="4773502"/>
            <a:ext cx="184785" cy="186690"/>
            <a:chOff x="4917745" y="2235200"/>
            <a:chExt cx="2584952" cy="2489199"/>
          </a:xfrm>
          <a:effectLst>
            <a:outerShdw blurRad="50800" dist="25400" dir="8100000" algn="tr" rotWithShape="0">
              <a:prstClr val="black">
                <a:alpha val="45000"/>
              </a:prstClr>
            </a:outerShdw>
          </a:effectLst>
        </p:grpSpPr>
        <p:sp>
          <p:nvSpPr>
            <p:cNvPr id="63" name="Oval 62">
              <a:extLst>
                <a:ext uri="{FF2B5EF4-FFF2-40B4-BE49-F238E27FC236}">
                  <a16:creationId xmlns:a16="http://schemas.microsoft.com/office/drawing/2014/main" id="{6497DACD-0589-469B-82B9-F63AEA08C14E}"/>
                </a:ext>
              </a:extLst>
            </p:cNvPr>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4" name="Oval 63">
              <a:extLst>
                <a:ext uri="{FF2B5EF4-FFF2-40B4-BE49-F238E27FC236}">
                  <a16:creationId xmlns:a16="http://schemas.microsoft.com/office/drawing/2014/main" id="{A06AA0DB-AF79-48D7-B3BB-FC19B7DB38EE}"/>
                </a:ext>
              </a:extLst>
            </p:cNvPr>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5" name="Oval 64">
              <a:extLst>
                <a:ext uri="{FF2B5EF4-FFF2-40B4-BE49-F238E27FC236}">
                  <a16:creationId xmlns:a16="http://schemas.microsoft.com/office/drawing/2014/main" id="{A9DB8D5E-17F4-4C2D-95A5-3A9B90736451}"/>
                </a:ext>
              </a:extLst>
            </p:cNvPr>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a:extLst>
              <a:ext uri="{FF2B5EF4-FFF2-40B4-BE49-F238E27FC236}">
                <a16:creationId xmlns:a16="http://schemas.microsoft.com/office/drawing/2014/main" id="{34AAA804-61DC-4432-A629-CEBE03286BEA}"/>
              </a:ext>
            </a:extLst>
          </p:cNvPr>
          <p:cNvSpPr/>
          <p:nvPr/>
        </p:nvSpPr>
        <p:spPr>
          <a:xfrm rot="21427499">
            <a:off x="1540007" y="2472114"/>
            <a:ext cx="1543781" cy="42849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Good QoL</a:t>
            </a:r>
          </a:p>
        </p:txBody>
      </p:sp>
      <p:grpSp>
        <p:nvGrpSpPr>
          <p:cNvPr id="67" name="Group 66">
            <a:extLst>
              <a:ext uri="{FF2B5EF4-FFF2-40B4-BE49-F238E27FC236}">
                <a16:creationId xmlns:a16="http://schemas.microsoft.com/office/drawing/2014/main" id="{4242CAA2-7C32-429E-847A-63A4C277D720}"/>
              </a:ext>
            </a:extLst>
          </p:cNvPr>
          <p:cNvGrpSpPr/>
          <p:nvPr/>
        </p:nvGrpSpPr>
        <p:grpSpPr>
          <a:xfrm rot="21427499">
            <a:off x="2248480" y="2428579"/>
            <a:ext cx="184785" cy="186690"/>
            <a:chOff x="4917745" y="2235200"/>
            <a:chExt cx="2584952" cy="2489199"/>
          </a:xfrm>
          <a:effectLst>
            <a:outerShdw blurRad="50800" dist="25400" dir="8100000" algn="tr" rotWithShape="0">
              <a:prstClr val="black">
                <a:alpha val="45000"/>
              </a:prstClr>
            </a:outerShdw>
          </a:effectLst>
        </p:grpSpPr>
        <p:sp>
          <p:nvSpPr>
            <p:cNvPr id="68" name="Oval 67">
              <a:extLst>
                <a:ext uri="{FF2B5EF4-FFF2-40B4-BE49-F238E27FC236}">
                  <a16:creationId xmlns:a16="http://schemas.microsoft.com/office/drawing/2014/main" id="{3453C6C9-4A22-42EA-89E0-EA4503885BF6}"/>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9" name="Oval 68">
              <a:extLst>
                <a:ext uri="{FF2B5EF4-FFF2-40B4-BE49-F238E27FC236}">
                  <a16:creationId xmlns:a16="http://schemas.microsoft.com/office/drawing/2014/main" id="{1D2CD2BF-82A4-4358-866D-D6C5D30D37C6}"/>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a:extLst>
                <a:ext uri="{FF2B5EF4-FFF2-40B4-BE49-F238E27FC236}">
                  <a16:creationId xmlns:a16="http://schemas.microsoft.com/office/drawing/2014/main" id="{0B4BB365-79CC-49F5-9E03-171E6AEDAD0D}"/>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1" name="Rectangle 19">
            <a:extLst>
              <a:ext uri="{FF2B5EF4-FFF2-40B4-BE49-F238E27FC236}">
                <a16:creationId xmlns:a16="http://schemas.microsoft.com/office/drawing/2014/main" id="{F9856335-80A0-40A0-9B8F-3837122B9EA7}"/>
              </a:ext>
            </a:extLst>
          </p:cNvPr>
          <p:cNvSpPr/>
          <p:nvPr/>
        </p:nvSpPr>
        <p:spPr>
          <a:xfrm rot="21427499">
            <a:off x="1090446" y="3027584"/>
            <a:ext cx="2053923" cy="42849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Chamber of commerce</a:t>
            </a:r>
          </a:p>
        </p:txBody>
      </p:sp>
      <p:grpSp>
        <p:nvGrpSpPr>
          <p:cNvPr id="72" name="Group 71">
            <a:extLst>
              <a:ext uri="{FF2B5EF4-FFF2-40B4-BE49-F238E27FC236}">
                <a16:creationId xmlns:a16="http://schemas.microsoft.com/office/drawing/2014/main" id="{E4DDC4D4-0CC4-454D-A530-CE17E7383B77}"/>
              </a:ext>
            </a:extLst>
          </p:cNvPr>
          <p:cNvGrpSpPr/>
          <p:nvPr/>
        </p:nvGrpSpPr>
        <p:grpSpPr>
          <a:xfrm rot="21427499">
            <a:off x="2015330" y="2945436"/>
            <a:ext cx="245847" cy="186690"/>
            <a:chOff x="4917745" y="2235200"/>
            <a:chExt cx="2584952" cy="2489199"/>
          </a:xfrm>
          <a:effectLst>
            <a:outerShdw blurRad="50800" dist="25400" dir="8100000" algn="tr" rotWithShape="0">
              <a:prstClr val="black">
                <a:alpha val="45000"/>
              </a:prstClr>
            </a:outerShdw>
          </a:effectLst>
        </p:grpSpPr>
        <p:sp>
          <p:nvSpPr>
            <p:cNvPr id="73" name="Oval 72">
              <a:extLst>
                <a:ext uri="{FF2B5EF4-FFF2-40B4-BE49-F238E27FC236}">
                  <a16:creationId xmlns:a16="http://schemas.microsoft.com/office/drawing/2014/main" id="{C285F0AF-1155-43F0-9947-2CDD6753C0EF}"/>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a:extLst>
                <a:ext uri="{FF2B5EF4-FFF2-40B4-BE49-F238E27FC236}">
                  <a16:creationId xmlns:a16="http://schemas.microsoft.com/office/drawing/2014/main" id="{3D332D16-79E6-481C-B5B7-BAA1A06DFDB9}"/>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a:extLst>
                <a:ext uri="{FF2B5EF4-FFF2-40B4-BE49-F238E27FC236}">
                  <a16:creationId xmlns:a16="http://schemas.microsoft.com/office/drawing/2014/main" id="{EFAF6984-ACEC-481A-9501-BAB251300458}"/>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6" name="Rectangle 19">
            <a:extLst>
              <a:ext uri="{FF2B5EF4-FFF2-40B4-BE49-F238E27FC236}">
                <a16:creationId xmlns:a16="http://schemas.microsoft.com/office/drawing/2014/main" id="{E10E681D-572F-4C01-9992-EFA8BBB6A9AC}"/>
              </a:ext>
            </a:extLst>
          </p:cNvPr>
          <p:cNvSpPr/>
          <p:nvPr/>
        </p:nvSpPr>
        <p:spPr>
          <a:xfrm rot="21427499">
            <a:off x="746186" y="3667879"/>
            <a:ext cx="2347501" cy="42849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Volunteering opportunities</a:t>
            </a:r>
          </a:p>
        </p:txBody>
      </p:sp>
      <p:grpSp>
        <p:nvGrpSpPr>
          <p:cNvPr id="77" name="Group 76">
            <a:extLst>
              <a:ext uri="{FF2B5EF4-FFF2-40B4-BE49-F238E27FC236}">
                <a16:creationId xmlns:a16="http://schemas.microsoft.com/office/drawing/2014/main" id="{F07227C5-6FE5-4D9E-A500-451774FCC54A}"/>
              </a:ext>
            </a:extLst>
          </p:cNvPr>
          <p:cNvGrpSpPr/>
          <p:nvPr/>
        </p:nvGrpSpPr>
        <p:grpSpPr>
          <a:xfrm rot="21427499">
            <a:off x="1862212" y="3575425"/>
            <a:ext cx="184785" cy="186690"/>
            <a:chOff x="4917745" y="2235200"/>
            <a:chExt cx="2584952" cy="2489199"/>
          </a:xfrm>
          <a:effectLst>
            <a:outerShdw blurRad="50800" dist="25400" dir="8100000" algn="tr" rotWithShape="0">
              <a:prstClr val="black">
                <a:alpha val="45000"/>
              </a:prstClr>
            </a:outerShdw>
          </a:effectLst>
        </p:grpSpPr>
        <p:sp>
          <p:nvSpPr>
            <p:cNvPr id="78" name="Oval 77">
              <a:extLst>
                <a:ext uri="{FF2B5EF4-FFF2-40B4-BE49-F238E27FC236}">
                  <a16:creationId xmlns:a16="http://schemas.microsoft.com/office/drawing/2014/main" id="{6C698382-AE5C-4322-9368-E9A816473958}"/>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9" name="Oval 78">
              <a:extLst>
                <a:ext uri="{FF2B5EF4-FFF2-40B4-BE49-F238E27FC236}">
                  <a16:creationId xmlns:a16="http://schemas.microsoft.com/office/drawing/2014/main" id="{13E70703-6B6B-40E8-8925-2A899EBB7F4C}"/>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0" name="Oval 79">
              <a:extLst>
                <a:ext uri="{FF2B5EF4-FFF2-40B4-BE49-F238E27FC236}">
                  <a16:creationId xmlns:a16="http://schemas.microsoft.com/office/drawing/2014/main" id="{537223E4-FD78-4E1D-A19B-0B971BB6B805}"/>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81" name="Rectangle 19">
            <a:extLst>
              <a:ext uri="{FF2B5EF4-FFF2-40B4-BE49-F238E27FC236}">
                <a16:creationId xmlns:a16="http://schemas.microsoft.com/office/drawing/2014/main" id="{AFDF8415-3DDA-43EC-9EBD-F073F4F408D5}"/>
              </a:ext>
            </a:extLst>
          </p:cNvPr>
          <p:cNvSpPr/>
          <p:nvPr/>
        </p:nvSpPr>
        <p:spPr>
          <a:xfrm rot="21427499">
            <a:off x="720602" y="4196928"/>
            <a:ext cx="2431127" cy="428494"/>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Improved Educational system</a:t>
            </a:r>
          </a:p>
        </p:txBody>
      </p:sp>
      <p:grpSp>
        <p:nvGrpSpPr>
          <p:cNvPr id="82" name="Group 81">
            <a:extLst>
              <a:ext uri="{FF2B5EF4-FFF2-40B4-BE49-F238E27FC236}">
                <a16:creationId xmlns:a16="http://schemas.microsoft.com/office/drawing/2014/main" id="{26A0FE1B-CA47-4628-8EB0-DA8220C64407}"/>
              </a:ext>
            </a:extLst>
          </p:cNvPr>
          <p:cNvGrpSpPr/>
          <p:nvPr/>
        </p:nvGrpSpPr>
        <p:grpSpPr>
          <a:xfrm rot="21427499">
            <a:off x="1836677" y="4106406"/>
            <a:ext cx="191368" cy="186690"/>
            <a:chOff x="4917745" y="2235200"/>
            <a:chExt cx="2584952" cy="2489199"/>
          </a:xfrm>
          <a:effectLst>
            <a:outerShdw blurRad="50800" dist="25400" dir="8100000" algn="tr" rotWithShape="0">
              <a:prstClr val="black">
                <a:alpha val="45000"/>
              </a:prstClr>
            </a:outerShdw>
          </a:effectLst>
        </p:grpSpPr>
        <p:sp>
          <p:nvSpPr>
            <p:cNvPr id="83" name="Oval 82">
              <a:extLst>
                <a:ext uri="{FF2B5EF4-FFF2-40B4-BE49-F238E27FC236}">
                  <a16:creationId xmlns:a16="http://schemas.microsoft.com/office/drawing/2014/main" id="{B814D0BB-C132-4EF1-A27A-AAEC6B04473E}"/>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4" name="Oval 83">
              <a:extLst>
                <a:ext uri="{FF2B5EF4-FFF2-40B4-BE49-F238E27FC236}">
                  <a16:creationId xmlns:a16="http://schemas.microsoft.com/office/drawing/2014/main" id="{2CC2A98A-2413-4D27-87A1-7A34DE1D66C4}"/>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a:extLst>
                <a:ext uri="{FF2B5EF4-FFF2-40B4-BE49-F238E27FC236}">
                  <a16:creationId xmlns:a16="http://schemas.microsoft.com/office/drawing/2014/main" id="{4B4AC258-3CCA-4988-AC21-095E67B15886}"/>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86" name="Rectangle 19">
            <a:extLst>
              <a:ext uri="{FF2B5EF4-FFF2-40B4-BE49-F238E27FC236}">
                <a16:creationId xmlns:a16="http://schemas.microsoft.com/office/drawing/2014/main" id="{BC2B6B42-80A4-4BC4-84F6-4151B4BF1D30}"/>
              </a:ext>
            </a:extLst>
          </p:cNvPr>
          <p:cNvSpPr/>
          <p:nvPr/>
        </p:nvSpPr>
        <p:spPr>
          <a:xfrm rot="21427499">
            <a:off x="776857" y="4814808"/>
            <a:ext cx="2431127" cy="65015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Information guide/sharing</a:t>
            </a:r>
          </a:p>
        </p:txBody>
      </p:sp>
      <p:grpSp>
        <p:nvGrpSpPr>
          <p:cNvPr id="87" name="Group 86">
            <a:extLst>
              <a:ext uri="{FF2B5EF4-FFF2-40B4-BE49-F238E27FC236}">
                <a16:creationId xmlns:a16="http://schemas.microsoft.com/office/drawing/2014/main" id="{3F053983-686D-4661-AE71-D5697E3B8AE8}"/>
              </a:ext>
            </a:extLst>
          </p:cNvPr>
          <p:cNvGrpSpPr/>
          <p:nvPr/>
        </p:nvGrpSpPr>
        <p:grpSpPr>
          <a:xfrm rot="21427499">
            <a:off x="1914665" y="4725493"/>
            <a:ext cx="184785" cy="186690"/>
            <a:chOff x="4917745" y="2235200"/>
            <a:chExt cx="2584952" cy="2489199"/>
          </a:xfrm>
          <a:effectLst>
            <a:outerShdw blurRad="50800" dist="25400" dir="8100000" algn="tr" rotWithShape="0">
              <a:prstClr val="black">
                <a:alpha val="45000"/>
              </a:prstClr>
            </a:outerShdw>
          </a:effectLst>
        </p:grpSpPr>
        <p:sp>
          <p:nvSpPr>
            <p:cNvPr id="88" name="Oval 87">
              <a:extLst>
                <a:ext uri="{FF2B5EF4-FFF2-40B4-BE49-F238E27FC236}">
                  <a16:creationId xmlns:a16="http://schemas.microsoft.com/office/drawing/2014/main" id="{FE0C6666-7D5C-4C90-A3AD-A181F2BD6596}"/>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9" name="Oval 88">
              <a:extLst>
                <a:ext uri="{FF2B5EF4-FFF2-40B4-BE49-F238E27FC236}">
                  <a16:creationId xmlns:a16="http://schemas.microsoft.com/office/drawing/2014/main" id="{96663696-7485-4C39-B548-4E3875446D65}"/>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0" name="Oval 89">
              <a:extLst>
                <a:ext uri="{FF2B5EF4-FFF2-40B4-BE49-F238E27FC236}">
                  <a16:creationId xmlns:a16="http://schemas.microsoft.com/office/drawing/2014/main" id="{C0C6F2FF-A340-458E-97B0-9CC6F585CE3E}"/>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91" name="Rectangle 19">
            <a:extLst>
              <a:ext uri="{FF2B5EF4-FFF2-40B4-BE49-F238E27FC236}">
                <a16:creationId xmlns:a16="http://schemas.microsoft.com/office/drawing/2014/main" id="{61690E56-606D-49C7-AB98-CC192809E528}"/>
              </a:ext>
            </a:extLst>
          </p:cNvPr>
          <p:cNvSpPr/>
          <p:nvPr/>
        </p:nvSpPr>
        <p:spPr>
          <a:xfrm rot="21427499">
            <a:off x="1126192" y="5621668"/>
            <a:ext cx="2431127" cy="65015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r>
              <a:rPr lang="en-US" sz="1600" dirty="0">
                <a:solidFill>
                  <a:schemeClr val="tx1"/>
                </a:solidFill>
                <a:latin typeface="Comic Sans MS" panose="030F0702030302020204" pitchFamily="66" charset="0"/>
                <a:cs typeface="Arial" pitchFamily="34" charset="0"/>
              </a:rPr>
              <a:t>Part of ongoing discussions</a:t>
            </a:r>
          </a:p>
        </p:txBody>
      </p:sp>
      <p:grpSp>
        <p:nvGrpSpPr>
          <p:cNvPr id="92" name="Group 91">
            <a:extLst>
              <a:ext uri="{FF2B5EF4-FFF2-40B4-BE49-F238E27FC236}">
                <a16:creationId xmlns:a16="http://schemas.microsoft.com/office/drawing/2014/main" id="{298D5459-FB21-4564-A24F-E46738612F61}"/>
              </a:ext>
            </a:extLst>
          </p:cNvPr>
          <p:cNvGrpSpPr/>
          <p:nvPr/>
        </p:nvGrpSpPr>
        <p:grpSpPr>
          <a:xfrm rot="21427499">
            <a:off x="2315975" y="5537996"/>
            <a:ext cx="184785" cy="186690"/>
            <a:chOff x="4917745" y="2235200"/>
            <a:chExt cx="2584952" cy="2489199"/>
          </a:xfrm>
          <a:effectLst>
            <a:outerShdw blurRad="50800" dist="25400" dir="8100000" algn="tr" rotWithShape="0">
              <a:prstClr val="black">
                <a:alpha val="45000"/>
              </a:prstClr>
            </a:outerShdw>
          </a:effectLst>
        </p:grpSpPr>
        <p:sp>
          <p:nvSpPr>
            <p:cNvPr id="93" name="Oval 92">
              <a:extLst>
                <a:ext uri="{FF2B5EF4-FFF2-40B4-BE49-F238E27FC236}">
                  <a16:creationId xmlns:a16="http://schemas.microsoft.com/office/drawing/2014/main" id="{C20953CC-0BDB-4549-9981-C62CF4095C9E}"/>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4" name="Oval 93">
              <a:extLst>
                <a:ext uri="{FF2B5EF4-FFF2-40B4-BE49-F238E27FC236}">
                  <a16:creationId xmlns:a16="http://schemas.microsoft.com/office/drawing/2014/main" id="{EC16958B-8E97-49D4-B9C4-CD3B4D209B09}"/>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5" name="Oval 94">
              <a:extLst>
                <a:ext uri="{FF2B5EF4-FFF2-40B4-BE49-F238E27FC236}">
                  <a16:creationId xmlns:a16="http://schemas.microsoft.com/office/drawing/2014/main" id="{8458BE95-41F3-4512-8E2C-E1DAC7498CED}"/>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nvGrpSpPr>
          <p:cNvPr id="96" name="Group 95">
            <a:extLst>
              <a:ext uri="{FF2B5EF4-FFF2-40B4-BE49-F238E27FC236}">
                <a16:creationId xmlns:a16="http://schemas.microsoft.com/office/drawing/2014/main" id="{8EA5E581-F869-4ADB-A945-5EFD3CC453A1}"/>
              </a:ext>
            </a:extLst>
          </p:cNvPr>
          <p:cNvGrpSpPr/>
          <p:nvPr/>
        </p:nvGrpSpPr>
        <p:grpSpPr>
          <a:xfrm>
            <a:off x="6915487" y="1739221"/>
            <a:ext cx="5841346" cy="4949313"/>
            <a:chOff x="530349" y="2912396"/>
            <a:chExt cx="5386362" cy="3069768"/>
          </a:xfrm>
        </p:grpSpPr>
        <p:grpSp>
          <p:nvGrpSpPr>
            <p:cNvPr id="97" name="Group 3">
              <a:extLst>
                <a:ext uri="{FF2B5EF4-FFF2-40B4-BE49-F238E27FC236}">
                  <a16:creationId xmlns:a16="http://schemas.microsoft.com/office/drawing/2014/main" id="{6D356A21-793D-4048-AE5B-ADC4F2377E57}"/>
                </a:ext>
              </a:extLst>
            </p:cNvPr>
            <p:cNvGrpSpPr>
              <a:grpSpLocks/>
            </p:cNvGrpSpPr>
            <p:nvPr/>
          </p:nvGrpSpPr>
          <p:grpSpPr bwMode="auto">
            <a:xfrm>
              <a:off x="530349" y="2912396"/>
              <a:ext cx="5386362" cy="2889250"/>
              <a:chOff x="1556" y="1550"/>
              <a:chExt cx="3395" cy="1820"/>
            </a:xfrm>
          </p:grpSpPr>
          <p:sp>
            <p:nvSpPr>
              <p:cNvPr id="100" name="Freeform 4">
                <a:extLst>
                  <a:ext uri="{FF2B5EF4-FFF2-40B4-BE49-F238E27FC236}">
                    <a16:creationId xmlns:a16="http://schemas.microsoft.com/office/drawing/2014/main" id="{0A79798A-D8AD-444F-97D5-9A9C865C96E5}"/>
                  </a:ext>
                </a:extLst>
              </p:cNvPr>
              <p:cNvSpPr>
                <a:spLocks/>
              </p:cNvSpPr>
              <p:nvPr/>
            </p:nvSpPr>
            <p:spPr bwMode="auto">
              <a:xfrm>
                <a:off x="3267" y="1550"/>
                <a:ext cx="1684" cy="1820"/>
              </a:xfrm>
              <a:custGeom>
                <a:avLst/>
                <a:gdLst/>
                <a:ahLst/>
                <a:cxnLst>
                  <a:cxn ang="0">
                    <a:pos x="0" y="1840"/>
                  </a:cxn>
                  <a:cxn ang="0">
                    <a:pos x="1590" y="1840"/>
                  </a:cxn>
                  <a:cxn ang="0">
                    <a:pos x="1590" y="0"/>
                  </a:cxn>
                  <a:cxn ang="0">
                    <a:pos x="0" y="0"/>
                  </a:cxn>
                  <a:cxn ang="0">
                    <a:pos x="0" y="1840"/>
                  </a:cxn>
                </a:cxnLst>
                <a:rect l="0" t="0" r="r" b="b"/>
                <a:pathLst>
                  <a:path w="1591" h="1841">
                    <a:moveTo>
                      <a:pt x="0" y="1840"/>
                    </a:moveTo>
                    <a:lnTo>
                      <a:pt x="1590" y="1840"/>
                    </a:lnTo>
                    <a:lnTo>
                      <a:pt x="1590" y="0"/>
                    </a:lnTo>
                    <a:lnTo>
                      <a:pt x="0" y="0"/>
                    </a:lnTo>
                    <a:lnTo>
                      <a:pt x="0" y="1840"/>
                    </a:lnTo>
                  </a:path>
                </a:pathLst>
              </a:custGeom>
              <a:solidFill>
                <a:srgbClr val="EAE8E2"/>
              </a:solidFill>
              <a:ln w="12700" cap="rnd" cmpd="sng">
                <a:noFill/>
                <a:prstDash val="solid"/>
                <a:round/>
                <a:headEnd/>
                <a:tailEnd/>
              </a:ln>
              <a:effectLst/>
            </p:spPr>
            <p:txBody>
              <a:bodyPr lIns="180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Benefits:</a:t>
                </a:r>
              </a:p>
              <a:p>
                <a:pPr marL="0" marR="0" lvl="0" indent="0" defTabSz="914400" eaLnBrk="1" fontAlgn="auto" latinLnBrk="0" hangingPunct="1">
                  <a:lnSpc>
                    <a:spcPct val="100000"/>
                  </a:lnSpc>
                  <a:spcBef>
                    <a:spcPts val="0"/>
                  </a:spcBef>
                  <a:spcAft>
                    <a:spcPts val="0"/>
                  </a:spcAft>
                  <a:buClrTx/>
                  <a:buSzTx/>
                  <a:buFontTx/>
                  <a:buNone/>
                  <a:tabLst/>
                  <a:defRPr/>
                </a:pPr>
                <a:endParaRPr lang="en-GB" sz="1800" dirty="0">
                  <a:solidFill>
                    <a:sysClr val="windowText" lastClr="000000"/>
                  </a:solidFill>
                  <a:latin typeface="+mj-lt"/>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i="0" u="none" strike="noStrike" kern="0" cap="none" spc="0" normalizeH="0" baseline="0" noProof="0" dirty="0">
                    <a:ln>
                      <a:noFill/>
                    </a:ln>
                    <a:solidFill>
                      <a:sysClr val="windowText" lastClr="000000"/>
                    </a:solidFill>
                    <a:effectLst/>
                    <a:uLnTx/>
                    <a:uFillTx/>
                    <a:latin typeface="+mj-lt"/>
                  </a:rPr>
                  <a:t>Chamber of Commerce</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Ongoing community engagement and discussions</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Awards and recognitions</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Skills based volunteering</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Market research</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Business Facilitation unit</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800" dirty="0">
                    <a:solidFill>
                      <a:sysClr val="windowText" lastClr="000000"/>
                    </a:solidFill>
                    <a:latin typeface="+mj-lt"/>
                  </a:rPr>
                  <a:t>Information sharing</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i="0" u="none" strike="noStrike" kern="0" cap="none" spc="0" normalizeH="0" baseline="0" noProof="0" dirty="0">
                  <a:ln>
                    <a:noFill/>
                  </a:ln>
                  <a:solidFill>
                    <a:sysClr val="windowText" lastClr="000000"/>
                  </a:solidFill>
                  <a:effectLst/>
                  <a:uLnTx/>
                  <a:uFillTx/>
                  <a:latin typeface="+mj-lt"/>
                </a:endParaRPr>
              </a:p>
            </p:txBody>
          </p:sp>
          <p:sp>
            <p:nvSpPr>
              <p:cNvPr id="101" name="Freeform 5">
                <a:extLst>
                  <a:ext uri="{FF2B5EF4-FFF2-40B4-BE49-F238E27FC236}">
                    <a16:creationId xmlns:a16="http://schemas.microsoft.com/office/drawing/2014/main" id="{80D5F1CF-9453-4EFE-B147-09CB4FB2267D}"/>
                  </a:ext>
                </a:extLst>
              </p:cNvPr>
              <p:cNvSpPr>
                <a:spLocks/>
              </p:cNvSpPr>
              <p:nvPr/>
            </p:nvSpPr>
            <p:spPr bwMode="auto">
              <a:xfrm>
                <a:off x="1564" y="1998"/>
                <a:ext cx="1763" cy="1366"/>
              </a:xfrm>
              <a:custGeom>
                <a:avLst/>
                <a:gdLst/>
                <a:ahLst/>
                <a:cxnLst>
                  <a:cxn ang="0">
                    <a:pos x="1607" y="976"/>
                  </a:cxn>
                  <a:cxn ang="0">
                    <a:pos x="1074" y="1041"/>
                  </a:cxn>
                  <a:cxn ang="0">
                    <a:pos x="1151" y="994"/>
                  </a:cxn>
                  <a:cxn ang="0">
                    <a:pos x="1219" y="937"/>
                  </a:cxn>
                  <a:cxn ang="0">
                    <a:pos x="1279" y="874"/>
                  </a:cxn>
                  <a:cxn ang="0">
                    <a:pos x="1329" y="803"/>
                  </a:cxn>
                  <a:cxn ang="0">
                    <a:pos x="1368" y="727"/>
                  </a:cxn>
                  <a:cxn ang="0">
                    <a:pos x="1394" y="649"/>
                  </a:cxn>
                  <a:cxn ang="0">
                    <a:pos x="1410" y="570"/>
                  </a:cxn>
                  <a:cxn ang="0">
                    <a:pos x="1430" y="495"/>
                  </a:cxn>
                  <a:cxn ang="0">
                    <a:pos x="1460" y="424"/>
                  </a:cxn>
                  <a:cxn ang="0">
                    <a:pos x="1486" y="388"/>
                  </a:cxn>
                  <a:cxn ang="0">
                    <a:pos x="1520" y="360"/>
                  </a:cxn>
                  <a:cxn ang="0">
                    <a:pos x="1563" y="340"/>
                  </a:cxn>
                  <a:cxn ang="0">
                    <a:pos x="1609" y="332"/>
                  </a:cxn>
                  <a:cxn ang="0">
                    <a:pos x="1762" y="206"/>
                  </a:cxn>
                  <a:cxn ang="0">
                    <a:pos x="1609" y="69"/>
                  </a:cxn>
                  <a:cxn ang="0">
                    <a:pos x="1530" y="81"/>
                  </a:cxn>
                  <a:cxn ang="0">
                    <a:pos x="1454" y="104"/>
                  </a:cxn>
                  <a:cxn ang="0">
                    <a:pos x="1383" y="136"/>
                  </a:cxn>
                  <a:cxn ang="0">
                    <a:pos x="1319" y="179"/>
                  </a:cxn>
                  <a:cxn ang="0">
                    <a:pos x="1262" y="229"/>
                  </a:cxn>
                  <a:cxn ang="0">
                    <a:pos x="1215" y="285"/>
                  </a:cxn>
                  <a:cxn ang="0">
                    <a:pos x="1177" y="349"/>
                  </a:cxn>
                  <a:cxn ang="0">
                    <a:pos x="1153" y="417"/>
                  </a:cxn>
                  <a:cxn ang="0">
                    <a:pos x="1112" y="479"/>
                  </a:cxn>
                  <a:cxn ang="0">
                    <a:pos x="1063" y="533"/>
                  </a:cxn>
                  <a:cxn ang="0">
                    <a:pos x="1005" y="581"/>
                  </a:cxn>
                  <a:cxn ang="0">
                    <a:pos x="939" y="621"/>
                  </a:cxn>
                  <a:cxn ang="0">
                    <a:pos x="867" y="650"/>
                  </a:cxn>
                  <a:cxn ang="0">
                    <a:pos x="791" y="670"/>
                  </a:cxn>
                  <a:cxn ang="0">
                    <a:pos x="713" y="679"/>
                  </a:cxn>
                  <a:cxn ang="0">
                    <a:pos x="0" y="682"/>
                  </a:cxn>
                  <a:cxn ang="0">
                    <a:pos x="1602" y="1283"/>
                  </a:cxn>
                  <a:cxn ang="0">
                    <a:pos x="1759" y="1167"/>
                  </a:cxn>
                </a:cxnLst>
                <a:rect l="0" t="0" r="r" b="b"/>
                <a:pathLst>
                  <a:path w="1763" h="1366">
                    <a:moveTo>
                      <a:pt x="1759" y="1167"/>
                    </a:moveTo>
                    <a:lnTo>
                      <a:pt x="1607" y="976"/>
                    </a:lnTo>
                    <a:lnTo>
                      <a:pt x="1607" y="1041"/>
                    </a:lnTo>
                    <a:lnTo>
                      <a:pt x="1074" y="1041"/>
                    </a:lnTo>
                    <a:lnTo>
                      <a:pt x="1112" y="1019"/>
                    </a:lnTo>
                    <a:lnTo>
                      <a:pt x="1151" y="994"/>
                    </a:lnTo>
                    <a:lnTo>
                      <a:pt x="1186" y="967"/>
                    </a:lnTo>
                    <a:lnTo>
                      <a:pt x="1219" y="937"/>
                    </a:lnTo>
                    <a:lnTo>
                      <a:pt x="1250" y="907"/>
                    </a:lnTo>
                    <a:lnTo>
                      <a:pt x="1279" y="874"/>
                    </a:lnTo>
                    <a:lnTo>
                      <a:pt x="1305" y="840"/>
                    </a:lnTo>
                    <a:lnTo>
                      <a:pt x="1329" y="803"/>
                    </a:lnTo>
                    <a:lnTo>
                      <a:pt x="1349" y="766"/>
                    </a:lnTo>
                    <a:lnTo>
                      <a:pt x="1368" y="727"/>
                    </a:lnTo>
                    <a:lnTo>
                      <a:pt x="1382" y="689"/>
                    </a:lnTo>
                    <a:lnTo>
                      <a:pt x="1394" y="649"/>
                    </a:lnTo>
                    <a:lnTo>
                      <a:pt x="1404" y="607"/>
                    </a:lnTo>
                    <a:lnTo>
                      <a:pt x="1410" y="570"/>
                    </a:lnTo>
                    <a:lnTo>
                      <a:pt x="1418" y="532"/>
                    </a:lnTo>
                    <a:lnTo>
                      <a:pt x="1430" y="495"/>
                    </a:lnTo>
                    <a:lnTo>
                      <a:pt x="1444" y="459"/>
                    </a:lnTo>
                    <a:lnTo>
                      <a:pt x="1460" y="424"/>
                    </a:lnTo>
                    <a:lnTo>
                      <a:pt x="1472" y="405"/>
                    </a:lnTo>
                    <a:lnTo>
                      <a:pt x="1486" y="388"/>
                    </a:lnTo>
                    <a:lnTo>
                      <a:pt x="1501" y="372"/>
                    </a:lnTo>
                    <a:lnTo>
                      <a:pt x="1520" y="360"/>
                    </a:lnTo>
                    <a:lnTo>
                      <a:pt x="1541" y="348"/>
                    </a:lnTo>
                    <a:lnTo>
                      <a:pt x="1563" y="340"/>
                    </a:lnTo>
                    <a:lnTo>
                      <a:pt x="1585" y="335"/>
                    </a:lnTo>
                    <a:lnTo>
                      <a:pt x="1609" y="332"/>
                    </a:lnTo>
                    <a:lnTo>
                      <a:pt x="1609" y="407"/>
                    </a:lnTo>
                    <a:lnTo>
                      <a:pt x="1762" y="206"/>
                    </a:lnTo>
                    <a:lnTo>
                      <a:pt x="1609" y="0"/>
                    </a:lnTo>
                    <a:lnTo>
                      <a:pt x="1609" y="69"/>
                    </a:lnTo>
                    <a:lnTo>
                      <a:pt x="1569" y="74"/>
                    </a:lnTo>
                    <a:lnTo>
                      <a:pt x="1530" y="81"/>
                    </a:lnTo>
                    <a:lnTo>
                      <a:pt x="1492" y="91"/>
                    </a:lnTo>
                    <a:lnTo>
                      <a:pt x="1454" y="104"/>
                    </a:lnTo>
                    <a:lnTo>
                      <a:pt x="1418" y="119"/>
                    </a:lnTo>
                    <a:lnTo>
                      <a:pt x="1383" y="136"/>
                    </a:lnTo>
                    <a:lnTo>
                      <a:pt x="1351" y="156"/>
                    </a:lnTo>
                    <a:lnTo>
                      <a:pt x="1319" y="179"/>
                    </a:lnTo>
                    <a:lnTo>
                      <a:pt x="1290" y="202"/>
                    </a:lnTo>
                    <a:lnTo>
                      <a:pt x="1262" y="229"/>
                    </a:lnTo>
                    <a:lnTo>
                      <a:pt x="1238" y="256"/>
                    </a:lnTo>
                    <a:lnTo>
                      <a:pt x="1215" y="285"/>
                    </a:lnTo>
                    <a:lnTo>
                      <a:pt x="1195" y="317"/>
                    </a:lnTo>
                    <a:lnTo>
                      <a:pt x="1177" y="349"/>
                    </a:lnTo>
                    <a:lnTo>
                      <a:pt x="1164" y="382"/>
                    </a:lnTo>
                    <a:lnTo>
                      <a:pt x="1153" y="417"/>
                    </a:lnTo>
                    <a:lnTo>
                      <a:pt x="1134" y="448"/>
                    </a:lnTo>
                    <a:lnTo>
                      <a:pt x="1112" y="479"/>
                    </a:lnTo>
                    <a:lnTo>
                      <a:pt x="1090" y="507"/>
                    </a:lnTo>
                    <a:lnTo>
                      <a:pt x="1063" y="533"/>
                    </a:lnTo>
                    <a:lnTo>
                      <a:pt x="1035" y="558"/>
                    </a:lnTo>
                    <a:lnTo>
                      <a:pt x="1005" y="581"/>
                    </a:lnTo>
                    <a:lnTo>
                      <a:pt x="973" y="602"/>
                    </a:lnTo>
                    <a:lnTo>
                      <a:pt x="939" y="621"/>
                    </a:lnTo>
                    <a:lnTo>
                      <a:pt x="904" y="637"/>
                    </a:lnTo>
                    <a:lnTo>
                      <a:pt x="867" y="650"/>
                    </a:lnTo>
                    <a:lnTo>
                      <a:pt x="830" y="661"/>
                    </a:lnTo>
                    <a:lnTo>
                      <a:pt x="791" y="670"/>
                    </a:lnTo>
                    <a:lnTo>
                      <a:pt x="753" y="675"/>
                    </a:lnTo>
                    <a:lnTo>
                      <a:pt x="713" y="679"/>
                    </a:lnTo>
                    <a:lnTo>
                      <a:pt x="678" y="682"/>
                    </a:lnTo>
                    <a:lnTo>
                      <a:pt x="0" y="682"/>
                    </a:lnTo>
                    <a:lnTo>
                      <a:pt x="0" y="1283"/>
                    </a:lnTo>
                    <a:lnTo>
                      <a:pt x="1602" y="1283"/>
                    </a:lnTo>
                    <a:lnTo>
                      <a:pt x="1602" y="1365"/>
                    </a:lnTo>
                    <a:lnTo>
                      <a:pt x="1759" y="1167"/>
                    </a:lnTo>
                  </a:path>
                </a:pathLst>
              </a:custGeom>
              <a:solidFill>
                <a:schemeClr val="accent5"/>
              </a:solidFill>
              <a:ln w="12700" cap="rnd" cmpd="sng">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chemeClr val="bg1"/>
                  </a:solidFill>
                  <a:effectLst/>
                  <a:uLnTx/>
                  <a:uFillTx/>
                </a:endParaRPr>
              </a:p>
            </p:txBody>
          </p:sp>
          <p:sp>
            <p:nvSpPr>
              <p:cNvPr id="102" name="Freeform 6">
                <a:extLst>
                  <a:ext uri="{FF2B5EF4-FFF2-40B4-BE49-F238E27FC236}">
                    <a16:creationId xmlns:a16="http://schemas.microsoft.com/office/drawing/2014/main" id="{4CAF09FB-23E7-4944-85CD-61EA3C231C21}"/>
                  </a:ext>
                </a:extLst>
              </p:cNvPr>
              <p:cNvSpPr>
                <a:spLocks/>
              </p:cNvSpPr>
              <p:nvPr/>
            </p:nvSpPr>
            <p:spPr bwMode="auto">
              <a:xfrm>
                <a:off x="1556" y="1550"/>
                <a:ext cx="1772" cy="1386"/>
              </a:xfrm>
              <a:custGeom>
                <a:avLst/>
                <a:gdLst/>
                <a:ahLst/>
                <a:cxnLst>
                  <a:cxn ang="0">
                    <a:pos x="693" y="693"/>
                  </a:cxn>
                  <a:cxn ang="0">
                    <a:pos x="775" y="707"/>
                  </a:cxn>
                  <a:cxn ang="0">
                    <a:pos x="853" y="730"/>
                  </a:cxn>
                  <a:cxn ang="0">
                    <a:pos x="927" y="763"/>
                  </a:cxn>
                  <a:cxn ang="0">
                    <a:pos x="996" y="805"/>
                  </a:cxn>
                  <a:cxn ang="0">
                    <a:pos x="1057" y="856"/>
                  </a:cxn>
                  <a:cxn ang="0">
                    <a:pos x="1110" y="913"/>
                  </a:cxn>
                  <a:cxn ang="0">
                    <a:pos x="1153" y="978"/>
                  </a:cxn>
                  <a:cxn ang="0">
                    <a:pos x="1195" y="1046"/>
                  </a:cxn>
                  <a:cxn ang="0">
                    <a:pos x="1246" y="1109"/>
                  </a:cxn>
                  <a:cxn ang="0">
                    <a:pos x="1308" y="1165"/>
                  </a:cxn>
                  <a:cxn ang="0">
                    <a:pos x="1377" y="1213"/>
                  </a:cxn>
                  <a:cxn ang="0">
                    <a:pos x="1452" y="1253"/>
                  </a:cxn>
                  <a:cxn ang="0">
                    <a:pos x="1532" y="1284"/>
                  </a:cxn>
                  <a:cxn ang="0">
                    <a:pos x="1616" y="1305"/>
                  </a:cxn>
                  <a:cxn ang="0">
                    <a:pos x="1770" y="1162"/>
                  </a:cxn>
                  <a:cxn ang="0">
                    <a:pos x="1617" y="1005"/>
                  </a:cxn>
                  <a:cxn ang="0">
                    <a:pos x="1593" y="1039"/>
                  </a:cxn>
                  <a:cxn ang="0">
                    <a:pos x="1549" y="1026"/>
                  </a:cxn>
                  <a:cxn ang="0">
                    <a:pos x="1509" y="1001"/>
                  </a:cxn>
                  <a:cxn ang="0">
                    <a:pos x="1479" y="970"/>
                  </a:cxn>
                  <a:cxn ang="0">
                    <a:pos x="1439" y="881"/>
                  </a:cxn>
                  <a:cxn ang="0">
                    <a:pos x="1387" y="739"/>
                  </a:cxn>
                  <a:cxn ang="0">
                    <a:pos x="1353" y="632"/>
                  </a:cxn>
                  <a:cxn ang="0">
                    <a:pos x="1322" y="562"/>
                  </a:cxn>
                  <a:cxn ang="0">
                    <a:pos x="1281" y="498"/>
                  </a:cxn>
                  <a:cxn ang="0">
                    <a:pos x="1228" y="440"/>
                  </a:cxn>
                  <a:cxn ang="0">
                    <a:pos x="1167" y="390"/>
                  </a:cxn>
                  <a:cxn ang="0">
                    <a:pos x="1098" y="348"/>
                  </a:cxn>
                  <a:cxn ang="0">
                    <a:pos x="1022" y="316"/>
                  </a:cxn>
                  <a:cxn ang="0">
                    <a:pos x="1618" y="399"/>
                  </a:cxn>
                  <a:cxn ang="0">
                    <a:pos x="1617" y="0"/>
                  </a:cxn>
                  <a:cxn ang="0">
                    <a:pos x="0" y="71"/>
                  </a:cxn>
                </a:cxnLst>
                <a:rect l="0" t="0" r="r" b="b"/>
                <a:pathLst>
                  <a:path w="1772" h="1386">
                    <a:moveTo>
                      <a:pt x="0" y="693"/>
                    </a:moveTo>
                    <a:lnTo>
                      <a:pt x="693" y="693"/>
                    </a:lnTo>
                    <a:lnTo>
                      <a:pt x="734" y="699"/>
                    </a:lnTo>
                    <a:lnTo>
                      <a:pt x="775" y="707"/>
                    </a:lnTo>
                    <a:lnTo>
                      <a:pt x="814" y="717"/>
                    </a:lnTo>
                    <a:lnTo>
                      <a:pt x="853" y="730"/>
                    </a:lnTo>
                    <a:lnTo>
                      <a:pt x="891" y="745"/>
                    </a:lnTo>
                    <a:lnTo>
                      <a:pt x="927" y="763"/>
                    </a:lnTo>
                    <a:lnTo>
                      <a:pt x="963" y="782"/>
                    </a:lnTo>
                    <a:lnTo>
                      <a:pt x="996" y="805"/>
                    </a:lnTo>
                    <a:lnTo>
                      <a:pt x="1028" y="829"/>
                    </a:lnTo>
                    <a:lnTo>
                      <a:pt x="1057" y="856"/>
                    </a:lnTo>
                    <a:lnTo>
                      <a:pt x="1084" y="883"/>
                    </a:lnTo>
                    <a:lnTo>
                      <a:pt x="1110" y="913"/>
                    </a:lnTo>
                    <a:lnTo>
                      <a:pt x="1132" y="945"/>
                    </a:lnTo>
                    <a:lnTo>
                      <a:pt x="1153" y="978"/>
                    </a:lnTo>
                    <a:lnTo>
                      <a:pt x="1173" y="1012"/>
                    </a:lnTo>
                    <a:lnTo>
                      <a:pt x="1195" y="1046"/>
                    </a:lnTo>
                    <a:lnTo>
                      <a:pt x="1220" y="1078"/>
                    </a:lnTo>
                    <a:lnTo>
                      <a:pt x="1246" y="1109"/>
                    </a:lnTo>
                    <a:lnTo>
                      <a:pt x="1277" y="1138"/>
                    </a:lnTo>
                    <a:lnTo>
                      <a:pt x="1308" y="1165"/>
                    </a:lnTo>
                    <a:lnTo>
                      <a:pt x="1342" y="1190"/>
                    </a:lnTo>
                    <a:lnTo>
                      <a:pt x="1377" y="1213"/>
                    </a:lnTo>
                    <a:lnTo>
                      <a:pt x="1413" y="1234"/>
                    </a:lnTo>
                    <a:lnTo>
                      <a:pt x="1452" y="1253"/>
                    </a:lnTo>
                    <a:lnTo>
                      <a:pt x="1491" y="1270"/>
                    </a:lnTo>
                    <a:lnTo>
                      <a:pt x="1532" y="1284"/>
                    </a:lnTo>
                    <a:lnTo>
                      <a:pt x="1574" y="1296"/>
                    </a:lnTo>
                    <a:lnTo>
                      <a:pt x="1616" y="1305"/>
                    </a:lnTo>
                    <a:lnTo>
                      <a:pt x="1617" y="1385"/>
                    </a:lnTo>
                    <a:lnTo>
                      <a:pt x="1770" y="1162"/>
                    </a:lnTo>
                    <a:lnTo>
                      <a:pt x="1617" y="968"/>
                    </a:lnTo>
                    <a:lnTo>
                      <a:pt x="1617" y="1005"/>
                    </a:lnTo>
                    <a:lnTo>
                      <a:pt x="1616" y="1042"/>
                    </a:lnTo>
                    <a:lnTo>
                      <a:pt x="1593" y="1039"/>
                    </a:lnTo>
                    <a:lnTo>
                      <a:pt x="1570" y="1034"/>
                    </a:lnTo>
                    <a:lnTo>
                      <a:pt x="1549" y="1026"/>
                    </a:lnTo>
                    <a:lnTo>
                      <a:pt x="1528" y="1015"/>
                    </a:lnTo>
                    <a:lnTo>
                      <a:pt x="1509" y="1001"/>
                    </a:lnTo>
                    <a:lnTo>
                      <a:pt x="1494" y="986"/>
                    </a:lnTo>
                    <a:lnTo>
                      <a:pt x="1479" y="970"/>
                    </a:lnTo>
                    <a:lnTo>
                      <a:pt x="1468" y="951"/>
                    </a:lnTo>
                    <a:lnTo>
                      <a:pt x="1439" y="881"/>
                    </a:lnTo>
                    <a:lnTo>
                      <a:pt x="1412" y="811"/>
                    </a:lnTo>
                    <a:lnTo>
                      <a:pt x="1387" y="739"/>
                    </a:lnTo>
                    <a:lnTo>
                      <a:pt x="1365" y="668"/>
                    </a:lnTo>
                    <a:lnTo>
                      <a:pt x="1353" y="632"/>
                    </a:lnTo>
                    <a:lnTo>
                      <a:pt x="1339" y="596"/>
                    </a:lnTo>
                    <a:lnTo>
                      <a:pt x="1322" y="562"/>
                    </a:lnTo>
                    <a:lnTo>
                      <a:pt x="1303" y="529"/>
                    </a:lnTo>
                    <a:lnTo>
                      <a:pt x="1281" y="498"/>
                    </a:lnTo>
                    <a:lnTo>
                      <a:pt x="1255" y="467"/>
                    </a:lnTo>
                    <a:lnTo>
                      <a:pt x="1228" y="440"/>
                    </a:lnTo>
                    <a:lnTo>
                      <a:pt x="1199" y="413"/>
                    </a:lnTo>
                    <a:lnTo>
                      <a:pt x="1167" y="390"/>
                    </a:lnTo>
                    <a:lnTo>
                      <a:pt x="1133" y="367"/>
                    </a:lnTo>
                    <a:lnTo>
                      <a:pt x="1098" y="348"/>
                    </a:lnTo>
                    <a:lnTo>
                      <a:pt x="1060" y="331"/>
                    </a:lnTo>
                    <a:lnTo>
                      <a:pt x="1022" y="316"/>
                    </a:lnTo>
                    <a:lnTo>
                      <a:pt x="1618" y="316"/>
                    </a:lnTo>
                    <a:lnTo>
                      <a:pt x="1618" y="399"/>
                    </a:lnTo>
                    <a:lnTo>
                      <a:pt x="1771" y="197"/>
                    </a:lnTo>
                    <a:lnTo>
                      <a:pt x="1617" y="0"/>
                    </a:lnTo>
                    <a:lnTo>
                      <a:pt x="1617" y="72"/>
                    </a:lnTo>
                    <a:lnTo>
                      <a:pt x="0" y="71"/>
                    </a:lnTo>
                    <a:lnTo>
                      <a:pt x="0" y="693"/>
                    </a:lnTo>
                  </a:path>
                </a:pathLst>
              </a:custGeom>
              <a:solidFill>
                <a:srgbClr val="EB8C00"/>
              </a:solidFill>
              <a:ln w="12700" cap="rnd" cmpd="sng">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ysClr val="windowText" lastClr="000000"/>
                  </a:solidFill>
                  <a:effectLst/>
                  <a:uLnTx/>
                  <a:uFillTx/>
                </a:endParaRPr>
              </a:p>
            </p:txBody>
          </p:sp>
        </p:grpSp>
        <p:sp>
          <p:nvSpPr>
            <p:cNvPr id="98" name="Rectangle 7">
              <a:extLst>
                <a:ext uri="{FF2B5EF4-FFF2-40B4-BE49-F238E27FC236}">
                  <a16:creationId xmlns:a16="http://schemas.microsoft.com/office/drawing/2014/main" id="{1749A91D-88DD-4F03-A419-DBBB10CE9CEE}"/>
                </a:ext>
              </a:extLst>
            </p:cNvPr>
            <p:cNvSpPr>
              <a:spLocks noChangeArrowheads="1"/>
            </p:cNvSpPr>
            <p:nvPr/>
          </p:nvSpPr>
          <p:spPr bwMode="auto">
            <a:xfrm>
              <a:off x="586909" y="3074735"/>
              <a:ext cx="1538289" cy="886154"/>
            </a:xfrm>
            <a:prstGeom prst="rect">
              <a:avLst/>
            </a:prstGeom>
            <a:noFill/>
            <a:ln w="9525">
              <a:noFill/>
              <a:miter lim="800000"/>
              <a:headEnd/>
              <a:tailEnd/>
            </a:ln>
            <a:effectLst/>
          </p:spPr>
          <p:txBody>
            <a:bodyPr lIns="90488" tIns="46038" rIns="90488" bIns="46038">
              <a:spAutoFit/>
            </a:bodyPr>
            <a:lstStyle/>
            <a:p>
              <a:pPr marL="0" marR="0" lvl="0" indent="0" defTabSz="885825" eaLnBrk="1" fontAlgn="auto" latinLnBrk="0" hangingPunct="1">
                <a:lnSpc>
                  <a:spcPct val="100000"/>
                </a:lnSpc>
                <a:spcBef>
                  <a:spcPct val="20000"/>
                </a:spcBef>
                <a:spcAft>
                  <a:spcPts val="0"/>
                </a:spcAft>
                <a:buClrTx/>
                <a:buSzTx/>
                <a:buFontTx/>
                <a:buNone/>
                <a:tabLst/>
                <a:defRPr/>
              </a:pPr>
              <a:r>
                <a:rPr kumimoji="0" lang="en-GB" sz="1400" b="1" i="0" u="none" strike="noStrike" kern="0" cap="none" spc="0" normalizeH="0" baseline="0" noProof="0" dirty="0">
                  <a:ln>
                    <a:noFill/>
                  </a:ln>
                  <a:solidFill>
                    <a:schemeClr val="bg2"/>
                  </a:solidFill>
                  <a:effectLst/>
                  <a:uLnTx/>
                  <a:uFillTx/>
                  <a:latin typeface="+mj-lt"/>
                </a:rPr>
                <a:t>Experience:</a:t>
              </a:r>
            </a:p>
            <a:p>
              <a:pPr marL="0" marR="0" lvl="0" indent="0" defTabSz="885825" eaLnBrk="1" fontAlgn="auto" latinLnBrk="0" hangingPunct="1">
                <a:lnSpc>
                  <a:spcPct val="100000"/>
                </a:lnSpc>
                <a:spcBef>
                  <a:spcPct val="20000"/>
                </a:spcBef>
                <a:spcAft>
                  <a:spcPts val="0"/>
                </a:spcAft>
                <a:buClrTx/>
                <a:buSzTx/>
                <a:buFontTx/>
                <a:buNone/>
                <a:tabLst/>
                <a:defRPr/>
              </a:pPr>
              <a:r>
                <a:rPr lang="en-GB" sz="1400" dirty="0" err="1">
                  <a:solidFill>
                    <a:schemeClr val="bg2"/>
                  </a:solidFill>
                  <a:latin typeface="+mj-lt"/>
                </a:rPr>
                <a:t>TNP</a:t>
              </a:r>
              <a:r>
                <a:rPr lang="en-GB" sz="1400" dirty="0">
                  <a:solidFill>
                    <a:schemeClr val="bg2"/>
                  </a:solidFill>
                  <a:latin typeface="+mj-lt"/>
                </a:rPr>
                <a:t> is a larger grassroot organization with a record success of DNP</a:t>
              </a:r>
              <a:endParaRPr kumimoji="0" lang="en-GB" sz="1400" b="0" i="0" u="none" strike="noStrike" kern="0" cap="none" spc="0" normalizeH="0" baseline="0" noProof="0" dirty="0">
                <a:ln>
                  <a:noFill/>
                </a:ln>
                <a:solidFill>
                  <a:schemeClr val="bg2"/>
                </a:solidFill>
                <a:effectLst/>
                <a:uLnTx/>
                <a:uFillTx/>
                <a:latin typeface="+mj-lt"/>
              </a:endParaRPr>
            </a:p>
          </p:txBody>
        </p:sp>
        <p:sp>
          <p:nvSpPr>
            <p:cNvPr id="99" name="Rectangle 8">
              <a:extLst>
                <a:ext uri="{FF2B5EF4-FFF2-40B4-BE49-F238E27FC236}">
                  <a16:creationId xmlns:a16="http://schemas.microsoft.com/office/drawing/2014/main" id="{5DD7F09D-D511-4B6C-9369-FB697883DD34}"/>
                </a:ext>
              </a:extLst>
            </p:cNvPr>
            <p:cNvSpPr>
              <a:spLocks noChangeArrowheads="1"/>
            </p:cNvSpPr>
            <p:nvPr/>
          </p:nvSpPr>
          <p:spPr bwMode="auto">
            <a:xfrm>
              <a:off x="548566" y="4721854"/>
              <a:ext cx="1952338" cy="1260310"/>
            </a:xfrm>
            <a:prstGeom prst="rect">
              <a:avLst/>
            </a:prstGeom>
            <a:noFill/>
            <a:ln w="9525">
              <a:noFill/>
              <a:miter lim="800000"/>
              <a:headEnd/>
              <a:tailEnd/>
            </a:ln>
            <a:effectLst/>
          </p:spPr>
          <p:txBody>
            <a:bodyPr wrap="square" lIns="90488" tIns="46038" rIns="90488" bIns="46038">
              <a:spAutoFit/>
            </a:bodyPr>
            <a:lstStyle/>
            <a:p>
              <a:pPr marL="0" marR="0" lvl="0" indent="0" defTabSz="885825" eaLnBrk="1" fontAlgn="auto" latinLnBrk="0" hangingPunct="1">
                <a:lnSpc>
                  <a:spcPct val="100000"/>
                </a:lnSpc>
                <a:spcBef>
                  <a:spcPct val="20000"/>
                </a:spcBef>
                <a:spcAft>
                  <a:spcPts val="0"/>
                </a:spcAft>
                <a:buClrTx/>
                <a:buSzTx/>
                <a:buFontTx/>
                <a:buNone/>
                <a:tabLst/>
                <a:defRPr/>
              </a:pPr>
              <a:r>
                <a:rPr kumimoji="0" lang="en-GB" sz="1400" b="1" i="0" u="none" strike="noStrike" kern="0" cap="none" spc="0" normalizeH="0" baseline="0" noProof="0" dirty="0">
                  <a:ln>
                    <a:noFill/>
                  </a:ln>
                  <a:solidFill>
                    <a:schemeClr val="bg2"/>
                  </a:solidFill>
                  <a:effectLst/>
                  <a:uLnTx/>
                  <a:uFillTx/>
                  <a:latin typeface="+mj-lt"/>
                </a:rPr>
                <a:t>Features:</a:t>
              </a:r>
            </a:p>
            <a:p>
              <a:pPr lvl="0" defTabSz="885825">
                <a:spcBef>
                  <a:spcPct val="20000"/>
                </a:spcBef>
                <a:buClrTx/>
                <a:defRPr/>
              </a:pPr>
              <a:r>
                <a:rPr lang="fr-FR" sz="1400" dirty="0">
                  <a:solidFill>
                    <a:schemeClr val="bg2"/>
                  </a:solidFill>
                  <a:latin typeface="+mj-lt"/>
                </a:rPr>
                <a:t>Econ. Enhancement</a:t>
              </a:r>
            </a:p>
            <a:p>
              <a:pPr lvl="0" defTabSz="885825">
                <a:spcBef>
                  <a:spcPct val="20000"/>
                </a:spcBef>
                <a:buClrTx/>
                <a:defRPr/>
              </a:pPr>
              <a:r>
                <a:rPr lang="fr-FR" sz="1400" dirty="0">
                  <a:solidFill>
                    <a:schemeClr val="bg2"/>
                  </a:solidFill>
                  <a:latin typeface="+mj-lt"/>
                </a:rPr>
                <a:t>Nonprofits Enhancement</a:t>
              </a:r>
            </a:p>
            <a:p>
              <a:pPr lvl="0" defTabSz="885825">
                <a:spcBef>
                  <a:spcPct val="20000"/>
                </a:spcBef>
                <a:buClrTx/>
                <a:defRPr/>
              </a:pPr>
              <a:r>
                <a:rPr lang="fr-FR" sz="1400" dirty="0">
                  <a:solidFill>
                    <a:schemeClr val="bg2"/>
                  </a:solidFill>
                  <a:latin typeface="+mj-lt"/>
                </a:rPr>
                <a:t>Civic &amp; Community Engagement</a:t>
              </a:r>
            </a:p>
            <a:p>
              <a:pPr marL="0" marR="0" lvl="0" indent="0" defTabSz="885825" eaLnBrk="1" fontAlgn="auto" latinLnBrk="0" hangingPunct="1">
                <a:lnSpc>
                  <a:spcPct val="100000"/>
                </a:lnSpc>
                <a:spcBef>
                  <a:spcPct val="20000"/>
                </a:spcBef>
                <a:spcAft>
                  <a:spcPts val="0"/>
                </a:spcAft>
                <a:buClrTx/>
                <a:buSzTx/>
                <a:buFontTx/>
                <a:buNone/>
                <a:tabLst/>
                <a:defRPr/>
              </a:pPr>
              <a:endParaRPr kumimoji="0" lang="en-GB" sz="1400" b="0" i="0" u="none" strike="noStrike" kern="0" cap="none" spc="0" normalizeH="0" baseline="0" noProof="0" dirty="0">
                <a:ln>
                  <a:noFill/>
                </a:ln>
                <a:solidFill>
                  <a:schemeClr val="bg2"/>
                </a:solidFill>
                <a:effectLst/>
                <a:uLnTx/>
                <a:uFillTx/>
                <a:latin typeface="+mj-lt"/>
              </a:endParaRPr>
            </a:p>
            <a:p>
              <a:pPr marL="0" marR="0" lvl="0" indent="0" defTabSz="885825" eaLnBrk="1" fontAlgn="auto" latinLnBrk="0" hangingPunct="1">
                <a:lnSpc>
                  <a:spcPct val="100000"/>
                </a:lnSpc>
                <a:spcBef>
                  <a:spcPct val="20000"/>
                </a:spcBef>
                <a:spcAft>
                  <a:spcPts val="0"/>
                </a:spcAft>
                <a:buClrTx/>
                <a:buSzTx/>
                <a:buFontTx/>
                <a:buNone/>
                <a:tabLst/>
                <a:defRPr/>
              </a:pPr>
              <a:endParaRPr kumimoji="0" lang="en-GB" sz="1400" b="0" i="0" u="none" strike="noStrike" kern="0" cap="none" spc="0" normalizeH="0" baseline="0" noProof="0" dirty="0">
                <a:ln>
                  <a:noFill/>
                </a:ln>
                <a:solidFill>
                  <a:schemeClr val="bg2"/>
                </a:solidFill>
                <a:effectLst/>
                <a:uLnTx/>
                <a:uFillTx/>
                <a:latin typeface="+mj-lt"/>
              </a:endParaRPr>
            </a:p>
          </p:txBody>
        </p:sp>
      </p:grpSp>
    </p:spTree>
    <p:extLst>
      <p:ext uri="{BB962C8B-B14F-4D97-AF65-F5344CB8AC3E}">
        <p14:creationId xmlns:p14="http://schemas.microsoft.com/office/powerpoint/2010/main" val="2480142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Human Resources</a:t>
            </a:r>
          </a:p>
        </p:txBody>
      </p:sp>
      <p:graphicFrame>
        <p:nvGraphicFramePr>
          <p:cNvPr id="5" name="Diagram 4">
            <a:extLst>
              <a:ext uri="{FF2B5EF4-FFF2-40B4-BE49-F238E27FC236}">
                <a16:creationId xmlns:a16="http://schemas.microsoft.com/office/drawing/2014/main" id="{6788E582-38CF-4D7A-9BC2-5A8671857903}"/>
              </a:ext>
            </a:extLst>
          </p:cNvPr>
          <p:cNvGraphicFramePr/>
          <p:nvPr>
            <p:extLst>
              <p:ext uri="{D42A27DB-BD31-4B8C-83A1-F6EECF244321}">
                <p14:modId xmlns:p14="http://schemas.microsoft.com/office/powerpoint/2010/main" val="3857872870"/>
              </p:ext>
            </p:extLst>
          </p:nvPr>
        </p:nvGraphicFramePr>
        <p:xfrm>
          <a:off x="2016201" y="1195319"/>
          <a:ext cx="8995833" cy="5997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771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Human Resources</a:t>
            </a:r>
          </a:p>
        </p:txBody>
      </p:sp>
      <p:sp>
        <p:nvSpPr>
          <p:cNvPr id="2" name="Rectangle 1">
            <a:extLst>
              <a:ext uri="{FF2B5EF4-FFF2-40B4-BE49-F238E27FC236}">
                <a16:creationId xmlns:a16="http://schemas.microsoft.com/office/drawing/2014/main" id="{57D1944C-5883-4F61-9306-77AE99385D69}"/>
              </a:ext>
            </a:extLst>
          </p:cNvPr>
          <p:cNvSpPr/>
          <p:nvPr/>
        </p:nvSpPr>
        <p:spPr>
          <a:xfrm>
            <a:off x="537861" y="1448813"/>
            <a:ext cx="5946066" cy="5056384"/>
          </a:xfrm>
          <a:prstGeom prst="rect">
            <a:avLst/>
          </a:prstGeom>
        </p:spPr>
        <p:txBody>
          <a:bodyPr wrap="square">
            <a:spAutoFit/>
          </a:bodyPr>
          <a:lstStyle/>
          <a:p>
            <a:r>
              <a:rPr lang="en-US" b="1" dirty="0">
                <a:solidFill>
                  <a:srgbClr val="333333"/>
                </a:solidFill>
                <a:latin typeface="Helvetica" panose="020B0604020202020204" pitchFamily="34" charset="0"/>
              </a:rPr>
              <a:t>Executive Director</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Transparent and high integrity leadership</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Fifteen or more years senior nonprofit management experience</a:t>
            </a:r>
          </a:p>
          <a:p>
            <a:pPr marL="285750" indent="-285750">
              <a:buFont typeface="Wingdings" panose="05000000000000000000" pitchFamily="2" charset="2"/>
              <a:buChar char="Ø"/>
            </a:pPr>
            <a:r>
              <a:rPr lang="en-US" dirty="0"/>
              <a:t>Skills to collaborate with and motivate board, members and other volunteers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Planning and operation of annual budget.</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Establishing employment and administrative policies and procedures for all functions and for the day-to-day operation of the nonprofit.</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Serving as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primary spokesperson to the constituents, media and the general public.</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Establish and maintain relationships with various organizations throughout the state and utilize those relationships to strategically enhance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Mission.</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Strategic planning and implementation.</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Oversee </a:t>
            </a:r>
            <a:r>
              <a:rPr lang="en-US" dirty="0" err="1">
                <a:solidFill>
                  <a:srgbClr val="333333"/>
                </a:solidFill>
                <a:latin typeface="Helvetica" panose="020B0604020202020204" pitchFamily="34" charset="0"/>
              </a:rPr>
              <a:t>TNP</a:t>
            </a:r>
            <a:r>
              <a:rPr lang="en-US" dirty="0">
                <a:solidFill>
                  <a:srgbClr val="333333"/>
                </a:solidFill>
                <a:latin typeface="Helvetica" panose="020B0604020202020204" pitchFamily="34" charset="0"/>
              </a:rPr>
              <a:t> Board and committee meetings.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Review and approve contracts for services</a:t>
            </a:r>
          </a:p>
        </p:txBody>
      </p:sp>
      <p:sp>
        <p:nvSpPr>
          <p:cNvPr id="6" name="Rectangle 5">
            <a:extLst>
              <a:ext uri="{FF2B5EF4-FFF2-40B4-BE49-F238E27FC236}">
                <a16:creationId xmlns:a16="http://schemas.microsoft.com/office/drawing/2014/main" id="{886D042D-62D0-4216-8769-E6B515D872F7}"/>
              </a:ext>
            </a:extLst>
          </p:cNvPr>
          <p:cNvSpPr/>
          <p:nvPr/>
        </p:nvSpPr>
        <p:spPr>
          <a:xfrm>
            <a:off x="6746875" y="1332434"/>
            <a:ext cx="5946066" cy="4229043"/>
          </a:xfrm>
          <a:prstGeom prst="rect">
            <a:avLst/>
          </a:prstGeom>
        </p:spPr>
        <p:txBody>
          <a:bodyPr wrap="square">
            <a:spAutoFit/>
          </a:bodyPr>
          <a:lstStyle/>
          <a:p>
            <a:r>
              <a:rPr lang="en-US" b="1" dirty="0">
                <a:solidFill>
                  <a:srgbClr val="333333"/>
                </a:solidFill>
                <a:latin typeface="Helvetica" panose="020B0604020202020204" pitchFamily="34" charset="0"/>
              </a:rPr>
              <a:t>Assistant Director (Finance)</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Has prior non-profit experience</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Understands non-profit budget models, contracts, and regulatory requirements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Knowledgeable and passionate about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mission</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Bring a strategic, high-level perspective to </a:t>
            </a:r>
            <a:r>
              <a:rPr lang="en-US" dirty="0" err="1">
                <a:solidFill>
                  <a:srgbClr val="333333"/>
                </a:solidFill>
                <a:latin typeface="Helvetica" panose="020B0604020202020204" pitchFamily="34" charset="0"/>
              </a:rPr>
              <a:t>theTNP’s</a:t>
            </a:r>
            <a:r>
              <a:rPr lang="en-US" dirty="0">
                <a:solidFill>
                  <a:srgbClr val="333333"/>
                </a:solidFill>
                <a:latin typeface="Helvetica" panose="020B0604020202020204" pitchFamily="34" charset="0"/>
              </a:rPr>
              <a:t> finance and accounting needs.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Build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capacity to manage its finances as it grows in size and complexity.</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Partner with the ED and operations director to make decisions that benefit the organization from a financial perspective.</a:t>
            </a:r>
          </a:p>
          <a:p>
            <a:pPr marL="285750" indent="-285750">
              <a:buFont typeface="Wingdings" panose="05000000000000000000" pitchFamily="2" charset="2"/>
              <a:buChar char="Ø"/>
            </a:pPr>
            <a:r>
              <a:rPr lang="en-US" dirty="0"/>
              <a:t>Solid, hands-on, budget management skills, including budget preparation, analysis, decision-making and reporting</a:t>
            </a:r>
          </a:p>
        </p:txBody>
      </p:sp>
    </p:spTree>
    <p:extLst>
      <p:ext uri="{BB962C8B-B14F-4D97-AF65-F5344CB8AC3E}">
        <p14:creationId xmlns:p14="http://schemas.microsoft.com/office/powerpoint/2010/main" val="3568313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Human Resources</a:t>
            </a:r>
          </a:p>
        </p:txBody>
      </p:sp>
      <p:sp>
        <p:nvSpPr>
          <p:cNvPr id="2" name="Rectangle 1">
            <a:extLst>
              <a:ext uri="{FF2B5EF4-FFF2-40B4-BE49-F238E27FC236}">
                <a16:creationId xmlns:a16="http://schemas.microsoft.com/office/drawing/2014/main" id="{57D1944C-5883-4F61-9306-77AE99385D69}"/>
              </a:ext>
            </a:extLst>
          </p:cNvPr>
          <p:cNvSpPr/>
          <p:nvPr/>
        </p:nvSpPr>
        <p:spPr>
          <a:xfrm>
            <a:off x="537861" y="1448813"/>
            <a:ext cx="5946066" cy="3677482"/>
          </a:xfrm>
          <a:prstGeom prst="rect">
            <a:avLst/>
          </a:prstGeom>
        </p:spPr>
        <p:txBody>
          <a:bodyPr wrap="square">
            <a:spAutoFit/>
          </a:bodyPr>
          <a:lstStyle/>
          <a:p>
            <a:r>
              <a:rPr lang="en-US" b="1" dirty="0">
                <a:solidFill>
                  <a:srgbClr val="333333"/>
                </a:solidFill>
                <a:latin typeface="Helvetica" panose="020B0604020202020204" pitchFamily="34" charset="0"/>
              </a:rPr>
              <a:t>Assistant Director (Marketing)</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Have a very good understanding the community and members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Continually developing compelling messages and contents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Delivering content to the community and members</a:t>
            </a:r>
          </a:p>
          <a:p>
            <a:pPr marL="285750" indent="-285750">
              <a:buFont typeface="Wingdings" panose="05000000000000000000" pitchFamily="2" charset="2"/>
              <a:buChar char="Ø"/>
            </a:pPr>
            <a:r>
              <a:rPr lang="en-US" dirty="0"/>
              <a:t>Develops (in conjunction with </a:t>
            </a:r>
            <a:r>
              <a:rPr lang="en-US" dirty="0" err="1"/>
              <a:t>TNP</a:t>
            </a:r>
            <a:r>
              <a:rPr lang="en-US" dirty="0"/>
              <a:t> committee members) and manages social media campaigns for events, membership, and other initiatives. </a:t>
            </a:r>
          </a:p>
          <a:p>
            <a:pPr marL="285750" indent="-285750">
              <a:buFont typeface="Wingdings" panose="05000000000000000000" pitchFamily="2" charset="2"/>
              <a:buChar char="Ø"/>
            </a:pPr>
            <a:r>
              <a:rPr lang="en-US" dirty="0"/>
              <a:t>Monitors society social media channels, engages with audience, and responds to inquiries and comments.</a:t>
            </a:r>
            <a:endParaRPr lang="en-US" dirty="0">
              <a:solidFill>
                <a:srgbClr val="333333"/>
              </a:solidFill>
              <a:latin typeface="Helvetica" panose="020B0604020202020204" pitchFamily="34" charset="0"/>
            </a:endParaRPr>
          </a:p>
          <a:p>
            <a:pPr marL="285750" indent="-285750">
              <a:buFont typeface="Wingdings" panose="05000000000000000000" pitchFamily="2" charset="2"/>
              <a:buChar char="Ø"/>
            </a:pPr>
            <a:endParaRPr lang="en-US" dirty="0">
              <a:solidFill>
                <a:srgbClr val="333333"/>
              </a:solidFill>
              <a:latin typeface="Helvetica" panose="020B0604020202020204" pitchFamily="34" charset="0"/>
            </a:endParaRPr>
          </a:p>
          <a:p>
            <a:pPr marL="285750" indent="-285750">
              <a:buFont typeface="Wingdings" panose="05000000000000000000" pitchFamily="2" charset="2"/>
              <a:buChar char="Ø"/>
            </a:pPr>
            <a:endParaRPr lang="en-US" dirty="0">
              <a:solidFill>
                <a:srgbClr val="333333"/>
              </a:solidFill>
              <a:latin typeface="Helvetica" panose="020B0604020202020204" pitchFamily="34" charset="0"/>
            </a:endParaRPr>
          </a:p>
        </p:txBody>
      </p:sp>
      <p:sp>
        <p:nvSpPr>
          <p:cNvPr id="6" name="Rectangle 5">
            <a:extLst>
              <a:ext uri="{FF2B5EF4-FFF2-40B4-BE49-F238E27FC236}">
                <a16:creationId xmlns:a16="http://schemas.microsoft.com/office/drawing/2014/main" id="{886D042D-62D0-4216-8769-E6B515D872F7}"/>
              </a:ext>
            </a:extLst>
          </p:cNvPr>
          <p:cNvSpPr/>
          <p:nvPr/>
        </p:nvSpPr>
        <p:spPr>
          <a:xfrm>
            <a:off x="6746875" y="1382309"/>
            <a:ext cx="5946066" cy="3401700"/>
          </a:xfrm>
          <a:prstGeom prst="rect">
            <a:avLst/>
          </a:prstGeom>
        </p:spPr>
        <p:txBody>
          <a:bodyPr wrap="square">
            <a:spAutoFit/>
          </a:bodyPr>
          <a:lstStyle/>
          <a:p>
            <a:r>
              <a:rPr lang="en-US" b="1" dirty="0">
                <a:solidFill>
                  <a:srgbClr val="333333"/>
                </a:solidFill>
                <a:latin typeface="Helvetica" panose="020B0604020202020204" pitchFamily="34" charset="0"/>
              </a:rPr>
              <a:t>Assistant Director (Operations)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Has prior non-profit experience</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Understands non-profit budget models, contracts, and regulatory requirements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Knowledgeable and passionate about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mission</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Bring a strategic, high-level perspective to </a:t>
            </a:r>
            <a:r>
              <a:rPr lang="en-US" dirty="0" err="1">
                <a:solidFill>
                  <a:srgbClr val="333333"/>
                </a:solidFill>
                <a:latin typeface="Helvetica" panose="020B0604020202020204" pitchFamily="34" charset="0"/>
              </a:rPr>
              <a:t>theTNP’s</a:t>
            </a:r>
            <a:r>
              <a:rPr lang="en-US" dirty="0">
                <a:solidFill>
                  <a:srgbClr val="333333"/>
                </a:solidFill>
                <a:latin typeface="Helvetica" panose="020B0604020202020204" pitchFamily="34" charset="0"/>
              </a:rPr>
              <a:t> finance and accounting needs.</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Build </a:t>
            </a:r>
            <a:r>
              <a:rPr lang="en-US" dirty="0" err="1">
                <a:solidFill>
                  <a:srgbClr val="333333"/>
                </a:solidFill>
                <a:latin typeface="Helvetica" panose="020B0604020202020204" pitchFamily="34" charset="0"/>
              </a:rPr>
              <a:t>TNP’s</a:t>
            </a:r>
            <a:r>
              <a:rPr lang="en-US" dirty="0">
                <a:solidFill>
                  <a:srgbClr val="333333"/>
                </a:solidFill>
                <a:latin typeface="Helvetica" panose="020B0604020202020204" pitchFamily="34" charset="0"/>
              </a:rPr>
              <a:t> capacity to manage its finances as it grows in size and complexity.</a:t>
            </a:r>
          </a:p>
          <a:p>
            <a:pPr marL="285750" indent="-285750">
              <a:buFont typeface="Wingdings" panose="05000000000000000000" pitchFamily="2" charset="2"/>
              <a:buChar char="Ø"/>
            </a:pPr>
            <a:r>
              <a:rPr lang="en-US" dirty="0">
                <a:solidFill>
                  <a:srgbClr val="333333"/>
                </a:solidFill>
                <a:latin typeface="Helvetica" panose="020B0604020202020204" pitchFamily="34" charset="0"/>
              </a:rPr>
              <a:t>Partner with the ED and operations director to make decisions that benefit the organization from a financial perspective.</a:t>
            </a:r>
          </a:p>
        </p:txBody>
      </p:sp>
    </p:spTree>
    <p:extLst>
      <p:ext uri="{BB962C8B-B14F-4D97-AF65-F5344CB8AC3E}">
        <p14:creationId xmlns:p14="http://schemas.microsoft.com/office/powerpoint/2010/main" val="54468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Timelines </a:t>
            </a:r>
          </a:p>
        </p:txBody>
      </p:sp>
      <p:graphicFrame>
        <p:nvGraphicFramePr>
          <p:cNvPr id="50" name="Google Shape;469;p52">
            <a:extLst>
              <a:ext uri="{FF2B5EF4-FFF2-40B4-BE49-F238E27FC236}">
                <a16:creationId xmlns:a16="http://schemas.microsoft.com/office/drawing/2014/main" id="{C3A4BC42-7B43-4115-8536-F3586F1B2B44}"/>
              </a:ext>
            </a:extLst>
          </p:cNvPr>
          <p:cNvGraphicFramePr/>
          <p:nvPr>
            <p:extLst>
              <p:ext uri="{D42A27DB-BD31-4B8C-83A1-F6EECF244321}">
                <p14:modId xmlns:p14="http://schemas.microsoft.com/office/powerpoint/2010/main" val="4011756337"/>
              </p:ext>
            </p:extLst>
          </p:nvPr>
        </p:nvGraphicFramePr>
        <p:xfrm>
          <a:off x="537860" y="1289139"/>
          <a:ext cx="12282787" cy="6300699"/>
        </p:xfrm>
        <a:graphic>
          <a:graphicData uri="http://schemas.openxmlformats.org/drawingml/2006/table">
            <a:tbl>
              <a:tblPr>
                <a:noFill/>
              </a:tblPr>
              <a:tblGrid>
                <a:gridCol w="1108061">
                  <a:extLst>
                    <a:ext uri="{9D8B030D-6E8A-4147-A177-3AD203B41FA5}">
                      <a16:colId xmlns:a16="http://schemas.microsoft.com/office/drawing/2014/main" val="20000"/>
                    </a:ext>
                  </a:extLst>
                </a:gridCol>
                <a:gridCol w="3852833">
                  <a:extLst>
                    <a:ext uri="{9D8B030D-6E8A-4147-A177-3AD203B41FA5}">
                      <a16:colId xmlns:a16="http://schemas.microsoft.com/office/drawing/2014/main" val="20001"/>
                    </a:ext>
                  </a:extLst>
                </a:gridCol>
                <a:gridCol w="2440631">
                  <a:extLst>
                    <a:ext uri="{9D8B030D-6E8A-4147-A177-3AD203B41FA5}">
                      <a16:colId xmlns:a16="http://schemas.microsoft.com/office/drawing/2014/main" val="20002"/>
                    </a:ext>
                  </a:extLst>
                </a:gridCol>
                <a:gridCol w="2440631">
                  <a:extLst>
                    <a:ext uri="{9D8B030D-6E8A-4147-A177-3AD203B41FA5}">
                      <a16:colId xmlns:a16="http://schemas.microsoft.com/office/drawing/2014/main" val="20003"/>
                    </a:ext>
                  </a:extLst>
                </a:gridCol>
                <a:gridCol w="2440631">
                  <a:extLst>
                    <a:ext uri="{9D8B030D-6E8A-4147-A177-3AD203B41FA5}">
                      <a16:colId xmlns:a16="http://schemas.microsoft.com/office/drawing/2014/main" val="20004"/>
                    </a:ext>
                  </a:extLst>
                </a:gridCol>
              </a:tblGrid>
              <a:tr h="457773">
                <a:tc>
                  <a:txBody>
                    <a:bodyPr/>
                    <a:lstStyle/>
                    <a:p>
                      <a:pPr marL="0" lvl="0" indent="0" algn="ctr" rtl="0">
                        <a:spcBef>
                          <a:spcPts val="0"/>
                        </a:spcBef>
                        <a:spcAft>
                          <a:spcPts val="0"/>
                        </a:spcAft>
                        <a:buNone/>
                      </a:pPr>
                      <a:endParaRPr sz="1800">
                        <a:latin typeface="Georgia"/>
                        <a:ea typeface="Georgia"/>
                        <a:cs typeface="Georgia"/>
                        <a:sym typeface="Georgia"/>
                      </a:endParaRPr>
                    </a:p>
                  </a:txBody>
                  <a:tcPr marL="91425" marR="91425" marT="91425" marB="91425">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lt1"/>
                          </a:solidFill>
                          <a:latin typeface="Georgia"/>
                          <a:ea typeface="Georgia"/>
                          <a:cs typeface="Georgia"/>
                          <a:sym typeface="Georgia"/>
                        </a:rPr>
                        <a:t>Q1</a:t>
                      </a:r>
                      <a:endParaRPr sz="1800">
                        <a:solidFill>
                          <a:schemeClr val="lt1"/>
                        </a:solidFill>
                        <a:latin typeface="Georgia"/>
                        <a:ea typeface="Georgia"/>
                        <a:cs typeface="Georgia"/>
                        <a:sym typeface="Georgia"/>
                      </a:endParaRPr>
                    </a:p>
                  </a:txBody>
                  <a:tcPr marL="91425" marR="91425" marT="91425" marB="91425">
                    <a:solidFill>
                      <a:srgbClr val="999999"/>
                    </a:solidFill>
                  </a:tcPr>
                </a:tc>
                <a:tc>
                  <a:txBody>
                    <a:bodyPr/>
                    <a:lstStyle/>
                    <a:p>
                      <a:pPr marL="0" lvl="0" indent="0" algn="ctr" rtl="0">
                        <a:spcBef>
                          <a:spcPts val="0"/>
                        </a:spcBef>
                        <a:spcAft>
                          <a:spcPts val="0"/>
                        </a:spcAft>
                        <a:buNone/>
                      </a:pPr>
                      <a:r>
                        <a:rPr lang="en-US" sz="1800">
                          <a:solidFill>
                            <a:schemeClr val="lt1"/>
                          </a:solidFill>
                          <a:latin typeface="Georgia"/>
                          <a:ea typeface="Georgia"/>
                          <a:cs typeface="Georgia"/>
                          <a:sym typeface="Georgia"/>
                        </a:rPr>
                        <a:t>Q2</a:t>
                      </a:r>
                      <a:endParaRPr sz="1800">
                        <a:solidFill>
                          <a:schemeClr val="lt1"/>
                        </a:solidFill>
                        <a:latin typeface="Georgia"/>
                        <a:ea typeface="Georgia"/>
                        <a:cs typeface="Georgia"/>
                        <a:sym typeface="Georgia"/>
                      </a:endParaRPr>
                    </a:p>
                  </a:txBody>
                  <a:tcPr marL="91425" marR="91425" marT="91425" marB="91425">
                    <a:solidFill>
                      <a:srgbClr val="999999"/>
                    </a:solidFill>
                  </a:tcPr>
                </a:tc>
                <a:tc>
                  <a:txBody>
                    <a:bodyPr/>
                    <a:lstStyle/>
                    <a:p>
                      <a:pPr marL="0" lvl="0" indent="0" algn="ctr" rtl="0">
                        <a:spcBef>
                          <a:spcPts val="0"/>
                        </a:spcBef>
                        <a:spcAft>
                          <a:spcPts val="0"/>
                        </a:spcAft>
                        <a:buNone/>
                      </a:pPr>
                      <a:r>
                        <a:rPr lang="en-US" sz="1800">
                          <a:solidFill>
                            <a:schemeClr val="lt1"/>
                          </a:solidFill>
                          <a:latin typeface="Georgia"/>
                          <a:ea typeface="Georgia"/>
                          <a:cs typeface="Georgia"/>
                          <a:sym typeface="Georgia"/>
                        </a:rPr>
                        <a:t>Q3</a:t>
                      </a:r>
                      <a:endParaRPr sz="1800">
                        <a:solidFill>
                          <a:schemeClr val="lt1"/>
                        </a:solidFill>
                        <a:latin typeface="Georgia"/>
                        <a:ea typeface="Georgia"/>
                        <a:cs typeface="Georgia"/>
                        <a:sym typeface="Georgia"/>
                      </a:endParaRPr>
                    </a:p>
                  </a:txBody>
                  <a:tcPr marL="91425" marR="91425" marT="91425" marB="91425">
                    <a:solidFill>
                      <a:srgbClr val="999999"/>
                    </a:solidFill>
                  </a:tcPr>
                </a:tc>
                <a:tc>
                  <a:txBody>
                    <a:bodyPr/>
                    <a:lstStyle/>
                    <a:p>
                      <a:pPr marL="0" lvl="0" indent="0" algn="ctr" rtl="0">
                        <a:spcBef>
                          <a:spcPts val="0"/>
                        </a:spcBef>
                        <a:spcAft>
                          <a:spcPts val="0"/>
                        </a:spcAft>
                        <a:buNone/>
                      </a:pPr>
                      <a:r>
                        <a:rPr lang="en-US" sz="1800" dirty="0">
                          <a:solidFill>
                            <a:schemeClr val="lt1"/>
                          </a:solidFill>
                          <a:latin typeface="Georgia"/>
                          <a:ea typeface="Georgia"/>
                          <a:cs typeface="Georgia"/>
                          <a:sym typeface="Georgia"/>
                        </a:rPr>
                        <a:t>Q4</a:t>
                      </a:r>
                      <a:endParaRPr sz="1800" dirty="0">
                        <a:solidFill>
                          <a:schemeClr val="lt1"/>
                        </a:solidFill>
                        <a:latin typeface="Georgia"/>
                        <a:ea typeface="Georgia"/>
                        <a:cs typeface="Georgia"/>
                        <a:sym typeface="Georgia"/>
                      </a:endParaRPr>
                    </a:p>
                  </a:txBody>
                  <a:tcPr marL="91425" marR="91425" marT="91425" marB="91425">
                    <a:solidFill>
                      <a:srgbClr val="999999"/>
                    </a:solidFill>
                  </a:tcPr>
                </a:tc>
                <a:extLst>
                  <a:ext uri="{0D108BD9-81ED-4DB2-BD59-A6C34878D82A}">
                    <a16:rowId xmlns:a16="http://schemas.microsoft.com/office/drawing/2014/main" val="10000"/>
                  </a:ext>
                </a:extLst>
              </a:tr>
              <a:tr h="1541050">
                <a:tc>
                  <a:txBody>
                    <a:bodyPr/>
                    <a:lstStyle/>
                    <a:p>
                      <a:pPr marL="0" lvl="0" indent="0" algn="l" rtl="0">
                        <a:spcBef>
                          <a:spcPts val="0"/>
                        </a:spcBef>
                        <a:spcAft>
                          <a:spcPts val="0"/>
                        </a:spcAft>
                        <a:buNone/>
                      </a:pPr>
                      <a:r>
                        <a:rPr lang="en-US" sz="1800">
                          <a:solidFill>
                            <a:schemeClr val="lt1"/>
                          </a:solidFill>
                          <a:latin typeface="Georgia"/>
                          <a:ea typeface="Georgia"/>
                          <a:cs typeface="Georgia"/>
                          <a:sym typeface="Georgia"/>
                        </a:rPr>
                        <a:t>Year 1</a:t>
                      </a:r>
                      <a:endParaRPr sz="1800">
                        <a:solidFill>
                          <a:schemeClr val="lt1"/>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Employ program director</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Create awareness in community for what </a:t>
                      </a:r>
                      <a:r>
                        <a:rPr lang="en-US" sz="1800" dirty="0" err="1">
                          <a:solidFill>
                            <a:srgbClr val="FFFFFF"/>
                          </a:solidFill>
                          <a:latin typeface="Georgia"/>
                          <a:ea typeface="Georgia"/>
                          <a:cs typeface="Georgia"/>
                          <a:sym typeface="Georgia"/>
                        </a:rPr>
                        <a:t>TNP</a:t>
                      </a:r>
                      <a:r>
                        <a:rPr lang="en-US" sz="1800" dirty="0">
                          <a:solidFill>
                            <a:srgbClr val="FFFFFF"/>
                          </a:solidFill>
                          <a:latin typeface="Georgia"/>
                          <a:ea typeface="Georgia"/>
                          <a:cs typeface="Georgia"/>
                          <a:sym typeface="Georgia"/>
                        </a:rPr>
                        <a:t>’ stands for and </a:t>
                      </a:r>
                      <a:r>
                        <a:rPr lang="en-US" sz="1800" dirty="0" err="1">
                          <a:solidFill>
                            <a:srgbClr val="FFFFFF"/>
                          </a:solidFill>
                          <a:latin typeface="Georgia"/>
                          <a:ea typeface="Georgia"/>
                          <a:cs typeface="Georgia"/>
                          <a:sym typeface="Georgia"/>
                        </a:rPr>
                        <a:t>revitilazation</a:t>
                      </a:r>
                      <a:r>
                        <a:rPr lang="en-US" sz="1800" dirty="0">
                          <a:solidFill>
                            <a:srgbClr val="FFFFFF"/>
                          </a:solidFill>
                          <a:latin typeface="Georgia"/>
                          <a:ea typeface="Georgia"/>
                          <a:cs typeface="Georgia"/>
                          <a:sym typeface="Georgia"/>
                        </a:rPr>
                        <a:t> of Newark</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Create a sense for culture of change</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endParaRPr sz="1800" dirty="0">
                        <a:solidFill>
                          <a:srgbClr val="FFFFFF"/>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solidFill>
                      <a:schemeClr val="tx2"/>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Roll out web engagement</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Group Nonprofits in clusters with similar needs</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Newsletters</a:t>
                      </a:r>
                      <a:endParaRPr sz="1800" dirty="0">
                        <a:latin typeface="Georgia"/>
                        <a:ea typeface="Georgia"/>
                        <a:cs typeface="Georgia"/>
                        <a:sym typeface="Georgia"/>
                      </a:endParaRPr>
                    </a:p>
                  </a:txBody>
                  <a:tcPr marL="91425" marR="91425" marT="91425" marB="91425">
                    <a:solidFill>
                      <a:schemeClr val="accent4">
                        <a:lumMod val="50000"/>
                      </a:schemeClr>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Install street stalls for feedback and suggestions</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Initiation of design and development of information sharing platforms for nonprofits</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endParaRPr sz="1800" dirty="0">
                        <a:solidFill>
                          <a:srgbClr val="FFFFFF"/>
                        </a:solidFill>
                        <a:latin typeface="Georgia"/>
                        <a:ea typeface="Georgia"/>
                        <a:cs typeface="Georgia"/>
                        <a:sym typeface="Georgia"/>
                      </a:endParaRPr>
                    </a:p>
                  </a:txBody>
                  <a:tcPr marL="91425" marR="91425" marT="91425" marB="91425">
                    <a:solidFill>
                      <a:schemeClr val="accent4">
                        <a:lumMod val="75000"/>
                      </a:schemeClr>
                    </a:solidFill>
                  </a:tcPr>
                </a:tc>
                <a:tc>
                  <a:txBody>
                    <a:bodyPr/>
                    <a:lstStyle/>
                    <a:p>
                      <a:pPr marL="0" lvl="0" indent="0" algn="l" rtl="0">
                        <a:lnSpc>
                          <a:spcPct val="90000"/>
                        </a:lnSpc>
                        <a:spcBef>
                          <a:spcPts val="0"/>
                        </a:spcBef>
                        <a:spcAft>
                          <a:spcPts val="0"/>
                        </a:spcAft>
                        <a:buNone/>
                      </a:pPr>
                      <a:r>
                        <a:rPr lang="en-US" sz="1800">
                          <a:solidFill>
                            <a:srgbClr val="FFFFFF"/>
                          </a:solidFill>
                          <a:latin typeface="Georgia"/>
                          <a:ea typeface="Georgia"/>
                          <a:cs typeface="Georgia"/>
                          <a:sym typeface="Georgia"/>
                        </a:rPr>
                        <a:t>Start the dashboard</a:t>
                      </a:r>
                      <a:endParaRPr sz="180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a:solidFill>
                            <a:srgbClr val="FFFFFF"/>
                          </a:solidFill>
                          <a:latin typeface="Georgia"/>
                          <a:ea typeface="Georgia"/>
                          <a:cs typeface="Georgia"/>
                          <a:sym typeface="Georgia"/>
                        </a:rPr>
                        <a:t>Monitor the Progress</a:t>
                      </a:r>
                      <a:endParaRPr sz="1800">
                        <a:solidFill>
                          <a:srgbClr val="FFFFFF"/>
                        </a:solidFill>
                        <a:latin typeface="Georgia"/>
                        <a:ea typeface="Georgia"/>
                        <a:cs typeface="Georgia"/>
                        <a:sym typeface="Georgia"/>
                      </a:endParaRPr>
                    </a:p>
                  </a:txBody>
                  <a:tcPr marL="91425" marR="91425" marT="91425" marB="91425">
                    <a:solidFill>
                      <a:srgbClr val="980000"/>
                    </a:solidFill>
                  </a:tcPr>
                </a:tc>
                <a:extLst>
                  <a:ext uri="{0D108BD9-81ED-4DB2-BD59-A6C34878D82A}">
                    <a16:rowId xmlns:a16="http://schemas.microsoft.com/office/drawing/2014/main" val="10001"/>
                  </a:ext>
                </a:extLst>
              </a:tr>
              <a:tr h="1732075">
                <a:tc>
                  <a:txBody>
                    <a:bodyPr/>
                    <a:lstStyle/>
                    <a:p>
                      <a:pPr marL="0" lvl="0" indent="0" algn="l" rtl="0">
                        <a:spcBef>
                          <a:spcPts val="0"/>
                        </a:spcBef>
                        <a:spcAft>
                          <a:spcPts val="0"/>
                        </a:spcAft>
                        <a:buNone/>
                      </a:pPr>
                      <a:r>
                        <a:rPr lang="en-US" sz="1800">
                          <a:solidFill>
                            <a:schemeClr val="lt1"/>
                          </a:solidFill>
                          <a:latin typeface="Georgia"/>
                          <a:ea typeface="Georgia"/>
                          <a:cs typeface="Georgia"/>
                          <a:sym typeface="Georgia"/>
                        </a:rPr>
                        <a:t>Year 2</a:t>
                      </a:r>
                      <a:endParaRPr sz="1800">
                        <a:solidFill>
                          <a:schemeClr val="lt1"/>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Start membership in chamber of commerce</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Hire marketing director</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err="1">
                          <a:solidFill>
                            <a:srgbClr val="FFFFFF"/>
                          </a:solidFill>
                          <a:latin typeface="Georgia"/>
                          <a:ea typeface="Georgia"/>
                          <a:cs typeface="Georgia"/>
                          <a:sym typeface="Georgia"/>
                        </a:rPr>
                        <a:t>TNP</a:t>
                      </a:r>
                      <a:r>
                        <a:rPr lang="en-US" sz="1800" dirty="0">
                          <a:solidFill>
                            <a:srgbClr val="FFFFFF"/>
                          </a:solidFill>
                          <a:latin typeface="Georgia"/>
                          <a:ea typeface="Georgia"/>
                          <a:cs typeface="Georgia"/>
                          <a:sym typeface="Georgia"/>
                        </a:rPr>
                        <a:t> publication</a:t>
                      </a:r>
                      <a:endParaRPr sz="1800" dirty="0">
                        <a:solidFill>
                          <a:srgbClr val="FFFFFF"/>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solidFill>
                      <a:schemeClr val="tx2"/>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Targeted marketing</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Business facilitation units</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Internships for UD students in the area of fundraising </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endParaRPr sz="1800" dirty="0">
                        <a:solidFill>
                          <a:srgbClr val="FFFFFF"/>
                        </a:solidFill>
                        <a:latin typeface="Georgia"/>
                        <a:ea typeface="Georgia"/>
                        <a:cs typeface="Georgia"/>
                        <a:sym typeface="Georgia"/>
                      </a:endParaRPr>
                    </a:p>
                  </a:txBody>
                  <a:tcPr marL="91425" marR="91425" marT="91425" marB="91425">
                    <a:solidFill>
                      <a:schemeClr val="accent4">
                        <a:lumMod val="50000"/>
                      </a:schemeClr>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Engage student communities in creating mobile applications</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Alliance with corporations, Newark 100</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Volunteering</a:t>
                      </a:r>
                      <a:endParaRPr sz="1800" dirty="0">
                        <a:solidFill>
                          <a:srgbClr val="FFFFFF"/>
                        </a:solidFill>
                        <a:latin typeface="Georgia"/>
                        <a:ea typeface="Georgia"/>
                        <a:cs typeface="Georgia"/>
                        <a:sym typeface="Georgia"/>
                      </a:endParaRPr>
                    </a:p>
                  </a:txBody>
                  <a:tcPr marL="91425" marR="91425" marT="91425" marB="91425">
                    <a:solidFill>
                      <a:schemeClr val="accent4">
                        <a:lumMod val="75000"/>
                      </a:schemeClr>
                    </a:solidFill>
                  </a:tcPr>
                </a:tc>
                <a:tc>
                  <a:txBody>
                    <a:bodyPr/>
                    <a:lstStyle/>
                    <a:p>
                      <a:pPr marL="0" lvl="0" indent="0" algn="l" rtl="0">
                        <a:spcBef>
                          <a:spcPts val="0"/>
                        </a:spcBef>
                        <a:spcAft>
                          <a:spcPts val="0"/>
                        </a:spcAft>
                        <a:buNone/>
                      </a:pPr>
                      <a:r>
                        <a:rPr lang="en-US" sz="1800">
                          <a:solidFill>
                            <a:srgbClr val="FFFFFF"/>
                          </a:solidFill>
                          <a:latin typeface="Georgia"/>
                          <a:ea typeface="Georgia"/>
                          <a:cs typeface="Georgia"/>
                          <a:sym typeface="Georgia"/>
                        </a:rPr>
                        <a:t>Business research</a:t>
                      </a:r>
                      <a:endParaRPr sz="1800">
                        <a:solidFill>
                          <a:srgbClr val="FFFFFF"/>
                        </a:solidFill>
                        <a:latin typeface="Georgia"/>
                        <a:ea typeface="Georgia"/>
                        <a:cs typeface="Georgia"/>
                        <a:sym typeface="Georgia"/>
                      </a:endParaRPr>
                    </a:p>
                    <a:p>
                      <a:pPr marL="0" lvl="0" indent="0" algn="l" rtl="0">
                        <a:spcBef>
                          <a:spcPts val="0"/>
                        </a:spcBef>
                        <a:spcAft>
                          <a:spcPts val="0"/>
                        </a:spcAft>
                        <a:buNone/>
                      </a:pPr>
                      <a:r>
                        <a:rPr lang="en-US" sz="1800">
                          <a:solidFill>
                            <a:srgbClr val="FFFFFF"/>
                          </a:solidFill>
                          <a:latin typeface="Georgia"/>
                          <a:ea typeface="Georgia"/>
                          <a:cs typeface="Georgia"/>
                          <a:sym typeface="Georgia"/>
                        </a:rPr>
                        <a:t>Individual surveys</a:t>
                      </a:r>
                      <a:endParaRPr sz="1800">
                        <a:solidFill>
                          <a:srgbClr val="FFFFFF"/>
                        </a:solidFill>
                        <a:latin typeface="Georgia"/>
                        <a:ea typeface="Georgia"/>
                        <a:cs typeface="Georgia"/>
                        <a:sym typeface="Georgia"/>
                      </a:endParaRPr>
                    </a:p>
                    <a:p>
                      <a:pPr marL="0" lvl="0" indent="0" algn="l" rtl="0">
                        <a:spcBef>
                          <a:spcPts val="0"/>
                        </a:spcBef>
                        <a:spcAft>
                          <a:spcPts val="0"/>
                        </a:spcAft>
                        <a:buNone/>
                      </a:pPr>
                      <a:r>
                        <a:rPr lang="en-US" sz="1800">
                          <a:solidFill>
                            <a:srgbClr val="FFFFFF"/>
                          </a:solidFill>
                          <a:latin typeface="Georgia"/>
                          <a:ea typeface="Georgia"/>
                          <a:cs typeface="Georgia"/>
                          <a:sym typeface="Georgia"/>
                        </a:rPr>
                        <a:t>Monitor and verify the progress</a:t>
                      </a:r>
                      <a:endParaRPr sz="1800">
                        <a:solidFill>
                          <a:srgbClr val="FFFFFF"/>
                        </a:solidFill>
                        <a:latin typeface="Georgia"/>
                        <a:ea typeface="Georgia"/>
                        <a:cs typeface="Georgia"/>
                        <a:sym typeface="Georgia"/>
                      </a:endParaRPr>
                    </a:p>
                    <a:p>
                      <a:pPr marL="0" lvl="0" indent="0" algn="l" rtl="0">
                        <a:spcBef>
                          <a:spcPts val="0"/>
                        </a:spcBef>
                        <a:spcAft>
                          <a:spcPts val="0"/>
                        </a:spcAft>
                        <a:buNone/>
                      </a:pPr>
                      <a:endParaRPr sz="1800">
                        <a:solidFill>
                          <a:srgbClr val="FFFFFF"/>
                        </a:solidFill>
                        <a:latin typeface="Georgia"/>
                        <a:ea typeface="Georgia"/>
                        <a:cs typeface="Georgia"/>
                        <a:sym typeface="Georgia"/>
                      </a:endParaRPr>
                    </a:p>
                  </a:txBody>
                  <a:tcPr marL="91425" marR="91425" marT="91425" marB="91425">
                    <a:solidFill>
                      <a:srgbClr val="980000"/>
                    </a:solidFill>
                  </a:tcPr>
                </a:tc>
                <a:extLst>
                  <a:ext uri="{0D108BD9-81ED-4DB2-BD59-A6C34878D82A}">
                    <a16:rowId xmlns:a16="http://schemas.microsoft.com/office/drawing/2014/main" val="10002"/>
                  </a:ext>
                </a:extLst>
              </a:tr>
              <a:tr h="972075">
                <a:tc>
                  <a:txBody>
                    <a:bodyPr/>
                    <a:lstStyle/>
                    <a:p>
                      <a:pPr marL="0" lvl="0" indent="0" algn="l" rtl="0">
                        <a:spcBef>
                          <a:spcPts val="0"/>
                        </a:spcBef>
                        <a:spcAft>
                          <a:spcPts val="0"/>
                        </a:spcAft>
                        <a:buNone/>
                      </a:pPr>
                      <a:r>
                        <a:rPr lang="en-US" sz="1800" dirty="0">
                          <a:solidFill>
                            <a:schemeClr val="lt1"/>
                          </a:solidFill>
                          <a:latin typeface="Georgia"/>
                          <a:ea typeface="Georgia"/>
                          <a:cs typeface="Georgia"/>
                          <a:sym typeface="Georgia"/>
                        </a:rPr>
                        <a:t>Year 3</a:t>
                      </a:r>
                      <a:endParaRPr sz="1800" dirty="0">
                        <a:solidFill>
                          <a:schemeClr val="lt1"/>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Hire subject specific experts  </a:t>
                      </a:r>
                      <a:endParaRPr sz="1800" dirty="0">
                        <a:solidFill>
                          <a:srgbClr val="FFFFFF"/>
                        </a:solidFill>
                        <a:latin typeface="Georgia"/>
                        <a:ea typeface="Georgia"/>
                        <a:cs typeface="Georgia"/>
                        <a:sym typeface="Georgia"/>
                      </a:endParaRPr>
                    </a:p>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Aggressive marketing campaigns</a:t>
                      </a:r>
                      <a:endParaRPr sz="1800" dirty="0">
                        <a:solidFill>
                          <a:srgbClr val="FFFFFF"/>
                        </a:solidFill>
                        <a:latin typeface="Georgia"/>
                        <a:ea typeface="Georgia"/>
                        <a:cs typeface="Georgia"/>
                        <a:sym typeface="Georgia"/>
                      </a:endParaRPr>
                    </a:p>
                  </a:txBody>
                  <a:tcPr marL="91425" marR="91425" marT="91425" marB="91425">
                    <a:lnL w="9525" cap="flat" cmpd="sng">
                      <a:solidFill>
                        <a:srgbClr val="999999"/>
                      </a:solidFill>
                      <a:prstDash val="solid"/>
                      <a:round/>
                      <a:headEnd type="none" w="sm" len="sm"/>
                      <a:tailEnd type="none" w="sm" len="sm"/>
                    </a:lnL>
                    <a:solidFill>
                      <a:schemeClr val="tx2"/>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Key performance indicators</a:t>
                      </a:r>
                      <a:endParaRPr sz="1800" dirty="0">
                        <a:solidFill>
                          <a:srgbClr val="FFFFFF"/>
                        </a:solidFill>
                        <a:latin typeface="Georgia"/>
                        <a:ea typeface="Georgia"/>
                        <a:cs typeface="Georgia"/>
                        <a:sym typeface="Georgia"/>
                      </a:endParaRPr>
                    </a:p>
                  </a:txBody>
                  <a:tcPr marL="91425" marR="91425" marT="91425" marB="91425">
                    <a:solidFill>
                      <a:schemeClr val="accent4">
                        <a:lumMod val="50000"/>
                      </a:schemeClr>
                    </a:solidFill>
                  </a:tcPr>
                </a:tc>
                <a:tc>
                  <a:txBody>
                    <a:bodyPr/>
                    <a:lstStyle/>
                    <a:p>
                      <a:pPr marL="0" lvl="0" indent="0" algn="l" rtl="0">
                        <a:lnSpc>
                          <a:spcPct val="90000"/>
                        </a:lnSpc>
                        <a:spcBef>
                          <a:spcPts val="0"/>
                        </a:spcBef>
                        <a:spcAft>
                          <a:spcPts val="0"/>
                        </a:spcAft>
                        <a:buNone/>
                      </a:pPr>
                      <a:r>
                        <a:rPr lang="en-US" sz="1800" dirty="0">
                          <a:solidFill>
                            <a:srgbClr val="FFFFFF"/>
                          </a:solidFill>
                          <a:latin typeface="Georgia"/>
                          <a:ea typeface="Georgia"/>
                          <a:cs typeface="Georgia"/>
                          <a:sym typeface="Georgia"/>
                        </a:rPr>
                        <a:t>Goals for next year</a:t>
                      </a:r>
                      <a:endParaRPr sz="1800" dirty="0">
                        <a:solidFill>
                          <a:srgbClr val="FFFFFF"/>
                        </a:solidFill>
                        <a:latin typeface="Georgia"/>
                        <a:ea typeface="Georgia"/>
                        <a:cs typeface="Georgia"/>
                        <a:sym typeface="Georgia"/>
                      </a:endParaRPr>
                    </a:p>
                  </a:txBody>
                  <a:tcPr marL="91425" marR="91425" marT="91425" marB="91425">
                    <a:solidFill>
                      <a:schemeClr val="accent4">
                        <a:lumMod val="75000"/>
                      </a:schemeClr>
                    </a:solidFill>
                  </a:tcPr>
                </a:tc>
                <a:tc>
                  <a:txBody>
                    <a:bodyPr/>
                    <a:lstStyle/>
                    <a:p>
                      <a:pPr marL="0" lvl="0" indent="0" algn="l" rtl="0">
                        <a:spcBef>
                          <a:spcPts val="0"/>
                        </a:spcBef>
                        <a:spcAft>
                          <a:spcPts val="0"/>
                        </a:spcAft>
                        <a:buNone/>
                      </a:pPr>
                      <a:r>
                        <a:rPr lang="en-US" sz="1800" dirty="0">
                          <a:solidFill>
                            <a:srgbClr val="FFFFFF"/>
                          </a:solidFill>
                          <a:latin typeface="Georgia"/>
                          <a:ea typeface="Georgia"/>
                          <a:cs typeface="Georgia"/>
                          <a:sym typeface="Georgia"/>
                        </a:rPr>
                        <a:t>Reflect upon the membership</a:t>
                      </a:r>
                      <a:endParaRPr sz="1800" dirty="0">
                        <a:solidFill>
                          <a:srgbClr val="FFFFFF"/>
                        </a:solidFill>
                        <a:latin typeface="Georgia"/>
                        <a:ea typeface="Georgia"/>
                        <a:cs typeface="Georgia"/>
                        <a:sym typeface="Georgia"/>
                      </a:endParaRPr>
                    </a:p>
                    <a:p>
                      <a:pPr marL="0" lvl="0" indent="0" algn="l" rtl="0">
                        <a:spcBef>
                          <a:spcPts val="0"/>
                        </a:spcBef>
                        <a:spcAft>
                          <a:spcPts val="0"/>
                        </a:spcAft>
                        <a:buNone/>
                      </a:pPr>
                      <a:r>
                        <a:rPr lang="en-US" sz="1800" dirty="0">
                          <a:solidFill>
                            <a:srgbClr val="FFFFFF"/>
                          </a:solidFill>
                          <a:latin typeface="Georgia"/>
                          <a:ea typeface="Georgia"/>
                          <a:cs typeface="Georgia"/>
                          <a:sym typeface="Georgia"/>
                        </a:rPr>
                        <a:t>Monitor and verify results</a:t>
                      </a:r>
                      <a:endParaRPr sz="1800" dirty="0">
                        <a:solidFill>
                          <a:srgbClr val="FFFFFF"/>
                        </a:solidFill>
                        <a:latin typeface="Georgia"/>
                        <a:ea typeface="Georgia"/>
                        <a:cs typeface="Georgia"/>
                        <a:sym typeface="Georgia"/>
                      </a:endParaRPr>
                    </a:p>
                  </a:txBody>
                  <a:tcPr marL="91425" marR="91425" marT="91425" marB="91425">
                    <a:solidFill>
                      <a:srgbClr val="98000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954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Strategic Milestones</a:t>
            </a:r>
          </a:p>
        </p:txBody>
      </p:sp>
      <p:grpSp>
        <p:nvGrpSpPr>
          <p:cNvPr id="14" name="Google Shape;476;p53">
            <a:extLst>
              <a:ext uri="{FF2B5EF4-FFF2-40B4-BE49-F238E27FC236}">
                <a16:creationId xmlns:a16="http://schemas.microsoft.com/office/drawing/2014/main" id="{E61A5660-5C93-47AE-88E7-7156130582CB}"/>
              </a:ext>
            </a:extLst>
          </p:cNvPr>
          <p:cNvGrpSpPr/>
          <p:nvPr/>
        </p:nvGrpSpPr>
        <p:grpSpPr>
          <a:xfrm flipH="1">
            <a:off x="7891935" y="4317635"/>
            <a:ext cx="3922195" cy="2743200"/>
            <a:chOff x="706026" y="1684240"/>
            <a:chExt cx="3186445" cy="1933874"/>
          </a:xfrm>
        </p:grpSpPr>
        <p:sp>
          <p:nvSpPr>
            <p:cNvPr id="15" name="Google Shape;477;p53">
              <a:extLst>
                <a:ext uri="{FF2B5EF4-FFF2-40B4-BE49-F238E27FC236}">
                  <a16:creationId xmlns:a16="http://schemas.microsoft.com/office/drawing/2014/main" id="{80B1EDC3-C7BF-44B1-859C-FC9B30ED0A4F}"/>
                </a:ext>
              </a:extLst>
            </p:cNvPr>
            <p:cNvSpPr txBox="1"/>
            <p:nvPr/>
          </p:nvSpPr>
          <p:spPr>
            <a:xfrm>
              <a:off x="706026" y="1684240"/>
              <a:ext cx="2228613" cy="193387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600" dirty="0">
                <a:solidFill>
                  <a:schemeClr val="lt1"/>
                </a:solidFill>
                <a:latin typeface="+mj-lt"/>
                <a:ea typeface="Georgia"/>
                <a:cs typeface="Georgia"/>
                <a:sym typeface="Georgia"/>
              </a:endParaRPr>
            </a:p>
            <a:p>
              <a:pPr marL="0" lvl="0" indent="0" algn="l" rtl="0">
                <a:spcBef>
                  <a:spcPts val="0"/>
                </a:spcBef>
                <a:spcAft>
                  <a:spcPts val="0"/>
                </a:spcAft>
                <a:buNone/>
              </a:pPr>
              <a:r>
                <a:rPr lang="en-US" sz="1600" dirty="0">
                  <a:solidFill>
                    <a:schemeClr val="lt1"/>
                  </a:solidFill>
                  <a:latin typeface="+mj-lt"/>
                  <a:ea typeface="Georgia"/>
                  <a:cs typeface="Georgia"/>
                  <a:sym typeface="Georgia"/>
                </a:rPr>
                <a:t>20% increase in  volunteering and engagement from student and communities at UD in roll out of key initiatives</a:t>
              </a:r>
              <a:endParaRPr sz="1600" dirty="0">
                <a:solidFill>
                  <a:schemeClr val="lt1"/>
                </a:solidFill>
                <a:latin typeface="+mj-lt"/>
                <a:ea typeface="Georgia"/>
                <a:cs typeface="Georgia"/>
                <a:sym typeface="Georgia"/>
              </a:endParaRPr>
            </a:p>
            <a:p>
              <a:pPr marL="0" lvl="0" indent="0" algn="l" rtl="0">
                <a:spcBef>
                  <a:spcPts val="1600"/>
                </a:spcBef>
                <a:spcAft>
                  <a:spcPts val="0"/>
                </a:spcAft>
                <a:buNone/>
              </a:pPr>
              <a:r>
                <a:rPr lang="en-US" sz="1600" dirty="0">
                  <a:solidFill>
                    <a:schemeClr val="lt1"/>
                  </a:solidFill>
                  <a:latin typeface="+mj-lt"/>
                  <a:ea typeface="Georgia"/>
                  <a:cs typeface="Georgia"/>
                  <a:sym typeface="Georgia"/>
                </a:rPr>
                <a:t>Addressing 70% of feedbacks provided through street stalls and other platforms</a:t>
              </a:r>
              <a:endParaRPr sz="1600" dirty="0">
                <a:solidFill>
                  <a:schemeClr val="lt1"/>
                </a:solidFill>
                <a:latin typeface="+mj-lt"/>
                <a:ea typeface="Georgia"/>
                <a:cs typeface="Georgia"/>
                <a:sym typeface="Georgia"/>
              </a:endParaRPr>
            </a:p>
            <a:p>
              <a:pPr marL="0" lvl="0" indent="0" algn="l" rtl="0">
                <a:spcBef>
                  <a:spcPts val="1600"/>
                </a:spcBef>
                <a:spcAft>
                  <a:spcPts val="1600"/>
                </a:spcAft>
                <a:buNone/>
              </a:pPr>
              <a:endParaRPr sz="1600" dirty="0">
                <a:latin typeface="+mj-lt"/>
                <a:ea typeface="Georgia"/>
                <a:cs typeface="Georgia"/>
                <a:sym typeface="Georgia"/>
              </a:endParaRPr>
            </a:p>
          </p:txBody>
        </p:sp>
        <p:cxnSp>
          <p:nvCxnSpPr>
            <p:cNvPr id="16" name="Google Shape;478;p53">
              <a:extLst>
                <a:ext uri="{FF2B5EF4-FFF2-40B4-BE49-F238E27FC236}">
                  <a16:creationId xmlns:a16="http://schemas.microsoft.com/office/drawing/2014/main" id="{5B38305D-BE00-47FC-B3F9-6195E42682BA}"/>
                </a:ext>
              </a:extLst>
            </p:cNvPr>
            <p:cNvCxnSpPr>
              <a:endCxn id="17" idx="6"/>
            </p:cNvCxnSpPr>
            <p:nvPr/>
          </p:nvCxnSpPr>
          <p:spPr>
            <a:xfrm rot="10800000">
              <a:off x="3218971" y="2318438"/>
              <a:ext cx="673500" cy="23700"/>
            </a:xfrm>
            <a:prstGeom prst="straightConnector1">
              <a:avLst/>
            </a:prstGeom>
            <a:noFill/>
            <a:ln w="9525" cap="flat" cmpd="sng">
              <a:solidFill>
                <a:srgbClr val="C2C2C2"/>
              </a:solidFill>
              <a:prstDash val="solid"/>
              <a:round/>
              <a:headEnd type="none" w="sm" len="sm"/>
              <a:tailEnd type="none" w="sm" len="sm"/>
            </a:ln>
          </p:spPr>
        </p:cxnSp>
        <p:sp>
          <p:nvSpPr>
            <p:cNvPr id="17" name="Google Shape;479;p53">
              <a:extLst>
                <a:ext uri="{FF2B5EF4-FFF2-40B4-BE49-F238E27FC236}">
                  <a16:creationId xmlns:a16="http://schemas.microsoft.com/office/drawing/2014/main" id="{33FC678C-C5CC-4B3A-A424-ECBBC21ADAE7}"/>
                </a:ext>
              </a:extLst>
            </p:cNvPr>
            <p:cNvSpPr/>
            <p:nvPr/>
          </p:nvSpPr>
          <p:spPr>
            <a:xfrm>
              <a:off x="3020371" y="2219288"/>
              <a:ext cx="198600" cy="198300"/>
            </a:xfrm>
            <a:prstGeom prst="ellipse">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0;p53">
              <a:extLst>
                <a:ext uri="{FF2B5EF4-FFF2-40B4-BE49-F238E27FC236}">
                  <a16:creationId xmlns:a16="http://schemas.microsoft.com/office/drawing/2014/main" id="{988469CB-2EB4-404C-ACC6-FDE100D62EBA}"/>
                </a:ext>
              </a:extLst>
            </p:cNvPr>
            <p:cNvSpPr txBox="1"/>
            <p:nvPr/>
          </p:nvSpPr>
          <p:spPr>
            <a:xfrm>
              <a:off x="2995938" y="2184518"/>
              <a:ext cx="247500" cy="2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000">
                  <a:solidFill>
                    <a:srgbClr val="FFFFFF"/>
                  </a:solidFill>
                  <a:latin typeface="Roboto"/>
                  <a:ea typeface="Roboto"/>
                  <a:cs typeface="Roboto"/>
                  <a:sym typeface="Roboto"/>
                </a:rPr>
                <a:t>2</a:t>
              </a:r>
              <a:endParaRPr sz="1000">
                <a:solidFill>
                  <a:srgbClr val="FFFFFF"/>
                </a:solidFill>
              </a:endParaRPr>
            </a:p>
          </p:txBody>
        </p:sp>
      </p:grpSp>
      <p:grpSp>
        <p:nvGrpSpPr>
          <p:cNvPr id="19" name="Google Shape;481;p53">
            <a:extLst>
              <a:ext uri="{FF2B5EF4-FFF2-40B4-BE49-F238E27FC236}">
                <a16:creationId xmlns:a16="http://schemas.microsoft.com/office/drawing/2014/main" id="{EF5A997E-14F4-4AB5-8BFA-CC941B15E822}"/>
              </a:ext>
            </a:extLst>
          </p:cNvPr>
          <p:cNvGrpSpPr/>
          <p:nvPr/>
        </p:nvGrpSpPr>
        <p:grpSpPr>
          <a:xfrm>
            <a:off x="520335" y="4525676"/>
            <a:ext cx="4183671" cy="2743200"/>
            <a:chOff x="389130" y="2038195"/>
            <a:chExt cx="3398872" cy="2305985"/>
          </a:xfrm>
        </p:grpSpPr>
        <p:sp>
          <p:nvSpPr>
            <p:cNvPr id="20" name="Google Shape;482;p53">
              <a:extLst>
                <a:ext uri="{FF2B5EF4-FFF2-40B4-BE49-F238E27FC236}">
                  <a16:creationId xmlns:a16="http://schemas.microsoft.com/office/drawing/2014/main" id="{05419A34-3ECF-439A-A528-0902F9D59B46}"/>
                </a:ext>
              </a:extLst>
            </p:cNvPr>
            <p:cNvSpPr txBox="1"/>
            <p:nvPr/>
          </p:nvSpPr>
          <p:spPr>
            <a:xfrm>
              <a:off x="389130" y="2038195"/>
              <a:ext cx="2228613" cy="2305985"/>
            </a:xfrm>
            <a:prstGeom prst="rect">
              <a:avLst/>
            </a:pr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lt1"/>
                  </a:solidFill>
                  <a:latin typeface="+mj-lt"/>
                  <a:ea typeface="Georgia"/>
                  <a:cs typeface="Georgia"/>
                  <a:sym typeface="Georgia"/>
                </a:rPr>
                <a:t>Avg. 1000 visitors per month starting from Year 1 Quarter 4</a:t>
              </a:r>
              <a:endParaRPr sz="1600" dirty="0">
                <a:solidFill>
                  <a:schemeClr val="lt1"/>
                </a:solidFill>
                <a:latin typeface="+mj-lt"/>
                <a:ea typeface="Georgia"/>
                <a:cs typeface="Georgia"/>
                <a:sym typeface="Georgia"/>
              </a:endParaRPr>
            </a:p>
            <a:p>
              <a:pPr marL="0" lvl="0" indent="0" algn="l" rtl="0">
                <a:spcBef>
                  <a:spcPts val="1600"/>
                </a:spcBef>
                <a:spcAft>
                  <a:spcPts val="1600"/>
                </a:spcAft>
                <a:buNone/>
              </a:pPr>
              <a:r>
                <a:rPr lang="en-US" sz="1600" dirty="0">
                  <a:solidFill>
                    <a:schemeClr val="lt1"/>
                  </a:solidFill>
                  <a:latin typeface="+mj-lt"/>
                  <a:ea typeface="Georgia"/>
                  <a:cs typeface="Georgia"/>
                  <a:sym typeface="Georgia"/>
                </a:rPr>
                <a:t>Monitor increase in web traffic growth from Year 2 Quarter 1. Web traffic growth is an important measure than web views.</a:t>
              </a:r>
              <a:endParaRPr sz="1600" dirty="0">
                <a:solidFill>
                  <a:schemeClr val="lt1"/>
                </a:solidFill>
                <a:latin typeface="+mj-lt"/>
                <a:ea typeface="Georgia"/>
                <a:cs typeface="Georgia"/>
                <a:sym typeface="Georgia"/>
              </a:endParaRPr>
            </a:p>
          </p:txBody>
        </p:sp>
        <p:cxnSp>
          <p:nvCxnSpPr>
            <p:cNvPr id="21" name="Google Shape;483;p53">
              <a:extLst>
                <a:ext uri="{FF2B5EF4-FFF2-40B4-BE49-F238E27FC236}">
                  <a16:creationId xmlns:a16="http://schemas.microsoft.com/office/drawing/2014/main" id="{94ECDC3E-1C36-407E-BF1D-D367E2F8C98F}"/>
                </a:ext>
              </a:extLst>
            </p:cNvPr>
            <p:cNvCxnSpPr>
              <a:cxnSpLocks/>
            </p:cNvCxnSpPr>
            <p:nvPr/>
          </p:nvCxnSpPr>
          <p:spPr>
            <a:xfrm flipH="1">
              <a:off x="3046835" y="2207884"/>
              <a:ext cx="741167" cy="7445"/>
            </a:xfrm>
            <a:prstGeom prst="straightConnector1">
              <a:avLst/>
            </a:prstGeom>
            <a:noFill/>
            <a:ln w="9525" cap="flat" cmpd="sng">
              <a:solidFill>
                <a:srgbClr val="C2C2C2"/>
              </a:solidFill>
              <a:prstDash val="solid"/>
              <a:round/>
              <a:headEnd type="none" w="sm" len="sm"/>
              <a:tailEnd type="none" w="sm" len="sm"/>
            </a:ln>
          </p:spPr>
        </p:cxnSp>
        <p:sp>
          <p:nvSpPr>
            <p:cNvPr id="22" name="Google Shape;484;p53">
              <a:extLst>
                <a:ext uri="{FF2B5EF4-FFF2-40B4-BE49-F238E27FC236}">
                  <a16:creationId xmlns:a16="http://schemas.microsoft.com/office/drawing/2014/main" id="{0E530C75-E217-450F-A237-5ED00E3B2D70}"/>
                </a:ext>
              </a:extLst>
            </p:cNvPr>
            <p:cNvSpPr/>
            <p:nvPr/>
          </p:nvSpPr>
          <p:spPr>
            <a:xfrm>
              <a:off x="3020371" y="2111851"/>
              <a:ext cx="198600" cy="198300"/>
            </a:xfrm>
            <a:prstGeom prst="ellipse">
              <a:avLst/>
            </a:prstGeom>
            <a:solidFill>
              <a:srgbClr val="D83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85;p53">
              <a:extLst>
                <a:ext uri="{FF2B5EF4-FFF2-40B4-BE49-F238E27FC236}">
                  <a16:creationId xmlns:a16="http://schemas.microsoft.com/office/drawing/2014/main" id="{37CCB7D2-8997-4C8C-B276-4F7B8A5C823A}"/>
                </a:ext>
              </a:extLst>
            </p:cNvPr>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000">
                  <a:solidFill>
                    <a:srgbClr val="FFFFFF"/>
                  </a:solidFill>
                  <a:latin typeface="Roboto"/>
                  <a:ea typeface="Roboto"/>
                  <a:cs typeface="Roboto"/>
                  <a:sym typeface="Roboto"/>
                </a:rPr>
                <a:t>1</a:t>
              </a:r>
              <a:endParaRPr sz="1000">
                <a:solidFill>
                  <a:srgbClr val="FFFFFF"/>
                </a:solidFill>
              </a:endParaRPr>
            </a:p>
          </p:txBody>
        </p:sp>
      </p:grpSp>
      <p:grpSp>
        <p:nvGrpSpPr>
          <p:cNvPr id="24" name="Google Shape;486;p53">
            <a:extLst>
              <a:ext uri="{FF2B5EF4-FFF2-40B4-BE49-F238E27FC236}">
                <a16:creationId xmlns:a16="http://schemas.microsoft.com/office/drawing/2014/main" id="{BD7BE1A8-D63E-492A-99B0-9E27B7082E97}"/>
              </a:ext>
            </a:extLst>
          </p:cNvPr>
          <p:cNvGrpSpPr/>
          <p:nvPr/>
        </p:nvGrpSpPr>
        <p:grpSpPr>
          <a:xfrm flipH="1">
            <a:off x="6771939" y="1358726"/>
            <a:ext cx="5030519" cy="2743200"/>
            <a:chOff x="598062" y="1063806"/>
            <a:chExt cx="4086862" cy="2305984"/>
          </a:xfrm>
        </p:grpSpPr>
        <p:sp>
          <p:nvSpPr>
            <p:cNvPr id="25" name="Google Shape;487;p53">
              <a:extLst>
                <a:ext uri="{FF2B5EF4-FFF2-40B4-BE49-F238E27FC236}">
                  <a16:creationId xmlns:a16="http://schemas.microsoft.com/office/drawing/2014/main" id="{6B85860A-CD23-498A-9BC8-09F910F98F7A}"/>
                </a:ext>
              </a:extLst>
            </p:cNvPr>
            <p:cNvSpPr txBox="1"/>
            <p:nvPr/>
          </p:nvSpPr>
          <p:spPr>
            <a:xfrm>
              <a:off x="598062" y="1063806"/>
              <a:ext cx="2228613" cy="230598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b="1" dirty="0">
                <a:solidFill>
                  <a:schemeClr val="lt1"/>
                </a:solidFill>
                <a:latin typeface="+mj-lt"/>
                <a:ea typeface="Roboto"/>
                <a:cs typeface="Roboto"/>
                <a:sym typeface="Roboto"/>
              </a:endParaRPr>
            </a:p>
            <a:p>
              <a:pPr marL="0" lvl="0" indent="0" algn="l" rtl="0">
                <a:spcBef>
                  <a:spcPts val="0"/>
                </a:spcBef>
                <a:spcAft>
                  <a:spcPts val="0"/>
                </a:spcAft>
                <a:buNone/>
              </a:pPr>
              <a:r>
                <a:rPr lang="en-US" sz="1600" dirty="0">
                  <a:solidFill>
                    <a:schemeClr val="lt1"/>
                  </a:solidFill>
                  <a:latin typeface="+mj-lt"/>
                  <a:ea typeface="Georgia"/>
                  <a:cs typeface="Georgia"/>
                  <a:sym typeface="Georgia"/>
                </a:rPr>
                <a:t>Continual of grant given by Leading  sponsors in year 3 of which City Council of Newark is the largest </a:t>
              </a:r>
              <a:endParaRPr sz="1600" dirty="0">
                <a:solidFill>
                  <a:schemeClr val="lt1"/>
                </a:solidFill>
                <a:latin typeface="+mj-lt"/>
                <a:ea typeface="Georgia"/>
                <a:cs typeface="Georgia"/>
                <a:sym typeface="Georgia"/>
              </a:endParaRPr>
            </a:p>
            <a:p>
              <a:pPr marL="0" lvl="0" indent="0" algn="l" rtl="0">
                <a:spcBef>
                  <a:spcPts val="1600"/>
                </a:spcBef>
                <a:spcAft>
                  <a:spcPts val="1600"/>
                </a:spcAft>
                <a:buNone/>
              </a:pPr>
              <a:r>
                <a:rPr lang="en-US" sz="1600" dirty="0">
                  <a:solidFill>
                    <a:schemeClr val="lt1"/>
                  </a:solidFill>
                  <a:latin typeface="+mj-lt"/>
                  <a:ea typeface="Georgia"/>
                  <a:cs typeface="Georgia"/>
                  <a:sym typeface="Georgia"/>
                </a:rPr>
                <a:t>Retaining initial members over subsequent years starting from year 2 and year 1</a:t>
              </a:r>
              <a:endParaRPr sz="1600" dirty="0">
                <a:solidFill>
                  <a:schemeClr val="lt1"/>
                </a:solidFill>
                <a:latin typeface="+mj-lt"/>
                <a:ea typeface="Georgia"/>
                <a:cs typeface="Georgia"/>
                <a:sym typeface="Georgia"/>
              </a:endParaRPr>
            </a:p>
          </p:txBody>
        </p:sp>
        <p:cxnSp>
          <p:nvCxnSpPr>
            <p:cNvPr id="26" name="Google Shape;488;p53">
              <a:extLst>
                <a:ext uri="{FF2B5EF4-FFF2-40B4-BE49-F238E27FC236}">
                  <a16:creationId xmlns:a16="http://schemas.microsoft.com/office/drawing/2014/main" id="{1E3676B0-FF78-4B44-B9F5-200FFFA1C461}"/>
                </a:ext>
              </a:extLst>
            </p:cNvPr>
            <p:cNvCxnSpPr>
              <a:cxnSpLocks/>
              <a:endCxn id="28" idx="3"/>
            </p:cNvCxnSpPr>
            <p:nvPr/>
          </p:nvCxnSpPr>
          <p:spPr>
            <a:xfrm rot="10800000">
              <a:off x="3098824" y="2583920"/>
              <a:ext cx="1586100" cy="26700"/>
            </a:xfrm>
            <a:prstGeom prst="straightConnector1">
              <a:avLst/>
            </a:prstGeom>
            <a:noFill/>
            <a:ln w="9525" cap="flat" cmpd="sng">
              <a:solidFill>
                <a:srgbClr val="C2C2C2"/>
              </a:solidFill>
              <a:prstDash val="solid"/>
              <a:round/>
              <a:headEnd type="none" w="sm" len="sm"/>
              <a:tailEnd type="none" w="sm" len="sm"/>
            </a:ln>
          </p:spPr>
        </p:cxnSp>
        <p:sp>
          <p:nvSpPr>
            <p:cNvPr id="27" name="Google Shape;490;p53">
              <a:extLst>
                <a:ext uri="{FF2B5EF4-FFF2-40B4-BE49-F238E27FC236}">
                  <a16:creationId xmlns:a16="http://schemas.microsoft.com/office/drawing/2014/main" id="{457EEF82-792C-4D75-B50F-18FDF094443B}"/>
                </a:ext>
              </a:extLst>
            </p:cNvPr>
            <p:cNvSpPr/>
            <p:nvPr/>
          </p:nvSpPr>
          <p:spPr>
            <a:xfrm>
              <a:off x="2900221" y="2484776"/>
              <a:ext cx="198600" cy="198300"/>
            </a:xfrm>
            <a:prstGeom prst="ellipse">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89;p53">
              <a:extLst>
                <a:ext uri="{FF2B5EF4-FFF2-40B4-BE49-F238E27FC236}">
                  <a16:creationId xmlns:a16="http://schemas.microsoft.com/office/drawing/2014/main" id="{D80578FF-2ACC-4BE7-801E-93DEB6EFB02E}"/>
                </a:ext>
              </a:extLst>
            </p:cNvPr>
            <p:cNvSpPr txBox="1"/>
            <p:nvPr/>
          </p:nvSpPr>
          <p:spPr>
            <a:xfrm>
              <a:off x="2900224" y="2427470"/>
              <a:ext cx="198600" cy="3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000">
                  <a:solidFill>
                    <a:srgbClr val="FFFFFF"/>
                  </a:solidFill>
                  <a:latin typeface="Roboto"/>
                  <a:ea typeface="Roboto"/>
                  <a:cs typeface="Roboto"/>
                  <a:sym typeface="Roboto"/>
                </a:rPr>
                <a:t>4</a:t>
              </a:r>
              <a:r>
                <a:rPr lang="en-US" sz="800">
                  <a:solidFill>
                    <a:srgbClr val="FFFFFF"/>
                  </a:solidFill>
                  <a:latin typeface="Roboto"/>
                  <a:ea typeface="Roboto"/>
                  <a:cs typeface="Roboto"/>
                  <a:sym typeface="Roboto"/>
                </a:rPr>
                <a:t>	</a:t>
              </a:r>
              <a:endParaRPr>
                <a:solidFill>
                  <a:srgbClr val="FFFFFF"/>
                </a:solidFill>
              </a:endParaRPr>
            </a:p>
          </p:txBody>
        </p:sp>
      </p:grpSp>
      <p:grpSp>
        <p:nvGrpSpPr>
          <p:cNvPr id="29" name="Google Shape;491;p53">
            <a:extLst>
              <a:ext uri="{FF2B5EF4-FFF2-40B4-BE49-F238E27FC236}">
                <a16:creationId xmlns:a16="http://schemas.microsoft.com/office/drawing/2014/main" id="{A8DF9110-1C3F-4693-AE49-9B83C0ED3166}"/>
              </a:ext>
            </a:extLst>
          </p:cNvPr>
          <p:cNvGrpSpPr/>
          <p:nvPr/>
        </p:nvGrpSpPr>
        <p:grpSpPr>
          <a:xfrm>
            <a:off x="3940191" y="2498264"/>
            <a:ext cx="4319261" cy="3868453"/>
            <a:chOff x="3217473" y="1225350"/>
            <a:chExt cx="3118150" cy="3159727"/>
          </a:xfrm>
        </p:grpSpPr>
        <p:sp>
          <p:nvSpPr>
            <p:cNvPr id="30" name="Google Shape;492;p53">
              <a:extLst>
                <a:ext uri="{FF2B5EF4-FFF2-40B4-BE49-F238E27FC236}">
                  <a16:creationId xmlns:a16="http://schemas.microsoft.com/office/drawing/2014/main" id="{6AE59205-95AC-41F2-BAB9-A7BC9FE601FD}"/>
                </a:ext>
              </a:extLst>
            </p:cNvPr>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1" name="Google Shape;493;p53">
              <a:extLst>
                <a:ext uri="{FF2B5EF4-FFF2-40B4-BE49-F238E27FC236}">
                  <a16:creationId xmlns:a16="http://schemas.microsoft.com/office/drawing/2014/main" id="{277B82C8-F2A5-4FF1-95CE-6C7E8545AACF}"/>
                </a:ext>
              </a:extLst>
            </p:cNvPr>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2" name="Google Shape;494;p53">
              <a:extLst>
                <a:ext uri="{FF2B5EF4-FFF2-40B4-BE49-F238E27FC236}">
                  <a16:creationId xmlns:a16="http://schemas.microsoft.com/office/drawing/2014/main" id="{2EE150AE-4406-4D14-84E6-2CF8014CA0F2}"/>
                </a:ext>
              </a:extLst>
            </p:cNvPr>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3" name="Google Shape;495;p53">
              <a:extLst>
                <a:ext uri="{FF2B5EF4-FFF2-40B4-BE49-F238E27FC236}">
                  <a16:creationId xmlns:a16="http://schemas.microsoft.com/office/drawing/2014/main" id="{4B3A0544-5CAB-4F17-A3C5-9C6F4EF6D488}"/>
                </a:ext>
              </a:extLst>
            </p:cNvPr>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4" name="Google Shape;496;p53">
              <a:extLst>
                <a:ext uri="{FF2B5EF4-FFF2-40B4-BE49-F238E27FC236}">
                  <a16:creationId xmlns:a16="http://schemas.microsoft.com/office/drawing/2014/main" id="{F5E594DA-29D1-4A94-AA65-82C8CC0DB91D}"/>
                </a:ext>
              </a:extLst>
            </p:cNvPr>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802017"/>
            </a:solidFill>
            <a:ln>
              <a:noFill/>
            </a:ln>
          </p:spPr>
        </p:sp>
        <p:sp>
          <p:nvSpPr>
            <p:cNvPr id="36" name="Google Shape;497;p53">
              <a:extLst>
                <a:ext uri="{FF2B5EF4-FFF2-40B4-BE49-F238E27FC236}">
                  <a16:creationId xmlns:a16="http://schemas.microsoft.com/office/drawing/2014/main" id="{9DE045E9-4256-4C88-9097-989B72444B07}"/>
                </a:ext>
              </a:extLst>
            </p:cNvPr>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7" name="Google Shape;498;p53">
              <a:extLst>
                <a:ext uri="{FF2B5EF4-FFF2-40B4-BE49-F238E27FC236}">
                  <a16:creationId xmlns:a16="http://schemas.microsoft.com/office/drawing/2014/main" id="{1E3DCBC6-481A-438E-9437-4F51E6E95E45}"/>
                </a:ext>
              </a:extLst>
            </p:cNvPr>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8" name="Google Shape;499;p53">
              <a:extLst>
                <a:ext uri="{FF2B5EF4-FFF2-40B4-BE49-F238E27FC236}">
                  <a16:creationId xmlns:a16="http://schemas.microsoft.com/office/drawing/2014/main" id="{780DE778-0D37-4062-B93F-7F74A9036E04}"/>
                </a:ext>
              </a:extLst>
            </p:cNvPr>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802017"/>
            </a:solidFill>
            <a:ln>
              <a:noFill/>
            </a:ln>
          </p:spPr>
        </p:sp>
        <p:sp>
          <p:nvSpPr>
            <p:cNvPr id="39" name="Google Shape;500;p53">
              <a:extLst>
                <a:ext uri="{FF2B5EF4-FFF2-40B4-BE49-F238E27FC236}">
                  <a16:creationId xmlns:a16="http://schemas.microsoft.com/office/drawing/2014/main" id="{215B5D6B-E91E-47B2-877E-A9C774B86DE8}"/>
                </a:ext>
              </a:extLst>
            </p:cNvPr>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BE2F22"/>
            </a:solidFill>
            <a:ln>
              <a:noFill/>
            </a:ln>
          </p:spPr>
        </p:sp>
        <p:sp>
          <p:nvSpPr>
            <p:cNvPr id="40" name="Google Shape;501;p53">
              <a:extLst>
                <a:ext uri="{FF2B5EF4-FFF2-40B4-BE49-F238E27FC236}">
                  <a16:creationId xmlns:a16="http://schemas.microsoft.com/office/drawing/2014/main" id="{8189FB18-F480-46DE-AEFF-5F3B98517F4B}"/>
                </a:ext>
              </a:extLst>
            </p:cNvPr>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802017"/>
            </a:solidFill>
            <a:ln>
              <a:noFill/>
            </a:ln>
          </p:spPr>
        </p:sp>
        <p:sp>
          <p:nvSpPr>
            <p:cNvPr id="41" name="Google Shape;502;p53">
              <a:extLst>
                <a:ext uri="{FF2B5EF4-FFF2-40B4-BE49-F238E27FC236}">
                  <a16:creationId xmlns:a16="http://schemas.microsoft.com/office/drawing/2014/main" id="{10CA553F-8BC7-4B98-935A-FD40EFB64F4E}"/>
                </a:ext>
              </a:extLst>
            </p:cNvPr>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rgbClr val="A72A1E"/>
            </a:solidFill>
            <a:ln>
              <a:noFill/>
            </a:ln>
          </p:spPr>
        </p:sp>
        <p:sp>
          <p:nvSpPr>
            <p:cNvPr id="42" name="Google Shape;503;p53">
              <a:extLst>
                <a:ext uri="{FF2B5EF4-FFF2-40B4-BE49-F238E27FC236}">
                  <a16:creationId xmlns:a16="http://schemas.microsoft.com/office/drawing/2014/main" id="{CC81047E-61B0-4CBC-B963-190078CC4E39}"/>
                </a:ext>
              </a:extLst>
            </p:cNvPr>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802017"/>
            </a:solidFill>
            <a:ln>
              <a:noFill/>
            </a:ln>
          </p:spPr>
        </p:sp>
        <p:sp>
          <p:nvSpPr>
            <p:cNvPr id="43" name="Google Shape;504;p53">
              <a:extLst>
                <a:ext uri="{FF2B5EF4-FFF2-40B4-BE49-F238E27FC236}">
                  <a16:creationId xmlns:a16="http://schemas.microsoft.com/office/drawing/2014/main" id="{51C7EA51-FA53-4A8F-BCE6-4B4F28A872C2}"/>
                </a:ext>
              </a:extLst>
            </p:cNvPr>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BE2F22"/>
            </a:solidFill>
            <a:ln>
              <a:noFill/>
            </a:ln>
          </p:spPr>
        </p:sp>
        <p:sp>
          <p:nvSpPr>
            <p:cNvPr id="44" name="Google Shape;505;p53">
              <a:extLst>
                <a:ext uri="{FF2B5EF4-FFF2-40B4-BE49-F238E27FC236}">
                  <a16:creationId xmlns:a16="http://schemas.microsoft.com/office/drawing/2014/main" id="{AA6494D0-735E-44E0-94C1-E5111F91B8AE}"/>
                </a:ext>
              </a:extLst>
            </p:cNvPr>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D83829"/>
            </a:solidFill>
            <a:ln>
              <a:noFill/>
            </a:ln>
          </p:spPr>
        </p:sp>
      </p:grpSp>
      <p:grpSp>
        <p:nvGrpSpPr>
          <p:cNvPr id="45" name="Google Shape;506;p53">
            <a:extLst>
              <a:ext uri="{FF2B5EF4-FFF2-40B4-BE49-F238E27FC236}">
                <a16:creationId xmlns:a16="http://schemas.microsoft.com/office/drawing/2014/main" id="{FD7B30AB-FC06-40E1-AE29-BB0EF911A0AE}"/>
              </a:ext>
            </a:extLst>
          </p:cNvPr>
          <p:cNvGrpSpPr/>
          <p:nvPr/>
        </p:nvGrpSpPr>
        <p:grpSpPr>
          <a:xfrm>
            <a:off x="508124" y="1347088"/>
            <a:ext cx="5229445" cy="2743200"/>
            <a:chOff x="380512" y="1184885"/>
            <a:chExt cx="4326504" cy="2305985"/>
          </a:xfrm>
        </p:grpSpPr>
        <p:sp>
          <p:nvSpPr>
            <p:cNvPr id="46" name="Google Shape;507;p53">
              <a:extLst>
                <a:ext uri="{FF2B5EF4-FFF2-40B4-BE49-F238E27FC236}">
                  <a16:creationId xmlns:a16="http://schemas.microsoft.com/office/drawing/2014/main" id="{4F253A02-018B-4C78-9C69-0C183C123D1E}"/>
                </a:ext>
              </a:extLst>
            </p:cNvPr>
            <p:cNvSpPr txBox="1"/>
            <p:nvPr/>
          </p:nvSpPr>
          <p:spPr>
            <a:xfrm>
              <a:off x="380512" y="1184885"/>
              <a:ext cx="2269546" cy="2305985"/>
            </a:xfrm>
            <a:prstGeom prst="rect">
              <a:avLst/>
            </a:pr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600" b="1" dirty="0">
                <a:solidFill>
                  <a:schemeClr val="lt1"/>
                </a:solidFill>
                <a:latin typeface="+mj-lt"/>
                <a:ea typeface="Roboto"/>
                <a:cs typeface="Roboto"/>
                <a:sym typeface="Roboto"/>
              </a:endParaRPr>
            </a:p>
            <a:p>
              <a:pPr marL="0" lvl="0" indent="0" algn="l" rtl="0">
                <a:spcBef>
                  <a:spcPts val="0"/>
                </a:spcBef>
                <a:spcAft>
                  <a:spcPts val="0"/>
                </a:spcAft>
                <a:buNone/>
              </a:pPr>
              <a:r>
                <a:rPr lang="en-US" sz="1600" dirty="0">
                  <a:solidFill>
                    <a:schemeClr val="lt1"/>
                  </a:solidFill>
                  <a:latin typeface="+mj-lt"/>
                  <a:ea typeface="Georgia"/>
                  <a:cs typeface="Georgia"/>
                  <a:sym typeface="Georgia"/>
                </a:rPr>
                <a:t>&gt; 6  Nonprofits and small business to be recognized by corporations located within Newark under its CSR initiatives</a:t>
              </a:r>
              <a:endParaRPr sz="1600" dirty="0">
                <a:solidFill>
                  <a:schemeClr val="lt1"/>
                </a:solidFill>
                <a:latin typeface="+mj-lt"/>
                <a:ea typeface="Georgia"/>
                <a:cs typeface="Georgia"/>
                <a:sym typeface="Georgia"/>
              </a:endParaRPr>
            </a:p>
            <a:p>
              <a:pPr marL="0" lvl="0" indent="0" algn="l" rtl="0">
                <a:spcBef>
                  <a:spcPts val="1600"/>
                </a:spcBef>
                <a:spcAft>
                  <a:spcPts val="1600"/>
                </a:spcAft>
                <a:buNone/>
              </a:pPr>
              <a:r>
                <a:rPr lang="en-US" sz="1600" dirty="0">
                  <a:solidFill>
                    <a:schemeClr val="lt1"/>
                  </a:solidFill>
                  <a:latin typeface="+mj-lt"/>
                  <a:ea typeface="Georgia"/>
                  <a:cs typeface="Georgia"/>
                  <a:sym typeface="Georgia"/>
                </a:rPr>
                <a:t>15% Non-profits to be partnered with DANA </a:t>
              </a:r>
              <a:endParaRPr sz="1600" dirty="0">
                <a:solidFill>
                  <a:schemeClr val="lt1"/>
                </a:solidFill>
                <a:latin typeface="+mj-lt"/>
                <a:ea typeface="Georgia"/>
                <a:cs typeface="Georgia"/>
                <a:sym typeface="Georgia"/>
              </a:endParaRPr>
            </a:p>
          </p:txBody>
        </p:sp>
        <p:cxnSp>
          <p:nvCxnSpPr>
            <p:cNvPr id="47" name="Google Shape;508;p53">
              <a:extLst>
                <a:ext uri="{FF2B5EF4-FFF2-40B4-BE49-F238E27FC236}">
                  <a16:creationId xmlns:a16="http://schemas.microsoft.com/office/drawing/2014/main" id="{355DFCE2-25A1-4D4B-A4E3-FE4CD86A8D0C}"/>
                </a:ext>
              </a:extLst>
            </p:cNvPr>
            <p:cNvCxnSpPr>
              <a:cxnSpLocks/>
            </p:cNvCxnSpPr>
            <p:nvPr/>
          </p:nvCxnSpPr>
          <p:spPr>
            <a:xfrm flipH="1" flipV="1">
              <a:off x="3122931" y="2215405"/>
              <a:ext cx="1584085" cy="340803"/>
            </a:xfrm>
            <a:prstGeom prst="straightConnector1">
              <a:avLst/>
            </a:prstGeom>
            <a:noFill/>
            <a:ln w="9525" cap="flat" cmpd="sng">
              <a:solidFill>
                <a:srgbClr val="C2C2C2"/>
              </a:solidFill>
              <a:prstDash val="solid"/>
              <a:round/>
              <a:headEnd type="none" w="sm" len="sm"/>
              <a:tailEnd type="none" w="sm" len="sm"/>
            </a:ln>
          </p:spPr>
        </p:cxnSp>
        <p:sp>
          <p:nvSpPr>
            <p:cNvPr id="48" name="Google Shape;509;p53">
              <a:extLst>
                <a:ext uri="{FF2B5EF4-FFF2-40B4-BE49-F238E27FC236}">
                  <a16:creationId xmlns:a16="http://schemas.microsoft.com/office/drawing/2014/main" id="{F6974E99-F32B-472F-AB14-E9E167EAD5EC}"/>
                </a:ext>
              </a:extLst>
            </p:cNvPr>
            <p:cNvSpPr/>
            <p:nvPr/>
          </p:nvSpPr>
          <p:spPr>
            <a:xfrm>
              <a:off x="3020371" y="2111851"/>
              <a:ext cx="198600" cy="198300"/>
            </a:xfrm>
            <a:prstGeom prst="ellipse">
              <a:avLst/>
            </a:prstGeom>
            <a:solidFill>
              <a:srgbClr val="B0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10;p53">
              <a:extLst>
                <a:ext uri="{FF2B5EF4-FFF2-40B4-BE49-F238E27FC236}">
                  <a16:creationId xmlns:a16="http://schemas.microsoft.com/office/drawing/2014/main" id="{705253DF-700A-47D9-8184-660995008388}"/>
                </a:ext>
              </a:extLst>
            </p:cNvPr>
            <p:cNvSpPr txBox="1"/>
            <p:nvPr/>
          </p:nvSpPr>
          <p:spPr>
            <a:xfrm>
              <a:off x="2995927" y="2051434"/>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000">
                  <a:solidFill>
                    <a:srgbClr val="FFFFFF"/>
                  </a:solidFill>
                  <a:latin typeface="Roboto"/>
                  <a:ea typeface="Roboto"/>
                  <a:cs typeface="Roboto"/>
                  <a:sym typeface="Roboto"/>
                </a:rPr>
                <a:t>3</a:t>
              </a:r>
              <a:endParaRPr sz="1000">
                <a:solidFill>
                  <a:srgbClr val="FFFFFF"/>
                </a:solidFill>
              </a:endParaRPr>
            </a:p>
          </p:txBody>
        </p:sp>
      </p:grpSp>
    </p:spTree>
    <p:extLst>
      <p:ext uri="{BB962C8B-B14F-4D97-AF65-F5344CB8AC3E}">
        <p14:creationId xmlns:p14="http://schemas.microsoft.com/office/powerpoint/2010/main" val="3330314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17043" y="0"/>
            <a:ext cx="13459316" cy="7570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The Newark Partnership</a:t>
            </a:r>
          </a:p>
        </p:txBody>
      </p:sp>
      <p:grpSp>
        <p:nvGrpSpPr>
          <p:cNvPr id="45" name="Group 44">
            <a:extLst>
              <a:ext uri="{FF2B5EF4-FFF2-40B4-BE49-F238E27FC236}">
                <a16:creationId xmlns:a16="http://schemas.microsoft.com/office/drawing/2014/main" id="{EEC04C50-0BFD-4392-B159-06C754F43E4E}"/>
              </a:ext>
            </a:extLst>
          </p:cNvPr>
          <p:cNvGrpSpPr/>
          <p:nvPr/>
        </p:nvGrpSpPr>
        <p:grpSpPr>
          <a:xfrm>
            <a:off x="2384255" y="1062375"/>
            <a:ext cx="8347224" cy="6617781"/>
            <a:chOff x="1724554" y="3518046"/>
            <a:chExt cx="2839437" cy="2578077"/>
          </a:xfrm>
        </p:grpSpPr>
        <p:grpSp>
          <p:nvGrpSpPr>
            <p:cNvPr id="46" name="Group 22">
              <a:extLst>
                <a:ext uri="{FF2B5EF4-FFF2-40B4-BE49-F238E27FC236}">
                  <a16:creationId xmlns:a16="http://schemas.microsoft.com/office/drawing/2014/main" id="{D410F93B-F594-4FF5-8022-73175F7820FD}"/>
                </a:ext>
              </a:extLst>
            </p:cNvPr>
            <p:cNvGrpSpPr/>
            <p:nvPr/>
          </p:nvGrpSpPr>
          <p:grpSpPr>
            <a:xfrm>
              <a:off x="1724554" y="3518046"/>
              <a:ext cx="2839437" cy="2578077"/>
              <a:chOff x="2108200" y="3201988"/>
              <a:chExt cx="3173413" cy="2881312"/>
            </a:xfrm>
          </p:grpSpPr>
          <p:sp>
            <p:nvSpPr>
              <p:cNvPr id="51" name="Freeform 12">
                <a:extLst>
                  <a:ext uri="{FF2B5EF4-FFF2-40B4-BE49-F238E27FC236}">
                    <a16:creationId xmlns:a16="http://schemas.microsoft.com/office/drawing/2014/main" id="{B3808056-7741-4A09-8995-60A65122D67E}"/>
                  </a:ext>
                </a:extLst>
              </p:cNvPr>
              <p:cNvSpPr>
                <a:spLocks/>
              </p:cNvSpPr>
              <p:nvPr/>
            </p:nvSpPr>
            <p:spPr bwMode="auto">
              <a:xfrm>
                <a:off x="3470275" y="3201988"/>
                <a:ext cx="1227138" cy="1566863"/>
              </a:xfrm>
              <a:custGeom>
                <a:avLst/>
                <a:gdLst/>
                <a:ahLst/>
                <a:cxnLst>
                  <a:cxn ang="0">
                    <a:pos x="284" y="422"/>
                  </a:cxn>
                  <a:cxn ang="0">
                    <a:pos x="371" y="475"/>
                  </a:cxn>
                  <a:cxn ang="0">
                    <a:pos x="372" y="471"/>
                  </a:cxn>
                  <a:cxn ang="0">
                    <a:pos x="268" y="256"/>
                  </a:cxn>
                  <a:cxn ang="0">
                    <a:pos x="268" y="0"/>
                  </a:cxn>
                  <a:cxn ang="0">
                    <a:pos x="0" y="0"/>
                  </a:cxn>
                  <a:cxn ang="0">
                    <a:pos x="0" y="8"/>
                  </a:cxn>
                  <a:cxn ang="0">
                    <a:pos x="0" y="302"/>
                  </a:cxn>
                  <a:cxn ang="0">
                    <a:pos x="96" y="277"/>
                  </a:cxn>
                  <a:cxn ang="0">
                    <a:pos x="284" y="422"/>
                  </a:cxn>
                </a:cxnLst>
                <a:rect l="0" t="0" r="r" b="b"/>
                <a:pathLst>
                  <a:path w="372" h="475">
                    <a:moveTo>
                      <a:pt x="284" y="422"/>
                    </a:moveTo>
                    <a:cubicBezTo>
                      <a:pt x="371" y="475"/>
                      <a:pt x="371" y="475"/>
                      <a:pt x="371" y="475"/>
                    </a:cubicBezTo>
                    <a:cubicBezTo>
                      <a:pt x="372" y="474"/>
                      <a:pt x="372" y="472"/>
                      <a:pt x="372" y="471"/>
                    </a:cubicBezTo>
                    <a:cubicBezTo>
                      <a:pt x="372" y="384"/>
                      <a:pt x="331" y="306"/>
                      <a:pt x="268" y="256"/>
                    </a:cubicBezTo>
                    <a:cubicBezTo>
                      <a:pt x="268" y="0"/>
                      <a:pt x="268" y="0"/>
                      <a:pt x="268" y="0"/>
                    </a:cubicBezTo>
                    <a:cubicBezTo>
                      <a:pt x="0" y="0"/>
                      <a:pt x="0" y="0"/>
                      <a:pt x="0" y="0"/>
                    </a:cubicBezTo>
                    <a:cubicBezTo>
                      <a:pt x="0" y="8"/>
                      <a:pt x="0" y="8"/>
                      <a:pt x="0" y="8"/>
                    </a:cubicBezTo>
                    <a:cubicBezTo>
                      <a:pt x="0" y="302"/>
                      <a:pt x="0" y="302"/>
                      <a:pt x="0" y="302"/>
                    </a:cubicBezTo>
                    <a:cubicBezTo>
                      <a:pt x="28" y="286"/>
                      <a:pt x="61" y="277"/>
                      <a:pt x="96" y="277"/>
                    </a:cubicBezTo>
                    <a:cubicBezTo>
                      <a:pt x="186" y="277"/>
                      <a:pt x="262" y="339"/>
                      <a:pt x="284" y="422"/>
                    </a:cubicBezTo>
                    <a:close/>
                  </a:path>
                </a:pathLst>
              </a:custGeom>
              <a:solidFill>
                <a:schemeClr val="accent4"/>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Georgia" pitchFamily="18" charset="0"/>
                </a:endParaRPr>
              </a:p>
            </p:txBody>
          </p:sp>
          <p:sp>
            <p:nvSpPr>
              <p:cNvPr id="52" name="Freeform 13">
                <a:extLst>
                  <a:ext uri="{FF2B5EF4-FFF2-40B4-BE49-F238E27FC236}">
                    <a16:creationId xmlns:a16="http://schemas.microsoft.com/office/drawing/2014/main" id="{D253C31D-0A67-467B-A090-064281D80202}"/>
                  </a:ext>
                </a:extLst>
              </p:cNvPr>
              <p:cNvSpPr>
                <a:spLocks/>
              </p:cNvSpPr>
              <p:nvPr/>
            </p:nvSpPr>
            <p:spPr bwMode="auto">
              <a:xfrm>
                <a:off x="3351213" y="4772025"/>
                <a:ext cx="1930400" cy="1311275"/>
              </a:xfrm>
              <a:custGeom>
                <a:avLst/>
                <a:gdLst/>
                <a:ahLst/>
                <a:cxnLst>
                  <a:cxn ang="0">
                    <a:pos x="318" y="0"/>
                  </a:cxn>
                  <a:cxn ang="0">
                    <a:pos x="288" y="104"/>
                  </a:cxn>
                  <a:cxn ang="0">
                    <a:pos x="95" y="191"/>
                  </a:cxn>
                  <a:cxn ang="0">
                    <a:pos x="0" y="245"/>
                  </a:cxn>
                  <a:cxn ang="0">
                    <a:pos x="223" y="257"/>
                  </a:cxn>
                  <a:cxn ang="0">
                    <a:pos x="441" y="397"/>
                  </a:cxn>
                  <a:cxn ang="0">
                    <a:pos x="585" y="171"/>
                  </a:cxn>
                  <a:cxn ang="0">
                    <a:pos x="318" y="0"/>
                  </a:cxn>
                </a:cxnLst>
                <a:rect l="0" t="0" r="r" b="b"/>
                <a:pathLst>
                  <a:path w="585" h="397">
                    <a:moveTo>
                      <a:pt x="318" y="0"/>
                    </a:moveTo>
                    <a:cubicBezTo>
                      <a:pt x="318" y="36"/>
                      <a:pt x="309" y="72"/>
                      <a:pt x="288" y="104"/>
                    </a:cubicBezTo>
                    <a:cubicBezTo>
                      <a:pt x="245" y="171"/>
                      <a:pt x="169" y="203"/>
                      <a:pt x="95" y="191"/>
                    </a:cubicBezTo>
                    <a:cubicBezTo>
                      <a:pt x="0" y="245"/>
                      <a:pt x="0" y="245"/>
                      <a:pt x="0" y="245"/>
                    </a:cubicBezTo>
                    <a:cubicBezTo>
                      <a:pt x="71" y="282"/>
                      <a:pt x="152" y="284"/>
                      <a:pt x="223" y="257"/>
                    </a:cubicBezTo>
                    <a:cubicBezTo>
                      <a:pt x="441" y="397"/>
                      <a:pt x="441" y="397"/>
                      <a:pt x="441" y="397"/>
                    </a:cubicBezTo>
                    <a:cubicBezTo>
                      <a:pt x="585" y="171"/>
                      <a:pt x="585" y="171"/>
                      <a:pt x="585" y="171"/>
                    </a:cubicBezTo>
                    <a:lnTo>
                      <a:pt x="318" y="0"/>
                    </a:lnTo>
                    <a:close/>
                  </a:path>
                </a:pathLst>
              </a:custGeom>
              <a:solidFill>
                <a:schemeClr val="tx2"/>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Georgia" pitchFamily="18" charset="0"/>
                </a:endParaRPr>
              </a:p>
            </p:txBody>
          </p:sp>
          <p:sp>
            <p:nvSpPr>
              <p:cNvPr id="53" name="Freeform 14">
                <a:extLst>
                  <a:ext uri="{FF2B5EF4-FFF2-40B4-BE49-F238E27FC236}">
                    <a16:creationId xmlns:a16="http://schemas.microsoft.com/office/drawing/2014/main" id="{F6571F04-4349-4DDB-91E4-60B9674335E4}"/>
                  </a:ext>
                </a:extLst>
              </p:cNvPr>
              <p:cNvSpPr>
                <a:spLocks/>
              </p:cNvSpPr>
              <p:nvPr/>
            </p:nvSpPr>
            <p:spPr bwMode="auto">
              <a:xfrm>
                <a:off x="2108200" y="3976688"/>
                <a:ext cx="1343025" cy="1855788"/>
              </a:xfrm>
              <a:custGeom>
                <a:avLst/>
                <a:gdLst/>
                <a:ahLst/>
                <a:cxnLst>
                  <a:cxn ang="0">
                    <a:pos x="330" y="332"/>
                  </a:cxn>
                  <a:cxn ang="0">
                    <a:pos x="361" y="103"/>
                  </a:cxn>
                  <a:cxn ang="0">
                    <a:pos x="361" y="0"/>
                  </a:cxn>
                  <a:cxn ang="0">
                    <a:pos x="227" y="202"/>
                  </a:cxn>
                  <a:cxn ang="0">
                    <a:pos x="0" y="328"/>
                  </a:cxn>
                  <a:cxn ang="0">
                    <a:pos x="131" y="562"/>
                  </a:cxn>
                  <a:cxn ang="0">
                    <a:pos x="407" y="408"/>
                  </a:cxn>
                  <a:cxn ang="0">
                    <a:pos x="330" y="332"/>
                  </a:cxn>
                </a:cxnLst>
                <a:rect l="0" t="0" r="r" b="b"/>
                <a:pathLst>
                  <a:path w="407" h="562">
                    <a:moveTo>
                      <a:pt x="330" y="332"/>
                    </a:moveTo>
                    <a:cubicBezTo>
                      <a:pt x="288" y="256"/>
                      <a:pt x="303" y="163"/>
                      <a:pt x="361" y="103"/>
                    </a:cubicBezTo>
                    <a:cubicBezTo>
                      <a:pt x="361" y="0"/>
                      <a:pt x="361" y="0"/>
                      <a:pt x="361" y="0"/>
                    </a:cubicBezTo>
                    <a:cubicBezTo>
                      <a:pt x="285" y="44"/>
                      <a:pt x="237" y="120"/>
                      <a:pt x="227" y="202"/>
                    </a:cubicBezTo>
                    <a:cubicBezTo>
                      <a:pt x="0" y="328"/>
                      <a:pt x="0" y="328"/>
                      <a:pt x="0" y="328"/>
                    </a:cubicBezTo>
                    <a:cubicBezTo>
                      <a:pt x="131" y="562"/>
                      <a:pt x="131" y="562"/>
                      <a:pt x="131" y="562"/>
                    </a:cubicBezTo>
                    <a:cubicBezTo>
                      <a:pt x="407" y="408"/>
                      <a:pt x="407" y="408"/>
                      <a:pt x="407" y="408"/>
                    </a:cubicBezTo>
                    <a:cubicBezTo>
                      <a:pt x="376" y="391"/>
                      <a:pt x="349" y="366"/>
                      <a:pt x="330" y="332"/>
                    </a:cubicBezTo>
                    <a:close/>
                  </a:path>
                </a:pathLst>
              </a:custGeom>
              <a:solidFill>
                <a:srgbClr val="EB8C00"/>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Georgia" pitchFamily="18" charset="0"/>
                </a:endParaRPr>
              </a:p>
            </p:txBody>
          </p:sp>
        </p:grpSp>
        <p:sp>
          <p:nvSpPr>
            <p:cNvPr id="47" name="Oval 46">
              <a:extLst>
                <a:ext uri="{FF2B5EF4-FFF2-40B4-BE49-F238E27FC236}">
                  <a16:creationId xmlns:a16="http://schemas.microsoft.com/office/drawing/2014/main" id="{ABBE4DBE-88AF-4F63-A63F-D781C705625D}"/>
                </a:ext>
              </a:extLst>
            </p:cNvPr>
            <p:cNvSpPr/>
            <p:nvPr/>
          </p:nvSpPr>
          <p:spPr bwMode="ltGray">
            <a:xfrm>
              <a:off x="2657495" y="4360994"/>
              <a:ext cx="1097992" cy="1097992"/>
            </a:xfrm>
            <a:prstGeom prst="ellipse">
              <a:avLst/>
            </a:prstGeom>
            <a:solidFill>
              <a:srgbClr val="968C6D"/>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1500" b="1" dirty="0">
                  <a:solidFill>
                    <a:schemeClr val="bg2"/>
                  </a:solidFill>
                  <a:latin typeface="Georgia" pitchFamily="18" charset="0"/>
                </a:rPr>
                <a:t>Build on Newark’s distinctive assets as an inclusive and innovative community.</a:t>
              </a:r>
            </a:p>
            <a:p>
              <a:pPr algn="ctr"/>
              <a:r>
                <a:rPr lang="en-US" sz="1500" b="1" dirty="0">
                  <a:solidFill>
                    <a:schemeClr val="bg2"/>
                  </a:solidFill>
                  <a:latin typeface="Georgia" pitchFamily="18" charset="0"/>
                </a:rPr>
                <a:t>Stakeholders work together toward the goals of enriching the city’s prosperity and improving the QoL for all.</a:t>
              </a:r>
            </a:p>
          </p:txBody>
        </p:sp>
        <p:sp>
          <p:nvSpPr>
            <p:cNvPr id="48" name="TextBox 47">
              <a:extLst>
                <a:ext uri="{FF2B5EF4-FFF2-40B4-BE49-F238E27FC236}">
                  <a16:creationId xmlns:a16="http://schemas.microsoft.com/office/drawing/2014/main" id="{BE04CC88-DBD9-4490-AE4D-0990BA39B63A}"/>
                </a:ext>
              </a:extLst>
            </p:cNvPr>
            <p:cNvSpPr txBox="1"/>
            <p:nvPr/>
          </p:nvSpPr>
          <p:spPr>
            <a:xfrm>
              <a:off x="2933008" y="3518046"/>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3246">
                <a:buClrTx/>
              </a:pPr>
              <a:r>
                <a:rPr lang="en-US" altLang="en-US" sz="2000" b="1" i="1" kern="1200" dirty="0">
                  <a:solidFill>
                    <a:srgbClr val="FFFFFF"/>
                  </a:solidFill>
                  <a:latin typeface="Georgia"/>
                </a:rPr>
                <a:t>Economic Enhancement</a:t>
              </a:r>
              <a:endParaRPr lang="en-US" altLang="en-US" sz="4000" kern="1200" dirty="0">
                <a:solidFill>
                  <a:srgbClr val="000000"/>
                </a:solidFill>
                <a:latin typeface="Georgia"/>
              </a:endParaRPr>
            </a:p>
          </p:txBody>
        </p:sp>
        <p:sp>
          <p:nvSpPr>
            <p:cNvPr id="49" name="TextBox 48">
              <a:extLst>
                <a:ext uri="{FF2B5EF4-FFF2-40B4-BE49-F238E27FC236}">
                  <a16:creationId xmlns:a16="http://schemas.microsoft.com/office/drawing/2014/main" id="{A91E81D6-E400-46D8-AA88-84380F86934A}"/>
                </a:ext>
              </a:extLst>
            </p:cNvPr>
            <p:cNvSpPr txBox="1"/>
            <p:nvPr/>
          </p:nvSpPr>
          <p:spPr>
            <a:xfrm>
              <a:off x="1857822" y="4905994"/>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3246">
                <a:buClrTx/>
              </a:pPr>
              <a:r>
                <a:rPr lang="en-US" altLang="en-US" sz="2000" b="1" i="1" kern="1200" dirty="0">
                  <a:solidFill>
                    <a:srgbClr val="FFFFFF"/>
                  </a:solidFill>
                  <a:latin typeface="Georgia"/>
                </a:rPr>
                <a:t>Nonprofit/ Community-Institution Enhancement</a:t>
              </a:r>
              <a:endParaRPr lang="en-US" altLang="en-US" sz="2000" kern="1200" dirty="0">
                <a:solidFill>
                  <a:srgbClr val="000000"/>
                </a:solidFill>
                <a:latin typeface="Georgia"/>
              </a:endParaRPr>
            </a:p>
          </p:txBody>
        </p:sp>
        <p:sp>
          <p:nvSpPr>
            <p:cNvPr id="50" name="TextBox 49">
              <a:extLst>
                <a:ext uri="{FF2B5EF4-FFF2-40B4-BE49-F238E27FC236}">
                  <a16:creationId xmlns:a16="http://schemas.microsoft.com/office/drawing/2014/main" id="{6AA8BACF-2C49-44AB-8528-90C2A7681728}"/>
                </a:ext>
              </a:extLst>
            </p:cNvPr>
            <p:cNvSpPr txBox="1"/>
            <p:nvPr/>
          </p:nvSpPr>
          <p:spPr>
            <a:xfrm>
              <a:off x="3626063" y="5116857"/>
              <a:ext cx="807235" cy="79593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3246">
                <a:buClrTx/>
              </a:pPr>
              <a:r>
                <a:rPr lang="en-US" altLang="en-US" sz="2000" b="1" i="1" kern="1200" dirty="0">
                  <a:solidFill>
                    <a:srgbClr val="FFFFFF"/>
                  </a:solidFill>
                  <a:latin typeface="Georgia"/>
                </a:rPr>
                <a:t>Civic &amp; Community Engagement</a:t>
              </a:r>
              <a:endParaRPr lang="en-US" altLang="en-US" sz="2000" kern="1200" dirty="0">
                <a:solidFill>
                  <a:srgbClr val="000000"/>
                </a:solidFill>
                <a:latin typeface="Georgia"/>
              </a:endParaRPr>
            </a:p>
          </p:txBody>
        </p:sp>
      </p:grpSp>
    </p:spTree>
    <p:extLst>
      <p:ext uri="{BB962C8B-B14F-4D97-AF65-F5344CB8AC3E}">
        <p14:creationId xmlns:p14="http://schemas.microsoft.com/office/powerpoint/2010/main" val="138927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The Newark Partnership</a:t>
            </a:r>
          </a:p>
        </p:txBody>
      </p:sp>
      <p:sp>
        <p:nvSpPr>
          <p:cNvPr id="13" name="Google Shape;84;p13">
            <a:extLst>
              <a:ext uri="{FF2B5EF4-FFF2-40B4-BE49-F238E27FC236}">
                <a16:creationId xmlns:a16="http://schemas.microsoft.com/office/drawing/2014/main" id="{C43B0053-8CC6-4DD0-A2C4-3AFEB6A46D3A}"/>
              </a:ext>
            </a:extLst>
          </p:cNvPr>
          <p:cNvSpPr txBox="1">
            <a:spLocks/>
          </p:cNvSpPr>
          <p:nvPr/>
        </p:nvSpPr>
        <p:spPr>
          <a:xfrm>
            <a:off x="537861" y="1604843"/>
            <a:ext cx="5828434" cy="5383145"/>
          </a:xfrm>
          <a:prstGeom prst="rect">
            <a:avLst/>
          </a:prstGeom>
          <a:noFill/>
          <a:ln>
            <a:noFill/>
          </a:ln>
        </p:spPr>
        <p:txBody>
          <a:bodyPr spcFirstLastPara="1" vert="horz" wrap="square" lIns="101181" tIns="50577" rIns="101181" bIns="50577" rtlCol="0" anchor="t" anchorCtr="0">
            <a:noAutofit/>
          </a:bodyPr>
          <a:lstStyle>
            <a:lvl1pPr marL="0" marR="0" indent="-228655" algn="l" defTabSz="1019070" rtl="0" eaLnBrk="1" fontAlgn="auto" latinLnBrk="0" hangingPunct="1">
              <a:lnSpc>
                <a:spcPct val="100000"/>
              </a:lnSpc>
              <a:spcBef>
                <a:spcPts val="0"/>
              </a:spcBef>
              <a:spcAft>
                <a:spcPts val="599"/>
              </a:spcAft>
              <a:buClr>
                <a:schemeClr val="tx1"/>
              </a:buClr>
              <a:buSzTx/>
              <a:buFontTx/>
              <a:buNone/>
              <a:tabLst/>
              <a:defRPr sz="1100" kern="1200">
                <a:solidFill>
                  <a:schemeClr val="tx1"/>
                </a:solidFill>
                <a:latin typeface="Georgia" pitchFamily="18" charset="0"/>
                <a:ea typeface="+mn-ea"/>
                <a:cs typeface="+mn-cs"/>
              </a:defRPr>
            </a:lvl1pPr>
            <a:lvl2pPr marL="228655"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2pPr>
            <a:lvl3pPr marL="457310"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3pPr>
            <a:lvl4pPr marL="685965"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a:solidFill>
                  <a:schemeClr val="tx1"/>
                </a:solidFill>
                <a:latin typeface="Georgia" pitchFamily="18" charset="0"/>
                <a:ea typeface="+mn-ea"/>
                <a:cs typeface="+mn-cs"/>
              </a:defRPr>
            </a:lvl4pPr>
            <a:lvl5pPr marL="914622" indent="-228655" algn="l" defTabSz="1019070" rtl="0" eaLnBrk="1" latinLnBrk="0" hangingPunct="1">
              <a:lnSpc>
                <a:spcPct val="100000"/>
              </a:lnSpc>
              <a:spcBef>
                <a:spcPts val="0"/>
              </a:spcBef>
              <a:spcAft>
                <a:spcPts val="599"/>
              </a:spcAft>
              <a:buClr>
                <a:schemeClr val="tx1"/>
              </a:buClr>
              <a:buFont typeface="Georgia" pitchFamily="18" charset="0"/>
              <a:buChar char="›"/>
              <a:defRPr sz="1100" kern="1200" baseline="0">
                <a:solidFill>
                  <a:schemeClr val="tx1"/>
                </a:solidFill>
                <a:latin typeface="Georgia" pitchFamily="18" charset="0"/>
                <a:ea typeface="+mn-ea"/>
                <a:cs typeface="+mn-cs"/>
              </a:defRPr>
            </a:lvl5pPr>
            <a:lvl6pPr marL="228655" marR="0" indent="-228655" algn="l" defTabSz="1019070" rtl="0" eaLnBrk="1" fontAlgn="auto" latinLnBrk="0" hangingPunct="1">
              <a:lnSpc>
                <a:spcPct val="100000"/>
              </a:lnSpc>
              <a:spcBef>
                <a:spcPts val="0"/>
              </a:spcBef>
              <a:spcAft>
                <a:spcPts val="599"/>
              </a:spcAft>
              <a:buClr>
                <a:schemeClr val="tx1"/>
              </a:buClr>
              <a:buSzPct val="100000"/>
              <a:buFont typeface="+mj-lt"/>
              <a:buAutoNum type="arabicPeriod"/>
              <a:tabLst/>
              <a:defRPr sz="1100" kern="1200" baseline="0">
                <a:solidFill>
                  <a:schemeClr val="tx1"/>
                </a:solidFill>
                <a:latin typeface="Georgia" pitchFamily="18" charset="0"/>
                <a:ea typeface="+mn-ea"/>
                <a:cs typeface="+mn-cs"/>
              </a:defRPr>
            </a:lvl6pPr>
            <a:lvl7pPr marL="457310" indent="-228655" algn="l" defTabSz="1019070" rtl="0" eaLnBrk="1" latinLnBrk="0" hangingPunct="1">
              <a:lnSpc>
                <a:spcPct val="100000"/>
              </a:lnSpc>
              <a:spcBef>
                <a:spcPts val="0"/>
              </a:spcBef>
              <a:spcAft>
                <a:spcPts val="599"/>
              </a:spcAft>
              <a:buSzPct val="100000"/>
              <a:buFont typeface="+mj-lt"/>
              <a:buAutoNum type="alphaLcPeriod"/>
              <a:defRPr sz="1100" kern="1200" baseline="0">
                <a:solidFill>
                  <a:schemeClr val="tx1"/>
                </a:solidFill>
                <a:latin typeface="Georgia" pitchFamily="18" charset="0"/>
                <a:ea typeface="+mn-ea"/>
                <a:cs typeface="+mn-cs"/>
              </a:defRPr>
            </a:lvl7pPr>
            <a:lvl8pPr marL="685965" indent="-228655" algn="l" defTabSz="1019070" rtl="0" eaLnBrk="1" latinLnBrk="0" hangingPunct="1">
              <a:lnSpc>
                <a:spcPct val="100000"/>
              </a:lnSpc>
              <a:spcBef>
                <a:spcPts val="0"/>
              </a:spcBef>
              <a:spcAft>
                <a:spcPts val="599"/>
              </a:spcAft>
              <a:buSzPct val="100000"/>
              <a:buFont typeface="+mj-lt"/>
              <a:buAutoNum type="romanLcPeriod"/>
              <a:defRPr sz="1100" kern="1200" baseline="0">
                <a:solidFill>
                  <a:schemeClr val="tx1"/>
                </a:solidFill>
                <a:latin typeface="Georgia" pitchFamily="18" charset="0"/>
                <a:ea typeface="+mn-ea"/>
                <a:cs typeface="+mn-cs"/>
              </a:defRPr>
            </a:lvl8pPr>
            <a:lvl9pPr marL="0" indent="-228655" algn="l" defTabSz="1019070" rtl="0" eaLnBrk="1" latinLnBrk="0" hangingPunct="1">
              <a:lnSpc>
                <a:spcPct val="100000"/>
              </a:lnSpc>
              <a:spcBef>
                <a:spcPts val="0"/>
              </a:spcBef>
              <a:spcAft>
                <a:spcPts val="599"/>
              </a:spcAft>
              <a:buFont typeface="Arial" pitchFamily="34" charset="0"/>
              <a:buNone/>
              <a:defRPr sz="1100" b="1" kern="1200" baseline="0">
                <a:solidFill>
                  <a:schemeClr val="tx2"/>
                </a:solidFill>
                <a:latin typeface="Georgia" pitchFamily="18" charset="0"/>
                <a:ea typeface="+mn-ea"/>
                <a:cs typeface="+mn-cs"/>
              </a:defRPr>
            </a:lvl9pPr>
          </a:lstStyle>
          <a:p>
            <a:pPr marL="342900" indent="-342900">
              <a:buClr>
                <a:schemeClr val="accent5"/>
              </a:buClr>
              <a:buSzPts val="2400"/>
              <a:buFont typeface="Wingdings" panose="05000000000000000000" pitchFamily="2" charset="2"/>
              <a:buChar char="Ø"/>
            </a:pPr>
            <a:r>
              <a:rPr lang="en-US" sz="2000" dirty="0"/>
              <a:t>The Newark Partnership is a city-wide nonprofit organization dedicated to promoting economic enhancement, supporting non-profit organizations and inspiring active community engagement to sustain an inclusive and innovative university city within which businesses, students, community institutions and residents can work together to improve the quality of life in Newark. </a:t>
            </a:r>
          </a:p>
          <a:p>
            <a:pPr marL="342900" indent="-342900">
              <a:buClr>
                <a:schemeClr val="accent5"/>
              </a:buClr>
              <a:buSzPts val="2400"/>
              <a:buFont typeface="Wingdings" panose="05000000000000000000" pitchFamily="2" charset="2"/>
              <a:buChar char="Ø"/>
            </a:pPr>
            <a:endParaRPr lang="en-US" sz="2000" dirty="0"/>
          </a:p>
          <a:p>
            <a:pPr marL="342900" indent="-342900">
              <a:buClr>
                <a:schemeClr val="accent5"/>
              </a:buClr>
              <a:buSzPts val="2400"/>
              <a:buFont typeface="Wingdings" panose="05000000000000000000" pitchFamily="2" charset="2"/>
              <a:buChar char="Ø"/>
            </a:pPr>
            <a:r>
              <a:rPr lang="en-US" sz="2000" dirty="0"/>
              <a:t>To achieve these goals, </a:t>
            </a:r>
            <a:r>
              <a:rPr lang="en-US" sz="2000" dirty="0" err="1"/>
              <a:t>TNP</a:t>
            </a:r>
            <a:r>
              <a:rPr lang="en-US" sz="2000" dirty="0"/>
              <a:t> focuses on three core program areas.</a:t>
            </a:r>
          </a:p>
          <a:p>
            <a:pPr marL="342900" indent="-342900">
              <a:buSzPts val="2400"/>
              <a:buFont typeface="Wingdings" panose="05000000000000000000" pitchFamily="2" charset="2"/>
              <a:buChar char="Ø"/>
            </a:pPr>
            <a:endParaRPr lang="en-US" sz="2000" dirty="0"/>
          </a:p>
          <a:p>
            <a:pPr marL="342900" indent="-342900">
              <a:buSzPts val="2400"/>
              <a:buFont typeface="Wingdings" panose="05000000000000000000" pitchFamily="2" charset="2"/>
              <a:buChar char="Ø"/>
            </a:pPr>
            <a:endParaRPr lang="en-US" sz="2000" dirty="0"/>
          </a:p>
          <a:p>
            <a:pPr marL="342900" indent="-342900">
              <a:buSzPts val="2400"/>
              <a:buFont typeface="Wingdings" panose="05000000000000000000" pitchFamily="2" charset="2"/>
              <a:buChar char="Ø"/>
            </a:pPr>
            <a:endParaRPr lang="en-US" sz="2000" dirty="0"/>
          </a:p>
        </p:txBody>
      </p:sp>
      <p:grpSp>
        <p:nvGrpSpPr>
          <p:cNvPr id="2" name="Group 1">
            <a:extLst>
              <a:ext uri="{FF2B5EF4-FFF2-40B4-BE49-F238E27FC236}">
                <a16:creationId xmlns:a16="http://schemas.microsoft.com/office/drawing/2014/main" id="{3A13E480-20CB-4946-9821-96A32A0F198D}"/>
              </a:ext>
            </a:extLst>
          </p:cNvPr>
          <p:cNvGrpSpPr/>
          <p:nvPr/>
        </p:nvGrpSpPr>
        <p:grpSpPr>
          <a:xfrm>
            <a:off x="6848856" y="784386"/>
            <a:ext cx="6384065" cy="6892309"/>
            <a:chOff x="6848856" y="784386"/>
            <a:chExt cx="6384065" cy="6892309"/>
          </a:xfrm>
        </p:grpSpPr>
        <p:cxnSp>
          <p:nvCxnSpPr>
            <p:cNvPr id="15" name="Google Shape;86;p13">
              <a:extLst>
                <a:ext uri="{FF2B5EF4-FFF2-40B4-BE49-F238E27FC236}">
                  <a16:creationId xmlns:a16="http://schemas.microsoft.com/office/drawing/2014/main" id="{D0320469-0256-46E7-AB29-B602CBB90667}"/>
                </a:ext>
              </a:extLst>
            </p:cNvPr>
            <p:cNvCxnSpPr/>
            <p:nvPr/>
          </p:nvCxnSpPr>
          <p:spPr>
            <a:xfrm>
              <a:off x="6866948" y="6255497"/>
              <a:ext cx="6365973" cy="0"/>
            </a:xfrm>
            <a:prstGeom prst="straightConnector1">
              <a:avLst/>
            </a:prstGeom>
            <a:noFill/>
            <a:ln w="12700" cap="flat" cmpd="sng">
              <a:solidFill>
                <a:schemeClr val="accent6">
                  <a:lumMod val="75000"/>
                </a:schemeClr>
              </a:solidFill>
              <a:prstDash val="solid"/>
              <a:miter lim="800000"/>
              <a:headEnd type="none" w="sm" len="sm"/>
              <a:tailEnd type="none" w="sm" len="sm"/>
            </a:ln>
          </p:spPr>
        </p:cxnSp>
        <p:cxnSp>
          <p:nvCxnSpPr>
            <p:cNvPr id="16" name="Google Shape;87;p13">
              <a:extLst>
                <a:ext uri="{FF2B5EF4-FFF2-40B4-BE49-F238E27FC236}">
                  <a16:creationId xmlns:a16="http://schemas.microsoft.com/office/drawing/2014/main" id="{423463BD-15D4-4C2D-A13B-5E08BAD6C06C}"/>
                </a:ext>
              </a:extLst>
            </p:cNvPr>
            <p:cNvCxnSpPr/>
            <p:nvPr/>
          </p:nvCxnSpPr>
          <p:spPr>
            <a:xfrm>
              <a:off x="6849695" y="4150816"/>
              <a:ext cx="6365973" cy="0"/>
            </a:xfrm>
            <a:prstGeom prst="straightConnector1">
              <a:avLst/>
            </a:prstGeom>
            <a:noFill/>
            <a:ln w="12700" cap="flat" cmpd="sng">
              <a:solidFill>
                <a:schemeClr val="accent5">
                  <a:lumMod val="75000"/>
                </a:schemeClr>
              </a:solidFill>
              <a:prstDash val="solid"/>
              <a:miter lim="800000"/>
              <a:headEnd type="none" w="sm" len="sm"/>
              <a:tailEnd type="none" w="sm" len="sm"/>
            </a:ln>
          </p:spPr>
        </p:cxnSp>
        <p:cxnSp>
          <p:nvCxnSpPr>
            <p:cNvPr id="17" name="Google Shape;88;p13">
              <a:extLst>
                <a:ext uri="{FF2B5EF4-FFF2-40B4-BE49-F238E27FC236}">
                  <a16:creationId xmlns:a16="http://schemas.microsoft.com/office/drawing/2014/main" id="{25080A2D-05CC-4C99-90DB-AED540C57B6E}"/>
                </a:ext>
              </a:extLst>
            </p:cNvPr>
            <p:cNvCxnSpPr/>
            <p:nvPr/>
          </p:nvCxnSpPr>
          <p:spPr>
            <a:xfrm>
              <a:off x="6849695" y="1826583"/>
              <a:ext cx="6365973" cy="0"/>
            </a:xfrm>
            <a:prstGeom prst="straightConnector1">
              <a:avLst/>
            </a:prstGeom>
            <a:noFill/>
            <a:ln w="12700" cap="flat" cmpd="sng">
              <a:solidFill>
                <a:schemeClr val="accent4"/>
              </a:solidFill>
              <a:prstDash val="solid"/>
              <a:miter lim="800000"/>
              <a:headEnd type="none" w="sm" len="sm"/>
              <a:tailEnd type="none" w="sm" len="sm"/>
            </a:ln>
          </p:spPr>
        </p:cxnSp>
        <p:sp>
          <p:nvSpPr>
            <p:cNvPr id="18" name="Google Shape;89;p13">
              <a:extLst>
                <a:ext uri="{FF2B5EF4-FFF2-40B4-BE49-F238E27FC236}">
                  <a16:creationId xmlns:a16="http://schemas.microsoft.com/office/drawing/2014/main" id="{D57EAB5F-908B-4E1E-BDB5-293EE30C0E07}"/>
                </a:ext>
              </a:extLst>
            </p:cNvPr>
            <p:cNvSpPr/>
            <p:nvPr/>
          </p:nvSpPr>
          <p:spPr>
            <a:xfrm>
              <a:off x="10339311" y="784386"/>
              <a:ext cx="1041891" cy="1417026"/>
            </a:xfrm>
            <a:prstGeom prst="rect">
              <a:avLst/>
            </a:prstGeom>
            <a:noFill/>
            <a:ln>
              <a:noFill/>
            </a:ln>
          </p:spPr>
          <p:txBody>
            <a:bodyPr spcFirstLastPara="1" wrap="square" lIns="101181" tIns="101181" rIns="101181" bIns="101181" anchor="ctr" anchorCtr="0">
              <a:noAutofit/>
            </a:bodyPr>
            <a:lstStyle/>
            <a:p>
              <a:endParaRPr sz="1800">
                <a:latin typeface="+mj-lt"/>
              </a:endParaRPr>
            </a:p>
          </p:txBody>
        </p:sp>
        <p:sp>
          <p:nvSpPr>
            <p:cNvPr id="19" name="Google Shape;90;p13">
              <a:extLst>
                <a:ext uri="{FF2B5EF4-FFF2-40B4-BE49-F238E27FC236}">
                  <a16:creationId xmlns:a16="http://schemas.microsoft.com/office/drawing/2014/main" id="{0A78DA4B-6F4E-4B43-891B-DF115720B9D2}"/>
                </a:ext>
              </a:extLst>
            </p:cNvPr>
            <p:cNvSpPr txBox="1"/>
            <p:nvPr/>
          </p:nvSpPr>
          <p:spPr>
            <a:xfrm>
              <a:off x="10339311" y="784386"/>
              <a:ext cx="1041891" cy="1417026"/>
            </a:xfrm>
            <a:prstGeom prst="rect">
              <a:avLst/>
            </a:prstGeom>
            <a:noFill/>
            <a:ln>
              <a:noFill/>
            </a:ln>
          </p:spPr>
          <p:txBody>
            <a:bodyPr spcFirstLastPara="1" wrap="square" lIns="134908" tIns="134908" rIns="134908" bIns="134908" anchor="b" anchorCtr="0">
              <a:noAutofit/>
            </a:bodyPr>
            <a:lstStyle/>
            <a:p>
              <a:pPr>
                <a:lnSpc>
                  <a:spcPct val="90000"/>
                </a:lnSpc>
                <a:buClr>
                  <a:schemeClr val="dk1"/>
                </a:buClr>
                <a:buSzPts val="6400"/>
              </a:pPr>
              <a:endParaRPr sz="1800">
                <a:solidFill>
                  <a:schemeClr val="dk1"/>
                </a:solidFill>
                <a:latin typeface="+mj-lt"/>
                <a:ea typeface="Calibri"/>
                <a:cs typeface="Calibri"/>
                <a:sym typeface="Calibri"/>
              </a:endParaRPr>
            </a:p>
          </p:txBody>
        </p:sp>
        <p:sp>
          <p:nvSpPr>
            <p:cNvPr id="20" name="Google Shape;91;p13">
              <a:extLst>
                <a:ext uri="{FF2B5EF4-FFF2-40B4-BE49-F238E27FC236}">
                  <a16:creationId xmlns:a16="http://schemas.microsoft.com/office/drawing/2014/main" id="{82885820-0C7D-430C-9817-69D4C123B669}"/>
                </a:ext>
              </a:extLst>
            </p:cNvPr>
            <p:cNvSpPr/>
            <p:nvPr/>
          </p:nvSpPr>
          <p:spPr>
            <a:xfrm>
              <a:off x="6849695" y="1159216"/>
              <a:ext cx="1960568" cy="667367"/>
            </a:xfrm>
            <a:prstGeom prst="round2SameRect">
              <a:avLst>
                <a:gd name="adj1" fmla="val 16670"/>
                <a:gd name="adj2" fmla="val 0"/>
              </a:avLst>
            </a:prstGeom>
            <a:solidFill>
              <a:schemeClr val="accent4"/>
            </a:solidFill>
            <a:ln w="12700" cap="flat" cmpd="sng">
              <a:noFill/>
              <a:prstDash val="solid"/>
              <a:miter lim="800000"/>
              <a:headEnd type="none" w="sm" len="sm"/>
              <a:tailEnd type="none" w="sm" len="sm"/>
            </a:ln>
          </p:spPr>
          <p:txBody>
            <a:bodyPr spcFirstLastPara="1" wrap="square" lIns="101181" tIns="101181" rIns="101181" bIns="101181" anchor="ctr" anchorCtr="0">
              <a:noAutofit/>
            </a:bodyPr>
            <a:lstStyle/>
            <a:p>
              <a:r>
                <a:rPr lang="en-US" sz="1800" dirty="0">
                  <a:solidFill>
                    <a:schemeClr val="bg1"/>
                  </a:solidFill>
                  <a:latin typeface="+mj-lt"/>
                </a:rPr>
                <a:t>Economic development</a:t>
              </a:r>
            </a:p>
          </p:txBody>
        </p:sp>
        <p:sp>
          <p:nvSpPr>
            <p:cNvPr id="22" name="Google Shape;93;p13">
              <a:extLst>
                <a:ext uri="{FF2B5EF4-FFF2-40B4-BE49-F238E27FC236}">
                  <a16:creationId xmlns:a16="http://schemas.microsoft.com/office/drawing/2014/main" id="{88678972-934E-43FA-A605-C1B6C77D764F}"/>
                </a:ext>
              </a:extLst>
            </p:cNvPr>
            <p:cNvSpPr/>
            <p:nvPr/>
          </p:nvSpPr>
          <p:spPr>
            <a:xfrm>
              <a:off x="6849695" y="1878750"/>
              <a:ext cx="6365973" cy="1334933"/>
            </a:xfrm>
            <a:prstGeom prst="rect">
              <a:avLst/>
            </a:prstGeom>
            <a:noFill/>
            <a:ln>
              <a:noFill/>
            </a:ln>
          </p:spPr>
          <p:txBody>
            <a:bodyPr spcFirstLastPara="1" wrap="square" lIns="101181" tIns="101181" rIns="101181" bIns="101181" anchor="ctr" anchorCtr="0">
              <a:noAutofit/>
            </a:bodyPr>
            <a:lstStyle/>
            <a:p>
              <a:endParaRPr sz="1800">
                <a:latin typeface="+mj-lt"/>
              </a:endParaRPr>
            </a:p>
          </p:txBody>
        </p:sp>
        <p:sp>
          <p:nvSpPr>
            <p:cNvPr id="23" name="Google Shape;94;p13">
              <a:extLst>
                <a:ext uri="{FF2B5EF4-FFF2-40B4-BE49-F238E27FC236}">
                  <a16:creationId xmlns:a16="http://schemas.microsoft.com/office/drawing/2014/main" id="{F776342B-87FC-41B6-99A9-F0A3C7FFF937}"/>
                </a:ext>
              </a:extLst>
            </p:cNvPr>
            <p:cNvSpPr txBox="1"/>
            <p:nvPr/>
          </p:nvSpPr>
          <p:spPr>
            <a:xfrm>
              <a:off x="6849695" y="1878750"/>
              <a:ext cx="6365973" cy="1334933"/>
            </a:xfrm>
            <a:prstGeom prst="rect">
              <a:avLst/>
            </a:prstGeom>
            <a:noFill/>
            <a:ln>
              <a:noFill/>
            </a:ln>
          </p:spPr>
          <p:txBody>
            <a:bodyPr spcFirstLastPara="1" wrap="square" lIns="31624" tIns="31624" rIns="31624" bIns="31624" anchor="t" anchorCtr="0">
              <a:noAutofit/>
            </a:bodyPr>
            <a:lstStyle/>
            <a:p>
              <a:pPr marL="126496" lvl="1" indent="-126496">
                <a:lnSpc>
                  <a:spcPct val="90000"/>
                </a:lnSpc>
                <a:buClr>
                  <a:schemeClr val="dk1"/>
                </a:buClr>
                <a:buSzPts val="1500"/>
                <a:buFont typeface="Calibri"/>
                <a:buChar char="•"/>
              </a:pPr>
              <a:r>
                <a:rPr lang="en-US" sz="1600" dirty="0">
                  <a:solidFill>
                    <a:schemeClr val="dk1"/>
                  </a:solidFill>
                  <a:latin typeface="+mj-lt"/>
                  <a:ea typeface="Calibri"/>
                  <a:cs typeface="Calibri"/>
                  <a:sym typeface="Calibri"/>
                </a:rPr>
                <a:t>Establish a chamber of commerce</a:t>
              </a:r>
              <a:endParaRPr sz="1600" dirty="0">
                <a:latin typeface="+mj-lt"/>
              </a:endParaRPr>
            </a:p>
            <a:p>
              <a:pPr marL="126496" lvl="1" indent="-126496">
                <a:lnSpc>
                  <a:spcPct val="90000"/>
                </a:lnSpc>
                <a:spcBef>
                  <a:spcPts val="249"/>
                </a:spcBef>
                <a:buClr>
                  <a:schemeClr val="dk1"/>
                </a:buClr>
                <a:buSzPts val="1500"/>
                <a:buFont typeface="Calibri"/>
                <a:buChar char="•"/>
              </a:pPr>
              <a:r>
                <a:rPr lang="en-US" sz="1600" dirty="0">
                  <a:solidFill>
                    <a:schemeClr val="dk1"/>
                  </a:solidFill>
                  <a:latin typeface="+mj-lt"/>
                  <a:ea typeface="Calibri"/>
                  <a:cs typeface="Calibri"/>
                  <a:sym typeface="Calibri"/>
                </a:rPr>
                <a:t>Support partnership programs to attract, retain and expand businesses</a:t>
              </a:r>
              <a:endParaRPr sz="1600" dirty="0">
                <a:latin typeface="+mj-lt"/>
              </a:endParaRPr>
            </a:p>
            <a:p>
              <a:pPr marL="126496" lvl="1" indent="-126496">
                <a:lnSpc>
                  <a:spcPct val="90000"/>
                </a:lnSpc>
                <a:spcBef>
                  <a:spcPts val="249"/>
                </a:spcBef>
                <a:buClr>
                  <a:schemeClr val="dk1"/>
                </a:buClr>
                <a:buSzPts val="1500"/>
                <a:buFont typeface="Calibri"/>
                <a:buChar char="•"/>
              </a:pPr>
              <a:r>
                <a:rPr lang="en-US" sz="1600" dirty="0">
                  <a:solidFill>
                    <a:schemeClr val="dk1"/>
                  </a:solidFill>
                  <a:latin typeface="+mj-lt"/>
                  <a:ea typeface="Calibri"/>
                  <a:cs typeface="Calibri"/>
                  <a:sym typeface="Calibri"/>
                </a:rPr>
                <a:t>Partner with Delaware state and Castle chamber of commerce, and City of Newark planning development to improve economic development.</a:t>
              </a:r>
              <a:endParaRPr sz="1600" dirty="0">
                <a:latin typeface="+mj-lt"/>
              </a:endParaRPr>
            </a:p>
          </p:txBody>
        </p:sp>
        <p:sp>
          <p:nvSpPr>
            <p:cNvPr id="26" name="Google Shape;97;p13">
              <a:extLst>
                <a:ext uri="{FF2B5EF4-FFF2-40B4-BE49-F238E27FC236}">
                  <a16:creationId xmlns:a16="http://schemas.microsoft.com/office/drawing/2014/main" id="{83EC55CE-7718-4833-8637-1EB791C8C468}"/>
                </a:ext>
              </a:extLst>
            </p:cNvPr>
            <p:cNvSpPr/>
            <p:nvPr/>
          </p:nvSpPr>
          <p:spPr>
            <a:xfrm>
              <a:off x="6848856" y="3489869"/>
              <a:ext cx="1956816" cy="667367"/>
            </a:xfrm>
            <a:prstGeom prst="round2SameRect">
              <a:avLst>
                <a:gd name="adj1" fmla="val 16670"/>
                <a:gd name="adj2" fmla="val 0"/>
              </a:avLst>
            </a:prstGeom>
            <a:solidFill>
              <a:schemeClr val="accent6">
                <a:lumMod val="50000"/>
              </a:schemeClr>
            </a:solidFill>
            <a:ln w="12700" cap="flat" cmpd="sng">
              <a:noFill/>
              <a:prstDash val="solid"/>
              <a:miter lim="800000"/>
              <a:headEnd type="none" w="sm" len="sm"/>
              <a:tailEnd type="none" w="sm" len="sm"/>
            </a:ln>
          </p:spPr>
          <p:txBody>
            <a:bodyPr spcFirstLastPara="1" wrap="square" lIns="101181" tIns="101181" rIns="101181" bIns="101181" anchor="ctr" anchorCtr="0">
              <a:noAutofit/>
            </a:bodyPr>
            <a:lstStyle/>
            <a:p>
              <a:r>
                <a:rPr lang="en-US" sz="1800" dirty="0">
                  <a:solidFill>
                    <a:schemeClr val="bg1"/>
                  </a:solidFill>
                  <a:latin typeface="+mj-lt"/>
                </a:rPr>
                <a:t>Nonprofit community</a:t>
              </a:r>
            </a:p>
          </p:txBody>
        </p:sp>
        <p:sp>
          <p:nvSpPr>
            <p:cNvPr id="28" name="Google Shape;99;p13">
              <a:extLst>
                <a:ext uri="{FF2B5EF4-FFF2-40B4-BE49-F238E27FC236}">
                  <a16:creationId xmlns:a16="http://schemas.microsoft.com/office/drawing/2014/main" id="{622C8DF5-C5D2-400C-8F5A-4C00F823AE64}"/>
                </a:ext>
              </a:extLst>
            </p:cNvPr>
            <p:cNvSpPr/>
            <p:nvPr/>
          </p:nvSpPr>
          <p:spPr>
            <a:xfrm>
              <a:off x="6849695" y="4398777"/>
              <a:ext cx="6365973" cy="1334933"/>
            </a:xfrm>
            <a:prstGeom prst="rect">
              <a:avLst/>
            </a:prstGeom>
            <a:noFill/>
            <a:ln>
              <a:noFill/>
            </a:ln>
          </p:spPr>
          <p:txBody>
            <a:bodyPr spcFirstLastPara="1" wrap="square" lIns="101181" tIns="101181" rIns="101181" bIns="101181" anchor="ctr" anchorCtr="0">
              <a:noAutofit/>
            </a:bodyPr>
            <a:lstStyle/>
            <a:p>
              <a:endParaRPr sz="1800">
                <a:latin typeface="+mj-lt"/>
              </a:endParaRPr>
            </a:p>
          </p:txBody>
        </p:sp>
        <p:sp>
          <p:nvSpPr>
            <p:cNvPr id="29" name="Google Shape;100;p13">
              <a:extLst>
                <a:ext uri="{FF2B5EF4-FFF2-40B4-BE49-F238E27FC236}">
                  <a16:creationId xmlns:a16="http://schemas.microsoft.com/office/drawing/2014/main" id="{0B85D972-957F-40DB-8791-3AD06FFF5527}"/>
                </a:ext>
              </a:extLst>
            </p:cNvPr>
            <p:cNvSpPr txBox="1"/>
            <p:nvPr/>
          </p:nvSpPr>
          <p:spPr>
            <a:xfrm>
              <a:off x="6849695" y="4260753"/>
              <a:ext cx="6365973" cy="1334933"/>
            </a:xfrm>
            <a:prstGeom prst="rect">
              <a:avLst/>
            </a:prstGeom>
            <a:noFill/>
            <a:ln>
              <a:noFill/>
            </a:ln>
          </p:spPr>
          <p:txBody>
            <a:bodyPr spcFirstLastPara="1" wrap="square" lIns="40035" tIns="40035" rIns="40035" bIns="40035" anchor="t" anchorCtr="0">
              <a:noAutofit/>
            </a:bodyPr>
            <a:lstStyle/>
            <a:p>
              <a:pPr marL="126496" lvl="1" indent="-126496">
                <a:lnSpc>
                  <a:spcPct val="90000"/>
                </a:lnSpc>
                <a:buClr>
                  <a:schemeClr val="dk1"/>
                </a:buClr>
                <a:buSzPts val="1500"/>
                <a:buFont typeface="Calibri"/>
                <a:buChar char="•"/>
              </a:pPr>
              <a:r>
                <a:rPr lang="en-US" sz="1600" dirty="0">
                  <a:solidFill>
                    <a:schemeClr val="dk1"/>
                  </a:solidFill>
                  <a:latin typeface="+mj-lt"/>
                  <a:ea typeface="Calibri"/>
                  <a:cs typeface="Calibri"/>
                  <a:sym typeface="Calibri"/>
                </a:rPr>
                <a:t>Create an information sharing network to strengthen network between nonprofit organizations and other stakeholders in the community.</a:t>
              </a:r>
              <a:endParaRPr sz="1600" dirty="0">
                <a:latin typeface="+mj-lt"/>
              </a:endParaRPr>
            </a:p>
            <a:p>
              <a:pPr marL="126496" lvl="1" indent="-126496">
                <a:lnSpc>
                  <a:spcPct val="90000"/>
                </a:lnSpc>
                <a:spcBef>
                  <a:spcPts val="249"/>
                </a:spcBef>
                <a:buClr>
                  <a:schemeClr val="dk1"/>
                </a:buClr>
                <a:buSzPts val="1500"/>
                <a:buFont typeface="Calibri"/>
                <a:buChar char="•"/>
              </a:pPr>
              <a:r>
                <a:rPr lang="en-US" sz="1600" dirty="0">
                  <a:solidFill>
                    <a:schemeClr val="dk1"/>
                  </a:solidFill>
                  <a:latin typeface="+mj-lt"/>
                  <a:ea typeface="Calibri"/>
                  <a:cs typeface="Calibri"/>
                  <a:sym typeface="Calibri"/>
                </a:rPr>
                <a:t>Offer portal through which those who live, work &amp; study can easily locate institutions that provide needs.</a:t>
              </a:r>
              <a:endParaRPr sz="1600" dirty="0">
                <a:latin typeface="+mj-lt"/>
              </a:endParaRPr>
            </a:p>
          </p:txBody>
        </p:sp>
        <p:sp>
          <p:nvSpPr>
            <p:cNvPr id="32" name="Google Shape;103;p13">
              <a:extLst>
                <a:ext uri="{FF2B5EF4-FFF2-40B4-BE49-F238E27FC236}">
                  <a16:creationId xmlns:a16="http://schemas.microsoft.com/office/drawing/2014/main" id="{3AA5409E-039B-4966-BDC1-F0202388036F}"/>
                </a:ext>
              </a:extLst>
            </p:cNvPr>
            <p:cNvSpPr/>
            <p:nvPr/>
          </p:nvSpPr>
          <p:spPr>
            <a:xfrm>
              <a:off x="6849695" y="5588131"/>
              <a:ext cx="1956816" cy="667367"/>
            </a:xfrm>
            <a:prstGeom prst="round2SameRect">
              <a:avLst>
                <a:gd name="adj1" fmla="val 16670"/>
                <a:gd name="adj2" fmla="val 0"/>
              </a:avLst>
            </a:prstGeom>
            <a:solidFill>
              <a:schemeClr val="accent6">
                <a:lumMod val="75000"/>
              </a:schemeClr>
            </a:solidFill>
            <a:ln w="12700" cap="flat" cmpd="sng">
              <a:noFill/>
              <a:prstDash val="solid"/>
              <a:miter lim="800000"/>
              <a:headEnd type="none" w="sm" len="sm"/>
              <a:tailEnd type="none" w="sm" len="sm"/>
            </a:ln>
          </p:spPr>
          <p:txBody>
            <a:bodyPr spcFirstLastPara="1" wrap="square" lIns="101181" tIns="101181" rIns="101181" bIns="101181" anchor="ctr" anchorCtr="0">
              <a:noAutofit/>
            </a:bodyPr>
            <a:lstStyle/>
            <a:p>
              <a:r>
                <a:rPr lang="en-US" sz="1800" dirty="0">
                  <a:solidFill>
                    <a:schemeClr val="lt1"/>
                  </a:solidFill>
                  <a:latin typeface="+mj-lt"/>
                  <a:ea typeface="Calibri"/>
                  <a:cs typeface="Calibri"/>
                  <a:sym typeface="Calibri"/>
                </a:rPr>
                <a:t>Community engagement</a:t>
              </a:r>
              <a:endParaRPr lang="en-US" sz="1800" dirty="0">
                <a:latin typeface="+mj-lt"/>
              </a:endParaRPr>
            </a:p>
          </p:txBody>
        </p:sp>
        <p:sp>
          <p:nvSpPr>
            <p:cNvPr id="34" name="Google Shape;105;p13">
              <a:extLst>
                <a:ext uri="{FF2B5EF4-FFF2-40B4-BE49-F238E27FC236}">
                  <a16:creationId xmlns:a16="http://schemas.microsoft.com/office/drawing/2014/main" id="{52053BC3-EB86-41F1-8161-9EDE13E6B700}"/>
                </a:ext>
              </a:extLst>
            </p:cNvPr>
            <p:cNvSpPr/>
            <p:nvPr/>
          </p:nvSpPr>
          <p:spPr>
            <a:xfrm>
              <a:off x="6849695" y="6430622"/>
              <a:ext cx="6365973" cy="1177061"/>
            </a:xfrm>
            <a:prstGeom prst="rect">
              <a:avLst/>
            </a:prstGeom>
            <a:noFill/>
            <a:ln>
              <a:noFill/>
            </a:ln>
          </p:spPr>
          <p:txBody>
            <a:bodyPr spcFirstLastPara="1" wrap="square" lIns="101181" tIns="101181" rIns="101181" bIns="101181" anchor="ctr" anchorCtr="0">
              <a:noAutofit/>
            </a:bodyPr>
            <a:lstStyle/>
            <a:p>
              <a:endParaRPr sz="1800">
                <a:latin typeface="+mj-lt"/>
              </a:endParaRPr>
            </a:p>
          </p:txBody>
        </p:sp>
        <p:sp>
          <p:nvSpPr>
            <p:cNvPr id="36" name="Google Shape;106;p13">
              <a:extLst>
                <a:ext uri="{FF2B5EF4-FFF2-40B4-BE49-F238E27FC236}">
                  <a16:creationId xmlns:a16="http://schemas.microsoft.com/office/drawing/2014/main" id="{493D8CA7-42E9-4FFD-AB40-5FE5AF8E5B77}"/>
                </a:ext>
              </a:extLst>
            </p:cNvPr>
            <p:cNvSpPr txBox="1"/>
            <p:nvPr/>
          </p:nvSpPr>
          <p:spPr>
            <a:xfrm>
              <a:off x="6849695" y="6341762"/>
              <a:ext cx="6365973" cy="1334933"/>
            </a:xfrm>
            <a:prstGeom prst="rect">
              <a:avLst/>
            </a:prstGeom>
            <a:noFill/>
            <a:ln>
              <a:noFill/>
            </a:ln>
          </p:spPr>
          <p:txBody>
            <a:bodyPr spcFirstLastPara="1" wrap="square" lIns="40035" tIns="40035" rIns="40035" bIns="40035" anchor="t" anchorCtr="0">
              <a:noAutofit/>
            </a:bodyPr>
            <a:lstStyle/>
            <a:p>
              <a:pPr marL="126496" lvl="1" indent="-126496">
                <a:lnSpc>
                  <a:spcPct val="90000"/>
                </a:lnSpc>
                <a:buClr>
                  <a:schemeClr val="dk1"/>
                </a:buClr>
                <a:buSzPts val="1500"/>
                <a:buFont typeface="Calibri"/>
                <a:buChar char="•"/>
              </a:pPr>
              <a:r>
                <a:rPr lang="en-US" sz="1600" dirty="0">
                  <a:solidFill>
                    <a:schemeClr val="dk1"/>
                  </a:solidFill>
                  <a:latin typeface="+mj-lt"/>
                  <a:ea typeface="Calibri"/>
                  <a:cs typeface="Calibri"/>
                  <a:sym typeface="Calibri"/>
                </a:rPr>
                <a:t>Active proponent for community dialogue and initiatives to improve the quality of life.</a:t>
              </a:r>
              <a:endParaRPr sz="1600" dirty="0">
                <a:latin typeface="+mj-lt"/>
              </a:endParaRPr>
            </a:p>
            <a:p>
              <a:pPr marL="126496" lvl="1" indent="-126496">
                <a:lnSpc>
                  <a:spcPct val="90000"/>
                </a:lnSpc>
                <a:spcBef>
                  <a:spcPts val="249"/>
                </a:spcBef>
                <a:buClr>
                  <a:schemeClr val="dk1"/>
                </a:buClr>
                <a:buSzPts val="1500"/>
                <a:buFont typeface="Calibri"/>
                <a:buChar char="•"/>
              </a:pPr>
              <a:r>
                <a:rPr lang="en-US" sz="1600" dirty="0">
                  <a:solidFill>
                    <a:schemeClr val="dk1"/>
                  </a:solidFill>
                  <a:latin typeface="+mj-lt"/>
                  <a:ea typeface="Calibri"/>
                  <a:cs typeface="Calibri"/>
                  <a:sym typeface="Calibri"/>
                </a:rPr>
                <a:t>Support community partnership in arts &amp; alliance, education, environmental sustainability, energy efficiency, multi modal transportation and diversity &amp; inclusion.</a:t>
              </a:r>
              <a:endParaRPr sz="1600" dirty="0">
                <a:latin typeface="+mj-lt"/>
              </a:endParaRPr>
            </a:p>
          </p:txBody>
        </p:sp>
      </p:grpSp>
    </p:spTree>
    <p:extLst>
      <p:ext uri="{BB962C8B-B14F-4D97-AF65-F5344CB8AC3E}">
        <p14:creationId xmlns:p14="http://schemas.microsoft.com/office/powerpoint/2010/main" val="223642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Know Newark!</a:t>
            </a:r>
          </a:p>
        </p:txBody>
      </p:sp>
      <p:sp>
        <p:nvSpPr>
          <p:cNvPr id="2" name="Rectangle 1">
            <a:extLst>
              <a:ext uri="{FF2B5EF4-FFF2-40B4-BE49-F238E27FC236}">
                <a16:creationId xmlns:a16="http://schemas.microsoft.com/office/drawing/2014/main" id="{32CEBD7B-940A-4E9E-A522-C0D5E41E503E}"/>
              </a:ext>
            </a:extLst>
          </p:cNvPr>
          <p:cNvSpPr/>
          <p:nvPr/>
        </p:nvSpPr>
        <p:spPr>
          <a:xfrm>
            <a:off x="537860" y="1314488"/>
            <a:ext cx="12419015" cy="1938992"/>
          </a:xfrm>
          <a:prstGeom prst="rect">
            <a:avLst/>
          </a:prstGeom>
        </p:spPr>
        <p:txBody>
          <a:bodyPr wrap="square">
            <a:spAutoFit/>
          </a:bodyPr>
          <a:lstStyle/>
          <a:p>
            <a:r>
              <a:rPr lang="en-US" sz="2000" dirty="0">
                <a:latin typeface="+mj-lt"/>
                <a:ea typeface="Calibri"/>
                <a:cs typeface="Calibri"/>
                <a:sym typeface="Calibri"/>
              </a:rPr>
              <a:t>Newark is a town in New Castle county. Chartered in 1758, the city retains its historical features while reflecting the impacts of a University city and the influx of people and businesses. Newark is home to the University of Delaware. The University’s STAR campus has the potential to frontline incredible innovation making the city a principal technology hub for 21st economic growth. Further influencing the city is its geographic location at the tripoint of three states enhancing connectivity with urban centers across the east coast.</a:t>
            </a:r>
            <a:endParaRPr lang="en-US" sz="2000" dirty="0">
              <a:latin typeface="+mj-lt"/>
            </a:endParaRPr>
          </a:p>
        </p:txBody>
      </p:sp>
      <p:sp>
        <p:nvSpPr>
          <p:cNvPr id="4" name="Google Shape;114;p14">
            <a:extLst>
              <a:ext uri="{FF2B5EF4-FFF2-40B4-BE49-F238E27FC236}">
                <a16:creationId xmlns:a16="http://schemas.microsoft.com/office/drawing/2014/main" id="{31146975-0746-4AD4-BA4B-348A78B3934D}"/>
              </a:ext>
            </a:extLst>
          </p:cNvPr>
          <p:cNvSpPr txBox="1"/>
          <p:nvPr/>
        </p:nvSpPr>
        <p:spPr>
          <a:xfrm>
            <a:off x="707946" y="4248901"/>
            <a:ext cx="3040189" cy="3474327"/>
          </a:xfrm>
          <a:prstGeom prst="rect">
            <a:avLst/>
          </a:prstGeom>
          <a:noFill/>
          <a:ln>
            <a:noFill/>
          </a:ln>
        </p:spPr>
        <p:txBody>
          <a:bodyPr spcFirstLastPara="1" wrap="square" lIns="101181" tIns="50577" rIns="101181" bIns="50577" anchor="t" anchorCtr="0">
            <a:noAutofit/>
          </a:bodyPr>
          <a:lstStyle/>
          <a:p>
            <a:pPr>
              <a:spcAft>
                <a:spcPts val="600"/>
              </a:spcAft>
            </a:pPr>
            <a:r>
              <a:rPr lang="en-US" sz="1600" b="1" dirty="0">
                <a:solidFill>
                  <a:schemeClr val="accent1">
                    <a:lumMod val="75000"/>
                  </a:schemeClr>
                </a:solidFill>
                <a:latin typeface="+mj-lt"/>
                <a:ea typeface="Calibri"/>
                <a:cs typeface="Calibri"/>
                <a:sym typeface="Calibri"/>
              </a:rPr>
              <a:t>PEOPLE AND DIVERSITY</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Population: 32,941</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Student (undergrads): 23,000</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White: 75%</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Asian: 8.4%</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Black: 8.09%</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Hispanic: 6.68%</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Others: 1.65%</a:t>
            </a:r>
            <a:endParaRPr sz="1600" dirty="0">
              <a:solidFill>
                <a:schemeClr val="accent1">
                  <a:lumMod val="75000"/>
                </a:schemeClr>
              </a:solidFill>
              <a:latin typeface="+mj-lt"/>
            </a:endParaRPr>
          </a:p>
          <a:p>
            <a:pPr>
              <a:spcAft>
                <a:spcPts val="600"/>
              </a:spcAft>
            </a:pPr>
            <a:r>
              <a:rPr lang="en-US" sz="1600" i="1" dirty="0">
                <a:solidFill>
                  <a:schemeClr val="accent1">
                    <a:lumMod val="75000"/>
                  </a:schemeClr>
                </a:solidFill>
                <a:latin typeface="+mj-lt"/>
                <a:ea typeface="Calibri"/>
                <a:cs typeface="Calibri"/>
                <a:sym typeface="Calibri"/>
              </a:rPr>
              <a:t>Median age: 24 years</a:t>
            </a:r>
            <a:endParaRPr sz="1600" dirty="0">
              <a:solidFill>
                <a:schemeClr val="accent1">
                  <a:lumMod val="75000"/>
                </a:schemeClr>
              </a:solidFill>
              <a:latin typeface="+mj-lt"/>
            </a:endParaRPr>
          </a:p>
          <a:p>
            <a:pPr>
              <a:spcAft>
                <a:spcPts val="600"/>
              </a:spcAft>
            </a:pPr>
            <a:endParaRPr sz="1600" dirty="0">
              <a:solidFill>
                <a:schemeClr val="accent1">
                  <a:lumMod val="75000"/>
                </a:schemeClr>
              </a:solidFill>
              <a:latin typeface="+mj-lt"/>
              <a:ea typeface="Calibri"/>
              <a:cs typeface="Calibri"/>
              <a:sym typeface="Calibri"/>
            </a:endParaRPr>
          </a:p>
          <a:p>
            <a:pPr>
              <a:spcAft>
                <a:spcPts val="600"/>
              </a:spcAft>
            </a:pPr>
            <a:endParaRPr sz="1600" dirty="0">
              <a:solidFill>
                <a:schemeClr val="accent1">
                  <a:lumMod val="75000"/>
                </a:schemeClr>
              </a:solidFill>
              <a:latin typeface="+mj-lt"/>
              <a:ea typeface="Calibri"/>
              <a:cs typeface="Calibri"/>
              <a:sym typeface="Calibri"/>
            </a:endParaRPr>
          </a:p>
        </p:txBody>
      </p:sp>
      <p:sp>
        <p:nvSpPr>
          <p:cNvPr id="5" name="Google Shape;115;p14">
            <a:extLst>
              <a:ext uri="{FF2B5EF4-FFF2-40B4-BE49-F238E27FC236}">
                <a16:creationId xmlns:a16="http://schemas.microsoft.com/office/drawing/2014/main" id="{C8F7EA43-67F8-4297-9ACF-574256DE9B11}"/>
              </a:ext>
            </a:extLst>
          </p:cNvPr>
          <p:cNvSpPr txBox="1"/>
          <p:nvPr/>
        </p:nvSpPr>
        <p:spPr>
          <a:xfrm flipH="1">
            <a:off x="4090904" y="3765822"/>
            <a:ext cx="4366687" cy="4031052"/>
          </a:xfrm>
          <a:prstGeom prst="rect">
            <a:avLst/>
          </a:prstGeom>
          <a:noFill/>
          <a:ln>
            <a:noFill/>
          </a:ln>
        </p:spPr>
        <p:txBody>
          <a:bodyPr spcFirstLastPara="1" wrap="square" lIns="101181" tIns="50577" rIns="101181" bIns="50577" anchor="t" anchorCtr="0">
            <a:noAutofit/>
          </a:bodyPr>
          <a:lstStyle/>
          <a:p>
            <a:pPr>
              <a:spcAft>
                <a:spcPts val="600"/>
              </a:spcAft>
            </a:pPr>
            <a:r>
              <a:rPr lang="en-US" sz="1600" b="1" dirty="0">
                <a:solidFill>
                  <a:schemeClr val="accent6">
                    <a:lumMod val="75000"/>
                  </a:schemeClr>
                </a:solidFill>
                <a:latin typeface="+mj-lt"/>
                <a:ea typeface="Calibri"/>
                <a:cs typeface="Calibri"/>
                <a:sym typeface="Calibri"/>
              </a:rPr>
              <a:t>ECONOMY</a:t>
            </a:r>
            <a:endParaRPr sz="1600" dirty="0">
              <a:solidFill>
                <a:schemeClr val="accent6">
                  <a:lumMod val="75000"/>
                </a:schemeClr>
              </a:solidFill>
              <a:latin typeface="+mj-lt"/>
            </a:endParaRPr>
          </a:p>
          <a:p>
            <a:pPr>
              <a:spcAft>
                <a:spcPts val="600"/>
              </a:spcAft>
            </a:pPr>
            <a:r>
              <a:rPr lang="en-US" sz="1600" i="1" dirty="0">
                <a:solidFill>
                  <a:schemeClr val="accent6">
                    <a:lumMod val="75000"/>
                  </a:schemeClr>
                </a:solidFill>
                <a:latin typeface="+mj-lt"/>
                <a:ea typeface="Calibri"/>
                <a:cs typeface="Calibri"/>
                <a:sym typeface="Calibri"/>
              </a:rPr>
              <a:t>Businesses: 850</a:t>
            </a:r>
            <a:endParaRPr lang="en-US" sz="1600" i="1" dirty="0">
              <a:solidFill>
                <a:schemeClr val="accent6">
                  <a:lumMod val="75000"/>
                </a:schemeClr>
              </a:solidFill>
              <a:latin typeface="+mj-lt"/>
              <a:cs typeface="Calibri"/>
              <a:sym typeface="Calibri"/>
            </a:endParaRPr>
          </a:p>
          <a:p>
            <a:pPr>
              <a:spcAft>
                <a:spcPts val="600"/>
              </a:spcAft>
            </a:pPr>
            <a:r>
              <a:rPr lang="en-US" sz="1600" i="1" dirty="0">
                <a:solidFill>
                  <a:schemeClr val="accent6">
                    <a:lumMod val="75000"/>
                  </a:schemeClr>
                </a:solidFill>
                <a:latin typeface="+mj-lt"/>
                <a:cs typeface="Calibri"/>
                <a:sym typeface="Calibri"/>
              </a:rPr>
              <a:t>Small Businesses: 93.1% (Delaware)</a:t>
            </a:r>
          </a:p>
          <a:p>
            <a:pPr>
              <a:spcAft>
                <a:spcPts val="600"/>
              </a:spcAft>
            </a:pPr>
            <a:r>
              <a:rPr lang="en-US" sz="1600" i="1" dirty="0">
                <a:solidFill>
                  <a:schemeClr val="accent6">
                    <a:lumMod val="75000"/>
                  </a:schemeClr>
                </a:solidFill>
                <a:latin typeface="+mj-lt"/>
                <a:cs typeface="Calibri"/>
              </a:rPr>
              <a:t>Educational Services (26.4%)</a:t>
            </a:r>
          </a:p>
          <a:p>
            <a:pPr>
              <a:spcAft>
                <a:spcPts val="600"/>
              </a:spcAft>
            </a:pPr>
            <a:r>
              <a:rPr lang="en-GB" sz="1600" i="1" dirty="0">
                <a:solidFill>
                  <a:schemeClr val="accent6">
                    <a:lumMod val="75000"/>
                  </a:schemeClr>
                </a:solidFill>
                <a:latin typeface="+mj-lt"/>
                <a:cs typeface="Calibri"/>
              </a:rPr>
              <a:t>Accommodation &amp; Food Service (11.9%)</a:t>
            </a:r>
          </a:p>
          <a:p>
            <a:pPr>
              <a:spcAft>
                <a:spcPts val="600"/>
              </a:spcAft>
            </a:pPr>
            <a:r>
              <a:rPr lang="en-GB" sz="1600" i="1" dirty="0">
                <a:solidFill>
                  <a:schemeClr val="accent6">
                    <a:lumMod val="75000"/>
                  </a:schemeClr>
                </a:solidFill>
                <a:latin typeface="+mj-lt"/>
                <a:cs typeface="Calibri"/>
              </a:rPr>
              <a:t>Retail Trade (9.8%)</a:t>
            </a:r>
          </a:p>
          <a:p>
            <a:pPr>
              <a:spcAft>
                <a:spcPts val="600"/>
              </a:spcAft>
            </a:pPr>
            <a:r>
              <a:rPr lang="en-GB" sz="1600" i="1" dirty="0">
                <a:solidFill>
                  <a:schemeClr val="accent6">
                    <a:lumMod val="75000"/>
                  </a:schemeClr>
                </a:solidFill>
                <a:latin typeface="+mj-lt"/>
                <a:cs typeface="Calibri"/>
              </a:rPr>
              <a:t>Healthcare and Social Assistance (9.0%)</a:t>
            </a:r>
          </a:p>
          <a:p>
            <a:pPr>
              <a:spcAft>
                <a:spcPts val="600"/>
              </a:spcAft>
            </a:pPr>
            <a:r>
              <a:rPr lang="en-US" sz="1600" i="1" dirty="0">
                <a:solidFill>
                  <a:schemeClr val="accent6">
                    <a:lumMod val="75000"/>
                  </a:schemeClr>
                </a:solidFill>
                <a:latin typeface="+mj-lt"/>
                <a:cs typeface="Calibri"/>
                <a:sym typeface="Calibri"/>
              </a:rPr>
              <a:t>Nonprofit organizations</a:t>
            </a:r>
            <a:r>
              <a:rPr lang="en-US" sz="1600" i="1" dirty="0">
                <a:solidFill>
                  <a:schemeClr val="accent6">
                    <a:lumMod val="75000"/>
                  </a:schemeClr>
                </a:solidFill>
                <a:latin typeface="+mj-lt"/>
                <a:ea typeface="Calibri"/>
                <a:cs typeface="Calibri"/>
                <a:sym typeface="Calibri"/>
              </a:rPr>
              <a:t>: 100</a:t>
            </a:r>
            <a:endParaRPr sz="1600" dirty="0">
              <a:solidFill>
                <a:schemeClr val="accent6">
                  <a:lumMod val="75000"/>
                </a:schemeClr>
              </a:solidFill>
              <a:latin typeface="+mj-lt"/>
            </a:endParaRPr>
          </a:p>
          <a:p>
            <a:pPr>
              <a:spcAft>
                <a:spcPts val="600"/>
              </a:spcAft>
            </a:pPr>
            <a:r>
              <a:rPr lang="en-US" sz="1600" i="1" dirty="0">
                <a:solidFill>
                  <a:schemeClr val="accent6">
                    <a:lumMod val="75000"/>
                  </a:schemeClr>
                </a:solidFill>
                <a:latin typeface="+mj-lt"/>
                <a:ea typeface="Calibri"/>
                <a:cs typeface="Calibri"/>
                <a:sym typeface="Calibri"/>
              </a:rPr>
              <a:t>Employees: 14,356</a:t>
            </a:r>
            <a:endParaRPr sz="1600" dirty="0">
              <a:solidFill>
                <a:schemeClr val="accent6">
                  <a:lumMod val="75000"/>
                </a:schemeClr>
              </a:solidFill>
              <a:latin typeface="+mj-lt"/>
            </a:endParaRPr>
          </a:p>
          <a:p>
            <a:pPr>
              <a:spcAft>
                <a:spcPts val="600"/>
              </a:spcAft>
            </a:pPr>
            <a:r>
              <a:rPr lang="en-US" sz="1600" i="1" dirty="0">
                <a:solidFill>
                  <a:schemeClr val="accent6">
                    <a:lumMod val="75000"/>
                  </a:schemeClr>
                </a:solidFill>
                <a:latin typeface="+mj-lt"/>
                <a:ea typeface="Calibri"/>
                <a:cs typeface="Calibri"/>
                <a:sym typeface="Calibri"/>
              </a:rPr>
              <a:t>Median household income: $55,525</a:t>
            </a:r>
            <a:endParaRPr sz="1600" dirty="0">
              <a:solidFill>
                <a:schemeClr val="accent6">
                  <a:lumMod val="75000"/>
                </a:schemeClr>
              </a:solidFill>
              <a:latin typeface="+mj-lt"/>
            </a:endParaRPr>
          </a:p>
          <a:p>
            <a:pPr>
              <a:spcAft>
                <a:spcPts val="600"/>
              </a:spcAft>
            </a:pPr>
            <a:r>
              <a:rPr lang="en-US" sz="1600" i="1" dirty="0">
                <a:solidFill>
                  <a:schemeClr val="accent6">
                    <a:lumMod val="75000"/>
                  </a:schemeClr>
                </a:solidFill>
                <a:latin typeface="+mj-lt"/>
                <a:ea typeface="Calibri"/>
                <a:cs typeface="Calibri"/>
                <a:sym typeface="Calibri"/>
              </a:rPr>
              <a:t>Poverty rate: 24.8%</a:t>
            </a:r>
            <a:endParaRPr sz="1600" dirty="0">
              <a:solidFill>
                <a:schemeClr val="accent6">
                  <a:lumMod val="75000"/>
                </a:schemeClr>
              </a:solidFill>
              <a:latin typeface="+mj-lt"/>
              <a:ea typeface="Calibri"/>
              <a:cs typeface="Calibri"/>
              <a:sym typeface="Calibri"/>
            </a:endParaRPr>
          </a:p>
        </p:txBody>
      </p:sp>
      <p:pic>
        <p:nvPicPr>
          <p:cNvPr id="6" name="Google Shape;116;p14" descr="Briefcase">
            <a:extLst>
              <a:ext uri="{FF2B5EF4-FFF2-40B4-BE49-F238E27FC236}">
                <a16:creationId xmlns:a16="http://schemas.microsoft.com/office/drawing/2014/main" id="{61516C82-3E15-45A8-93E9-DB493427F326}"/>
              </a:ext>
            </a:extLst>
          </p:cNvPr>
          <p:cNvPicPr preferRelativeResize="0"/>
          <p:nvPr/>
        </p:nvPicPr>
        <p:blipFill rotWithShape="1">
          <a:blip r:embed="rId3">
            <a:alphaModFix/>
            <a:duotone>
              <a:schemeClr val="accent5">
                <a:shade val="45000"/>
                <a:satMod val="135000"/>
              </a:schemeClr>
              <a:prstClr val="white"/>
            </a:duotone>
          </a:blip>
          <a:srcRect/>
          <a:stretch/>
        </p:blipFill>
        <p:spPr>
          <a:xfrm>
            <a:off x="4024182" y="2807194"/>
            <a:ext cx="1011978" cy="1011978"/>
          </a:xfrm>
          <a:prstGeom prst="rect">
            <a:avLst/>
          </a:prstGeom>
          <a:noFill/>
          <a:ln>
            <a:noFill/>
          </a:ln>
        </p:spPr>
      </p:pic>
      <p:pic>
        <p:nvPicPr>
          <p:cNvPr id="7" name="Google Shape;118;p14" descr="House">
            <a:extLst>
              <a:ext uri="{FF2B5EF4-FFF2-40B4-BE49-F238E27FC236}">
                <a16:creationId xmlns:a16="http://schemas.microsoft.com/office/drawing/2014/main" id="{2EA70EA1-8A24-4C18-8A55-84E3CFBEEACB}"/>
              </a:ext>
            </a:extLst>
          </p:cNvPr>
          <p:cNvPicPr preferRelativeResize="0"/>
          <p:nvPr/>
        </p:nvPicPr>
        <p:blipFill rotWithShape="1">
          <a:blip r:embed="rId4">
            <a:alphaModFix/>
            <a:duotone>
              <a:schemeClr val="accent4">
                <a:shade val="45000"/>
                <a:satMod val="135000"/>
              </a:schemeClr>
              <a:prstClr val="white"/>
            </a:duotone>
          </a:blip>
          <a:srcRect/>
          <a:stretch/>
        </p:blipFill>
        <p:spPr>
          <a:xfrm>
            <a:off x="9133316" y="3097234"/>
            <a:ext cx="1011978" cy="1011978"/>
          </a:xfrm>
          <a:prstGeom prst="rect">
            <a:avLst/>
          </a:prstGeom>
          <a:noFill/>
          <a:ln>
            <a:noFill/>
          </a:ln>
        </p:spPr>
      </p:pic>
      <p:sp>
        <p:nvSpPr>
          <p:cNvPr id="8" name="Google Shape;119;p14">
            <a:extLst>
              <a:ext uri="{FF2B5EF4-FFF2-40B4-BE49-F238E27FC236}">
                <a16:creationId xmlns:a16="http://schemas.microsoft.com/office/drawing/2014/main" id="{B88B927B-1B6A-4F13-9917-32206A11996C}"/>
              </a:ext>
            </a:extLst>
          </p:cNvPr>
          <p:cNvSpPr txBox="1"/>
          <p:nvPr/>
        </p:nvSpPr>
        <p:spPr>
          <a:xfrm>
            <a:off x="9133316" y="4088346"/>
            <a:ext cx="3643123" cy="1941535"/>
          </a:xfrm>
          <a:prstGeom prst="rect">
            <a:avLst/>
          </a:prstGeom>
          <a:noFill/>
          <a:ln>
            <a:noFill/>
          </a:ln>
        </p:spPr>
        <p:txBody>
          <a:bodyPr spcFirstLastPara="1" wrap="square" lIns="101181" tIns="50577" rIns="101181" bIns="50577" anchor="t" anchorCtr="0">
            <a:noAutofit/>
          </a:bodyPr>
          <a:lstStyle/>
          <a:p>
            <a:pPr>
              <a:lnSpc>
                <a:spcPct val="150000"/>
              </a:lnSpc>
            </a:pPr>
            <a:r>
              <a:rPr lang="en-US" sz="1600" b="1" dirty="0">
                <a:solidFill>
                  <a:schemeClr val="accent4">
                    <a:lumMod val="75000"/>
                  </a:schemeClr>
                </a:solidFill>
                <a:latin typeface="+mj-lt"/>
                <a:ea typeface="Calibri"/>
                <a:cs typeface="Calibri"/>
                <a:sym typeface="Calibri"/>
              </a:rPr>
              <a:t>LIVING AND HOUSING</a:t>
            </a:r>
            <a:endParaRPr sz="1600" dirty="0">
              <a:solidFill>
                <a:schemeClr val="accent4">
                  <a:lumMod val="75000"/>
                </a:schemeClr>
              </a:solidFill>
              <a:latin typeface="+mj-lt"/>
            </a:endParaRPr>
          </a:p>
          <a:p>
            <a:pPr>
              <a:lnSpc>
                <a:spcPct val="150000"/>
              </a:lnSpc>
            </a:pPr>
            <a:r>
              <a:rPr lang="en-US" sz="1600" i="1" dirty="0">
                <a:solidFill>
                  <a:schemeClr val="accent4">
                    <a:lumMod val="75000"/>
                  </a:schemeClr>
                </a:solidFill>
                <a:latin typeface="+mj-lt"/>
                <a:ea typeface="Calibri"/>
                <a:cs typeface="Calibri"/>
                <a:sym typeface="Calibri"/>
              </a:rPr>
              <a:t>Median property value: $270,700</a:t>
            </a:r>
            <a:endParaRPr sz="1600" dirty="0">
              <a:solidFill>
                <a:schemeClr val="accent4">
                  <a:lumMod val="75000"/>
                </a:schemeClr>
              </a:solidFill>
              <a:latin typeface="+mj-lt"/>
            </a:endParaRPr>
          </a:p>
          <a:p>
            <a:pPr>
              <a:lnSpc>
                <a:spcPct val="150000"/>
              </a:lnSpc>
            </a:pPr>
            <a:r>
              <a:rPr lang="en-US" sz="1600" i="1" dirty="0">
                <a:solidFill>
                  <a:schemeClr val="accent4">
                    <a:lumMod val="75000"/>
                  </a:schemeClr>
                </a:solidFill>
                <a:latin typeface="+mj-lt"/>
                <a:ea typeface="Calibri"/>
                <a:cs typeface="Calibri"/>
                <a:sym typeface="Calibri"/>
              </a:rPr>
              <a:t>Home ownership rate: 55.9%</a:t>
            </a:r>
            <a:endParaRPr sz="1600" dirty="0">
              <a:solidFill>
                <a:schemeClr val="accent4">
                  <a:lumMod val="75000"/>
                </a:schemeClr>
              </a:solidFill>
              <a:latin typeface="+mj-lt"/>
            </a:endParaRPr>
          </a:p>
          <a:p>
            <a:pPr>
              <a:lnSpc>
                <a:spcPct val="150000"/>
              </a:lnSpc>
            </a:pPr>
            <a:r>
              <a:rPr lang="en-US" sz="1600" i="1" dirty="0">
                <a:solidFill>
                  <a:schemeClr val="accent4">
                    <a:lumMod val="75000"/>
                  </a:schemeClr>
                </a:solidFill>
                <a:latin typeface="+mj-lt"/>
                <a:ea typeface="Calibri"/>
                <a:cs typeface="Calibri"/>
                <a:sym typeface="Calibri"/>
              </a:rPr>
              <a:t>Average car per household: 2</a:t>
            </a:r>
            <a:endParaRPr sz="1600" dirty="0">
              <a:solidFill>
                <a:schemeClr val="accent4">
                  <a:lumMod val="75000"/>
                </a:schemeClr>
              </a:solidFill>
              <a:latin typeface="+mj-lt"/>
            </a:endParaRPr>
          </a:p>
          <a:p>
            <a:pPr>
              <a:lnSpc>
                <a:spcPct val="150000"/>
              </a:lnSpc>
            </a:pPr>
            <a:r>
              <a:rPr lang="en-US" sz="1600" i="1" dirty="0">
                <a:solidFill>
                  <a:schemeClr val="accent4">
                    <a:lumMod val="75000"/>
                  </a:schemeClr>
                </a:solidFill>
                <a:latin typeface="+mj-lt"/>
                <a:ea typeface="Calibri"/>
                <a:cs typeface="Calibri"/>
                <a:sym typeface="Calibri"/>
              </a:rPr>
              <a:t>Drive alone: 66.1%</a:t>
            </a:r>
            <a:endParaRPr sz="1600" dirty="0">
              <a:solidFill>
                <a:schemeClr val="accent4">
                  <a:lumMod val="75000"/>
                </a:schemeClr>
              </a:solidFill>
              <a:latin typeface="+mj-lt"/>
            </a:endParaRPr>
          </a:p>
          <a:p>
            <a:pPr>
              <a:lnSpc>
                <a:spcPct val="150000"/>
              </a:lnSpc>
            </a:pPr>
            <a:endParaRPr sz="1600" dirty="0">
              <a:solidFill>
                <a:schemeClr val="accent4">
                  <a:lumMod val="75000"/>
                </a:schemeClr>
              </a:solidFill>
              <a:latin typeface="+mj-lt"/>
              <a:ea typeface="Calibri"/>
              <a:cs typeface="Calibri"/>
              <a:sym typeface="Calibri"/>
            </a:endParaRPr>
          </a:p>
        </p:txBody>
      </p:sp>
      <p:sp>
        <p:nvSpPr>
          <p:cNvPr id="9" name="Google Shape;120;p14">
            <a:extLst>
              <a:ext uri="{FF2B5EF4-FFF2-40B4-BE49-F238E27FC236}">
                <a16:creationId xmlns:a16="http://schemas.microsoft.com/office/drawing/2014/main" id="{2F031F8D-8DE4-407C-9454-F2F43FDC598A}"/>
              </a:ext>
            </a:extLst>
          </p:cNvPr>
          <p:cNvSpPr txBox="1"/>
          <p:nvPr/>
        </p:nvSpPr>
        <p:spPr>
          <a:xfrm>
            <a:off x="0" y="7233441"/>
            <a:ext cx="8591909" cy="340444"/>
          </a:xfrm>
          <a:prstGeom prst="rect">
            <a:avLst/>
          </a:prstGeom>
          <a:noFill/>
          <a:ln>
            <a:noFill/>
          </a:ln>
        </p:spPr>
        <p:txBody>
          <a:bodyPr spcFirstLastPara="1" wrap="square" lIns="101181" tIns="50577" rIns="101181" bIns="50577" anchor="t" anchorCtr="0">
            <a:noAutofit/>
          </a:bodyPr>
          <a:lstStyle/>
          <a:p>
            <a:r>
              <a:rPr lang="en-US" sz="1400" b="1" dirty="0">
                <a:solidFill>
                  <a:schemeClr val="dk1"/>
                </a:solidFill>
                <a:latin typeface="+mj-lt"/>
                <a:ea typeface="Calibri"/>
                <a:cs typeface="Calibri"/>
                <a:sym typeface="Calibri"/>
              </a:rPr>
              <a:t>Sources: </a:t>
            </a:r>
            <a:r>
              <a:rPr lang="en-US" sz="1400" b="1" dirty="0" err="1">
                <a:solidFill>
                  <a:schemeClr val="dk1"/>
                </a:solidFill>
                <a:latin typeface="+mj-lt"/>
                <a:ea typeface="Calibri"/>
                <a:cs typeface="Calibri"/>
                <a:sym typeface="Calibri"/>
              </a:rPr>
              <a:t>DataUSA</a:t>
            </a:r>
            <a:r>
              <a:rPr lang="en-US" sz="1400" b="1" dirty="0">
                <a:solidFill>
                  <a:schemeClr val="dk1"/>
                </a:solidFill>
                <a:latin typeface="+mj-lt"/>
                <a:ea typeface="Calibri"/>
                <a:cs typeface="Calibri"/>
                <a:sym typeface="Calibri"/>
              </a:rPr>
              <a:t>, Small Business Administration Office of Advocacy, </a:t>
            </a:r>
            <a:r>
              <a:rPr lang="en-US" sz="1400" b="1" dirty="0" err="1">
                <a:solidFill>
                  <a:schemeClr val="dk1"/>
                </a:solidFill>
                <a:latin typeface="+mj-lt"/>
                <a:ea typeface="Calibri"/>
                <a:cs typeface="Calibri"/>
                <a:sym typeface="Calibri"/>
              </a:rPr>
              <a:t>TNP</a:t>
            </a:r>
            <a:r>
              <a:rPr lang="en-US" sz="1400" b="1" dirty="0">
                <a:solidFill>
                  <a:schemeClr val="dk1"/>
                </a:solidFill>
                <a:latin typeface="+mj-lt"/>
                <a:ea typeface="Calibri"/>
                <a:cs typeface="Calibri"/>
                <a:sym typeface="Calibri"/>
              </a:rPr>
              <a:t> case resources</a:t>
            </a:r>
            <a:endParaRPr sz="1400" b="1" dirty="0">
              <a:latin typeface="+mj-lt"/>
            </a:endParaRPr>
          </a:p>
          <a:p>
            <a:endParaRPr sz="1400" b="1" dirty="0">
              <a:solidFill>
                <a:schemeClr val="dk1"/>
              </a:solidFill>
              <a:latin typeface="+mj-lt"/>
              <a:ea typeface="Calibri"/>
              <a:cs typeface="Calibri"/>
              <a:sym typeface="Calibri"/>
            </a:endParaRPr>
          </a:p>
        </p:txBody>
      </p:sp>
      <p:pic>
        <p:nvPicPr>
          <p:cNvPr id="10" name="Google Shape;113;p14" descr="Family with two children">
            <a:extLst>
              <a:ext uri="{FF2B5EF4-FFF2-40B4-BE49-F238E27FC236}">
                <a16:creationId xmlns:a16="http://schemas.microsoft.com/office/drawing/2014/main" id="{B7630C5A-BEB9-4785-9AA1-5C1057FD2780}"/>
              </a:ext>
            </a:extLst>
          </p:cNvPr>
          <p:cNvPicPr preferRelativeResize="0">
            <a:picLocks/>
          </p:cNvPicPr>
          <p:nvPr/>
        </p:nvPicPr>
        <p:blipFill rotWithShape="1">
          <a:blip r:embed="rId5">
            <a:alphaModFix/>
            <a:duotone>
              <a:schemeClr val="accent1">
                <a:shade val="45000"/>
                <a:satMod val="135000"/>
              </a:schemeClr>
              <a:prstClr val="white"/>
            </a:duotone>
          </a:blip>
          <a:srcRect/>
          <a:stretch/>
        </p:blipFill>
        <p:spPr>
          <a:xfrm>
            <a:off x="766966" y="3121170"/>
            <a:ext cx="1011978" cy="1011978"/>
          </a:xfrm>
          <a:prstGeom prst="rect">
            <a:avLst/>
          </a:prstGeom>
          <a:noFill/>
          <a:ln>
            <a:noFill/>
          </a:ln>
        </p:spPr>
      </p:pic>
    </p:spTree>
    <p:extLst>
      <p:ext uri="{BB962C8B-B14F-4D97-AF65-F5344CB8AC3E}">
        <p14:creationId xmlns:p14="http://schemas.microsoft.com/office/powerpoint/2010/main" val="52238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a:buClrTx/>
              <a:buFontTx/>
            </a:pPr>
            <a:r>
              <a:rPr lang="en-US" sz="3200" dirty="0">
                <a:solidFill>
                  <a:srgbClr val="C00000"/>
                </a:solidFill>
              </a:rPr>
              <a:t>Market Analysis/ Partners</a:t>
            </a:r>
          </a:p>
        </p:txBody>
      </p:sp>
      <p:sp>
        <p:nvSpPr>
          <p:cNvPr id="3" name="TextBox 2">
            <a:extLst>
              <a:ext uri="{FF2B5EF4-FFF2-40B4-BE49-F238E27FC236}">
                <a16:creationId xmlns:a16="http://schemas.microsoft.com/office/drawing/2014/main" id="{23CFAF50-69CB-4C1E-BF0D-A6063D6C6875}"/>
              </a:ext>
            </a:extLst>
          </p:cNvPr>
          <p:cNvSpPr txBox="1"/>
          <p:nvPr/>
        </p:nvSpPr>
        <p:spPr>
          <a:xfrm>
            <a:off x="537860" y="1372751"/>
            <a:ext cx="5984170" cy="6247864"/>
          </a:xfrm>
          <a:prstGeom prst="rect">
            <a:avLst/>
          </a:prstGeom>
          <a:noFill/>
        </p:spPr>
        <p:txBody>
          <a:bodyPr wrap="square" rtlCol="0">
            <a:spAutoFit/>
          </a:bodyPr>
          <a:lstStyle/>
          <a:p>
            <a:r>
              <a:rPr lang="en-US" sz="2000" dirty="0">
                <a:latin typeface="+mj-lt"/>
              </a:rPr>
              <a:t>TNP’s partners are the various stakeholders who play critical and beneficial roles in improving the overall quality of life in the city of Newark. These Partners include:</a:t>
            </a:r>
          </a:p>
          <a:p>
            <a:pPr marL="342900" indent="-342900">
              <a:buAutoNum type="arabicPeriod"/>
            </a:pPr>
            <a:r>
              <a:rPr lang="en-US" sz="2000" dirty="0">
                <a:latin typeface="+mj-lt"/>
              </a:rPr>
              <a:t>The leading Sponsors</a:t>
            </a:r>
          </a:p>
          <a:p>
            <a:pPr marL="342900" indent="-342900">
              <a:buAutoNum type="arabicPeriod"/>
            </a:pPr>
            <a:r>
              <a:rPr lang="en-US" sz="2000" dirty="0">
                <a:latin typeface="+mj-lt"/>
              </a:rPr>
              <a:t>Businesses</a:t>
            </a:r>
          </a:p>
          <a:p>
            <a:pPr marL="342900" indent="-342900">
              <a:buAutoNum type="arabicPeriod"/>
            </a:pPr>
            <a:r>
              <a:rPr lang="en-US" sz="2000" dirty="0">
                <a:latin typeface="+mj-lt"/>
              </a:rPr>
              <a:t>Nonprofit community</a:t>
            </a:r>
          </a:p>
          <a:p>
            <a:pPr marL="342900" indent="-342900">
              <a:buAutoNum type="arabicPeriod"/>
            </a:pPr>
            <a:r>
              <a:rPr lang="en-US" sz="2000" dirty="0">
                <a:latin typeface="+mj-lt"/>
              </a:rPr>
              <a:t>Individuals</a:t>
            </a:r>
          </a:p>
          <a:p>
            <a:endParaRPr lang="en-US" sz="2000" dirty="0">
              <a:latin typeface="+mj-lt"/>
            </a:endParaRPr>
          </a:p>
          <a:p>
            <a:r>
              <a:rPr lang="en-US" sz="2000" b="1" dirty="0">
                <a:latin typeface="+mj-lt"/>
              </a:rPr>
              <a:t>Criteria for selecting potential partners?</a:t>
            </a:r>
          </a:p>
          <a:p>
            <a:r>
              <a:rPr lang="en-US" sz="2000" dirty="0">
                <a:latin typeface="+mj-lt"/>
              </a:rPr>
              <a:t>Based on the American Association of State Colleges &amp; Universities (AASCU) research, we have identified criteria for partner selection.</a:t>
            </a:r>
          </a:p>
          <a:p>
            <a:pPr marL="342900" indent="-342900">
              <a:buFont typeface="Wingdings" panose="05000000000000000000" pitchFamily="2" charset="2"/>
              <a:buChar char="Ø"/>
            </a:pPr>
            <a:r>
              <a:rPr lang="en-US" sz="2000" dirty="0">
                <a:latin typeface="+mj-lt"/>
              </a:rPr>
              <a:t>Does partner support TNP objectives and success?</a:t>
            </a:r>
          </a:p>
          <a:p>
            <a:pPr marL="342900" indent="-342900">
              <a:buFont typeface="Wingdings" panose="05000000000000000000" pitchFamily="2" charset="2"/>
              <a:buChar char="Ø"/>
            </a:pPr>
            <a:r>
              <a:rPr lang="en-US" sz="2000" dirty="0">
                <a:latin typeface="+mj-lt"/>
              </a:rPr>
              <a:t>Will the partner help Newark be a great place to live in?</a:t>
            </a:r>
          </a:p>
          <a:p>
            <a:pPr marL="342900" indent="-342900">
              <a:buFont typeface="Wingdings" panose="05000000000000000000" pitchFamily="2" charset="2"/>
              <a:buChar char="Ø"/>
            </a:pPr>
            <a:r>
              <a:rPr lang="en-US" sz="2000" dirty="0">
                <a:latin typeface="+mj-lt"/>
              </a:rPr>
              <a:t>Will partner advance TNP’s priorities?</a:t>
            </a:r>
          </a:p>
          <a:p>
            <a:pPr marL="342900" indent="-342900">
              <a:buFont typeface="Wingdings" panose="05000000000000000000" pitchFamily="2" charset="2"/>
              <a:buChar char="Ø"/>
            </a:pPr>
            <a:r>
              <a:rPr lang="en-US" sz="2000" dirty="0">
                <a:latin typeface="+mj-lt"/>
              </a:rPr>
              <a:t>Will partner undermine or challenge TNP’s traditions?</a:t>
            </a:r>
            <a:endParaRPr lang="en-US" dirty="0">
              <a:latin typeface="+mj-lt"/>
            </a:endParaRPr>
          </a:p>
        </p:txBody>
      </p:sp>
      <p:grpSp>
        <p:nvGrpSpPr>
          <p:cNvPr id="13" name="Group 12">
            <a:extLst>
              <a:ext uri="{FF2B5EF4-FFF2-40B4-BE49-F238E27FC236}">
                <a16:creationId xmlns:a16="http://schemas.microsoft.com/office/drawing/2014/main" id="{953AD0CA-6661-4C83-8154-A73EF873FCCB}"/>
              </a:ext>
            </a:extLst>
          </p:cNvPr>
          <p:cNvGrpSpPr/>
          <p:nvPr/>
        </p:nvGrpSpPr>
        <p:grpSpPr>
          <a:xfrm>
            <a:off x="6971720" y="1152324"/>
            <a:ext cx="6226701" cy="6247864"/>
            <a:chOff x="567074" y="2055099"/>
            <a:chExt cx="4878042" cy="4888080"/>
          </a:xfrm>
        </p:grpSpPr>
        <p:grpSp>
          <p:nvGrpSpPr>
            <p:cNvPr id="14" name="Group 13">
              <a:extLst>
                <a:ext uri="{FF2B5EF4-FFF2-40B4-BE49-F238E27FC236}">
                  <a16:creationId xmlns:a16="http://schemas.microsoft.com/office/drawing/2014/main" id="{2E85407B-AC58-4BB7-8674-3ADCE5F98BF6}"/>
                </a:ext>
              </a:extLst>
            </p:cNvPr>
            <p:cNvGrpSpPr/>
            <p:nvPr/>
          </p:nvGrpSpPr>
          <p:grpSpPr>
            <a:xfrm>
              <a:off x="818288" y="2298350"/>
              <a:ext cx="4384393" cy="4394419"/>
              <a:chOff x="619226" y="2298350"/>
              <a:chExt cx="4384396" cy="4394419"/>
            </a:xfrm>
          </p:grpSpPr>
          <p:sp>
            <p:nvSpPr>
              <p:cNvPr id="19" name="Rectangle 18">
                <a:extLst>
                  <a:ext uri="{FF2B5EF4-FFF2-40B4-BE49-F238E27FC236}">
                    <a16:creationId xmlns:a16="http://schemas.microsoft.com/office/drawing/2014/main" id="{5A67BC30-8851-4C4F-A821-32831209E3E0}"/>
                  </a:ext>
                </a:extLst>
              </p:cNvPr>
              <p:cNvSpPr/>
              <p:nvPr/>
            </p:nvSpPr>
            <p:spPr bwMode="ltGray">
              <a:xfrm>
                <a:off x="994672" y="2700511"/>
                <a:ext cx="3600400" cy="3600400"/>
              </a:xfrm>
              <a:prstGeom prst="rect">
                <a:avLst/>
              </a:prstGeom>
              <a:solidFill>
                <a:srgbClr val="EAE8E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0" name="Right Arrow 2">
                <a:extLst>
                  <a:ext uri="{FF2B5EF4-FFF2-40B4-BE49-F238E27FC236}">
                    <a16:creationId xmlns:a16="http://schemas.microsoft.com/office/drawing/2014/main" id="{0D57E54F-F8DD-40B3-82DE-2C19C8D8ADF0}"/>
                  </a:ext>
                </a:extLst>
              </p:cNvPr>
              <p:cNvSpPr/>
              <p:nvPr/>
            </p:nvSpPr>
            <p:spPr bwMode="ltGray">
              <a:xfrm>
                <a:off x="619226" y="3042015"/>
                <a:ext cx="2125453" cy="2917392"/>
              </a:xfrm>
              <a:prstGeom prst="rightArrow">
                <a:avLst>
                  <a:gd name="adj1" fmla="val 77182"/>
                  <a:gd name="adj2" fmla="val 68908"/>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1" name="Right Arrow 32">
                <a:extLst>
                  <a:ext uri="{FF2B5EF4-FFF2-40B4-BE49-F238E27FC236}">
                    <a16:creationId xmlns:a16="http://schemas.microsoft.com/office/drawing/2014/main" id="{3CCD96E5-3699-43BD-A374-79352E508500}"/>
                  </a:ext>
                </a:extLst>
              </p:cNvPr>
              <p:cNvSpPr/>
              <p:nvPr/>
            </p:nvSpPr>
            <p:spPr bwMode="ltGray">
              <a:xfrm rot="5400000">
                <a:off x="1732146" y="1902381"/>
                <a:ext cx="2125453" cy="2917392"/>
              </a:xfrm>
              <a:prstGeom prst="rightArrow">
                <a:avLst>
                  <a:gd name="adj1" fmla="val 79956"/>
                  <a:gd name="adj2" fmla="val 68908"/>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2" name="Right Arrow 33">
                <a:extLst>
                  <a:ext uri="{FF2B5EF4-FFF2-40B4-BE49-F238E27FC236}">
                    <a16:creationId xmlns:a16="http://schemas.microsoft.com/office/drawing/2014/main" id="{B421AB49-FF22-4D01-AECC-ECFFB9E19CD2}"/>
                  </a:ext>
                </a:extLst>
              </p:cNvPr>
              <p:cNvSpPr/>
              <p:nvPr/>
            </p:nvSpPr>
            <p:spPr bwMode="ltGray">
              <a:xfrm rot="10800000">
                <a:off x="2878169" y="3042015"/>
                <a:ext cx="2125453" cy="2917392"/>
              </a:xfrm>
              <a:prstGeom prst="rightArrow">
                <a:avLst>
                  <a:gd name="adj1" fmla="val 76628"/>
                  <a:gd name="adj2" fmla="val 68908"/>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err="1">
                  <a:solidFill>
                    <a:schemeClr val="bg1"/>
                  </a:solidFill>
                  <a:latin typeface="Georgia" pitchFamily="18" charset="0"/>
                </a:endParaRPr>
              </a:p>
            </p:txBody>
          </p:sp>
          <p:sp>
            <p:nvSpPr>
              <p:cNvPr id="23" name="Right Arrow 34">
                <a:extLst>
                  <a:ext uri="{FF2B5EF4-FFF2-40B4-BE49-F238E27FC236}">
                    <a16:creationId xmlns:a16="http://schemas.microsoft.com/office/drawing/2014/main" id="{A62D1667-070A-4927-AC7D-B1D3BAB89A31}"/>
                  </a:ext>
                </a:extLst>
              </p:cNvPr>
              <p:cNvSpPr/>
              <p:nvPr/>
            </p:nvSpPr>
            <p:spPr bwMode="ltGray">
              <a:xfrm rot="16200000">
                <a:off x="1732146" y="4171347"/>
                <a:ext cx="2125453" cy="2917392"/>
              </a:xfrm>
              <a:prstGeom prst="rightArrow">
                <a:avLst>
                  <a:gd name="adj1" fmla="val 81065"/>
                  <a:gd name="adj2" fmla="val 68908"/>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bg1"/>
                  </a:solidFill>
                  <a:latin typeface="Georgia" pitchFamily="18" charset="0"/>
                </a:endParaRPr>
              </a:p>
            </p:txBody>
          </p:sp>
          <p:sp>
            <p:nvSpPr>
              <p:cNvPr id="24" name="Rectangle 12">
                <a:extLst>
                  <a:ext uri="{FF2B5EF4-FFF2-40B4-BE49-F238E27FC236}">
                    <a16:creationId xmlns:a16="http://schemas.microsoft.com/office/drawing/2014/main" id="{67174BF2-95CD-47AD-9C1B-08EE54F034D1}"/>
                  </a:ext>
                </a:extLst>
              </p:cNvPr>
              <p:cNvSpPr txBox="1">
                <a:spLocks noChangeArrowheads="1"/>
              </p:cNvSpPr>
              <p:nvPr/>
            </p:nvSpPr>
            <p:spPr>
              <a:xfrm>
                <a:off x="743687" y="3989258"/>
                <a:ext cx="1090001" cy="1022906"/>
              </a:xfrm>
              <a:prstGeom prst="rect">
                <a:avLst/>
              </a:prstGeom>
              <a:noFill/>
              <a:ln w="12700">
                <a:noFill/>
              </a:ln>
            </p:spPr>
            <p:txBody>
              <a:bodyPr lIns="0" tIns="0" rIns="0" bIns="0">
                <a:noAutofit/>
              </a:bodyPr>
              <a:lstStyle/>
              <a:p>
                <a:pPr lvl="0" defTabSz="914400">
                  <a:spcAft>
                    <a:spcPts val="600"/>
                  </a:spcAft>
                  <a:buClr>
                    <a:schemeClr val="tx1"/>
                  </a:buClr>
                  <a:defRPr/>
                </a:pPr>
                <a:r>
                  <a:rPr lang="en-US" sz="1600" dirty="0">
                    <a:solidFill>
                      <a:schemeClr val="bg2"/>
                    </a:solidFill>
                    <a:latin typeface="+mj-lt"/>
                    <a:cs typeface="Arial" pitchFamily="34" charset="0"/>
                  </a:rPr>
                  <a:t>Businesses that operates within and outside Newark</a:t>
                </a:r>
              </a:p>
            </p:txBody>
          </p:sp>
          <p:sp>
            <p:nvSpPr>
              <p:cNvPr id="25" name="Rectangle 12">
                <a:extLst>
                  <a:ext uri="{FF2B5EF4-FFF2-40B4-BE49-F238E27FC236}">
                    <a16:creationId xmlns:a16="http://schemas.microsoft.com/office/drawing/2014/main" id="{883F8797-1703-452E-9279-B858C594A4DC}"/>
                  </a:ext>
                </a:extLst>
              </p:cNvPr>
              <p:cNvSpPr txBox="1">
                <a:spLocks noChangeArrowheads="1"/>
              </p:cNvSpPr>
              <p:nvPr/>
            </p:nvSpPr>
            <p:spPr>
              <a:xfrm>
                <a:off x="3756056" y="3764589"/>
                <a:ext cx="1180520" cy="1247575"/>
              </a:xfrm>
              <a:prstGeom prst="rect">
                <a:avLst/>
              </a:prstGeom>
              <a:noFill/>
              <a:ln w="12700">
                <a:noFill/>
              </a:ln>
            </p:spPr>
            <p:txBody>
              <a:bodyPr lIns="0" tIns="0" rIns="0" bIns="0">
                <a:noAutofit/>
              </a:bodyPr>
              <a:lstStyle/>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Students</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Residents</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Nonresidents working in Newark</a:t>
                </a:r>
              </a:p>
            </p:txBody>
          </p:sp>
          <p:sp>
            <p:nvSpPr>
              <p:cNvPr id="26" name="Rectangle 12">
                <a:extLst>
                  <a:ext uri="{FF2B5EF4-FFF2-40B4-BE49-F238E27FC236}">
                    <a16:creationId xmlns:a16="http://schemas.microsoft.com/office/drawing/2014/main" id="{305CC9C2-E587-42C7-830D-433030F06F36}"/>
                  </a:ext>
                </a:extLst>
              </p:cNvPr>
              <p:cNvSpPr txBox="1">
                <a:spLocks noChangeArrowheads="1"/>
              </p:cNvSpPr>
              <p:nvPr/>
            </p:nvSpPr>
            <p:spPr>
              <a:xfrm>
                <a:off x="1952731" y="2339522"/>
                <a:ext cx="1947615" cy="1022906"/>
              </a:xfrm>
              <a:prstGeom prst="rect">
                <a:avLst/>
              </a:prstGeom>
              <a:noFill/>
              <a:ln w="12700">
                <a:noFill/>
              </a:ln>
            </p:spPr>
            <p:txBody>
              <a:bodyPr lIns="0" tIns="0" rIns="0" bIns="0">
                <a:noAutofit/>
              </a:bodyPr>
              <a:lstStyle/>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City of Newark</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University of Delaware</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Large corporations &amp; businesses</a:t>
                </a:r>
              </a:p>
            </p:txBody>
          </p:sp>
          <p:sp>
            <p:nvSpPr>
              <p:cNvPr id="27" name="Rectangle 12">
                <a:extLst>
                  <a:ext uri="{FF2B5EF4-FFF2-40B4-BE49-F238E27FC236}">
                    <a16:creationId xmlns:a16="http://schemas.microsoft.com/office/drawing/2014/main" id="{B252DBEB-D9B9-4824-9DC4-1608D687C903}"/>
                  </a:ext>
                </a:extLst>
              </p:cNvPr>
              <p:cNvSpPr txBox="1">
                <a:spLocks noChangeArrowheads="1"/>
              </p:cNvSpPr>
              <p:nvPr/>
            </p:nvSpPr>
            <p:spPr>
              <a:xfrm>
                <a:off x="1960912" y="5554924"/>
                <a:ext cx="1846263" cy="1022906"/>
              </a:xfrm>
              <a:prstGeom prst="rect">
                <a:avLst/>
              </a:prstGeom>
              <a:noFill/>
              <a:ln w="12700">
                <a:noFill/>
              </a:ln>
            </p:spPr>
            <p:txBody>
              <a:bodyPr lIns="0" tIns="0" rIns="0" bIns="0">
                <a:noAutofit/>
              </a:bodyPr>
              <a:lstStyle/>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Non-profits</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Civic Associations</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Religious groups</a:t>
                </a:r>
              </a:p>
              <a:p>
                <a:pPr marL="285750" lvl="0" indent="-285750" defTabSz="914400">
                  <a:spcAft>
                    <a:spcPts val="600"/>
                  </a:spcAft>
                  <a:buClr>
                    <a:schemeClr val="bg1"/>
                  </a:buClr>
                  <a:buFont typeface="Wingdings" panose="05000000000000000000" pitchFamily="2" charset="2"/>
                  <a:buChar char="Ø"/>
                  <a:defRPr/>
                </a:pPr>
                <a:r>
                  <a:rPr lang="en-US" sz="1600" dirty="0">
                    <a:solidFill>
                      <a:schemeClr val="bg2"/>
                    </a:solidFill>
                    <a:latin typeface="+mj-lt"/>
                    <a:cs typeface="Arial" pitchFamily="34" charset="0"/>
                  </a:rPr>
                  <a:t>Students </a:t>
                </a:r>
                <a:r>
                  <a:rPr lang="en-US" sz="1600" dirty="0" err="1">
                    <a:solidFill>
                      <a:schemeClr val="bg2"/>
                    </a:solidFill>
                    <a:latin typeface="+mj-lt"/>
                    <a:cs typeface="Arial" pitchFamily="34" charset="0"/>
                  </a:rPr>
                  <a:t>Organiations</a:t>
                </a:r>
                <a:endParaRPr lang="en-US" sz="1600" dirty="0">
                  <a:solidFill>
                    <a:schemeClr val="bg2"/>
                  </a:solidFill>
                  <a:latin typeface="+mj-lt"/>
                  <a:cs typeface="Arial" pitchFamily="34" charset="0"/>
                </a:endParaRPr>
              </a:p>
              <a:p>
                <a:pPr marL="285750" lvl="0" indent="-285750" defTabSz="914400">
                  <a:spcAft>
                    <a:spcPts val="600"/>
                  </a:spcAft>
                  <a:buClr>
                    <a:schemeClr val="bg1"/>
                  </a:buClr>
                  <a:buFont typeface="Wingdings" panose="05000000000000000000" pitchFamily="2" charset="2"/>
                  <a:buChar char="Ø"/>
                  <a:defRPr/>
                </a:pPr>
                <a:endParaRPr lang="en-US" sz="1600" dirty="0">
                  <a:solidFill>
                    <a:schemeClr val="bg2"/>
                  </a:solidFill>
                  <a:latin typeface="+mj-lt"/>
                  <a:cs typeface="Arial" pitchFamily="34" charset="0"/>
                </a:endParaRPr>
              </a:p>
            </p:txBody>
          </p:sp>
        </p:grpSp>
        <p:sp>
          <p:nvSpPr>
            <p:cNvPr id="15" name="TextBox 14">
              <a:extLst>
                <a:ext uri="{FF2B5EF4-FFF2-40B4-BE49-F238E27FC236}">
                  <a16:creationId xmlns:a16="http://schemas.microsoft.com/office/drawing/2014/main" id="{770DAF25-8231-4705-A604-094A6CCF388E}"/>
                </a:ext>
              </a:extLst>
            </p:cNvPr>
            <p:cNvSpPr txBox="1"/>
            <p:nvPr/>
          </p:nvSpPr>
          <p:spPr>
            <a:xfrm>
              <a:off x="1844983" y="2055099"/>
              <a:ext cx="2294970" cy="210883"/>
            </a:xfrm>
            <a:prstGeom prst="rect">
              <a:avLst/>
            </a:prstGeom>
            <a:noFill/>
          </p:spPr>
          <p:txBody>
            <a:bodyPr wrap="square" lIns="0" tIns="0" rIns="0" bIns="0" rtlCol="0">
              <a:noAutofit/>
            </a:bodyPr>
            <a:lstStyle/>
            <a:p>
              <a:pPr algn="ctr">
                <a:spcAft>
                  <a:spcPts val="900"/>
                </a:spcAft>
              </a:pPr>
              <a:r>
                <a:rPr lang="en-GB" sz="1800" b="1" i="1" dirty="0">
                  <a:solidFill>
                    <a:schemeClr val="accent4"/>
                  </a:solidFill>
                  <a:latin typeface="Georgia" pitchFamily="18" charset="0"/>
                </a:rPr>
                <a:t>Leading/Core Sponsors</a:t>
              </a:r>
            </a:p>
          </p:txBody>
        </p:sp>
        <p:sp>
          <p:nvSpPr>
            <p:cNvPr id="16" name="TextBox 15">
              <a:extLst>
                <a:ext uri="{FF2B5EF4-FFF2-40B4-BE49-F238E27FC236}">
                  <a16:creationId xmlns:a16="http://schemas.microsoft.com/office/drawing/2014/main" id="{ADD3DB88-4FFA-458D-B774-CA46DB725DBA}"/>
                </a:ext>
              </a:extLst>
            </p:cNvPr>
            <p:cNvSpPr txBox="1"/>
            <p:nvPr/>
          </p:nvSpPr>
          <p:spPr>
            <a:xfrm>
              <a:off x="1844983" y="6732296"/>
              <a:ext cx="2294970" cy="210883"/>
            </a:xfrm>
            <a:prstGeom prst="rect">
              <a:avLst/>
            </a:prstGeom>
            <a:noFill/>
          </p:spPr>
          <p:txBody>
            <a:bodyPr wrap="square" lIns="0" tIns="0" rIns="0" bIns="0" rtlCol="0">
              <a:noAutofit/>
            </a:bodyPr>
            <a:lstStyle/>
            <a:p>
              <a:pPr algn="ctr">
                <a:spcAft>
                  <a:spcPts val="900"/>
                </a:spcAft>
              </a:pPr>
              <a:r>
                <a:rPr lang="en-GB" sz="1800" b="1" i="1" dirty="0">
                  <a:solidFill>
                    <a:schemeClr val="accent1"/>
                  </a:solidFill>
                  <a:latin typeface="Georgia" pitchFamily="18" charset="0"/>
                </a:rPr>
                <a:t>Non-profits</a:t>
              </a:r>
            </a:p>
          </p:txBody>
        </p:sp>
        <p:sp>
          <p:nvSpPr>
            <p:cNvPr id="17" name="TextBox 16">
              <a:extLst>
                <a:ext uri="{FF2B5EF4-FFF2-40B4-BE49-F238E27FC236}">
                  <a16:creationId xmlns:a16="http://schemas.microsoft.com/office/drawing/2014/main" id="{D7C95D4F-B617-45BD-9281-F88304CCEF8D}"/>
                </a:ext>
              </a:extLst>
            </p:cNvPr>
            <p:cNvSpPr txBox="1"/>
            <p:nvPr/>
          </p:nvSpPr>
          <p:spPr>
            <a:xfrm rot="16200000">
              <a:off x="-474970" y="4377114"/>
              <a:ext cx="2294971" cy="210883"/>
            </a:xfrm>
            <a:prstGeom prst="rect">
              <a:avLst/>
            </a:prstGeom>
            <a:noFill/>
          </p:spPr>
          <p:txBody>
            <a:bodyPr wrap="square" lIns="0" tIns="0" rIns="0" bIns="0" rtlCol="0">
              <a:noAutofit/>
            </a:bodyPr>
            <a:lstStyle/>
            <a:p>
              <a:pPr algn="ctr">
                <a:spcAft>
                  <a:spcPts val="900"/>
                </a:spcAft>
              </a:pPr>
              <a:r>
                <a:rPr lang="en-GB" sz="1800" b="1" i="1" dirty="0">
                  <a:solidFill>
                    <a:schemeClr val="accent3"/>
                  </a:solidFill>
                  <a:latin typeface="Georgia" pitchFamily="18" charset="0"/>
                </a:rPr>
                <a:t>Businesses</a:t>
              </a:r>
            </a:p>
          </p:txBody>
        </p:sp>
        <p:sp>
          <p:nvSpPr>
            <p:cNvPr id="18" name="TextBox 17">
              <a:extLst>
                <a:ext uri="{FF2B5EF4-FFF2-40B4-BE49-F238E27FC236}">
                  <a16:creationId xmlns:a16="http://schemas.microsoft.com/office/drawing/2014/main" id="{FCC7B48E-8FA7-47A9-9E37-58A6BAFDA5DE}"/>
                </a:ext>
              </a:extLst>
            </p:cNvPr>
            <p:cNvSpPr txBox="1"/>
            <p:nvPr/>
          </p:nvSpPr>
          <p:spPr>
            <a:xfrm rot="16200000">
              <a:off x="4192188" y="4393932"/>
              <a:ext cx="2294973" cy="210883"/>
            </a:xfrm>
            <a:prstGeom prst="rect">
              <a:avLst/>
            </a:prstGeom>
            <a:noFill/>
          </p:spPr>
          <p:txBody>
            <a:bodyPr wrap="square" lIns="0" tIns="0" rIns="0" bIns="0" rtlCol="0">
              <a:noAutofit/>
            </a:bodyPr>
            <a:lstStyle/>
            <a:p>
              <a:pPr algn="ctr">
                <a:spcAft>
                  <a:spcPts val="900"/>
                </a:spcAft>
              </a:pPr>
              <a:r>
                <a:rPr lang="en-GB" sz="2000" b="1" i="1" dirty="0">
                  <a:solidFill>
                    <a:schemeClr val="accent5"/>
                  </a:solidFill>
                  <a:latin typeface="Georgia" pitchFamily="18" charset="0"/>
                </a:rPr>
                <a:t>Individuals</a:t>
              </a:r>
            </a:p>
          </p:txBody>
        </p:sp>
      </p:grpSp>
      <p:sp>
        <p:nvSpPr>
          <p:cNvPr id="32" name="Freeform 4851">
            <a:extLst>
              <a:ext uri="{FF2B5EF4-FFF2-40B4-BE49-F238E27FC236}">
                <a16:creationId xmlns:a16="http://schemas.microsoft.com/office/drawing/2014/main" id="{91E58F7E-B671-4E9F-8180-977F4D04E212}"/>
              </a:ext>
            </a:extLst>
          </p:cNvPr>
          <p:cNvSpPr>
            <a:spLocks noEditPoints="1"/>
          </p:cNvSpPr>
          <p:nvPr/>
        </p:nvSpPr>
        <p:spPr bwMode="auto">
          <a:xfrm>
            <a:off x="10566377" y="3891756"/>
            <a:ext cx="633959" cy="670074"/>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30397C36-3C05-4B62-ACCE-015ED158959F}"/>
              </a:ext>
            </a:extLst>
          </p:cNvPr>
          <p:cNvPicPr>
            <a:picLocks noChangeAspect="1"/>
          </p:cNvPicPr>
          <p:nvPr/>
        </p:nvPicPr>
        <p:blipFill>
          <a:blip r:embed="rId3">
            <a:duotone>
              <a:schemeClr val="accent4">
                <a:shade val="45000"/>
                <a:satMod val="135000"/>
              </a:schemeClr>
              <a:prstClr val="white"/>
            </a:duotone>
          </a:blip>
          <a:stretch>
            <a:fillRect/>
          </a:stretch>
        </p:blipFill>
        <p:spPr>
          <a:xfrm>
            <a:off x="9665183" y="2951993"/>
            <a:ext cx="930549" cy="939763"/>
          </a:xfrm>
          <a:prstGeom prst="rect">
            <a:avLst/>
          </a:prstGeom>
        </p:spPr>
      </p:pic>
      <p:grpSp>
        <p:nvGrpSpPr>
          <p:cNvPr id="39" name="Group 38">
            <a:extLst>
              <a:ext uri="{FF2B5EF4-FFF2-40B4-BE49-F238E27FC236}">
                <a16:creationId xmlns:a16="http://schemas.microsoft.com/office/drawing/2014/main" id="{4AC11ADB-3A8F-42BB-AB3B-1A0685604558}"/>
              </a:ext>
            </a:extLst>
          </p:cNvPr>
          <p:cNvGrpSpPr/>
          <p:nvPr/>
        </p:nvGrpSpPr>
        <p:grpSpPr>
          <a:xfrm>
            <a:off x="9665183" y="4591199"/>
            <a:ext cx="866901" cy="845547"/>
            <a:chOff x="4974643" y="5907019"/>
            <a:chExt cx="612000" cy="612000"/>
          </a:xfrm>
        </p:grpSpPr>
        <p:sp>
          <p:nvSpPr>
            <p:cNvPr id="40" name="Oval 39">
              <a:extLst>
                <a:ext uri="{FF2B5EF4-FFF2-40B4-BE49-F238E27FC236}">
                  <a16:creationId xmlns:a16="http://schemas.microsoft.com/office/drawing/2014/main" id="{C3741008-A2BE-4923-AA00-F3D43C590ECF}"/>
                </a:ext>
              </a:extLst>
            </p:cNvPr>
            <p:cNvSpPr/>
            <p:nvPr/>
          </p:nvSpPr>
          <p:spPr bwMode="ltGray">
            <a:xfrm>
              <a:off x="4974643" y="5907019"/>
              <a:ext cx="612000" cy="612000"/>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bg1"/>
                </a:solidFill>
                <a:latin typeface="Georgia" pitchFamily="18" charset="0"/>
              </a:endParaRPr>
            </a:p>
          </p:txBody>
        </p:sp>
        <p:sp>
          <p:nvSpPr>
            <p:cNvPr id="41" name="Freeform 4979">
              <a:extLst>
                <a:ext uri="{FF2B5EF4-FFF2-40B4-BE49-F238E27FC236}">
                  <a16:creationId xmlns:a16="http://schemas.microsoft.com/office/drawing/2014/main" id="{CF618CAD-6F78-4DFD-8FA9-6C9177C7B1F2}"/>
                </a:ext>
              </a:extLst>
            </p:cNvPr>
            <p:cNvSpPr>
              <a:spLocks noEditPoints="1"/>
            </p:cNvSpPr>
            <p:nvPr/>
          </p:nvSpPr>
          <p:spPr bwMode="auto">
            <a:xfrm>
              <a:off x="5057801" y="6067038"/>
              <a:ext cx="445685" cy="366185"/>
            </a:xfrm>
            <a:custGeom>
              <a:avLst/>
              <a:gdLst>
                <a:gd name="T0" fmla="*/ 10 w 370"/>
                <a:gd name="T1" fmla="*/ 28 h 304"/>
                <a:gd name="T2" fmla="*/ 2 w 370"/>
                <a:gd name="T3" fmla="*/ 4 h 304"/>
                <a:gd name="T4" fmla="*/ 12 w 370"/>
                <a:gd name="T5" fmla="*/ 2 h 304"/>
                <a:gd name="T6" fmla="*/ 18 w 370"/>
                <a:gd name="T7" fmla="*/ 10 h 304"/>
                <a:gd name="T8" fmla="*/ 366 w 370"/>
                <a:gd name="T9" fmla="*/ 170 h 304"/>
                <a:gd name="T10" fmla="*/ 336 w 370"/>
                <a:gd name="T11" fmla="*/ 186 h 304"/>
                <a:gd name="T12" fmla="*/ 300 w 370"/>
                <a:gd name="T13" fmla="*/ 234 h 304"/>
                <a:gd name="T14" fmla="*/ 292 w 370"/>
                <a:gd name="T15" fmla="*/ 282 h 304"/>
                <a:gd name="T16" fmla="*/ 252 w 370"/>
                <a:gd name="T17" fmla="*/ 304 h 304"/>
                <a:gd name="T18" fmla="*/ 240 w 370"/>
                <a:gd name="T19" fmla="*/ 302 h 304"/>
                <a:gd name="T20" fmla="*/ 134 w 370"/>
                <a:gd name="T21" fmla="*/ 256 h 304"/>
                <a:gd name="T22" fmla="*/ 114 w 370"/>
                <a:gd name="T23" fmla="*/ 304 h 304"/>
                <a:gd name="T24" fmla="*/ 72 w 370"/>
                <a:gd name="T25" fmla="*/ 292 h 304"/>
                <a:gd name="T26" fmla="*/ 78 w 370"/>
                <a:gd name="T27" fmla="*/ 246 h 304"/>
                <a:gd name="T28" fmla="*/ 30 w 370"/>
                <a:gd name="T29" fmla="*/ 206 h 304"/>
                <a:gd name="T30" fmla="*/ 12 w 370"/>
                <a:gd name="T31" fmla="*/ 144 h 304"/>
                <a:gd name="T32" fmla="*/ 32 w 370"/>
                <a:gd name="T33" fmla="*/ 82 h 304"/>
                <a:gd name="T34" fmla="*/ 28 w 370"/>
                <a:gd name="T35" fmla="*/ 78 h 304"/>
                <a:gd name="T36" fmla="*/ 24 w 370"/>
                <a:gd name="T37" fmla="*/ 72 h 304"/>
                <a:gd name="T38" fmla="*/ 18 w 370"/>
                <a:gd name="T39" fmla="*/ 28 h 304"/>
                <a:gd name="T40" fmla="*/ 48 w 370"/>
                <a:gd name="T41" fmla="*/ 0 h 304"/>
                <a:gd name="T42" fmla="*/ 64 w 370"/>
                <a:gd name="T43" fmla="*/ 4 h 304"/>
                <a:gd name="T44" fmla="*/ 74 w 370"/>
                <a:gd name="T45" fmla="*/ 28 h 304"/>
                <a:gd name="T46" fmla="*/ 50 w 370"/>
                <a:gd name="T47" fmla="*/ 48 h 304"/>
                <a:gd name="T48" fmla="*/ 40 w 370"/>
                <a:gd name="T49" fmla="*/ 40 h 304"/>
                <a:gd name="T50" fmla="*/ 48 w 370"/>
                <a:gd name="T51" fmla="*/ 32 h 304"/>
                <a:gd name="T52" fmla="*/ 58 w 370"/>
                <a:gd name="T53" fmla="*/ 22 h 304"/>
                <a:gd name="T54" fmla="*/ 50 w 370"/>
                <a:gd name="T55" fmla="*/ 16 h 304"/>
                <a:gd name="T56" fmla="*/ 32 w 370"/>
                <a:gd name="T57" fmla="*/ 34 h 304"/>
                <a:gd name="T58" fmla="*/ 40 w 370"/>
                <a:gd name="T59" fmla="*/ 68 h 304"/>
                <a:gd name="T60" fmla="*/ 68 w 370"/>
                <a:gd name="T61" fmla="*/ 48 h 304"/>
                <a:gd name="T62" fmla="*/ 126 w 370"/>
                <a:gd name="T63" fmla="*/ 32 h 304"/>
                <a:gd name="T64" fmla="*/ 242 w 370"/>
                <a:gd name="T65" fmla="*/ 32 h 304"/>
                <a:gd name="T66" fmla="*/ 252 w 370"/>
                <a:gd name="T67" fmla="*/ 14 h 304"/>
                <a:gd name="T68" fmla="*/ 294 w 370"/>
                <a:gd name="T69" fmla="*/ 0 h 304"/>
                <a:gd name="T70" fmla="*/ 320 w 370"/>
                <a:gd name="T71" fmla="*/ 76 h 304"/>
                <a:gd name="T72" fmla="*/ 360 w 370"/>
                <a:gd name="T73" fmla="*/ 116 h 304"/>
                <a:gd name="T74" fmla="*/ 212 w 370"/>
                <a:gd name="T75" fmla="*/ 226 h 304"/>
                <a:gd name="T76" fmla="*/ 204 w 370"/>
                <a:gd name="T77" fmla="*/ 218 h 304"/>
                <a:gd name="T78" fmla="*/ 86 w 370"/>
                <a:gd name="T79" fmla="*/ 206 h 304"/>
                <a:gd name="T80" fmla="*/ 54 w 370"/>
                <a:gd name="T81" fmla="*/ 146 h 304"/>
                <a:gd name="T82" fmla="*/ 46 w 370"/>
                <a:gd name="T83" fmla="*/ 138 h 304"/>
                <a:gd name="T84" fmla="*/ 38 w 370"/>
                <a:gd name="T85" fmla="*/ 146 h 304"/>
                <a:gd name="T86" fmla="*/ 64 w 370"/>
                <a:gd name="T87" fmla="*/ 208 h 304"/>
                <a:gd name="T88" fmla="*/ 204 w 370"/>
                <a:gd name="T89" fmla="*/ 234 h 304"/>
                <a:gd name="T90" fmla="*/ 212 w 370"/>
                <a:gd name="T91" fmla="*/ 226 h 304"/>
                <a:gd name="T92" fmla="*/ 216 w 370"/>
                <a:gd name="T93" fmla="*/ 58 h 304"/>
                <a:gd name="T94" fmla="*/ 144 w 370"/>
                <a:gd name="T95" fmla="*/ 56 h 304"/>
                <a:gd name="T96" fmla="*/ 138 w 370"/>
                <a:gd name="T97" fmla="*/ 70 h 304"/>
                <a:gd name="T98" fmla="*/ 210 w 370"/>
                <a:gd name="T99" fmla="*/ 76 h 304"/>
                <a:gd name="T100" fmla="*/ 220 w 370"/>
                <a:gd name="T101" fmla="*/ 66 h 304"/>
                <a:gd name="T102" fmla="*/ 296 w 370"/>
                <a:gd name="T103" fmla="*/ 94 h 304"/>
                <a:gd name="T104" fmla="*/ 280 w 370"/>
                <a:gd name="T105" fmla="*/ 102 h 304"/>
                <a:gd name="T106" fmla="*/ 286 w 370"/>
                <a:gd name="T107" fmla="*/ 118 h 304"/>
                <a:gd name="T108" fmla="*/ 304 w 370"/>
                <a:gd name="T109" fmla="*/ 1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04">
                  <a:moveTo>
                    <a:pt x="18" y="10"/>
                  </a:moveTo>
                  <a:lnTo>
                    <a:pt x="18" y="10"/>
                  </a:lnTo>
                  <a:lnTo>
                    <a:pt x="12" y="18"/>
                  </a:lnTo>
                  <a:lnTo>
                    <a:pt x="10" y="28"/>
                  </a:lnTo>
                  <a:lnTo>
                    <a:pt x="10" y="28"/>
                  </a:lnTo>
                  <a:lnTo>
                    <a:pt x="4" y="20"/>
                  </a:lnTo>
                  <a:lnTo>
                    <a:pt x="0" y="10"/>
                  </a:lnTo>
                  <a:lnTo>
                    <a:pt x="0" y="10"/>
                  </a:lnTo>
                  <a:lnTo>
                    <a:pt x="0" y="8"/>
                  </a:lnTo>
                  <a:lnTo>
                    <a:pt x="2" y="4"/>
                  </a:lnTo>
                  <a:lnTo>
                    <a:pt x="4" y="2"/>
                  </a:lnTo>
                  <a:lnTo>
                    <a:pt x="6" y="0"/>
                  </a:lnTo>
                  <a:lnTo>
                    <a:pt x="6" y="0"/>
                  </a:lnTo>
                  <a:lnTo>
                    <a:pt x="10" y="0"/>
                  </a:lnTo>
                  <a:lnTo>
                    <a:pt x="12" y="2"/>
                  </a:lnTo>
                  <a:lnTo>
                    <a:pt x="14" y="4"/>
                  </a:lnTo>
                  <a:lnTo>
                    <a:pt x="16" y="6"/>
                  </a:lnTo>
                  <a:lnTo>
                    <a:pt x="16" y="6"/>
                  </a:lnTo>
                  <a:lnTo>
                    <a:pt x="18" y="10"/>
                  </a:lnTo>
                  <a:lnTo>
                    <a:pt x="18" y="10"/>
                  </a:lnTo>
                  <a:close/>
                  <a:moveTo>
                    <a:pt x="370" y="130"/>
                  </a:moveTo>
                  <a:lnTo>
                    <a:pt x="370" y="158"/>
                  </a:lnTo>
                  <a:lnTo>
                    <a:pt x="370" y="158"/>
                  </a:lnTo>
                  <a:lnTo>
                    <a:pt x="368" y="164"/>
                  </a:lnTo>
                  <a:lnTo>
                    <a:pt x="366" y="170"/>
                  </a:lnTo>
                  <a:lnTo>
                    <a:pt x="360" y="174"/>
                  </a:lnTo>
                  <a:lnTo>
                    <a:pt x="354" y="174"/>
                  </a:lnTo>
                  <a:lnTo>
                    <a:pt x="340" y="174"/>
                  </a:lnTo>
                  <a:lnTo>
                    <a:pt x="340" y="174"/>
                  </a:lnTo>
                  <a:lnTo>
                    <a:pt x="336" y="186"/>
                  </a:lnTo>
                  <a:lnTo>
                    <a:pt x="332" y="198"/>
                  </a:lnTo>
                  <a:lnTo>
                    <a:pt x="324" y="208"/>
                  </a:lnTo>
                  <a:lnTo>
                    <a:pt x="318" y="216"/>
                  </a:lnTo>
                  <a:lnTo>
                    <a:pt x="310" y="226"/>
                  </a:lnTo>
                  <a:lnTo>
                    <a:pt x="300" y="234"/>
                  </a:lnTo>
                  <a:lnTo>
                    <a:pt x="290" y="240"/>
                  </a:lnTo>
                  <a:lnTo>
                    <a:pt x="280" y="246"/>
                  </a:lnTo>
                  <a:lnTo>
                    <a:pt x="292" y="278"/>
                  </a:lnTo>
                  <a:lnTo>
                    <a:pt x="292" y="278"/>
                  </a:lnTo>
                  <a:lnTo>
                    <a:pt x="292" y="282"/>
                  </a:lnTo>
                  <a:lnTo>
                    <a:pt x="292" y="286"/>
                  </a:lnTo>
                  <a:lnTo>
                    <a:pt x="290" y="290"/>
                  </a:lnTo>
                  <a:lnTo>
                    <a:pt x="286" y="292"/>
                  </a:lnTo>
                  <a:lnTo>
                    <a:pt x="252" y="304"/>
                  </a:lnTo>
                  <a:lnTo>
                    <a:pt x="252" y="304"/>
                  </a:lnTo>
                  <a:lnTo>
                    <a:pt x="248" y="304"/>
                  </a:lnTo>
                  <a:lnTo>
                    <a:pt x="248" y="304"/>
                  </a:lnTo>
                  <a:lnTo>
                    <a:pt x="244" y="304"/>
                  </a:lnTo>
                  <a:lnTo>
                    <a:pt x="244" y="304"/>
                  </a:lnTo>
                  <a:lnTo>
                    <a:pt x="240" y="302"/>
                  </a:lnTo>
                  <a:lnTo>
                    <a:pt x="238" y="298"/>
                  </a:lnTo>
                  <a:lnTo>
                    <a:pt x="224" y="256"/>
                  </a:lnTo>
                  <a:lnTo>
                    <a:pt x="194" y="256"/>
                  </a:lnTo>
                  <a:lnTo>
                    <a:pt x="162" y="256"/>
                  </a:lnTo>
                  <a:lnTo>
                    <a:pt x="134" y="256"/>
                  </a:lnTo>
                  <a:lnTo>
                    <a:pt x="120" y="298"/>
                  </a:lnTo>
                  <a:lnTo>
                    <a:pt x="120" y="298"/>
                  </a:lnTo>
                  <a:lnTo>
                    <a:pt x="118" y="302"/>
                  </a:lnTo>
                  <a:lnTo>
                    <a:pt x="114" y="304"/>
                  </a:lnTo>
                  <a:lnTo>
                    <a:pt x="114" y="304"/>
                  </a:lnTo>
                  <a:lnTo>
                    <a:pt x="110" y="304"/>
                  </a:lnTo>
                  <a:lnTo>
                    <a:pt x="110" y="304"/>
                  </a:lnTo>
                  <a:lnTo>
                    <a:pt x="106" y="304"/>
                  </a:lnTo>
                  <a:lnTo>
                    <a:pt x="72" y="292"/>
                  </a:lnTo>
                  <a:lnTo>
                    <a:pt x="72" y="292"/>
                  </a:lnTo>
                  <a:lnTo>
                    <a:pt x="68" y="290"/>
                  </a:lnTo>
                  <a:lnTo>
                    <a:pt x="66" y="286"/>
                  </a:lnTo>
                  <a:lnTo>
                    <a:pt x="64" y="282"/>
                  </a:lnTo>
                  <a:lnTo>
                    <a:pt x="66" y="278"/>
                  </a:lnTo>
                  <a:lnTo>
                    <a:pt x="78" y="246"/>
                  </a:lnTo>
                  <a:lnTo>
                    <a:pt x="78" y="246"/>
                  </a:lnTo>
                  <a:lnTo>
                    <a:pt x="64" y="238"/>
                  </a:lnTo>
                  <a:lnTo>
                    <a:pt x="52" y="228"/>
                  </a:lnTo>
                  <a:lnTo>
                    <a:pt x="40" y="218"/>
                  </a:lnTo>
                  <a:lnTo>
                    <a:pt x="30" y="206"/>
                  </a:lnTo>
                  <a:lnTo>
                    <a:pt x="24" y="192"/>
                  </a:lnTo>
                  <a:lnTo>
                    <a:pt x="18" y="176"/>
                  </a:lnTo>
                  <a:lnTo>
                    <a:pt x="14" y="160"/>
                  </a:lnTo>
                  <a:lnTo>
                    <a:pt x="12" y="144"/>
                  </a:lnTo>
                  <a:lnTo>
                    <a:pt x="12" y="144"/>
                  </a:lnTo>
                  <a:lnTo>
                    <a:pt x="14" y="128"/>
                  </a:lnTo>
                  <a:lnTo>
                    <a:pt x="18" y="112"/>
                  </a:lnTo>
                  <a:lnTo>
                    <a:pt x="24" y="96"/>
                  </a:lnTo>
                  <a:lnTo>
                    <a:pt x="32" y="82"/>
                  </a:lnTo>
                  <a:lnTo>
                    <a:pt x="32" y="82"/>
                  </a:lnTo>
                  <a:lnTo>
                    <a:pt x="32" y="82"/>
                  </a:lnTo>
                  <a:lnTo>
                    <a:pt x="32" y="82"/>
                  </a:lnTo>
                  <a:lnTo>
                    <a:pt x="28" y="78"/>
                  </a:lnTo>
                  <a:lnTo>
                    <a:pt x="28" y="78"/>
                  </a:lnTo>
                  <a:lnTo>
                    <a:pt x="28" y="78"/>
                  </a:lnTo>
                  <a:lnTo>
                    <a:pt x="28" y="78"/>
                  </a:lnTo>
                  <a:lnTo>
                    <a:pt x="24" y="72"/>
                  </a:lnTo>
                  <a:lnTo>
                    <a:pt x="24" y="72"/>
                  </a:lnTo>
                  <a:lnTo>
                    <a:pt x="24" y="72"/>
                  </a:lnTo>
                  <a:lnTo>
                    <a:pt x="24" y="72"/>
                  </a:lnTo>
                  <a:lnTo>
                    <a:pt x="18" y="56"/>
                  </a:lnTo>
                  <a:lnTo>
                    <a:pt x="16" y="48"/>
                  </a:lnTo>
                  <a:lnTo>
                    <a:pt x="16" y="38"/>
                  </a:lnTo>
                  <a:lnTo>
                    <a:pt x="16" y="38"/>
                  </a:lnTo>
                  <a:lnTo>
                    <a:pt x="18" y="28"/>
                  </a:lnTo>
                  <a:lnTo>
                    <a:pt x="22" y="18"/>
                  </a:lnTo>
                  <a:lnTo>
                    <a:pt x="30" y="10"/>
                  </a:lnTo>
                  <a:lnTo>
                    <a:pt x="38" y="4"/>
                  </a:lnTo>
                  <a:lnTo>
                    <a:pt x="38" y="4"/>
                  </a:lnTo>
                  <a:lnTo>
                    <a:pt x="48" y="0"/>
                  </a:lnTo>
                  <a:lnTo>
                    <a:pt x="60" y="2"/>
                  </a:lnTo>
                  <a:lnTo>
                    <a:pt x="60" y="2"/>
                  </a:lnTo>
                  <a:lnTo>
                    <a:pt x="60" y="2"/>
                  </a:lnTo>
                  <a:lnTo>
                    <a:pt x="60" y="2"/>
                  </a:lnTo>
                  <a:lnTo>
                    <a:pt x="64" y="4"/>
                  </a:lnTo>
                  <a:lnTo>
                    <a:pt x="64" y="4"/>
                  </a:lnTo>
                  <a:lnTo>
                    <a:pt x="70" y="10"/>
                  </a:lnTo>
                  <a:lnTo>
                    <a:pt x="72" y="16"/>
                  </a:lnTo>
                  <a:lnTo>
                    <a:pt x="74" y="22"/>
                  </a:lnTo>
                  <a:lnTo>
                    <a:pt x="74" y="28"/>
                  </a:lnTo>
                  <a:lnTo>
                    <a:pt x="74" y="28"/>
                  </a:lnTo>
                  <a:lnTo>
                    <a:pt x="70" y="36"/>
                  </a:lnTo>
                  <a:lnTo>
                    <a:pt x="64" y="42"/>
                  </a:lnTo>
                  <a:lnTo>
                    <a:pt x="58" y="46"/>
                  </a:lnTo>
                  <a:lnTo>
                    <a:pt x="50" y="48"/>
                  </a:lnTo>
                  <a:lnTo>
                    <a:pt x="50" y="48"/>
                  </a:lnTo>
                  <a:lnTo>
                    <a:pt x="40" y="46"/>
                  </a:lnTo>
                  <a:lnTo>
                    <a:pt x="40" y="46"/>
                  </a:lnTo>
                  <a:lnTo>
                    <a:pt x="40" y="40"/>
                  </a:lnTo>
                  <a:lnTo>
                    <a:pt x="40" y="40"/>
                  </a:lnTo>
                  <a:lnTo>
                    <a:pt x="40" y="36"/>
                  </a:lnTo>
                  <a:lnTo>
                    <a:pt x="42" y="30"/>
                  </a:lnTo>
                  <a:lnTo>
                    <a:pt x="42" y="30"/>
                  </a:lnTo>
                  <a:lnTo>
                    <a:pt x="48" y="32"/>
                  </a:lnTo>
                  <a:lnTo>
                    <a:pt x="48" y="32"/>
                  </a:lnTo>
                  <a:lnTo>
                    <a:pt x="52" y="30"/>
                  </a:lnTo>
                  <a:lnTo>
                    <a:pt x="56" y="28"/>
                  </a:lnTo>
                  <a:lnTo>
                    <a:pt x="58" y="24"/>
                  </a:lnTo>
                  <a:lnTo>
                    <a:pt x="58" y="24"/>
                  </a:lnTo>
                  <a:lnTo>
                    <a:pt x="58" y="22"/>
                  </a:lnTo>
                  <a:lnTo>
                    <a:pt x="56" y="18"/>
                  </a:lnTo>
                  <a:lnTo>
                    <a:pt x="56" y="18"/>
                  </a:lnTo>
                  <a:lnTo>
                    <a:pt x="56" y="18"/>
                  </a:lnTo>
                  <a:lnTo>
                    <a:pt x="56" y="18"/>
                  </a:lnTo>
                  <a:lnTo>
                    <a:pt x="50" y="16"/>
                  </a:lnTo>
                  <a:lnTo>
                    <a:pt x="46" y="18"/>
                  </a:lnTo>
                  <a:lnTo>
                    <a:pt x="46" y="18"/>
                  </a:lnTo>
                  <a:lnTo>
                    <a:pt x="40" y="22"/>
                  </a:lnTo>
                  <a:lnTo>
                    <a:pt x="36" y="26"/>
                  </a:lnTo>
                  <a:lnTo>
                    <a:pt x="32" y="34"/>
                  </a:lnTo>
                  <a:lnTo>
                    <a:pt x="32" y="40"/>
                  </a:lnTo>
                  <a:lnTo>
                    <a:pt x="32" y="40"/>
                  </a:lnTo>
                  <a:lnTo>
                    <a:pt x="32" y="48"/>
                  </a:lnTo>
                  <a:lnTo>
                    <a:pt x="34" y="54"/>
                  </a:lnTo>
                  <a:lnTo>
                    <a:pt x="40" y="68"/>
                  </a:lnTo>
                  <a:lnTo>
                    <a:pt x="40" y="68"/>
                  </a:lnTo>
                  <a:lnTo>
                    <a:pt x="42" y="70"/>
                  </a:lnTo>
                  <a:lnTo>
                    <a:pt x="42" y="70"/>
                  </a:lnTo>
                  <a:lnTo>
                    <a:pt x="58" y="54"/>
                  </a:lnTo>
                  <a:lnTo>
                    <a:pt x="68" y="48"/>
                  </a:lnTo>
                  <a:lnTo>
                    <a:pt x="78" y="42"/>
                  </a:lnTo>
                  <a:lnTo>
                    <a:pt x="90" y="38"/>
                  </a:lnTo>
                  <a:lnTo>
                    <a:pt x="102" y="34"/>
                  </a:lnTo>
                  <a:lnTo>
                    <a:pt x="112" y="32"/>
                  </a:lnTo>
                  <a:lnTo>
                    <a:pt x="126" y="32"/>
                  </a:lnTo>
                  <a:lnTo>
                    <a:pt x="162" y="32"/>
                  </a:lnTo>
                  <a:lnTo>
                    <a:pt x="194" y="32"/>
                  </a:lnTo>
                  <a:lnTo>
                    <a:pt x="232" y="32"/>
                  </a:lnTo>
                  <a:lnTo>
                    <a:pt x="232" y="32"/>
                  </a:lnTo>
                  <a:lnTo>
                    <a:pt x="242" y="32"/>
                  </a:lnTo>
                  <a:lnTo>
                    <a:pt x="242" y="32"/>
                  </a:lnTo>
                  <a:lnTo>
                    <a:pt x="242" y="32"/>
                  </a:lnTo>
                  <a:lnTo>
                    <a:pt x="242" y="32"/>
                  </a:lnTo>
                  <a:lnTo>
                    <a:pt x="246" y="22"/>
                  </a:lnTo>
                  <a:lnTo>
                    <a:pt x="252" y="14"/>
                  </a:lnTo>
                  <a:lnTo>
                    <a:pt x="260" y="8"/>
                  </a:lnTo>
                  <a:lnTo>
                    <a:pt x="268" y="4"/>
                  </a:lnTo>
                  <a:lnTo>
                    <a:pt x="276" y="2"/>
                  </a:lnTo>
                  <a:lnTo>
                    <a:pt x="286" y="0"/>
                  </a:lnTo>
                  <a:lnTo>
                    <a:pt x="294" y="0"/>
                  </a:lnTo>
                  <a:lnTo>
                    <a:pt x="304" y="2"/>
                  </a:lnTo>
                  <a:lnTo>
                    <a:pt x="288" y="48"/>
                  </a:lnTo>
                  <a:lnTo>
                    <a:pt x="288" y="48"/>
                  </a:lnTo>
                  <a:lnTo>
                    <a:pt x="306" y="60"/>
                  </a:lnTo>
                  <a:lnTo>
                    <a:pt x="320" y="76"/>
                  </a:lnTo>
                  <a:lnTo>
                    <a:pt x="332" y="94"/>
                  </a:lnTo>
                  <a:lnTo>
                    <a:pt x="340" y="114"/>
                  </a:lnTo>
                  <a:lnTo>
                    <a:pt x="354" y="114"/>
                  </a:lnTo>
                  <a:lnTo>
                    <a:pt x="354" y="114"/>
                  </a:lnTo>
                  <a:lnTo>
                    <a:pt x="360" y="116"/>
                  </a:lnTo>
                  <a:lnTo>
                    <a:pt x="366" y="118"/>
                  </a:lnTo>
                  <a:lnTo>
                    <a:pt x="368" y="124"/>
                  </a:lnTo>
                  <a:lnTo>
                    <a:pt x="370" y="130"/>
                  </a:lnTo>
                  <a:lnTo>
                    <a:pt x="370" y="130"/>
                  </a:lnTo>
                  <a:close/>
                  <a:moveTo>
                    <a:pt x="212" y="226"/>
                  </a:moveTo>
                  <a:lnTo>
                    <a:pt x="212" y="226"/>
                  </a:lnTo>
                  <a:lnTo>
                    <a:pt x="210" y="222"/>
                  </a:lnTo>
                  <a:lnTo>
                    <a:pt x="208" y="220"/>
                  </a:lnTo>
                  <a:lnTo>
                    <a:pt x="206" y="218"/>
                  </a:lnTo>
                  <a:lnTo>
                    <a:pt x="204" y="218"/>
                  </a:lnTo>
                  <a:lnTo>
                    <a:pt x="126" y="218"/>
                  </a:lnTo>
                  <a:lnTo>
                    <a:pt x="126" y="218"/>
                  </a:lnTo>
                  <a:lnTo>
                    <a:pt x="112" y="216"/>
                  </a:lnTo>
                  <a:lnTo>
                    <a:pt x="98" y="212"/>
                  </a:lnTo>
                  <a:lnTo>
                    <a:pt x="86" y="206"/>
                  </a:lnTo>
                  <a:lnTo>
                    <a:pt x="74" y="196"/>
                  </a:lnTo>
                  <a:lnTo>
                    <a:pt x="66" y="186"/>
                  </a:lnTo>
                  <a:lnTo>
                    <a:pt x="58" y="174"/>
                  </a:lnTo>
                  <a:lnTo>
                    <a:pt x="54" y="160"/>
                  </a:lnTo>
                  <a:lnTo>
                    <a:pt x="54" y="146"/>
                  </a:lnTo>
                  <a:lnTo>
                    <a:pt x="54" y="146"/>
                  </a:lnTo>
                  <a:lnTo>
                    <a:pt x="52" y="142"/>
                  </a:lnTo>
                  <a:lnTo>
                    <a:pt x="50" y="140"/>
                  </a:lnTo>
                  <a:lnTo>
                    <a:pt x="48" y="138"/>
                  </a:lnTo>
                  <a:lnTo>
                    <a:pt x="46" y="138"/>
                  </a:lnTo>
                  <a:lnTo>
                    <a:pt x="46" y="138"/>
                  </a:lnTo>
                  <a:lnTo>
                    <a:pt x="42" y="138"/>
                  </a:lnTo>
                  <a:lnTo>
                    <a:pt x="40" y="140"/>
                  </a:lnTo>
                  <a:lnTo>
                    <a:pt x="38" y="142"/>
                  </a:lnTo>
                  <a:lnTo>
                    <a:pt x="38" y="146"/>
                  </a:lnTo>
                  <a:lnTo>
                    <a:pt x="38" y="146"/>
                  </a:lnTo>
                  <a:lnTo>
                    <a:pt x="40" y="164"/>
                  </a:lnTo>
                  <a:lnTo>
                    <a:pt x="44" y="180"/>
                  </a:lnTo>
                  <a:lnTo>
                    <a:pt x="52" y="194"/>
                  </a:lnTo>
                  <a:lnTo>
                    <a:pt x="64" y="208"/>
                  </a:lnTo>
                  <a:lnTo>
                    <a:pt x="76" y="218"/>
                  </a:lnTo>
                  <a:lnTo>
                    <a:pt x="92" y="226"/>
                  </a:lnTo>
                  <a:lnTo>
                    <a:pt x="108" y="232"/>
                  </a:lnTo>
                  <a:lnTo>
                    <a:pt x="126" y="234"/>
                  </a:lnTo>
                  <a:lnTo>
                    <a:pt x="204" y="234"/>
                  </a:lnTo>
                  <a:lnTo>
                    <a:pt x="204" y="234"/>
                  </a:lnTo>
                  <a:lnTo>
                    <a:pt x="206" y="234"/>
                  </a:lnTo>
                  <a:lnTo>
                    <a:pt x="208" y="232"/>
                  </a:lnTo>
                  <a:lnTo>
                    <a:pt x="210" y="228"/>
                  </a:lnTo>
                  <a:lnTo>
                    <a:pt x="212" y="226"/>
                  </a:lnTo>
                  <a:lnTo>
                    <a:pt x="212" y="226"/>
                  </a:lnTo>
                  <a:close/>
                  <a:moveTo>
                    <a:pt x="220" y="66"/>
                  </a:moveTo>
                  <a:lnTo>
                    <a:pt x="220" y="66"/>
                  </a:lnTo>
                  <a:lnTo>
                    <a:pt x="220" y="62"/>
                  </a:lnTo>
                  <a:lnTo>
                    <a:pt x="216" y="58"/>
                  </a:lnTo>
                  <a:lnTo>
                    <a:pt x="214" y="56"/>
                  </a:lnTo>
                  <a:lnTo>
                    <a:pt x="210" y="56"/>
                  </a:lnTo>
                  <a:lnTo>
                    <a:pt x="148" y="56"/>
                  </a:lnTo>
                  <a:lnTo>
                    <a:pt x="148" y="56"/>
                  </a:lnTo>
                  <a:lnTo>
                    <a:pt x="144" y="56"/>
                  </a:lnTo>
                  <a:lnTo>
                    <a:pt x="140" y="58"/>
                  </a:lnTo>
                  <a:lnTo>
                    <a:pt x="138" y="62"/>
                  </a:lnTo>
                  <a:lnTo>
                    <a:pt x="138" y="66"/>
                  </a:lnTo>
                  <a:lnTo>
                    <a:pt x="138" y="66"/>
                  </a:lnTo>
                  <a:lnTo>
                    <a:pt x="138" y="70"/>
                  </a:lnTo>
                  <a:lnTo>
                    <a:pt x="140" y="74"/>
                  </a:lnTo>
                  <a:lnTo>
                    <a:pt x="144" y="76"/>
                  </a:lnTo>
                  <a:lnTo>
                    <a:pt x="148" y="76"/>
                  </a:lnTo>
                  <a:lnTo>
                    <a:pt x="210" y="76"/>
                  </a:lnTo>
                  <a:lnTo>
                    <a:pt x="210" y="76"/>
                  </a:lnTo>
                  <a:lnTo>
                    <a:pt x="214" y="76"/>
                  </a:lnTo>
                  <a:lnTo>
                    <a:pt x="216" y="74"/>
                  </a:lnTo>
                  <a:lnTo>
                    <a:pt x="220" y="70"/>
                  </a:lnTo>
                  <a:lnTo>
                    <a:pt x="220" y="66"/>
                  </a:lnTo>
                  <a:lnTo>
                    <a:pt x="220" y="66"/>
                  </a:lnTo>
                  <a:close/>
                  <a:moveTo>
                    <a:pt x="304" y="106"/>
                  </a:moveTo>
                  <a:lnTo>
                    <a:pt x="304" y="106"/>
                  </a:lnTo>
                  <a:lnTo>
                    <a:pt x="304" y="102"/>
                  </a:lnTo>
                  <a:lnTo>
                    <a:pt x="300" y="96"/>
                  </a:lnTo>
                  <a:lnTo>
                    <a:pt x="296" y="94"/>
                  </a:lnTo>
                  <a:lnTo>
                    <a:pt x="292" y="94"/>
                  </a:lnTo>
                  <a:lnTo>
                    <a:pt x="292" y="94"/>
                  </a:lnTo>
                  <a:lnTo>
                    <a:pt x="286" y="94"/>
                  </a:lnTo>
                  <a:lnTo>
                    <a:pt x="282" y="96"/>
                  </a:lnTo>
                  <a:lnTo>
                    <a:pt x="280" y="102"/>
                  </a:lnTo>
                  <a:lnTo>
                    <a:pt x="278" y="106"/>
                  </a:lnTo>
                  <a:lnTo>
                    <a:pt x="278" y="106"/>
                  </a:lnTo>
                  <a:lnTo>
                    <a:pt x="280" y="112"/>
                  </a:lnTo>
                  <a:lnTo>
                    <a:pt x="282" y="116"/>
                  </a:lnTo>
                  <a:lnTo>
                    <a:pt x="286" y="118"/>
                  </a:lnTo>
                  <a:lnTo>
                    <a:pt x="292" y="120"/>
                  </a:lnTo>
                  <a:lnTo>
                    <a:pt x="292" y="120"/>
                  </a:lnTo>
                  <a:lnTo>
                    <a:pt x="296" y="118"/>
                  </a:lnTo>
                  <a:lnTo>
                    <a:pt x="300" y="116"/>
                  </a:lnTo>
                  <a:lnTo>
                    <a:pt x="304" y="112"/>
                  </a:lnTo>
                  <a:lnTo>
                    <a:pt x="304" y="106"/>
                  </a:lnTo>
                  <a:lnTo>
                    <a:pt x="304" y="10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5" name="Picture 44">
            <a:extLst>
              <a:ext uri="{FF2B5EF4-FFF2-40B4-BE49-F238E27FC236}">
                <a16:creationId xmlns:a16="http://schemas.microsoft.com/office/drawing/2014/main" id="{5CF37410-3514-489A-97EB-37E430C5BB11}"/>
              </a:ext>
            </a:extLst>
          </p:cNvPr>
          <p:cNvPicPr>
            <a:picLocks noChangeAspect="1"/>
          </p:cNvPicPr>
          <p:nvPr/>
        </p:nvPicPr>
        <p:blipFill>
          <a:blip r:embed="rId4">
            <a:duotone>
              <a:schemeClr val="accent3">
                <a:shade val="45000"/>
                <a:satMod val="135000"/>
              </a:schemeClr>
              <a:prstClr val="white"/>
            </a:duotone>
          </a:blip>
          <a:stretch>
            <a:fillRect/>
          </a:stretch>
        </p:blipFill>
        <p:spPr>
          <a:xfrm>
            <a:off x="8895053" y="3865455"/>
            <a:ext cx="845547" cy="845547"/>
          </a:xfrm>
          <a:prstGeom prst="rect">
            <a:avLst/>
          </a:prstGeom>
        </p:spPr>
      </p:pic>
    </p:spTree>
    <p:extLst>
      <p:ext uri="{BB962C8B-B14F-4D97-AF65-F5344CB8AC3E}">
        <p14:creationId xmlns:p14="http://schemas.microsoft.com/office/powerpoint/2010/main" val="29787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lvl="0" defTabSz="914400">
              <a:spcBef>
                <a:spcPts val="0"/>
              </a:spcBef>
            </a:pPr>
            <a:r>
              <a:rPr lang="en-US" sz="3200" dirty="0">
                <a:solidFill>
                  <a:srgbClr val="C00000"/>
                </a:solidFill>
              </a:rPr>
              <a:t>Market Analysis: Needs &amp; Priorities</a:t>
            </a:r>
          </a:p>
          <a:p>
            <a:pPr>
              <a:buClrTx/>
              <a:buFontTx/>
            </a:pPr>
            <a:endParaRPr lang="en-US" sz="3200" dirty="0">
              <a:solidFill>
                <a:srgbClr val="C00000"/>
              </a:solidFill>
            </a:endParaRPr>
          </a:p>
        </p:txBody>
      </p:sp>
      <p:sp>
        <p:nvSpPr>
          <p:cNvPr id="3" name="Rectangle 2">
            <a:extLst>
              <a:ext uri="{FF2B5EF4-FFF2-40B4-BE49-F238E27FC236}">
                <a16:creationId xmlns:a16="http://schemas.microsoft.com/office/drawing/2014/main" id="{5306DE3D-51F2-4C47-86D6-D1636D302231}"/>
              </a:ext>
            </a:extLst>
          </p:cNvPr>
          <p:cNvSpPr/>
          <p:nvPr/>
        </p:nvSpPr>
        <p:spPr>
          <a:xfrm>
            <a:off x="537859" y="1252083"/>
            <a:ext cx="4023360" cy="707886"/>
          </a:xfrm>
          <a:prstGeom prst="rect">
            <a:avLst/>
          </a:prstGeom>
        </p:spPr>
        <p:txBody>
          <a:bodyPr wrap="square">
            <a:spAutoFit/>
          </a:bodyPr>
          <a:lstStyle/>
          <a:p>
            <a:r>
              <a:rPr lang="en-US" sz="2000" b="1" dirty="0">
                <a:solidFill>
                  <a:schemeClr val="accent6">
                    <a:lumMod val="75000"/>
                  </a:schemeClr>
                </a:solidFill>
                <a:latin typeface="Georgia" panose="02040502050405020303" pitchFamily="18" charset="0"/>
              </a:rPr>
              <a:t>Large Organizations &amp; Businesses</a:t>
            </a:r>
            <a:endParaRPr lang="en-US" sz="2000" b="1" dirty="0">
              <a:solidFill>
                <a:schemeClr val="accent6">
                  <a:lumMod val="75000"/>
                </a:schemeClr>
              </a:solidFill>
            </a:endParaRPr>
          </a:p>
        </p:txBody>
      </p:sp>
      <p:sp>
        <p:nvSpPr>
          <p:cNvPr id="4" name="Rectangle 3">
            <a:extLst>
              <a:ext uri="{FF2B5EF4-FFF2-40B4-BE49-F238E27FC236}">
                <a16:creationId xmlns:a16="http://schemas.microsoft.com/office/drawing/2014/main" id="{27FC49EE-D469-4EF7-8A5D-3945B9BCD23D}"/>
              </a:ext>
            </a:extLst>
          </p:cNvPr>
          <p:cNvSpPr/>
          <p:nvPr/>
        </p:nvSpPr>
        <p:spPr>
          <a:xfrm>
            <a:off x="537859" y="2155852"/>
            <a:ext cx="4023360" cy="249299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1800" dirty="0">
                <a:latin typeface="Georgia" panose="02040502050405020303" pitchFamily="18" charset="0"/>
              </a:rPr>
              <a:t>The better services, better development in the economy.</a:t>
            </a:r>
          </a:p>
          <a:p>
            <a:pPr marL="457200" indent="-457200">
              <a:spcAft>
                <a:spcPts val="1200"/>
              </a:spcAft>
              <a:buFont typeface="Wingdings" panose="05000000000000000000" pitchFamily="2" charset="2"/>
              <a:buChar char="Ø"/>
            </a:pPr>
            <a:r>
              <a:rPr lang="en-US" sz="1800" dirty="0">
                <a:latin typeface="Georgia" panose="02040502050405020303" pitchFamily="18" charset="0"/>
              </a:rPr>
              <a:t>Long-tern development and sustainability</a:t>
            </a:r>
          </a:p>
          <a:p>
            <a:pPr marL="457200" indent="-457200">
              <a:spcAft>
                <a:spcPts val="1200"/>
              </a:spcAft>
              <a:buFont typeface="Wingdings" panose="05000000000000000000" pitchFamily="2" charset="2"/>
              <a:buChar char="Ø"/>
            </a:pPr>
            <a:r>
              <a:rPr lang="en-US" sz="1800" dirty="0">
                <a:latin typeface="Georgia" panose="02040502050405020303" pitchFamily="18" charset="0"/>
              </a:rPr>
              <a:t>Chamber of Commerce</a:t>
            </a:r>
          </a:p>
          <a:p>
            <a:pPr marL="457200" indent="-457200">
              <a:spcAft>
                <a:spcPts val="1200"/>
              </a:spcAft>
              <a:buFont typeface="Wingdings" panose="05000000000000000000" pitchFamily="2" charset="2"/>
              <a:buChar char="Ø"/>
            </a:pPr>
            <a:r>
              <a:rPr lang="en-US" sz="1800" dirty="0">
                <a:latin typeface="Georgia" panose="02040502050405020303" pitchFamily="18" charset="0"/>
              </a:rPr>
              <a:t>Informative guide for local and external organizations</a:t>
            </a:r>
            <a:endParaRPr lang="en-US" sz="1800" dirty="0"/>
          </a:p>
        </p:txBody>
      </p:sp>
      <p:sp>
        <p:nvSpPr>
          <p:cNvPr id="6" name="Rectangle 5">
            <a:extLst>
              <a:ext uri="{FF2B5EF4-FFF2-40B4-BE49-F238E27FC236}">
                <a16:creationId xmlns:a16="http://schemas.microsoft.com/office/drawing/2014/main" id="{D635BB94-05BC-4D06-82F6-31225CB5F94D}"/>
              </a:ext>
            </a:extLst>
          </p:cNvPr>
          <p:cNvSpPr/>
          <p:nvPr/>
        </p:nvSpPr>
        <p:spPr>
          <a:xfrm>
            <a:off x="4984342" y="2155852"/>
            <a:ext cx="4023360" cy="3631763"/>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1800" dirty="0">
                <a:latin typeface="Georgia" panose="02040502050405020303" pitchFamily="18" charset="0"/>
              </a:rPr>
              <a:t>Information sharing platform</a:t>
            </a:r>
          </a:p>
          <a:p>
            <a:pPr marL="285750" indent="-285750">
              <a:spcAft>
                <a:spcPts val="1200"/>
              </a:spcAft>
              <a:buFont typeface="Wingdings" panose="05000000000000000000" pitchFamily="2" charset="2"/>
              <a:buChar char="Ø"/>
            </a:pPr>
            <a:r>
              <a:rPr lang="en-US" sz="1800" dirty="0">
                <a:latin typeface="Georgia" panose="02040502050405020303" pitchFamily="18" charset="0"/>
              </a:rPr>
              <a:t>Capacity building investments</a:t>
            </a:r>
          </a:p>
          <a:p>
            <a:pPr marL="285750" indent="-285750">
              <a:spcAft>
                <a:spcPts val="1200"/>
              </a:spcAft>
              <a:buFont typeface="Wingdings" panose="05000000000000000000" pitchFamily="2" charset="2"/>
              <a:buChar char="Ø"/>
            </a:pPr>
            <a:r>
              <a:rPr lang="en-US" sz="1800" dirty="0">
                <a:latin typeface="Georgia" panose="02040502050405020303" pitchFamily="18" charset="0"/>
              </a:rPr>
              <a:t>Skills-based volunteering</a:t>
            </a:r>
          </a:p>
          <a:p>
            <a:pPr marL="285750" indent="-285750">
              <a:spcAft>
                <a:spcPts val="1200"/>
              </a:spcAft>
              <a:buFont typeface="Wingdings" panose="05000000000000000000" pitchFamily="2" charset="2"/>
              <a:buChar char="Ø"/>
            </a:pPr>
            <a:r>
              <a:rPr lang="en-US" sz="1800" dirty="0">
                <a:latin typeface="Georgia" panose="02040502050405020303" pitchFamily="18" charset="0"/>
              </a:rPr>
              <a:t>Communications &amp; Marketing</a:t>
            </a:r>
          </a:p>
          <a:p>
            <a:pPr marL="285750" indent="-285750">
              <a:spcAft>
                <a:spcPts val="1200"/>
              </a:spcAft>
              <a:buFont typeface="Wingdings" panose="05000000000000000000" pitchFamily="2" charset="2"/>
              <a:buChar char="Ø"/>
            </a:pPr>
            <a:r>
              <a:rPr lang="en-US" sz="1800" dirty="0">
                <a:latin typeface="Georgia" panose="02040502050405020303" pitchFamily="18" charset="0"/>
              </a:rPr>
              <a:t>Program evaluation</a:t>
            </a:r>
          </a:p>
          <a:p>
            <a:pPr marL="285750" indent="-285750">
              <a:spcAft>
                <a:spcPts val="1200"/>
              </a:spcAft>
              <a:buFont typeface="Wingdings" panose="05000000000000000000" pitchFamily="2" charset="2"/>
              <a:buChar char="Ø"/>
            </a:pPr>
            <a:endParaRPr lang="en-US" sz="1800" dirty="0">
              <a:latin typeface="Georgia" panose="02040502050405020303" pitchFamily="18" charset="0"/>
            </a:endParaRPr>
          </a:p>
        </p:txBody>
      </p:sp>
      <p:sp>
        <p:nvSpPr>
          <p:cNvPr id="7" name="Rectangle 6">
            <a:extLst>
              <a:ext uri="{FF2B5EF4-FFF2-40B4-BE49-F238E27FC236}">
                <a16:creationId xmlns:a16="http://schemas.microsoft.com/office/drawing/2014/main" id="{98D3E884-EA81-4727-BB15-D8BB4FA347EC}"/>
              </a:ext>
            </a:extLst>
          </p:cNvPr>
          <p:cNvSpPr/>
          <p:nvPr/>
        </p:nvSpPr>
        <p:spPr>
          <a:xfrm>
            <a:off x="9128543" y="2155852"/>
            <a:ext cx="4023360" cy="2800767"/>
          </a:xfrm>
          <a:prstGeom prst="rect">
            <a:avLst/>
          </a:prstGeom>
        </p:spPr>
        <p:txBody>
          <a:bodyPr wrap="square">
            <a:spAutoFit/>
          </a:bodyPr>
          <a:lstStyle/>
          <a:p>
            <a:pPr marL="285750" indent="-285750">
              <a:spcAft>
                <a:spcPts val="1200"/>
              </a:spcAft>
              <a:buFont typeface="Wingdings" panose="05000000000000000000" pitchFamily="2" charset="2"/>
              <a:buChar char="Ø"/>
            </a:pPr>
            <a:r>
              <a:rPr lang="en-US" sz="1800" dirty="0">
                <a:latin typeface="Georgia" panose="02040502050405020303" pitchFamily="18" charset="0"/>
              </a:rPr>
              <a:t>Be part of discussions before laws are passed</a:t>
            </a:r>
          </a:p>
          <a:p>
            <a:pPr marL="285750" indent="-285750">
              <a:spcAft>
                <a:spcPts val="1200"/>
              </a:spcAft>
              <a:buFont typeface="Wingdings" panose="05000000000000000000" pitchFamily="2" charset="2"/>
              <a:buChar char="Ø"/>
            </a:pPr>
            <a:r>
              <a:rPr lang="en-US" sz="1800" dirty="0">
                <a:latin typeface="Georgia" panose="02040502050405020303" pitchFamily="18" charset="0"/>
              </a:rPr>
              <a:t>Jobs/employment opportunities</a:t>
            </a:r>
          </a:p>
          <a:p>
            <a:pPr marL="285750" indent="-285750">
              <a:spcAft>
                <a:spcPts val="1200"/>
              </a:spcAft>
              <a:buFont typeface="Wingdings" panose="05000000000000000000" pitchFamily="2" charset="2"/>
              <a:buChar char="Ø"/>
            </a:pPr>
            <a:r>
              <a:rPr lang="en-US" sz="1800" dirty="0">
                <a:latin typeface="Georgia" panose="02040502050405020303" pitchFamily="18" charset="0"/>
              </a:rPr>
              <a:t>Volunteering opportunities</a:t>
            </a:r>
          </a:p>
          <a:p>
            <a:pPr marL="285750" indent="-285750">
              <a:spcAft>
                <a:spcPts val="1200"/>
              </a:spcAft>
              <a:buFont typeface="Wingdings" panose="05000000000000000000" pitchFamily="2" charset="2"/>
              <a:buChar char="Ø"/>
            </a:pPr>
            <a:r>
              <a:rPr lang="en-US" sz="1800" dirty="0">
                <a:latin typeface="Georgia" panose="02040502050405020303" pitchFamily="18" charset="0"/>
              </a:rPr>
              <a:t>Good quality of life</a:t>
            </a:r>
          </a:p>
          <a:p>
            <a:pPr marL="285750" indent="-285750">
              <a:spcAft>
                <a:spcPts val="1200"/>
              </a:spcAft>
              <a:buFont typeface="Wingdings" panose="05000000000000000000" pitchFamily="2" charset="2"/>
              <a:buChar char="Ø"/>
            </a:pPr>
            <a:r>
              <a:rPr lang="en-US" sz="1800" dirty="0">
                <a:latin typeface="Georgia" panose="02040502050405020303" pitchFamily="18" charset="0"/>
              </a:rPr>
              <a:t>Better educational system</a:t>
            </a:r>
          </a:p>
          <a:p>
            <a:pPr marL="285750" indent="-285750">
              <a:spcAft>
                <a:spcPts val="1200"/>
              </a:spcAft>
              <a:buFont typeface="Wingdings" panose="05000000000000000000" pitchFamily="2" charset="2"/>
              <a:buChar char="Ø"/>
            </a:pPr>
            <a:endParaRPr lang="en-US" sz="1800" dirty="0">
              <a:latin typeface="Georgia" panose="02040502050405020303" pitchFamily="18" charset="0"/>
            </a:endParaRPr>
          </a:p>
        </p:txBody>
      </p:sp>
      <p:sp>
        <p:nvSpPr>
          <p:cNvPr id="8" name="Rectangle 7">
            <a:extLst>
              <a:ext uri="{FF2B5EF4-FFF2-40B4-BE49-F238E27FC236}">
                <a16:creationId xmlns:a16="http://schemas.microsoft.com/office/drawing/2014/main" id="{5AF4EB22-5C11-4D97-B76E-04817D04D906}"/>
              </a:ext>
            </a:extLst>
          </p:cNvPr>
          <p:cNvSpPr/>
          <p:nvPr/>
        </p:nvSpPr>
        <p:spPr>
          <a:xfrm>
            <a:off x="5279366" y="1252083"/>
            <a:ext cx="3433313" cy="400110"/>
          </a:xfrm>
          <a:prstGeom prst="rect">
            <a:avLst/>
          </a:prstGeom>
        </p:spPr>
        <p:txBody>
          <a:bodyPr wrap="square">
            <a:spAutoFit/>
          </a:bodyPr>
          <a:lstStyle/>
          <a:p>
            <a:r>
              <a:rPr lang="en-US" sz="2000" b="1" dirty="0">
                <a:solidFill>
                  <a:schemeClr val="accent6">
                    <a:lumMod val="75000"/>
                  </a:schemeClr>
                </a:solidFill>
                <a:latin typeface="Georgia" panose="02040502050405020303" pitchFamily="18" charset="0"/>
              </a:rPr>
              <a:t>Nonprofits</a:t>
            </a:r>
            <a:endParaRPr lang="en-US" sz="2000" b="1" dirty="0">
              <a:solidFill>
                <a:schemeClr val="accent6">
                  <a:lumMod val="75000"/>
                </a:schemeClr>
              </a:solidFill>
            </a:endParaRPr>
          </a:p>
        </p:txBody>
      </p:sp>
      <p:sp>
        <p:nvSpPr>
          <p:cNvPr id="9" name="Rectangle 8">
            <a:extLst>
              <a:ext uri="{FF2B5EF4-FFF2-40B4-BE49-F238E27FC236}">
                <a16:creationId xmlns:a16="http://schemas.microsoft.com/office/drawing/2014/main" id="{DE780EFA-8EE7-446E-B421-3292F5906674}"/>
              </a:ext>
            </a:extLst>
          </p:cNvPr>
          <p:cNvSpPr/>
          <p:nvPr/>
        </p:nvSpPr>
        <p:spPr>
          <a:xfrm>
            <a:off x="9128543" y="1252083"/>
            <a:ext cx="3692106" cy="400110"/>
          </a:xfrm>
          <a:prstGeom prst="rect">
            <a:avLst/>
          </a:prstGeom>
        </p:spPr>
        <p:txBody>
          <a:bodyPr wrap="square">
            <a:spAutoFit/>
          </a:bodyPr>
          <a:lstStyle/>
          <a:p>
            <a:r>
              <a:rPr lang="en-US" sz="2000" b="1" dirty="0">
                <a:solidFill>
                  <a:schemeClr val="accent6">
                    <a:lumMod val="75000"/>
                  </a:schemeClr>
                </a:solidFill>
                <a:latin typeface="Georgia" panose="02040502050405020303" pitchFamily="18" charset="0"/>
              </a:rPr>
              <a:t>Individuals/Residents</a:t>
            </a:r>
            <a:endParaRPr lang="en-US" sz="2000" b="1" dirty="0">
              <a:solidFill>
                <a:schemeClr val="accent6">
                  <a:lumMod val="75000"/>
                </a:schemeClr>
              </a:solidFill>
            </a:endParaRPr>
          </a:p>
        </p:txBody>
      </p:sp>
    </p:spTree>
    <p:extLst>
      <p:ext uri="{BB962C8B-B14F-4D97-AF65-F5344CB8AC3E}">
        <p14:creationId xmlns:p14="http://schemas.microsoft.com/office/powerpoint/2010/main" val="355580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lvl="0" defTabSz="914400">
              <a:spcBef>
                <a:spcPts val="0"/>
              </a:spcBef>
            </a:pPr>
            <a:r>
              <a:rPr lang="en-US" sz="3200" dirty="0">
                <a:solidFill>
                  <a:srgbClr val="C00000"/>
                </a:solidFill>
              </a:rPr>
              <a:t>Market Analysis: Leading/Core Sponsors</a:t>
            </a:r>
          </a:p>
        </p:txBody>
      </p:sp>
      <p:sp>
        <p:nvSpPr>
          <p:cNvPr id="2" name="Rectangle 1">
            <a:extLst>
              <a:ext uri="{FF2B5EF4-FFF2-40B4-BE49-F238E27FC236}">
                <a16:creationId xmlns:a16="http://schemas.microsoft.com/office/drawing/2014/main" id="{061090A6-20CC-49C1-A946-45C9149838C8}"/>
              </a:ext>
            </a:extLst>
          </p:cNvPr>
          <p:cNvSpPr/>
          <p:nvPr/>
        </p:nvSpPr>
        <p:spPr>
          <a:xfrm>
            <a:off x="537860" y="1633186"/>
            <a:ext cx="6209015" cy="5324535"/>
          </a:xfrm>
          <a:prstGeom prst="rect">
            <a:avLst/>
          </a:prstGeom>
        </p:spPr>
        <p:txBody>
          <a:bodyPr wrap="square">
            <a:spAutoFit/>
          </a:bodyPr>
          <a:lstStyle/>
          <a:p>
            <a:r>
              <a:rPr lang="en-US" sz="2000" dirty="0">
                <a:latin typeface="Georgia" panose="02040502050405020303" pitchFamily="18" charset="0"/>
              </a:rPr>
              <a:t>These partners are the largest corporations and employers of labor in City of Newark.</a:t>
            </a:r>
          </a:p>
          <a:p>
            <a:r>
              <a:rPr lang="en-US" sz="2000" dirty="0">
                <a:latin typeface="Georgia" panose="02040502050405020303" pitchFamily="18" charset="0"/>
              </a:rPr>
              <a:t>As an initial part of </a:t>
            </a:r>
            <a:r>
              <a:rPr lang="en-US" sz="2000" dirty="0" err="1">
                <a:latin typeface="Georgia" panose="02040502050405020303" pitchFamily="18" charset="0"/>
              </a:rPr>
              <a:t>TNP’s</a:t>
            </a:r>
            <a:r>
              <a:rPr lang="en-US" sz="2000" dirty="0">
                <a:latin typeface="Georgia" panose="02040502050405020303" pitchFamily="18" charset="0"/>
              </a:rPr>
              <a:t> start up, we have estimated to raise $550,000 from these partners. </a:t>
            </a:r>
          </a:p>
          <a:p>
            <a:pPr marL="341313" lvl="1"/>
            <a:r>
              <a:rPr lang="en-US" sz="2000" dirty="0">
                <a:latin typeface="Georgia" panose="02040502050405020303" pitchFamily="18" charset="0"/>
              </a:rPr>
              <a:t>$85,000 promised by the City pending approval of events and proposals</a:t>
            </a:r>
          </a:p>
          <a:p>
            <a:pPr marL="341313" lvl="1"/>
            <a:r>
              <a:rPr lang="en-US" sz="2000" dirty="0">
                <a:latin typeface="Georgia" panose="02040502050405020303" pitchFamily="18" charset="0"/>
              </a:rPr>
              <a:t>$50,000 each for major organizations such as UD, </a:t>
            </a:r>
            <a:r>
              <a:rPr lang="en-US" sz="2000" dirty="0" err="1">
                <a:latin typeface="Georgia" panose="02040502050405020303" pitchFamily="18" charset="0"/>
              </a:rPr>
              <a:t>W.L</a:t>
            </a:r>
            <a:r>
              <a:rPr lang="en-US" sz="2000" dirty="0">
                <a:latin typeface="Georgia" panose="02040502050405020303" pitchFamily="18" charset="0"/>
              </a:rPr>
              <a:t> Gore and Associates with about 3000 or more employees. </a:t>
            </a:r>
          </a:p>
          <a:p>
            <a:pPr marL="341313" lvl="1"/>
            <a:r>
              <a:rPr lang="en-US" sz="2000" dirty="0">
                <a:latin typeface="Georgia" panose="02040502050405020303" pitchFamily="18" charset="0"/>
              </a:rPr>
              <a:t>$25,000 for organizations with about 500 employees. </a:t>
            </a:r>
          </a:p>
          <a:p>
            <a:r>
              <a:rPr lang="en-US" sz="2000" dirty="0">
                <a:latin typeface="Georgia" panose="02040502050405020303" pitchFamily="18" charset="0"/>
              </a:rPr>
              <a:t>These core sponsors are projected to be the major source of </a:t>
            </a:r>
            <a:r>
              <a:rPr lang="en-US" sz="2000" dirty="0" err="1">
                <a:latin typeface="Georgia" panose="02040502050405020303" pitchFamily="18" charset="0"/>
              </a:rPr>
              <a:t>TNP’S</a:t>
            </a:r>
            <a:r>
              <a:rPr lang="en-US" sz="2000" dirty="0">
                <a:latin typeface="Georgia" panose="02040502050405020303" pitchFamily="18" charset="0"/>
              </a:rPr>
              <a:t> revenue generation in the first three years. We intend to maintain these partners all through </a:t>
            </a:r>
            <a:r>
              <a:rPr lang="en-US" sz="2000" dirty="0" err="1">
                <a:latin typeface="Georgia" panose="02040502050405020303" pitchFamily="18" charset="0"/>
              </a:rPr>
              <a:t>TNP’s</a:t>
            </a:r>
            <a:r>
              <a:rPr lang="en-US" sz="2000" dirty="0">
                <a:latin typeface="Georgia" panose="02040502050405020303" pitchFamily="18" charset="0"/>
              </a:rPr>
              <a:t> existence. In the table to the right we present an upside showing an estimated revenue of $480,000.</a:t>
            </a:r>
            <a:endParaRPr lang="en-US" sz="2000" dirty="0"/>
          </a:p>
        </p:txBody>
      </p:sp>
      <p:sp>
        <p:nvSpPr>
          <p:cNvPr id="5" name="Rectangle 4">
            <a:extLst>
              <a:ext uri="{FF2B5EF4-FFF2-40B4-BE49-F238E27FC236}">
                <a16:creationId xmlns:a16="http://schemas.microsoft.com/office/drawing/2014/main" id="{AD336AB2-3650-4E29-BFE2-B609E6E19E90}"/>
              </a:ext>
            </a:extLst>
          </p:cNvPr>
          <p:cNvSpPr/>
          <p:nvPr/>
        </p:nvSpPr>
        <p:spPr>
          <a:xfrm>
            <a:off x="537860" y="1170287"/>
            <a:ext cx="4473052" cy="400110"/>
          </a:xfrm>
          <a:prstGeom prst="rect">
            <a:avLst/>
          </a:prstGeom>
        </p:spPr>
        <p:txBody>
          <a:bodyPr wrap="square">
            <a:spAutoFit/>
          </a:bodyPr>
          <a:lstStyle/>
          <a:p>
            <a:r>
              <a:rPr lang="en-US" sz="2000" b="1" dirty="0">
                <a:solidFill>
                  <a:schemeClr val="accent6">
                    <a:lumMod val="75000"/>
                  </a:schemeClr>
                </a:solidFill>
                <a:latin typeface="Georgia" panose="02040502050405020303" pitchFamily="18" charset="0"/>
              </a:rPr>
              <a:t>Leading/Core Sponsors</a:t>
            </a:r>
          </a:p>
        </p:txBody>
      </p:sp>
      <p:pic>
        <p:nvPicPr>
          <p:cNvPr id="7" name="Content Placeholder 3">
            <a:extLst>
              <a:ext uri="{FF2B5EF4-FFF2-40B4-BE49-F238E27FC236}">
                <a16:creationId xmlns:a16="http://schemas.microsoft.com/office/drawing/2014/main" id="{81626F17-83AE-4123-A104-BA617D4EF369}"/>
              </a:ext>
            </a:extLst>
          </p:cNvPr>
          <p:cNvPicPr>
            <a:picLocks noChangeAspect="1"/>
          </p:cNvPicPr>
          <p:nvPr/>
        </p:nvPicPr>
        <p:blipFill>
          <a:blip r:embed="rId3"/>
          <a:stretch>
            <a:fillRect/>
          </a:stretch>
        </p:blipFill>
        <p:spPr>
          <a:xfrm>
            <a:off x="6679253" y="1570396"/>
            <a:ext cx="6638989" cy="3431909"/>
          </a:xfrm>
          <a:prstGeom prst="rect">
            <a:avLst/>
          </a:prstGeom>
        </p:spPr>
      </p:pic>
    </p:spTree>
    <p:extLst>
      <p:ext uri="{BB962C8B-B14F-4D97-AF65-F5344CB8AC3E}">
        <p14:creationId xmlns:p14="http://schemas.microsoft.com/office/powerpoint/2010/main" val="100601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a:extLst>
              <a:ext uri="{FF2B5EF4-FFF2-40B4-BE49-F238E27FC236}">
                <a16:creationId xmlns:a16="http://schemas.microsoft.com/office/drawing/2014/main" id="{E6E03420-01CB-40BC-8F6F-499AEDB2CA1A}"/>
              </a:ext>
            </a:extLst>
          </p:cNvPr>
          <p:cNvSpPr txBox="1">
            <a:spLocks/>
          </p:cNvSpPr>
          <p:nvPr/>
        </p:nvSpPr>
        <p:spPr>
          <a:xfrm>
            <a:off x="537860" y="155884"/>
            <a:ext cx="12282789" cy="892923"/>
          </a:xfrm>
          <a:prstGeom prst="rect">
            <a:avLst/>
          </a:prstGeom>
        </p:spPr>
        <p:txBody>
          <a:bodyPr vert="horz" lIns="0" tIns="0" rIns="0" bIns="0" rtlCol="0" anchor="t" anchorCtr="0">
            <a:noAutofit/>
          </a:bodyPr>
          <a:lstStyle>
            <a:lvl1pPr algn="l" defTabSz="1019112" rtl="0" eaLnBrk="1" latinLnBrk="0" hangingPunct="1">
              <a:lnSpc>
                <a:spcPct val="100000"/>
              </a:lnSpc>
              <a:spcBef>
                <a:spcPct val="0"/>
              </a:spcBef>
              <a:buNone/>
              <a:defRPr sz="2001" b="1" i="1" kern="1200">
                <a:solidFill>
                  <a:schemeClr val="tx1"/>
                </a:solidFill>
                <a:latin typeface="+mj-lt"/>
                <a:ea typeface="+mj-ea"/>
                <a:cs typeface="+mj-cs"/>
              </a:defRPr>
            </a:lvl1pPr>
          </a:lstStyle>
          <a:p>
            <a:pPr lvl="0" defTabSz="914400">
              <a:spcBef>
                <a:spcPts val="0"/>
              </a:spcBef>
            </a:pPr>
            <a:r>
              <a:rPr lang="en-US" sz="3200" dirty="0">
                <a:solidFill>
                  <a:srgbClr val="C00000"/>
                </a:solidFill>
              </a:rPr>
              <a:t>Market Analysis: Businesses</a:t>
            </a:r>
          </a:p>
        </p:txBody>
      </p:sp>
      <p:sp>
        <p:nvSpPr>
          <p:cNvPr id="6" name="TextBox 5">
            <a:extLst>
              <a:ext uri="{FF2B5EF4-FFF2-40B4-BE49-F238E27FC236}">
                <a16:creationId xmlns:a16="http://schemas.microsoft.com/office/drawing/2014/main" id="{94F7827E-DA3A-4DDF-8FB0-FE1F24C44CA4}"/>
              </a:ext>
            </a:extLst>
          </p:cNvPr>
          <p:cNvSpPr txBox="1"/>
          <p:nvPr/>
        </p:nvSpPr>
        <p:spPr>
          <a:xfrm>
            <a:off x="579135" y="1240373"/>
            <a:ext cx="5976940" cy="5940088"/>
          </a:xfrm>
          <a:prstGeom prst="rect">
            <a:avLst/>
          </a:prstGeom>
          <a:noFill/>
        </p:spPr>
        <p:txBody>
          <a:bodyPr wrap="square" rtlCol="0">
            <a:spAutoFit/>
          </a:bodyPr>
          <a:lstStyle/>
          <a:p>
            <a:r>
              <a:rPr lang="en-US" sz="2000" dirty="0">
                <a:latin typeface="+mj-lt"/>
              </a:rPr>
              <a:t>This consists of all the businesses and service firms in the City of Newark. The membership fee for businesses reflects pricing structure adopted by most chambers of commerce in the US. </a:t>
            </a:r>
          </a:p>
          <a:p>
            <a:endParaRPr lang="en-US" sz="2000" dirty="0">
              <a:latin typeface="+mj-lt"/>
            </a:endParaRPr>
          </a:p>
          <a:p>
            <a:r>
              <a:rPr lang="en-US" sz="2000" dirty="0">
                <a:latin typeface="+mj-lt"/>
              </a:rPr>
              <a:t>According to AACE, in a 2012-13 operations survey, nearly half of 294 reporting chambers had a tiered due structure (fees according to benefits) as opposed the traditional fair share model (fees according to number of employees). However, larger chambers are most likely to use tiered structure. AACE highlights that 55% of chambers with revenue $450,000 - $900,000 use a fair share fee structure. </a:t>
            </a:r>
          </a:p>
          <a:p>
            <a:endParaRPr lang="en-US" sz="2000" dirty="0">
              <a:latin typeface="+mj-lt"/>
            </a:endParaRPr>
          </a:p>
          <a:p>
            <a:r>
              <a:rPr lang="en-US" sz="2000" dirty="0">
                <a:latin typeface="+mj-lt"/>
              </a:rPr>
              <a:t>Given that stakeholders are focused on the benefits of their investment in today’s market, we have chosen a hybrid fee structure that reflects benefits while adopting the fair share model.</a:t>
            </a:r>
          </a:p>
        </p:txBody>
      </p:sp>
      <p:pic>
        <p:nvPicPr>
          <p:cNvPr id="8" name="Picture 7">
            <a:extLst>
              <a:ext uri="{FF2B5EF4-FFF2-40B4-BE49-F238E27FC236}">
                <a16:creationId xmlns:a16="http://schemas.microsoft.com/office/drawing/2014/main" id="{FE5EEE14-2485-488F-81E8-DF3F4860C2ED}"/>
              </a:ext>
            </a:extLst>
          </p:cNvPr>
          <p:cNvPicPr>
            <a:picLocks noChangeAspect="1"/>
          </p:cNvPicPr>
          <p:nvPr/>
        </p:nvPicPr>
        <p:blipFill>
          <a:blip r:embed="rId3"/>
          <a:stretch>
            <a:fillRect/>
          </a:stretch>
        </p:blipFill>
        <p:spPr>
          <a:xfrm>
            <a:off x="6746874" y="1240372"/>
            <a:ext cx="5433623" cy="3952839"/>
          </a:xfrm>
          <a:prstGeom prst="rect">
            <a:avLst/>
          </a:prstGeom>
        </p:spPr>
      </p:pic>
    </p:spTree>
    <p:extLst>
      <p:ext uri="{BB962C8B-B14F-4D97-AF65-F5344CB8AC3E}">
        <p14:creationId xmlns:p14="http://schemas.microsoft.com/office/powerpoint/2010/main" val="4077035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WRITE" val="{@BusinessUnitCoverText}"/>
  <p:tag name="SMARTREAD" val="{@BusinessUnitCoverText}"/>
  <p:tag name="SMARTOBJECT" val="Descriptor Large Title and Subtitle v.2"/>
</p:tagLst>
</file>

<file path=ppt/tags/tag1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LINKEDSHAPEID" val="SideBar"/>
  <p:tag name="SMARTOBJECT" val="Draft stamp Default Cover v.3"/>
</p:tagLst>
</file>

<file path=ppt/tags/tag1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2.xml><?xml version="1.0" encoding="utf-8"?>
<p:tagLst xmlns:a="http://schemas.openxmlformats.org/drawingml/2006/main" xmlns:r="http://schemas.openxmlformats.org/officeDocument/2006/relationships" xmlns:p="http://schemas.openxmlformats.org/presentationml/2006/main">
  <p:tag name="SMARTSHAPETYPE" val="TOC"/>
  <p:tag name="TOCTYPE" val="Destination"/>
</p:tagLst>
</file>

<file path=ppt/tags/tag13.xml><?xml version="1.0" encoding="utf-8"?>
<p:tagLst xmlns:a="http://schemas.openxmlformats.org/drawingml/2006/main" xmlns:r="http://schemas.openxmlformats.org/officeDocument/2006/relationships" xmlns:p="http://schemas.openxmlformats.org/presentationml/2006/main">
  <p:tag name="SMARTREAD" val="{@TOCText}"/>
</p:tagLst>
</file>

<file path=ppt/tags/tag14.xml><?xml version="1.0" encoding="utf-8"?>
<p:tagLst xmlns:a="http://schemas.openxmlformats.org/drawingml/2006/main" xmlns:r="http://schemas.openxmlformats.org/officeDocument/2006/relationships" xmlns:p="http://schemas.openxmlformats.org/presentationml/2006/main">
  <p:tag name="SMARTSHAPETYPE" val="Table"/>
  <p:tag name="TABLEID" val="f3376ed4-b84e-4363-a0d3-b53fe220f7a2"/>
</p:tagLst>
</file>

<file path=ppt/tags/tag2.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3.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4.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LINKEDSHAPEID" val="SideBar"/>
  <p:tag name="SMARTOBJECT" val="Draft stamp Default Cover v.3"/>
</p:tagLst>
</file>

<file path=ppt/tags/tag5.xml><?xml version="1.0" encoding="utf-8"?>
<p:tagLst xmlns:a="http://schemas.openxmlformats.org/drawingml/2006/main" xmlns:r="http://schemas.openxmlformats.org/officeDocument/2006/relationships" xmlns:p="http://schemas.openxmlformats.org/presentationml/2006/main">
  <p:tag name="SMARTREAD" val="{@Confidentiality stamp}"/>
  <p:tag name="SMARTWRITE" val="{@Confidentiality stamp}"/>
  <p:tag name="SMARTOBJECT" val="Confidentiality stamp Default Cover v.3"/>
  <p:tag name="SMARTLINKEDSHAPEID" val="SideBar"/>
</p:tagLst>
</file>

<file path=ppt/tags/tag6.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7.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8.xml><?xml version="1.0" encoding="utf-8"?>
<p:tagLst xmlns:a="http://schemas.openxmlformats.org/drawingml/2006/main" xmlns:r="http://schemas.openxmlformats.org/officeDocument/2006/relationships" xmlns:p="http://schemas.openxmlformats.org/presentationml/2006/main">
  <p:tag name="UNLOCK SHAPES" val="NO"/>
</p:tagLst>
</file>

<file path=ppt/tags/tag9.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997995">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olidFill>
            <a:schemeClr val="tx2"/>
          </a:solidFill>
        </a:ln>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3020</Words>
  <Application>Microsoft Office PowerPoint</Application>
  <PresentationFormat>Custom</PresentationFormat>
  <Paragraphs>586</Paragraphs>
  <Slides>27</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Merriweather</vt:lpstr>
      <vt:lpstr>Georgia</vt:lpstr>
      <vt:lpstr>Comic Sans MS</vt:lpstr>
      <vt:lpstr>Wingdings</vt:lpstr>
      <vt:lpstr>Calibri</vt:lpstr>
      <vt:lpstr>Roboto</vt:lpstr>
      <vt:lpstr>Helvetica</vt:lpstr>
      <vt:lpstr>Paradigm</vt:lpstr>
      <vt:lpstr>~2997995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Civic &amp; Community Engagement Framework</vt:lpstr>
      <vt:lpstr>PowerPoint Presentation</vt:lpstr>
      <vt:lpstr>PowerPoint Presentation</vt:lpstr>
      <vt:lpstr>PowerPoint Presentation</vt:lpstr>
      <vt:lpstr>PowerPoint Presentation</vt:lpstr>
      <vt:lpstr>PowerPoint Presentation</vt:lpstr>
      <vt:lpstr>Value Proposition Canvas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London Jets</dc:title>
  <dc:creator>Stanley</dc:creator>
  <cp:lastModifiedBy>SAO</cp:lastModifiedBy>
  <cp:revision>193</cp:revision>
  <dcterms:modified xsi:type="dcterms:W3CDTF">2019-03-22T09:58:48Z</dcterms:modified>
</cp:coreProperties>
</file>