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58" r:id="rId3"/>
    <p:sldId id="259" r:id="rId4"/>
    <p:sldId id="260" r:id="rId5"/>
    <p:sldId id="261" r:id="rId6"/>
    <p:sldId id="262" r:id="rId7"/>
    <p:sldId id="263" r:id="rId8"/>
    <p:sldId id="265" r:id="rId9"/>
    <p:sldId id="266" r:id="rId10"/>
    <p:sldId id="267"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78f2ff9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78f2ff9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78f2ff96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78f2ff96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7864e1ce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7864e1ce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78f2ff96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78f2ff96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e7864e1c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e7864e1c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e7864e1ce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e7864e1ce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7864e1ce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7864e1ce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78f2ff96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78f2ff96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e78f2ff96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e78f2ff96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938823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019985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267881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895700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348583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112216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076088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753020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1429327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788689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9170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716293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092014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685007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719293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8169174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5912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611025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652729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3/27/2025</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58223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hyperlink" Target="mailto:shan.007g@gmail.com" TargetMode="Externa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9.xml" /></Relationships>
</file>

<file path=ppt/slides/_rels/slide2.xml.rels><?xml version="1.0" encoding="UTF-8" standalone="yes"?>
<Relationships xmlns="http://schemas.openxmlformats.org/package/2006/relationships"><Relationship Id="rId3" Type="http://schemas.openxmlformats.org/officeDocument/2006/relationships/hyperlink" Target="http://testasp.vulnweb.com/" TargetMode="External"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53"/>
        <p:cNvGrpSpPr/>
        <p:nvPr/>
      </p:nvGrpSpPr>
      <p:grpSpPr>
        <a:xfrm>
          <a:off x="0" y="0"/>
          <a:ext cx="0" cy="0"/>
          <a:chOff x="0" y="0"/>
          <a:chExt cx="0" cy="0"/>
        </a:xfrm>
      </p:grpSpPr>
      <p:grpSp>
        <p:nvGrpSpPr>
          <p:cNvPr id="123" name="Group 122">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5143500"/>
            <a:chOff x="1320800" y="0"/>
            <a:chExt cx="2436813" cy="6858001"/>
          </a:xfrm>
        </p:grpSpPr>
        <p:sp>
          <p:nvSpPr>
            <p:cNvPr id="6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6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6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6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6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6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54" name="Google Shape;54;p13"/>
          <p:cNvSpPr txBox="1">
            <a:spLocks noGrp="1"/>
          </p:cNvSpPr>
          <p:nvPr>
            <p:ph type="ctrTitle"/>
          </p:nvPr>
        </p:nvSpPr>
        <p:spPr>
          <a:xfrm>
            <a:off x="1113233" y="811161"/>
            <a:ext cx="2500121" cy="1128251"/>
          </a:xfrm>
          <a:prstGeom prst="rect">
            <a:avLst/>
          </a:prstGeom>
        </p:spPr>
        <p:txBody>
          <a:bodyPr spcFirstLastPara="1" vert="horz" lIns="91440" tIns="45720" rIns="91440" bIns="45720" rtlCol="0" anchor="ctr" anchorCtr="0">
            <a:normAutofit/>
          </a:bodyPr>
          <a:lstStyle/>
          <a:p>
            <a:pPr marL="0" lvl="0" indent="0" algn="ctr" defTabSz="457200">
              <a:spcAft>
                <a:spcPts val="0"/>
              </a:spcAft>
            </a:pPr>
            <a:r>
              <a:rPr lang="en-US" sz="1800"/>
              <a:t>Task 3</a:t>
            </a:r>
          </a:p>
        </p:txBody>
      </p:sp>
      <p:sp>
        <p:nvSpPr>
          <p:cNvPr id="55" name="Google Shape;55;p13"/>
          <p:cNvSpPr txBox="1">
            <a:spLocks/>
          </p:cNvSpPr>
          <p:nvPr/>
        </p:nvSpPr>
        <p:spPr>
          <a:xfrm>
            <a:off x="3946524" y="1578506"/>
            <a:ext cx="4649639" cy="923943"/>
          </a:xfrm>
          <a:prstGeom prst="rect">
            <a:avLst/>
          </a:prstGeom>
        </p:spPr>
        <p:txBody>
          <a:bodyPr spcFirstLastPara="1" wrap="square" lIns="91425" tIns="91425" rIns="91425" bIns="91425" anchor="t" anchorCtr="0">
            <a:normAutofit/>
          </a:bodyPr>
          <a:lstStyle/>
          <a:p>
            <a:pPr algn="ctr" defTabSz="402336">
              <a:spcAft>
                <a:spcPts val="600"/>
              </a:spcAft>
            </a:pPr>
            <a:r>
              <a:rPr lang="en-GB" sz="1584" kern="1200">
                <a:solidFill>
                  <a:schemeClr val="tx1"/>
                </a:solidFill>
                <a:latin typeface="+mn-lt"/>
                <a:ea typeface="+mn-ea"/>
                <a:cs typeface="+mn-cs"/>
              </a:rPr>
              <a:t>Internship Studio’s Ethical Hacking Internship</a:t>
            </a:r>
            <a:endParaRPr/>
          </a:p>
        </p:txBody>
      </p:sp>
      <p:sp>
        <p:nvSpPr>
          <p:cNvPr id="56" name="Google Shape;56;p13"/>
          <p:cNvSpPr txBox="1"/>
          <p:nvPr/>
        </p:nvSpPr>
        <p:spPr>
          <a:xfrm>
            <a:off x="5060689" y="2502736"/>
            <a:ext cx="3566578" cy="992934"/>
          </a:xfrm>
          <a:prstGeom prst="rect">
            <a:avLst/>
          </a:prstGeom>
          <a:noFill/>
          <a:ln>
            <a:noFill/>
          </a:ln>
        </p:spPr>
        <p:txBody>
          <a:bodyPr spcFirstLastPara="1" wrap="square" lIns="91425" tIns="91425" rIns="91425" bIns="91425" anchor="t" anchorCtr="0">
            <a:spAutoFit/>
          </a:bodyPr>
          <a:lstStyle/>
          <a:p>
            <a:pPr defTabSz="402336">
              <a:spcAft>
                <a:spcPts val="600"/>
              </a:spcAft>
            </a:pPr>
            <a:r>
              <a:rPr lang="pt-BR" sz="1584" kern="1200">
                <a:solidFill>
                  <a:schemeClr val="tx1"/>
                </a:solidFill>
                <a:latin typeface="+mn-lt"/>
                <a:ea typeface="+mn-ea"/>
                <a:cs typeface="+mn-cs"/>
              </a:rPr>
              <a:t>Name : </a:t>
            </a:r>
            <a:r>
              <a:rPr lang="en-US" sz="1584" kern="1200">
                <a:solidFill>
                  <a:schemeClr val="tx1"/>
                </a:solidFill>
                <a:latin typeface="+mn-lt"/>
                <a:ea typeface="+mn-ea"/>
                <a:cs typeface="+mn-cs"/>
              </a:rPr>
              <a:t>Yogesh Nema</a:t>
            </a:r>
            <a:br>
              <a:rPr lang="pt-BR" sz="1584" kern="1200">
                <a:solidFill>
                  <a:schemeClr val="tx1"/>
                </a:solidFill>
                <a:latin typeface="+mn-lt"/>
                <a:ea typeface="+mn-ea"/>
                <a:cs typeface="+mn-cs"/>
              </a:rPr>
            </a:br>
            <a:r>
              <a:rPr lang="pt-BR" sz="1584" kern="1200">
                <a:solidFill>
                  <a:schemeClr val="tx1"/>
                </a:solidFill>
                <a:latin typeface="+mn-lt"/>
                <a:ea typeface="+mn-ea"/>
                <a:cs typeface="+mn-cs"/>
              </a:rPr>
              <a:t>E-mail: </a:t>
            </a:r>
            <a:r>
              <a:rPr lang="en-US" sz="1584" u="sng" kern="1200">
                <a:solidFill>
                  <a:schemeClr val="hlink"/>
                </a:solidFill>
                <a:latin typeface="+mn-lt"/>
                <a:ea typeface="+mn-ea"/>
                <a:cs typeface="+mn-cs"/>
              </a:rPr>
              <a:t>yogeshnema16</a:t>
            </a:r>
            <a:r>
              <a:rPr lang="pt-BR" sz="1584" u="sng" kern="1200">
                <a:solidFill>
                  <a:schemeClr val="hlink"/>
                </a:solidFill>
                <a:latin typeface="+mn-lt"/>
                <a:ea typeface="+mn-ea"/>
                <a:cs typeface="+mn-cs"/>
                <a:hlinkClick r:id="rId4"/>
              </a:rPr>
              <a:t>@gmail.com</a:t>
            </a:r>
            <a:br>
              <a:rPr lang="pt-BR" sz="1584" kern="1200">
                <a:solidFill>
                  <a:schemeClr val="tx1"/>
                </a:solidFill>
                <a:latin typeface="+mn-lt"/>
                <a:ea typeface="+mn-ea"/>
                <a:cs typeface="+mn-cs"/>
              </a:rPr>
            </a:br>
            <a:r>
              <a:rPr lang="pt-BR" sz="1584" kern="1200">
                <a:solidFill>
                  <a:schemeClr val="tx1"/>
                </a:solidFill>
                <a:latin typeface="+mn-lt"/>
                <a:ea typeface="+mn-ea"/>
                <a:cs typeface="+mn-cs"/>
              </a:rPr>
              <a:t>Contact no.: </a:t>
            </a:r>
            <a:r>
              <a:rPr lang="en-US" sz="1584" kern="1200">
                <a:solidFill>
                  <a:schemeClr val="tx1"/>
                </a:solidFill>
                <a:latin typeface="+mn-lt"/>
                <a:ea typeface="+mn-ea"/>
                <a:cs typeface="+mn-cs"/>
              </a:rPr>
              <a:t>8982398320</a:t>
            </a:r>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4"/>
          <p:cNvSpPr txBox="1">
            <a:spLocks noGrp="1"/>
          </p:cNvSpPr>
          <p:nvPr>
            <p:ph type="title"/>
          </p:nvPr>
        </p:nvSpPr>
        <p:spPr>
          <a:xfrm>
            <a:off x="450175" y="273900"/>
            <a:ext cx="8058300" cy="4220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542475" y="426900"/>
            <a:ext cx="7897800" cy="43703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t>Insecure Transmission Vulnerability Found</a:t>
            </a:r>
            <a:endParaRPr sz="1600" b="1" dirty="0"/>
          </a:p>
          <a:p>
            <a:pPr marL="0" lvl="0" indent="0" algn="l" rtl="0">
              <a:spcBef>
                <a:spcPts val="0"/>
              </a:spcBef>
              <a:spcAft>
                <a:spcPts val="0"/>
              </a:spcAft>
              <a:buNone/>
            </a:pPr>
            <a:endParaRPr sz="1600" b="1" dirty="0"/>
          </a:p>
          <a:p>
            <a:pPr marL="0" lvl="0" indent="0" algn="l" rtl="0">
              <a:spcBef>
                <a:spcPts val="0"/>
              </a:spcBef>
              <a:spcAft>
                <a:spcPts val="0"/>
              </a:spcAft>
              <a:buNone/>
            </a:pPr>
            <a:r>
              <a:rPr lang="en-GB" sz="1600" b="1" dirty="0"/>
              <a:t>Site Name: </a:t>
            </a:r>
            <a:r>
              <a:rPr lang="en-GB" sz="1600" dirty="0" err="1"/>
              <a:t>Acunetix</a:t>
            </a:r>
            <a:endParaRPr sz="1600" dirty="0"/>
          </a:p>
          <a:p>
            <a:pPr marL="0" lvl="0" indent="0" algn="l" rtl="0">
              <a:spcBef>
                <a:spcPts val="0"/>
              </a:spcBef>
              <a:spcAft>
                <a:spcPts val="0"/>
              </a:spcAft>
              <a:buNone/>
            </a:pPr>
            <a:r>
              <a:rPr lang="en-GB" sz="1600" b="1" dirty="0"/>
              <a:t>URL : </a:t>
            </a:r>
            <a:r>
              <a:rPr lang="en-GB" sz="1600" u="sng" dirty="0">
                <a:solidFill>
                  <a:schemeClr val="hlink"/>
                </a:solidFill>
                <a:hlinkClick r:id="rId3"/>
              </a:rPr>
              <a:t>http://testasp.vulnweb.com/</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GB" sz="1600" b="1" dirty="0"/>
              <a:t>Details : </a:t>
            </a:r>
            <a:r>
              <a:rPr lang="en-GB" sz="1600" dirty="0"/>
              <a:t>In the above mentioned site transfer of Data is found to be done using HTTP instead of HTTPS which very insecure, the passwords while registering for new account or while logging in are transferred using HTTP which can easily be intercepted and exploited.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GB" sz="1600" b="1" dirty="0"/>
              <a:t>Impact: </a:t>
            </a:r>
            <a:r>
              <a:rPr lang="en-GB" sz="1600" dirty="0"/>
              <a:t>An attacker may:</a:t>
            </a:r>
            <a:endParaRPr sz="1600" dirty="0"/>
          </a:p>
          <a:p>
            <a:pPr marL="457200" lvl="0" indent="-317500" algn="l" rtl="0">
              <a:spcBef>
                <a:spcPts val="0"/>
              </a:spcBef>
              <a:spcAft>
                <a:spcPts val="0"/>
              </a:spcAft>
              <a:buSzPts val="1400"/>
              <a:buChar char="●"/>
            </a:pPr>
            <a:r>
              <a:rPr lang="en-GB" sz="1600" dirty="0"/>
              <a:t>Steal sensitive information like password by intercepting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GB" sz="1600" b="1" dirty="0"/>
              <a:t>Solution: </a:t>
            </a:r>
            <a:endParaRPr sz="1600" b="1" dirty="0"/>
          </a:p>
          <a:p>
            <a:pPr marL="0" lvl="0" indent="0" algn="l" rtl="0">
              <a:spcBef>
                <a:spcPts val="0"/>
              </a:spcBef>
              <a:spcAft>
                <a:spcPts val="0"/>
              </a:spcAft>
              <a:buNone/>
            </a:pPr>
            <a:r>
              <a:rPr lang="en-GB" sz="1600" b="1" dirty="0"/>
              <a:t>	</a:t>
            </a:r>
            <a:r>
              <a:rPr lang="en-GB" sz="1600" dirty="0"/>
              <a:t>Transfer the working of all the forms on this site which carry sensitive information like passwords from HTTP to HTTPS, So even if an attacker intercepts the connection he still won’t be able to get important information like passwords easily.</a:t>
            </a:r>
            <a:endParaRPr sz="1600" dirty="0"/>
          </a:p>
          <a:p>
            <a:pPr marL="0" lvl="0" indent="0" algn="l" rtl="0">
              <a:spcBef>
                <a:spcPts val="0"/>
              </a:spcBef>
              <a:spcAft>
                <a:spcPts val="0"/>
              </a:spcAft>
              <a:buNone/>
            </a:pPr>
            <a:endParaRPr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542475" y="426900"/>
            <a:ext cx="7897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dirty="0"/>
              <a:t>Steps to reproduce :</a:t>
            </a:r>
            <a:endParaRPr sz="1700" b="1" dirty="0"/>
          </a:p>
          <a:p>
            <a:pPr marL="457200" lvl="0" indent="-336550" algn="l" rtl="0">
              <a:spcBef>
                <a:spcPts val="0"/>
              </a:spcBef>
              <a:spcAft>
                <a:spcPts val="0"/>
              </a:spcAft>
              <a:buSzPts val="1700"/>
              <a:buAutoNum type="arabicPeriod"/>
            </a:pPr>
            <a:r>
              <a:rPr lang="en-GB" sz="1700" dirty="0"/>
              <a:t>Set up </a:t>
            </a:r>
            <a:r>
              <a:rPr lang="en-GB" sz="1700" dirty="0" err="1"/>
              <a:t>BurpSuite</a:t>
            </a:r>
            <a:r>
              <a:rPr lang="en-GB" sz="1700" dirty="0"/>
              <a:t> to intercept data from browser at it’s manual proxy</a:t>
            </a:r>
            <a:endParaRPr sz="1700" dirty="0"/>
          </a:p>
          <a:p>
            <a:pPr marL="457200" lvl="0" indent="-336550" algn="l" rtl="0">
              <a:spcBef>
                <a:spcPts val="0"/>
              </a:spcBef>
              <a:spcAft>
                <a:spcPts val="0"/>
              </a:spcAft>
              <a:buSzPts val="1700"/>
              <a:buAutoNum type="arabicPeriod"/>
            </a:pPr>
            <a:r>
              <a:rPr lang="en-GB" sz="1700" dirty="0"/>
              <a:t>Visit the site and go to register page (forward all the requests till here in </a:t>
            </a:r>
            <a:r>
              <a:rPr lang="en-GB" sz="1700" dirty="0" err="1"/>
              <a:t>BurpSuite</a:t>
            </a:r>
            <a:r>
              <a:rPr lang="en-GB" sz="1700" dirty="0"/>
              <a:t>)</a:t>
            </a:r>
            <a:endParaRPr sz="1700" dirty="0"/>
          </a:p>
          <a:p>
            <a:pPr marL="457200" lvl="0" indent="-336550" algn="l" rtl="0">
              <a:spcBef>
                <a:spcPts val="0"/>
              </a:spcBef>
              <a:spcAft>
                <a:spcPts val="0"/>
              </a:spcAft>
              <a:buSzPts val="1700"/>
              <a:buAutoNum type="arabicPeriod"/>
            </a:pPr>
            <a:r>
              <a:rPr lang="en-GB" sz="1700" b="1" dirty="0"/>
              <a:t> </a:t>
            </a:r>
            <a:r>
              <a:rPr lang="en-GB" sz="1700" dirty="0"/>
              <a:t>Now fill the form and submit the form for registration</a:t>
            </a:r>
            <a:endParaRPr sz="1700" dirty="0"/>
          </a:p>
          <a:p>
            <a:pPr marL="457200" lvl="0" indent="-336550" algn="l" rtl="0">
              <a:spcBef>
                <a:spcPts val="0"/>
              </a:spcBef>
              <a:spcAft>
                <a:spcPts val="0"/>
              </a:spcAft>
              <a:buSzPts val="1700"/>
              <a:buAutoNum type="arabicPeriod"/>
            </a:pPr>
            <a:r>
              <a:rPr lang="en-GB" sz="1700" dirty="0"/>
              <a:t>Now intercept the request and search in the raw code, you will find all the details including password</a:t>
            </a:r>
            <a:endParaRPr sz="1700" dirty="0"/>
          </a:p>
          <a:p>
            <a:pPr marL="457200" lvl="0" indent="-336550" algn="l" rtl="0">
              <a:spcBef>
                <a:spcPts val="0"/>
              </a:spcBef>
              <a:spcAft>
                <a:spcPts val="0"/>
              </a:spcAft>
              <a:buSzPts val="1700"/>
              <a:buAutoNum type="arabicPeriod"/>
            </a:pPr>
            <a:r>
              <a:rPr lang="en-GB" sz="1700" dirty="0"/>
              <a:t>Repeat the above steps at login page too.</a:t>
            </a:r>
            <a:endParaRPr sz="1700" dirty="0"/>
          </a:p>
          <a:p>
            <a:pPr marL="457200" lvl="0" indent="0" algn="l" rtl="0">
              <a:spcBef>
                <a:spcPts val="0"/>
              </a:spcBef>
              <a:spcAft>
                <a:spcPts val="0"/>
              </a:spcAft>
              <a:buNone/>
            </a:pPr>
            <a:endParaRPr sz="1700" dirty="0"/>
          </a:p>
          <a:p>
            <a:pPr marL="457200" lvl="0" indent="0" algn="l" rtl="0">
              <a:spcBef>
                <a:spcPts val="0"/>
              </a:spcBef>
              <a:spcAft>
                <a:spcPts val="0"/>
              </a:spcAft>
              <a:buNone/>
            </a:pPr>
            <a:endParaRPr sz="1700" dirty="0"/>
          </a:p>
          <a:p>
            <a:pPr marL="0" lvl="0" indent="0" algn="l" rtl="0">
              <a:spcBef>
                <a:spcPts val="0"/>
              </a:spcBef>
              <a:spcAft>
                <a:spcPts val="0"/>
              </a:spcAft>
              <a:buNone/>
            </a:pPr>
            <a:r>
              <a:rPr lang="en-GB" sz="1700" b="1" dirty="0"/>
              <a:t>Includes snapshots of Registration page</a:t>
            </a:r>
            <a:r>
              <a:rPr lang="en-GB" sz="1700" dirty="0"/>
              <a:t> </a:t>
            </a:r>
            <a:r>
              <a:rPr lang="en-GB" sz="1700" b="1" dirty="0"/>
              <a:t>and Login page with intercepted details in next few slides</a:t>
            </a:r>
            <a:endParaRPr sz="17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3" name="Picture 2">
            <a:extLst>
              <a:ext uri="{FF2B5EF4-FFF2-40B4-BE49-F238E27FC236}">
                <a16:creationId xmlns:a16="http://schemas.microsoft.com/office/drawing/2014/main" id="{DA68047C-3D42-DC42-0246-90C3F0A4CD86}"/>
              </a:ext>
            </a:extLst>
          </p:cNvPr>
          <p:cNvPicPr>
            <a:picLocks noChangeAspect="1"/>
          </p:cNvPicPr>
          <p:nvPr/>
        </p:nvPicPr>
        <p:blipFill>
          <a:blip r:embed="rId3"/>
          <a:stretch>
            <a:fillRect/>
          </a:stretch>
        </p:blipFill>
        <p:spPr>
          <a:xfrm>
            <a:off x="0" y="2086"/>
            <a:ext cx="9144000" cy="51393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3" name="Picture 2">
            <a:extLst>
              <a:ext uri="{FF2B5EF4-FFF2-40B4-BE49-F238E27FC236}">
                <a16:creationId xmlns:a16="http://schemas.microsoft.com/office/drawing/2014/main" id="{57932982-2ED6-85FF-7C1D-D1B67C95D347}"/>
              </a:ext>
            </a:extLst>
          </p:cNvPr>
          <p:cNvPicPr>
            <a:picLocks noChangeAspect="1"/>
          </p:cNvPicPr>
          <p:nvPr/>
        </p:nvPicPr>
        <p:blipFill>
          <a:blip r:embed="rId3"/>
          <a:stretch>
            <a:fillRect/>
          </a:stretch>
        </p:blipFill>
        <p:spPr>
          <a:xfrm>
            <a:off x="0" y="2086"/>
            <a:ext cx="9144000" cy="51393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3" name="Picture 2">
            <a:extLst>
              <a:ext uri="{FF2B5EF4-FFF2-40B4-BE49-F238E27FC236}">
                <a16:creationId xmlns:a16="http://schemas.microsoft.com/office/drawing/2014/main" id="{86B9F1A0-CBA8-E1CA-B8B7-AAFD5998ADA8}"/>
              </a:ext>
            </a:extLst>
          </p:cNvPr>
          <p:cNvPicPr>
            <a:picLocks noChangeAspect="1"/>
          </p:cNvPicPr>
          <p:nvPr/>
        </p:nvPicPr>
        <p:blipFill>
          <a:blip r:embed="rId3"/>
          <a:stretch>
            <a:fillRect/>
          </a:stretch>
        </p:blipFill>
        <p:spPr>
          <a:xfrm>
            <a:off x="0" y="2086"/>
            <a:ext cx="9144000" cy="51393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3" name="Picture 2">
            <a:extLst>
              <a:ext uri="{FF2B5EF4-FFF2-40B4-BE49-F238E27FC236}">
                <a16:creationId xmlns:a16="http://schemas.microsoft.com/office/drawing/2014/main" id="{A4B1D9AA-80E9-404F-8DD8-2D419191683E}"/>
              </a:ext>
            </a:extLst>
          </p:cNvPr>
          <p:cNvPicPr>
            <a:picLocks noChangeAspect="1"/>
          </p:cNvPicPr>
          <p:nvPr/>
        </p:nvPicPr>
        <p:blipFill>
          <a:blip r:embed="rId3"/>
          <a:stretch>
            <a:fillRect/>
          </a:stretch>
        </p:blipFill>
        <p:spPr>
          <a:xfrm>
            <a:off x="0" y="2086"/>
            <a:ext cx="9144000" cy="51393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2"/>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3"/>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0</TotalTime>
  <Words>237</Words>
  <Application>Microsoft Office PowerPoint</Application>
  <PresentationFormat>On-screen Show (16:9)</PresentationFormat>
  <Paragraphs>25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Parallax</vt:lpstr>
      <vt:lpstr>Task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dc:title>
  <dc:creator>PIYUSH KUMAR</dc:creator>
  <cp:lastModifiedBy>devil975247@outlook.com</cp:lastModifiedBy>
  <cp:revision>2</cp:revision>
  <dcterms:modified xsi:type="dcterms:W3CDTF">2025-03-27T12:20:27Z</dcterms:modified>
</cp:coreProperties>
</file>